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8"/>
  </p:notesMasterIdLst>
  <p:sldIdLst>
    <p:sldId id="257" r:id="rId2"/>
    <p:sldId id="790" r:id="rId3"/>
    <p:sldId id="791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800" r:id="rId12"/>
    <p:sldId id="801" r:id="rId13"/>
    <p:sldId id="806" r:id="rId14"/>
    <p:sldId id="805" r:id="rId15"/>
    <p:sldId id="807" r:id="rId16"/>
    <p:sldId id="804" r:id="rId17"/>
    <p:sldId id="337" r:id="rId18"/>
    <p:sldId id="354" r:id="rId19"/>
    <p:sldId id="356" r:id="rId20"/>
    <p:sldId id="357" r:id="rId21"/>
    <p:sldId id="358" r:id="rId22"/>
    <p:sldId id="359" r:id="rId23"/>
    <p:sldId id="361" r:id="rId24"/>
    <p:sldId id="362" r:id="rId25"/>
    <p:sldId id="363" r:id="rId26"/>
    <p:sldId id="364" r:id="rId27"/>
    <p:sldId id="365" r:id="rId28"/>
    <p:sldId id="750" r:id="rId29"/>
    <p:sldId id="338" r:id="rId30"/>
    <p:sldId id="339" r:id="rId31"/>
    <p:sldId id="340" r:id="rId32"/>
    <p:sldId id="341" r:id="rId33"/>
    <p:sldId id="342" r:id="rId34"/>
    <p:sldId id="344" r:id="rId35"/>
    <p:sldId id="345" r:id="rId36"/>
    <p:sldId id="346" r:id="rId37"/>
    <p:sldId id="347" r:id="rId38"/>
    <p:sldId id="348" r:id="rId39"/>
    <p:sldId id="350" r:id="rId40"/>
    <p:sldId id="751" r:id="rId41"/>
    <p:sldId id="752" r:id="rId42"/>
    <p:sldId id="753" r:id="rId43"/>
    <p:sldId id="353" r:id="rId44"/>
    <p:sldId id="754" r:id="rId45"/>
    <p:sldId id="755" r:id="rId46"/>
    <p:sldId id="784" r:id="rId47"/>
    <p:sldId id="757" r:id="rId48"/>
    <p:sldId id="758" r:id="rId49"/>
    <p:sldId id="759" r:id="rId50"/>
    <p:sldId id="760" r:id="rId51"/>
    <p:sldId id="761" r:id="rId52"/>
    <p:sldId id="762" r:id="rId53"/>
    <p:sldId id="785" r:id="rId54"/>
    <p:sldId id="786" r:id="rId55"/>
    <p:sldId id="764" r:id="rId56"/>
    <p:sldId id="765" r:id="rId57"/>
    <p:sldId id="766" r:id="rId58"/>
    <p:sldId id="768" r:id="rId59"/>
    <p:sldId id="769" r:id="rId60"/>
    <p:sldId id="770" r:id="rId61"/>
    <p:sldId id="771" r:id="rId62"/>
    <p:sldId id="360" r:id="rId63"/>
    <p:sldId id="772" r:id="rId64"/>
    <p:sldId id="773" r:id="rId65"/>
    <p:sldId id="788" r:id="rId66"/>
    <p:sldId id="789" r:id="rId67"/>
    <p:sldId id="774" r:id="rId68"/>
    <p:sldId id="776" r:id="rId69"/>
    <p:sldId id="777" r:id="rId70"/>
    <p:sldId id="778" r:id="rId71"/>
    <p:sldId id="779" r:id="rId72"/>
    <p:sldId id="780" r:id="rId73"/>
    <p:sldId id="783" r:id="rId74"/>
    <p:sldId id="367" r:id="rId75"/>
    <p:sldId id="368" r:id="rId76"/>
    <p:sldId id="613" r:id="rId7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0" autoAdjust="0"/>
    <p:restoredTop sz="97446" autoAdjust="0"/>
  </p:normalViewPr>
  <p:slideViewPr>
    <p:cSldViewPr>
      <p:cViewPr varScale="1">
        <p:scale>
          <a:sx n="173" d="100"/>
          <a:sy n="173" d="100"/>
        </p:scale>
        <p:origin x="133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tlund\PP2019_examples\search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tlund\PP2019_examples\search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tlund\PP2019_examples\search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tlund\PP2019_examples\search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Linear Search: Time (sec)</a:t>
            </a:r>
            <a:r>
              <a:rPr lang="en-US" b="1" baseline="0" dirty="0"/>
              <a:t> vs. Sample Size (000s)</a:t>
            </a:r>
          </a:p>
          <a:p>
            <a:pPr>
              <a:defRPr/>
            </a:pPr>
            <a:r>
              <a:rPr lang="en-US" b="1" baseline="0" dirty="0"/>
              <a:t>O(N)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search_results!$A$1:$A$12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</c:numCache>
            </c:numRef>
          </c:xVal>
          <c:yVal>
            <c:numRef>
              <c:f>search_results!$B$1:$B$12</c:f>
              <c:numCache>
                <c:formatCode>General</c:formatCode>
                <c:ptCount val="12"/>
                <c:pt idx="0">
                  <c:v>6.8559522629999998</c:v>
                </c:pt>
                <c:pt idx="1">
                  <c:v>12.477415561999999</c:v>
                </c:pt>
                <c:pt idx="2">
                  <c:v>25.071440934999998</c:v>
                </c:pt>
                <c:pt idx="3">
                  <c:v>49.841944456</c:v>
                </c:pt>
                <c:pt idx="4">
                  <c:v>101.180275202</c:v>
                </c:pt>
                <c:pt idx="5">
                  <c:v>198.86788725900001</c:v>
                </c:pt>
                <c:pt idx="6">
                  <c:v>403.013448477</c:v>
                </c:pt>
                <c:pt idx="7">
                  <c:v>803.36007785799995</c:v>
                </c:pt>
                <c:pt idx="8">
                  <c:v>1596.8429598810001</c:v>
                </c:pt>
                <c:pt idx="9">
                  <c:v>3191.761897802</c:v>
                </c:pt>
                <c:pt idx="10">
                  <c:v>6405.3694951529997</c:v>
                </c:pt>
                <c:pt idx="11">
                  <c:v>12766.439840555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F6-4B38-B62A-D2C7E48B6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781936"/>
        <c:axId val="743782264"/>
      </c:scatterChart>
      <c:valAx>
        <c:axId val="74378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782264"/>
        <c:crosses val="autoZero"/>
        <c:crossBetween val="midCat"/>
      </c:valAx>
      <c:valAx>
        <c:axId val="743782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781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Binary Search: Time (sec) vs. Sample Size (000s)</a:t>
            </a:r>
          </a:p>
          <a:p>
            <a:pPr>
              <a:defRPr/>
            </a:pPr>
            <a:r>
              <a:rPr lang="en-US" b="1" dirty="0"/>
              <a:t>O(log 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search_results!$A$1:$A$12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</c:numCache>
            </c:numRef>
          </c:xVal>
          <c:yVal>
            <c:numRef>
              <c:f>search_results!$C$1:$C$12</c:f>
              <c:numCache>
                <c:formatCode>General</c:formatCode>
                <c:ptCount val="12"/>
                <c:pt idx="0">
                  <c:v>0.233761311</c:v>
                </c:pt>
                <c:pt idx="1">
                  <c:v>0.25517868999999999</c:v>
                </c:pt>
                <c:pt idx="2">
                  <c:v>0.28621339800000001</c:v>
                </c:pt>
                <c:pt idx="3">
                  <c:v>0.29975843400000002</c:v>
                </c:pt>
                <c:pt idx="4">
                  <c:v>0.31893277199999998</c:v>
                </c:pt>
                <c:pt idx="5">
                  <c:v>0.33972430199999998</c:v>
                </c:pt>
                <c:pt idx="6">
                  <c:v>0.35839986800000001</c:v>
                </c:pt>
                <c:pt idx="7">
                  <c:v>0.39024972899999999</c:v>
                </c:pt>
                <c:pt idx="8">
                  <c:v>0.42259311700000002</c:v>
                </c:pt>
                <c:pt idx="9">
                  <c:v>0.44844794300000002</c:v>
                </c:pt>
                <c:pt idx="10">
                  <c:v>0.48108029400000002</c:v>
                </c:pt>
                <c:pt idx="11">
                  <c:v>0.501193047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35-4C2A-A324-FB8747BD1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559800"/>
        <c:axId val="339560128"/>
      </c:scatterChart>
      <c:valAx>
        <c:axId val="33955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60128"/>
        <c:crosses val="autoZero"/>
        <c:crossBetween val="midCat"/>
      </c:valAx>
      <c:valAx>
        <c:axId val="33956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59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Binary Search: Time (sec) vs. Sample Size (000s)</a:t>
            </a:r>
          </a:p>
          <a:p>
            <a:pPr>
              <a:defRPr/>
            </a:pPr>
            <a:r>
              <a:rPr lang="en-US" b="1" dirty="0"/>
              <a:t>O(log 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search_results!$A$1:$A$12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</c:numCache>
            </c:numRef>
          </c:xVal>
          <c:yVal>
            <c:numRef>
              <c:f>search_results!$C$1:$C$12</c:f>
              <c:numCache>
                <c:formatCode>General</c:formatCode>
                <c:ptCount val="12"/>
                <c:pt idx="0">
                  <c:v>0.233761311</c:v>
                </c:pt>
                <c:pt idx="1">
                  <c:v>0.25517868999999999</c:v>
                </c:pt>
                <c:pt idx="2">
                  <c:v>0.28621339800000001</c:v>
                </c:pt>
                <c:pt idx="3">
                  <c:v>0.29975843400000002</c:v>
                </c:pt>
                <c:pt idx="4">
                  <c:v>0.31893277199999998</c:v>
                </c:pt>
                <c:pt idx="5">
                  <c:v>0.33972430199999998</c:v>
                </c:pt>
                <c:pt idx="6">
                  <c:v>0.35839986800000001</c:v>
                </c:pt>
                <c:pt idx="7">
                  <c:v>0.39024972899999999</c:v>
                </c:pt>
                <c:pt idx="8">
                  <c:v>0.42259311700000002</c:v>
                </c:pt>
                <c:pt idx="9">
                  <c:v>0.44844794300000002</c:v>
                </c:pt>
                <c:pt idx="10">
                  <c:v>0.48108029400000002</c:v>
                </c:pt>
                <c:pt idx="11">
                  <c:v>0.501193047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5C-44C5-95E8-6D52D1109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559800"/>
        <c:axId val="339560128"/>
      </c:scatterChart>
      <c:valAx>
        <c:axId val="33955980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60128"/>
        <c:crosses val="autoZero"/>
        <c:crossBetween val="midCat"/>
      </c:valAx>
      <c:valAx>
        <c:axId val="33956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59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Set (Hash Table) Search: Time (sec) vs. Sample</a:t>
            </a:r>
          </a:p>
          <a:p>
            <a:pPr>
              <a:defRPr/>
            </a:pPr>
            <a:r>
              <a:rPr lang="en-US" b="1" dirty="0"/>
              <a:t>Size (000s) -- O(1)</a:t>
            </a:r>
            <a:r>
              <a:rPr lang="en-US" b="1" baseline="0" dirty="0"/>
              <a:t> (approximately)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search_results!$A$1:$A$12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</c:numCache>
            </c:numRef>
          </c:xVal>
          <c:yVal>
            <c:numRef>
              <c:f>search_results!$D$1:$D$12</c:f>
              <c:numCache>
                <c:formatCode>General</c:formatCode>
                <c:ptCount val="12"/>
                <c:pt idx="0">
                  <c:v>1.9013166000000001E-2</c:v>
                </c:pt>
                <c:pt idx="1">
                  <c:v>1.8980741999999998E-2</c:v>
                </c:pt>
                <c:pt idx="2">
                  <c:v>1.9986390999999999E-2</c:v>
                </c:pt>
                <c:pt idx="3">
                  <c:v>1.9981861E-2</c:v>
                </c:pt>
                <c:pt idx="4">
                  <c:v>1.9899844999999999E-2</c:v>
                </c:pt>
                <c:pt idx="5">
                  <c:v>2.1638870000000001E-2</c:v>
                </c:pt>
                <c:pt idx="6">
                  <c:v>2.1977901000000001E-2</c:v>
                </c:pt>
                <c:pt idx="7">
                  <c:v>2.3973464999999999E-2</c:v>
                </c:pt>
                <c:pt idx="8">
                  <c:v>2.7529954999999998E-2</c:v>
                </c:pt>
                <c:pt idx="9">
                  <c:v>2.8970003000000001E-2</c:v>
                </c:pt>
                <c:pt idx="10">
                  <c:v>2.9968261999999999E-2</c:v>
                </c:pt>
                <c:pt idx="11">
                  <c:v>3.2966137E-2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1E-4D6D-A0C0-08E4860C0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5803688"/>
        <c:axId val="335802704"/>
      </c:scatterChart>
      <c:valAx>
        <c:axId val="335803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802704"/>
        <c:crosses val="autoZero"/>
        <c:crossBetween val="midCat"/>
      </c:valAx>
      <c:valAx>
        <c:axId val="33580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803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3966094-34ED-42CC-B0A0-81B4FC9F4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C77F19E-6305-42C9-846D-8F6E264C89DD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010361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4082785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414814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861642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24577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56743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708337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60631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82398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546671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4287610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462526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321062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751051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824503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762824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46981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637892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51234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606314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1812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395323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793187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106910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395733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739856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395068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663094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9273002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948837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9736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09927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534918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18126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663094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205028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4347274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13747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9736641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692712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181266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6630944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38853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7979943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6992056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6867479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9736641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3950483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5792336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181266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7478470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1050347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0730215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16053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9740740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181266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7478470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4238470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296577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085045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2896953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41725004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816818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181266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69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973443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1670633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70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079347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71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7478470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72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17382719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73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816818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74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23269299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75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35568967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85373" indent="-302067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208267" indent="-241654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91574" indent="-241654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174880" indent="-241654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65818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3141495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624801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4108108" indent="-2416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C66F47-2BAB-4AEF-BFF2-4D5B039ADC54}" type="slidenum">
              <a:rPr lang="en-US" altLang="en-US" smtClean="0">
                <a:latin typeface="Times New Roman" pitchFamily="18" charset="0"/>
              </a:rPr>
              <a:pPr/>
              <a:t>76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pow() takes two doubles and returns a double:</a:t>
            </a:r>
          </a:p>
          <a:p>
            <a:pPr eaLnBrk="1" hangingPunct="1"/>
            <a:r>
              <a:rPr lang="en-US" altLang="en-US"/>
              <a:t>double sqrt = pow( 4.0, 0.5); </a:t>
            </a:r>
          </a:p>
          <a:p>
            <a:pPr eaLnBrk="1" hangingPunct="1"/>
            <a:r>
              <a:rPr lang="en-US" altLang="en-US"/>
              <a:t>How is this implemented? It’s unnecessarily slow for integer powers, don’t use it for this!</a:t>
            </a:r>
          </a:p>
        </p:txBody>
      </p:sp>
    </p:spTree>
    <p:extLst>
      <p:ext uri="{BB962C8B-B14F-4D97-AF65-F5344CB8AC3E}">
        <p14:creationId xmlns:p14="http://schemas.microsoft.com/office/powerpoint/2010/main" val="238701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94062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D64F5DF-0B52-4312-A1F1-1A9CC5685EAB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“prototype” is a declaration of a function or method. </a:t>
            </a:r>
          </a:p>
        </p:txBody>
      </p:sp>
    </p:spTree>
    <p:extLst>
      <p:ext uri="{BB962C8B-B14F-4D97-AF65-F5344CB8AC3E}">
        <p14:creationId xmlns:p14="http://schemas.microsoft.com/office/powerpoint/2010/main" val="96188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8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B65EF9-C149-4E5B-BEA8-44287920F813}" type="datetime1">
              <a:rPr lang="en-US" smtClean="0"/>
              <a:t>6/18/2022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239B93A-74DE-4B25-B352-2D94A7B0E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68B98-E851-4765-AF99-1F026A6BED09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3A7A-80FC-4CCB-802A-CD06628E1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2FF8-E5E9-4BE8-A9B5-625227FF880E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157A-85D2-470A-87E4-A935A04F8C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6832-6BD4-4A6C-91DA-31F3E770C91E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676BE-5AF2-4172-BD19-31A2F83EF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C15C1-8FA5-45A8-AEDE-3FE687490E86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41145-DF2F-4F5F-87FB-6F34B812B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107D5-338D-4E60-9F7B-5BC2FA2BFF9D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59A0-D876-470E-A03B-B54B4EF9A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6272-EFD4-47F9-BD12-5822791D518E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BDD2-431D-4473-B6F1-AD9C47ED0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8863C-C396-4554-B7FD-ADE133543E65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0419-96C4-40C9-AA2D-27D42EB4E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067CA-5841-4831-8F62-8A848C1DA48D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2B98-9A01-4C44-BDC6-515C05E5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4C391-9417-482B-A325-BD47A31486DE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D8208-D527-49A2-9034-D654B1EF2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82FE6-0D9C-4216-8197-A57596A7D130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9637-7F5D-47B5-84F3-031C50CD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E0054407-CF2D-4370-93D8-09D4B0B02375}" type="datetime1">
              <a:rPr lang="en-US" smtClean="0"/>
              <a:t>6/18/2022</a:t>
            </a:fld>
            <a:endParaRPr lang="en-US"/>
          </a:p>
        </p:txBody>
      </p:sp>
      <p:sp>
        <p:nvSpPr>
          <p:cNvPr id="137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137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6BFBACB-D4B5-4FCB-958C-A311D48A1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MSCF Python Programming Basics </a:t>
            </a:r>
            <a:r>
              <a:rPr lang="en-US" altLang="en-US"/>
              <a:t>-- 2022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209800"/>
          </a:xfrm>
        </p:spPr>
        <p:txBody>
          <a:bodyPr/>
          <a:lstStyle/>
          <a:p>
            <a:pPr eaLnBrk="1" hangingPunct="1"/>
            <a:r>
              <a:rPr lang="en-US" altLang="en-US" dirty="0"/>
              <a:t>MSCF, Carnegie Mellon University</a:t>
            </a:r>
          </a:p>
          <a:p>
            <a:pPr eaLnBrk="1" hangingPunct="1"/>
            <a:r>
              <a:rPr lang="en-US" altLang="en-US" dirty="0"/>
              <a:t>Week 5: "Big-O" Notation and</a:t>
            </a:r>
          </a:p>
          <a:p>
            <a:pPr eaLnBrk="1" hangingPunct="1"/>
            <a:r>
              <a:rPr lang="en-US" altLang="en-US" dirty="0"/>
              <a:t>Sorting Algorithms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46B670-63B9-4A4C-AEA8-1FEC93EE20C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9B93A-74DE-4B25-B352-2D94A7B0ECE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D785B32-0BD4-4D55-A597-5644DC317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v_sorted</a:t>
            </a: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kern="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set_search</a:t>
            </a:r>
            <a:r>
              <a:rPr lang="en-US" altLang="en-US" sz="2000" b="1" kern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kern="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v_set</a:t>
            </a:r>
            <a:r>
              <a:rPr lang="en-US" altLang="en-US" sz="2000" b="1" kern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print('{:5d},{:20.9f},{:12.9f},{:12.9f}'.format(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v_len</a:t>
            </a: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1000,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  <a:r>
              <a:rPr lang="en-US" alt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v_linear_end</a:t>
            </a: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v_linear_begin</a:t>
            </a: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  <a:r>
              <a:rPr lang="en-US" alt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v_binary_end</a:t>
            </a: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v_binary_begin</a:t>
            </a: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  <a:r>
              <a:rPr lang="en-US" alt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v_set_end</a:t>
            </a: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v_set_begin</a:t>
            </a: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Performance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6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Performance Testing Results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Output from performance test of 100,000 searches in a 1000 item data set (on my system):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    Linear        Binary    set/Hash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1, 6.855952263, 0.233761311, 0.019013166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But what are the </a:t>
            </a:r>
            <a:r>
              <a:rPr lang="en-US" altLang="en-US" b="1" i="1" dirty="0">
                <a:solidFill>
                  <a:srgbClr val="FF0000"/>
                </a:solidFill>
              </a:rPr>
              <a:t>trends</a:t>
            </a:r>
            <a:r>
              <a:rPr lang="en-US" altLang="en-US" b="1" dirty="0">
                <a:solidFill>
                  <a:srgbClr val="FF0000"/>
                </a:solidFill>
              </a:rPr>
              <a:t> as the data set size </a:t>
            </a:r>
            <a:r>
              <a:rPr lang="en-US" altLang="en-US" b="1" i="1" dirty="0">
                <a:solidFill>
                  <a:srgbClr val="FF0000"/>
                </a:solidFill>
              </a:rPr>
              <a:t>increases</a:t>
            </a:r>
            <a:r>
              <a:rPr lang="en-US" alt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0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Performance Testing Results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i="1" dirty="0">
                <a:solidFill>
                  <a:srgbClr val="FF0000"/>
                </a:solidFill>
              </a:rPr>
              <a:t>Doubling</a:t>
            </a:r>
            <a:r>
              <a:rPr lang="en-US" altLang="en-US" sz="2400" dirty="0"/>
              <a:t> the data set size of each test (my system):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endParaRPr lang="en-US" altLang="en-US" sz="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Size       Linear        Binary    set/Hash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1,    6.855952263, 0.233761311, 0.019013166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2,   12.477415562, 0.255178690, 0.018980742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4,   25.071440935, 0.286213398, 0.019986391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8,   49.841944456, 0.299758434, 0.019981861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16,  101.180275202, 0.318932772, 0.019899845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32,  198.867887259, 0.339724302, 0.021638870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64,  403.013448477, 0.358399868, 0.021977901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128,  803.360077858, 0.390249729, 0.023973465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256, 1596.842959881, 0.422593117, 0.027529955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512, 3191.761897802, 0.448447943, 0.028970003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1024, 6405.369495153, 0.481080294, 0.029968262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2048,12766.439840555, 0.501193047, 0.032966137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8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Performance Testing Results: Linear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D657BD-D635-42EB-AECD-FD1D51243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095098"/>
              </p:ext>
            </p:extLst>
          </p:nvPr>
        </p:nvGraphicFramePr>
        <p:xfrm>
          <a:off x="1182688" y="1981200"/>
          <a:ext cx="7123112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046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Performance Testing Results: Binary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C7EED0B-DE63-429C-897A-F6A14D8DD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30749"/>
              </p:ext>
            </p:extLst>
          </p:nvPr>
        </p:nvGraphicFramePr>
        <p:xfrm>
          <a:off x="1162050" y="1981200"/>
          <a:ext cx="71437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995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Performance Testing Results: Binary Search: Log Scale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C7EED0B-DE63-429C-897A-F6A14D8DD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829650"/>
              </p:ext>
            </p:extLst>
          </p:nvPr>
        </p:nvGraphicFramePr>
        <p:xfrm>
          <a:off x="1182688" y="1981200"/>
          <a:ext cx="7123112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040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Performance Testing Results: </a:t>
            </a:r>
            <a:r>
              <a:rPr lang="en-US" altLang="en-US" b="1" dirty="0"/>
              <a:t>set</a:t>
            </a:r>
            <a:r>
              <a:rPr lang="en-US" altLang="en-US" dirty="0"/>
              <a:t> (Hash Table)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A886C92-2D74-42EB-94D3-6378D663B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5545"/>
              </p:ext>
            </p:extLst>
          </p:nvPr>
        </p:nvGraphicFramePr>
        <p:xfrm>
          <a:off x="1182688" y="1981200"/>
          <a:ext cx="7123112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986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From searching through </a:t>
            </a:r>
            <a:r>
              <a:rPr lang="en-US" altLang="en-US" sz="2400" i="1" dirty="0"/>
              <a:t>unordered</a:t>
            </a:r>
            <a:r>
              <a:rPr lang="en-US" altLang="en-US" sz="2400" dirty="0"/>
              <a:t> sequence, </a:t>
            </a:r>
            <a:r>
              <a:rPr lang="en-US" altLang="en-US" sz="2400" i="1" dirty="0"/>
              <a:t>sorted</a:t>
            </a:r>
            <a:r>
              <a:rPr lang="en-US" altLang="en-US" sz="2400" dirty="0"/>
              <a:t> sequence, and </a:t>
            </a:r>
            <a:r>
              <a:rPr lang="en-US" altLang="en-US" sz="2400" b="1" dirty="0"/>
              <a:t>set</a:t>
            </a:r>
            <a:r>
              <a:rPr lang="en-US" altLang="en-US" sz="2400" dirty="0"/>
              <a:t> (hash table) objects, we have gained some appreciation of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O(N)</a:t>
            </a:r>
            <a:r>
              <a:rPr lang="en-US" altLang="en-US" sz="2000" dirty="0"/>
              <a:t> performance: not great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O(log N)</a:t>
            </a:r>
            <a:r>
              <a:rPr lang="en-US" altLang="en-US" sz="2000" dirty="0"/>
              <a:t> performance: really good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O(1)</a:t>
            </a:r>
            <a:r>
              <a:rPr lang="en-US" altLang="en-US" sz="2000" dirty="0"/>
              <a:t> performance: the best!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Now, we will formalize what Big-O notation means with regard to algorithm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9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Formal Definition of Big-O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say that some function, </a:t>
            </a:r>
            <a:r>
              <a:rPr lang="en-US" altLang="en-US" sz="2400" b="1" dirty="0"/>
              <a:t>f(n)</a:t>
            </a:r>
            <a:r>
              <a:rPr lang="en-US" altLang="en-US" sz="2400" dirty="0"/>
              <a:t>, is "</a:t>
            </a:r>
            <a:r>
              <a:rPr lang="en-US" altLang="en-US" sz="2400" b="1" dirty="0"/>
              <a:t>O</a:t>
            </a:r>
            <a:r>
              <a:rPr lang="en-US" altLang="en-US" sz="2400" dirty="0"/>
              <a:t> of" some other function, </a:t>
            </a:r>
            <a:r>
              <a:rPr lang="en-US" altLang="en-US" sz="2400" b="1" dirty="0"/>
              <a:t>g(n)</a:t>
            </a:r>
            <a:r>
              <a:rPr lang="en-US" altLang="en-US" sz="2400" dirty="0"/>
              <a:t>, if we can find some </a:t>
            </a:r>
            <a:r>
              <a:rPr lang="en-US" altLang="en-US" sz="2400" b="1" dirty="0"/>
              <a:t>n</a:t>
            </a:r>
            <a:r>
              <a:rPr lang="en-US" altLang="en-US" sz="2400" b="1" baseline="-25000" dirty="0"/>
              <a:t>0</a:t>
            </a:r>
            <a:r>
              <a:rPr lang="en-US" altLang="en-US" sz="2400" b="1" dirty="0"/>
              <a:t> &gt;= 0</a:t>
            </a:r>
            <a:r>
              <a:rPr lang="en-US" altLang="en-US" sz="2400" dirty="0"/>
              <a:t> and some constant </a:t>
            </a:r>
            <a:r>
              <a:rPr lang="en-US" altLang="en-US" sz="2400" b="1" dirty="0"/>
              <a:t>c &gt; 0</a:t>
            </a:r>
            <a:r>
              <a:rPr lang="en-US" altLang="en-US" sz="2400" dirty="0"/>
              <a:t> such that:</a:t>
            </a:r>
            <a:endParaRPr lang="en-US" altLang="en-US" sz="2400" b="1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f(n) &lt;= cg(n)</a:t>
            </a:r>
            <a:r>
              <a:rPr lang="en-US" altLang="en-US" sz="2000" dirty="0"/>
              <a:t> for </a:t>
            </a:r>
            <a:r>
              <a:rPr lang="en-US" altLang="en-US" sz="2000" b="1" dirty="0"/>
              <a:t>n &gt;= n</a:t>
            </a:r>
            <a:r>
              <a:rPr lang="en-US" altLang="en-US" sz="2400" b="1" baseline="-25000" dirty="0">
                <a:ea typeface="+mn-ea"/>
                <a:cs typeface="+mn-cs"/>
              </a:rPr>
              <a:t>0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That is, </a:t>
            </a:r>
            <a:r>
              <a:rPr lang="en-US" altLang="en-US" sz="2000" b="1" dirty="0"/>
              <a:t>cg(n)</a:t>
            </a:r>
            <a:r>
              <a:rPr lang="en-US" altLang="en-US" sz="2000" dirty="0"/>
              <a:t> is an </a:t>
            </a:r>
            <a:r>
              <a:rPr lang="en-US" altLang="en-US" sz="2000" i="1" dirty="0"/>
              <a:t>upper bound</a:t>
            </a:r>
            <a:r>
              <a:rPr lang="en-US" altLang="en-US" sz="2000" dirty="0"/>
              <a:t> for </a:t>
            </a:r>
            <a:r>
              <a:rPr lang="en-US" altLang="en-US" sz="2000" b="1" dirty="0"/>
              <a:t>f(n)</a:t>
            </a:r>
            <a:r>
              <a:rPr lang="en-US" altLang="en-US" sz="2000" dirty="0"/>
              <a:t>, for </a:t>
            </a:r>
            <a:r>
              <a:rPr lang="en-US" altLang="en-US" sz="2000" b="1" dirty="0"/>
              <a:t>n &gt;= n</a:t>
            </a:r>
            <a:r>
              <a:rPr lang="en-US" altLang="en-US" sz="2400" b="1" baseline="-25000" dirty="0">
                <a:ea typeface="+mn-ea"/>
                <a:cs typeface="+mn-cs"/>
              </a:rPr>
              <a:t>0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 err="1"/>
              <a:t>Mathishly</a:t>
            </a:r>
            <a:r>
              <a:rPr lang="en-US" altLang="en-US" sz="2400" dirty="0"/>
              <a:t>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200" b="1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400" b="1" dirty="0"/>
              <a:t>      f(n) = O(g(n))</a:t>
            </a:r>
            <a:r>
              <a:rPr lang="en-US" altLang="en-US" sz="2400" dirty="0"/>
              <a:t> if there exist </a:t>
            </a:r>
            <a:r>
              <a:rPr lang="en-US" altLang="en-US" sz="2400" b="1" dirty="0"/>
              <a:t>c &gt; 0</a:t>
            </a:r>
            <a:r>
              <a:rPr lang="en-US" altLang="en-US" sz="2400" dirty="0"/>
              <a:t>,</a:t>
            </a:r>
            <a:r>
              <a:rPr lang="en-US" altLang="en-US" sz="2400" b="1" dirty="0"/>
              <a:t> n</a:t>
            </a:r>
            <a:r>
              <a:rPr lang="en-US" altLang="en-US" sz="2400" b="1" baseline="-25000" dirty="0"/>
              <a:t>0</a:t>
            </a:r>
            <a:r>
              <a:rPr lang="en-US" altLang="en-US" sz="2400" b="1" dirty="0"/>
              <a:t> &gt;= 0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400" b="1" dirty="0"/>
              <a:t>               : f(n) &lt;= cg(n)</a:t>
            </a:r>
            <a:r>
              <a:rPr lang="en-US" altLang="en-US" sz="2400" dirty="0"/>
              <a:t> for all </a:t>
            </a:r>
            <a:r>
              <a:rPr lang="en-US" altLang="en-US" sz="2400" b="1" dirty="0"/>
              <a:t>n &gt;= n</a:t>
            </a:r>
            <a:r>
              <a:rPr lang="en-US" altLang="en-US" sz="2400" b="1" baseline="-25000" dirty="0"/>
              <a:t>0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18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Big-O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we have some operation </a:t>
            </a:r>
            <a:r>
              <a:rPr lang="en-US" altLang="en-US" sz="2400" b="1" i="1" dirty="0" err="1"/>
              <a:t>oper</a:t>
            </a:r>
            <a:r>
              <a:rPr lang="en-US" altLang="en-US" sz="2400" dirty="0"/>
              <a:t> that takes some amount of time </a:t>
            </a:r>
            <a:r>
              <a:rPr lang="en-US" altLang="en-US" sz="2400" b="1" dirty="0"/>
              <a:t>t</a:t>
            </a:r>
            <a:r>
              <a:rPr lang="en-US" altLang="en-US" sz="2400" dirty="0"/>
              <a:t> &gt; 0</a:t>
            </a:r>
            <a:endParaRPr lang="en-US" altLang="en-US" sz="2400" b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we have a program like this: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altLang="en-US" sz="1200" dirty="0"/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		// initialize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for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		// process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for j in range(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for k in range(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</a:t>
            </a:r>
            <a:r>
              <a:rPr lang="en-US" alt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endParaRPr lang="en-US" alt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for m in range(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		// report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for n in range(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        </a:t>
            </a:r>
            <a:r>
              <a:rPr lang="en-US" alt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endParaRPr lang="en-US" alt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// finalize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/>
              <a:t>	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we have an </a:t>
            </a:r>
            <a:r>
              <a:rPr lang="en-US" altLang="en-US" sz="2400" i="1" dirty="0"/>
              <a:t>unordered</a:t>
            </a:r>
            <a:r>
              <a:rPr lang="en-US" altLang="en-US" sz="2400" dirty="0"/>
              <a:t> sequence, </a:t>
            </a:r>
            <a:r>
              <a:rPr lang="en-US" altLang="en-US" sz="2400" b="1" dirty="0"/>
              <a:t>v</a:t>
            </a:r>
            <a:r>
              <a:rPr lang="en-US" altLang="en-US" sz="2400" dirty="0"/>
              <a:t>, of values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We need to search for some specific value, </a:t>
            </a:r>
            <a:r>
              <a:rPr lang="en-US" altLang="en-US" sz="2000" b="1" dirty="0"/>
              <a:t>j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1000" b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Since we have no information about where </a:t>
            </a:r>
            <a:r>
              <a:rPr lang="en-US" altLang="en-US" sz="2400" b="1" dirty="0"/>
              <a:t>j</a:t>
            </a:r>
            <a:r>
              <a:rPr lang="en-US" altLang="en-US" sz="2400" dirty="0"/>
              <a:t> might be in </a:t>
            </a:r>
            <a:r>
              <a:rPr lang="en-US" altLang="en-US" sz="2400" b="1" dirty="0"/>
              <a:t>v</a:t>
            </a:r>
            <a:r>
              <a:rPr lang="en-US" altLang="en-US" sz="2400" dirty="0"/>
              <a:t>, we have to check each value in </a:t>
            </a:r>
            <a:r>
              <a:rPr lang="en-US" altLang="en-US" sz="2400" b="1" dirty="0"/>
              <a:t>v</a:t>
            </a:r>
            <a:r>
              <a:rPr lang="en-US" altLang="en-US" sz="2400" dirty="0"/>
              <a:t> until either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j</a:t>
            </a:r>
            <a:r>
              <a:rPr lang="en-US" altLang="en-US" sz="2000" dirty="0"/>
              <a:t> is found, or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We exhaust all values in </a:t>
            </a:r>
            <a:r>
              <a:rPr lang="en-US" altLang="en-US" sz="2000" b="1" dirty="0"/>
              <a:t>v</a:t>
            </a:r>
            <a:r>
              <a:rPr lang="en-US" altLang="en-US" sz="2000" dirty="0"/>
              <a:t> without finding </a:t>
            </a:r>
            <a:r>
              <a:rPr lang="en-US" altLang="en-US" sz="2000" b="1" dirty="0"/>
              <a:t>j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1000" b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It should be "clear" that doubling the length of </a:t>
            </a:r>
            <a:r>
              <a:rPr lang="en-US" altLang="en-US" sz="2400" b="1" dirty="0"/>
              <a:t>v</a:t>
            </a:r>
            <a:r>
              <a:rPr lang="en-US" altLang="en-US" sz="2400" dirty="0"/>
              <a:t> will, on average, </a:t>
            </a:r>
            <a:r>
              <a:rPr lang="en-US" altLang="en-US" sz="2400" i="1" dirty="0"/>
              <a:t>double</a:t>
            </a:r>
            <a:r>
              <a:rPr lang="en-US" altLang="en-US" sz="2400" dirty="0"/>
              <a:t> the search time for </a:t>
            </a:r>
            <a:r>
              <a:rPr lang="en-US" altLang="en-US" sz="2400" b="1" dirty="0"/>
              <a:t>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94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Big-O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It should be clear that the time to run this program will be about:</a:t>
            </a:r>
            <a:endParaRPr lang="en-US" altLang="en-US" sz="2400" b="1" dirty="0"/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altLang="en-US" sz="1200" dirty="0"/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cs typeface="Courier New" panose="02070309020205020404" pitchFamily="49" charset="0"/>
              </a:rPr>
              <a:t> 	time = </a:t>
            </a:r>
            <a:r>
              <a:rPr lang="en-US" altLang="en-US" sz="1800" b="1" dirty="0">
                <a:cs typeface="Courier New" panose="02070309020205020404" pitchFamily="49" charset="0"/>
              </a:rPr>
              <a:t>t</a:t>
            </a:r>
            <a:r>
              <a:rPr lang="en-US" altLang="en-US" sz="1800" dirty="0">
                <a:cs typeface="Courier New" panose="02070309020205020404" pitchFamily="49" charset="0"/>
              </a:rPr>
              <a:t> * </a:t>
            </a:r>
            <a:r>
              <a:rPr lang="en-US" alt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( </a:t>
            </a:r>
            <a:r>
              <a:rPr lang="en-US" altLang="en-US" sz="1800" dirty="0">
                <a:cs typeface="Courier New" panose="02070309020205020404" pitchFamily="49" charset="0"/>
              </a:rPr>
              <a:t>1 + (4 * </a:t>
            </a:r>
            <a:r>
              <a:rPr lang="en-US" altLang="en-US" sz="1800" b="1" dirty="0">
                <a:cs typeface="Courier New" panose="02070309020205020404" pitchFamily="49" charset="0"/>
              </a:rPr>
              <a:t>N</a:t>
            </a:r>
            <a:r>
              <a:rPr lang="en-US" altLang="en-US" sz="1800" dirty="0">
                <a:cs typeface="Courier New" panose="02070309020205020404" pitchFamily="49" charset="0"/>
              </a:rPr>
              <a:t> * </a:t>
            </a:r>
            <a:r>
              <a:rPr lang="en-US" altLang="en-US" sz="1800" b="1" dirty="0">
                <a:cs typeface="Courier New" panose="02070309020205020404" pitchFamily="49" charset="0"/>
              </a:rPr>
              <a:t>N</a:t>
            </a:r>
            <a:r>
              <a:rPr lang="en-US" altLang="en-US" sz="1800" dirty="0">
                <a:cs typeface="Courier New" panose="02070309020205020404" pitchFamily="49" charset="0"/>
              </a:rPr>
              <a:t>) + (3 * </a:t>
            </a:r>
            <a:r>
              <a:rPr lang="en-US" altLang="en-US" sz="1800" b="1" dirty="0">
                <a:cs typeface="Courier New" panose="02070309020205020404" pitchFamily="49" charset="0"/>
              </a:rPr>
              <a:t>N</a:t>
            </a:r>
            <a:r>
              <a:rPr lang="en-US" altLang="en-US" sz="1800" dirty="0">
                <a:cs typeface="Courier New" panose="02070309020205020404" pitchFamily="49" charset="0"/>
              </a:rPr>
              <a:t>) + 1 </a:t>
            </a:r>
            <a:r>
              <a:rPr lang="en-US" alt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1800" dirty="0">
                <a:cs typeface="Courier New" panose="02070309020205020404" pitchFamily="49" charset="0"/>
              </a:rPr>
              <a:t>	       = </a:t>
            </a:r>
            <a:r>
              <a:rPr lang="en-US" altLang="en-US" sz="1800" b="1" dirty="0">
                <a:cs typeface="Courier New" panose="02070309020205020404" pitchFamily="49" charset="0"/>
              </a:rPr>
              <a:t>t</a:t>
            </a:r>
            <a:r>
              <a:rPr lang="en-US" altLang="en-US" sz="1800" dirty="0">
                <a:cs typeface="Courier New" panose="02070309020205020404" pitchFamily="49" charset="0"/>
              </a:rPr>
              <a:t> * (4</a:t>
            </a:r>
            <a:r>
              <a:rPr lang="en-US" altLang="en-US" sz="1800" b="1" dirty="0">
                <a:cs typeface="Courier New" panose="02070309020205020404" pitchFamily="49" charset="0"/>
              </a:rPr>
              <a:t>N</a:t>
            </a:r>
            <a:r>
              <a:rPr lang="en-US" altLang="en-US" sz="1800" b="1" baseline="30000" dirty="0"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cs typeface="Courier New" panose="02070309020205020404" pitchFamily="49" charset="0"/>
              </a:rPr>
              <a:t> + 3</a:t>
            </a:r>
            <a:r>
              <a:rPr lang="en-US" altLang="en-US" sz="1800" b="1" dirty="0">
                <a:cs typeface="Courier New" panose="02070309020205020404" pitchFamily="49" charset="0"/>
              </a:rPr>
              <a:t>N</a:t>
            </a:r>
            <a:r>
              <a:rPr lang="en-US" altLang="en-US" sz="1800" dirty="0">
                <a:cs typeface="Courier New" panose="02070309020205020404" pitchFamily="49" charset="0"/>
              </a:rPr>
              <a:t> + 2)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/>
              <a:t>	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The </a:t>
            </a:r>
            <a:r>
              <a:rPr lang="en-US" altLang="en-US" sz="2400" i="1" dirty="0"/>
              <a:t>rate of increase</a:t>
            </a:r>
            <a:r>
              <a:rPr lang="en-US" altLang="en-US" sz="2400" dirty="0"/>
              <a:t> in run time as the amount of data increases is dependent on </a:t>
            </a:r>
            <a:r>
              <a:rPr lang="en-US" altLang="en-US" sz="2400" b="1" dirty="0"/>
              <a:t>N</a:t>
            </a:r>
            <a:r>
              <a:rPr lang="en-US" altLang="en-US" sz="2400" dirty="0"/>
              <a:t>, not on the constant </a:t>
            </a:r>
            <a:r>
              <a:rPr lang="en-US" altLang="en-US" sz="2400" b="1" dirty="0"/>
              <a:t>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Let:</a:t>
            </a:r>
            <a:r>
              <a:rPr lang="en-US" altLang="en-US" sz="2000" b="1" dirty="0"/>
              <a:t>	f(N) = 4N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 + 3N + 2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Can we find </a:t>
            </a:r>
            <a:r>
              <a:rPr lang="en-US" altLang="en-US" sz="2000" b="1" dirty="0"/>
              <a:t>g(N)</a:t>
            </a:r>
            <a:r>
              <a:rPr lang="en-US" altLang="en-US" sz="2000" dirty="0"/>
              <a:t> such that </a:t>
            </a:r>
            <a:r>
              <a:rPr lang="en-US" altLang="en-US" sz="2000" b="1" dirty="0"/>
              <a:t>f(N) = O(g(N))</a:t>
            </a:r>
            <a:r>
              <a:rPr lang="en-US" altLang="en-US" sz="2000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0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Big-O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Try </a:t>
            </a:r>
            <a:r>
              <a:rPr lang="en-US" altLang="en-US" sz="2400" b="1" dirty="0"/>
              <a:t>g(N) = N</a:t>
            </a:r>
            <a:r>
              <a:rPr lang="en-US" altLang="en-US" sz="2400" b="1" baseline="30000" dirty="0"/>
              <a:t>3</a:t>
            </a:r>
            <a:r>
              <a:rPr lang="en-US" altLang="en-US" sz="2400" dirty="0"/>
              <a:t>, </a:t>
            </a:r>
            <a:r>
              <a:rPr lang="en-US" altLang="en-US" sz="2400" b="1" dirty="0"/>
              <a:t>c = 1</a:t>
            </a:r>
            <a:r>
              <a:rPr lang="en-US" altLang="en-US" sz="2400" dirty="0"/>
              <a:t> (&gt; 0)</a:t>
            </a:r>
            <a:endParaRPr lang="en-US" altLang="en-US" sz="2400" b="1" dirty="0"/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altLang="en-US" sz="1200" dirty="0"/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altLang="en-US" sz="2000" dirty="0"/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altLang="en-US" sz="2000" dirty="0"/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altLang="en-US" sz="2000" dirty="0"/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/>
              <a:t>	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Let </a:t>
            </a:r>
            <a:r>
              <a:rPr lang="en-US" altLang="en-US" sz="2400" b="1" dirty="0"/>
              <a:t>n</a:t>
            </a:r>
            <a:r>
              <a:rPr lang="en-US" altLang="en-US" sz="2400" b="1" baseline="-25000" dirty="0"/>
              <a:t>0</a:t>
            </a:r>
            <a:r>
              <a:rPr lang="en-US" altLang="en-US" sz="2400" b="1" dirty="0"/>
              <a:t> = 5</a:t>
            </a:r>
            <a:r>
              <a:rPr lang="en-US" altLang="en-US" sz="2400" dirty="0"/>
              <a:t>, then </a:t>
            </a:r>
            <a:r>
              <a:rPr lang="en-US" altLang="en-US" sz="2400" b="1" dirty="0"/>
              <a:t>f(n) &lt;= 1g(n)</a:t>
            </a:r>
            <a:r>
              <a:rPr lang="en-US" altLang="en-US" sz="2400" dirty="0"/>
              <a:t> for </a:t>
            </a:r>
            <a:r>
              <a:rPr lang="en-US" altLang="en-US" sz="2400" b="1" dirty="0"/>
              <a:t>n &gt;= n</a:t>
            </a:r>
            <a:r>
              <a:rPr lang="en-US" altLang="en-US" sz="2400" b="1" baseline="-25000" dirty="0"/>
              <a:t>0</a:t>
            </a:r>
            <a:r>
              <a:rPr lang="en-US" altLang="en-US" sz="2400" dirty="0"/>
              <a:t> 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So </a:t>
            </a:r>
            <a:r>
              <a:rPr lang="en-US" altLang="en-US" sz="2000" b="1" dirty="0"/>
              <a:t>f(N) = O(g(N))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N</a:t>
            </a:r>
            <a:r>
              <a:rPr lang="en-US" altLang="en-US" sz="2000" b="1" baseline="30000" dirty="0"/>
              <a:t>3</a:t>
            </a:r>
            <a:r>
              <a:rPr lang="en-US" altLang="en-US" sz="2000" dirty="0"/>
              <a:t> is an upper bound on </a:t>
            </a:r>
            <a:r>
              <a:rPr lang="en-US" altLang="en-US" sz="2000" b="1" dirty="0"/>
              <a:t>4N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 + 3N + 2</a:t>
            </a:r>
            <a:endParaRPr lang="en-US" altLang="en-US" sz="2000" b="1" baseline="30000" dirty="0"/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Surprise!  Who cares?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06559F-4F10-4591-935F-78B9C74374CD}"/>
              </a:ext>
            </a:extLst>
          </p:cNvPr>
          <p:cNvGraphicFramePr>
            <a:graphicFrameLocks noGrp="1"/>
          </p:cNvGraphicFramePr>
          <p:nvPr/>
        </p:nvGraphicFramePr>
        <p:xfrm>
          <a:off x="1760169" y="263234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475205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72478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54333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703260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872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7033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7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f(N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7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g(N)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0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817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Formal Definition of Big-</a:t>
            </a:r>
            <a:r>
              <a:rPr lang="el-GR" altLang="en-US" dirty="0"/>
              <a:t>Ω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say that some function, </a:t>
            </a:r>
            <a:r>
              <a:rPr lang="en-US" altLang="en-US" sz="2400" b="1" dirty="0"/>
              <a:t>f(n)</a:t>
            </a:r>
            <a:r>
              <a:rPr lang="en-US" altLang="en-US" sz="2400" dirty="0"/>
              <a:t>, is "</a:t>
            </a:r>
            <a:r>
              <a:rPr lang="el-GR" altLang="en-US" sz="2400" b="1" dirty="0"/>
              <a:t>Ω</a:t>
            </a:r>
            <a:r>
              <a:rPr lang="en-US" altLang="en-US" sz="2400" dirty="0"/>
              <a:t> of" some other function, </a:t>
            </a:r>
            <a:r>
              <a:rPr lang="en-US" altLang="en-US" sz="2400" b="1" dirty="0"/>
              <a:t>g(n)</a:t>
            </a:r>
            <a:r>
              <a:rPr lang="en-US" altLang="en-US" sz="2400" dirty="0"/>
              <a:t>, if we can find some </a:t>
            </a:r>
            <a:r>
              <a:rPr lang="en-US" altLang="en-US" sz="2400" b="1" dirty="0"/>
              <a:t>n</a:t>
            </a:r>
            <a:r>
              <a:rPr lang="en-US" altLang="en-US" sz="2400" b="1" baseline="-25000" dirty="0"/>
              <a:t>0</a:t>
            </a:r>
            <a:r>
              <a:rPr lang="en-US" altLang="en-US" sz="2400" b="1" dirty="0"/>
              <a:t> &gt;= 0</a:t>
            </a:r>
            <a:r>
              <a:rPr lang="en-US" altLang="en-US" sz="2400" dirty="0"/>
              <a:t> and some constant </a:t>
            </a:r>
            <a:r>
              <a:rPr lang="en-US" altLang="en-US" sz="2400" b="1" dirty="0"/>
              <a:t>c &gt; 0</a:t>
            </a:r>
            <a:r>
              <a:rPr lang="en-US" altLang="en-US" sz="2400" dirty="0"/>
              <a:t> such that:</a:t>
            </a:r>
            <a:endParaRPr lang="en-US" altLang="en-US" sz="2400" b="1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f(n) </a:t>
            </a:r>
            <a:r>
              <a:rPr lang="en-US" altLang="en-US" sz="2000" b="1" dirty="0">
                <a:solidFill>
                  <a:srgbClr val="FF0000"/>
                </a:solidFill>
              </a:rPr>
              <a:t>&gt;</a:t>
            </a:r>
            <a:r>
              <a:rPr lang="en-US" altLang="en-US" sz="2000" b="1" dirty="0"/>
              <a:t>= cg(n)</a:t>
            </a:r>
            <a:r>
              <a:rPr lang="en-US" altLang="en-US" sz="2000" dirty="0"/>
              <a:t> for </a:t>
            </a:r>
            <a:r>
              <a:rPr lang="en-US" altLang="en-US" sz="2000" b="1" dirty="0"/>
              <a:t>n &gt;= n</a:t>
            </a:r>
            <a:r>
              <a:rPr lang="en-US" altLang="en-US" sz="2400" b="1" baseline="-25000" dirty="0">
                <a:ea typeface="+mn-ea"/>
                <a:cs typeface="+mn-cs"/>
              </a:rPr>
              <a:t>0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That is, </a:t>
            </a:r>
            <a:r>
              <a:rPr lang="en-US" altLang="en-US" sz="2000" b="1" dirty="0"/>
              <a:t>cg(n)</a:t>
            </a:r>
            <a:r>
              <a:rPr lang="en-US" altLang="en-US" sz="2000" dirty="0"/>
              <a:t> is a </a:t>
            </a:r>
            <a:r>
              <a:rPr lang="en-US" altLang="en-US" sz="2000" i="1" dirty="0">
                <a:solidFill>
                  <a:srgbClr val="FF0000"/>
                </a:solidFill>
              </a:rPr>
              <a:t>lower</a:t>
            </a:r>
            <a:r>
              <a:rPr lang="en-US" altLang="en-US" sz="2000" i="1" dirty="0"/>
              <a:t> bound</a:t>
            </a:r>
            <a:r>
              <a:rPr lang="en-US" altLang="en-US" sz="2000" dirty="0"/>
              <a:t> for </a:t>
            </a:r>
            <a:r>
              <a:rPr lang="en-US" altLang="en-US" sz="2000" b="1" dirty="0"/>
              <a:t>f(n)</a:t>
            </a:r>
            <a:r>
              <a:rPr lang="en-US" altLang="en-US" sz="2000" dirty="0"/>
              <a:t>, for </a:t>
            </a:r>
            <a:r>
              <a:rPr lang="en-US" altLang="en-US" sz="2000" b="1" dirty="0"/>
              <a:t>n &gt;= n</a:t>
            </a:r>
            <a:r>
              <a:rPr lang="en-US" altLang="en-US" sz="2400" b="1" baseline="-25000" dirty="0">
                <a:ea typeface="+mn-ea"/>
                <a:cs typeface="+mn-cs"/>
              </a:rPr>
              <a:t>0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 err="1"/>
              <a:t>Mathishly</a:t>
            </a:r>
            <a:r>
              <a:rPr lang="en-US" altLang="en-US" sz="2400" dirty="0"/>
              <a:t>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200" b="1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400" b="1" dirty="0"/>
              <a:t>      f(n) = </a:t>
            </a:r>
            <a:r>
              <a:rPr lang="el-GR" altLang="en-US" sz="2400" b="1" dirty="0"/>
              <a:t>Ω</a:t>
            </a:r>
            <a:r>
              <a:rPr lang="en-US" altLang="en-US" sz="2400" b="1" dirty="0"/>
              <a:t>(g(n))</a:t>
            </a:r>
            <a:r>
              <a:rPr lang="en-US" altLang="en-US" sz="2400" dirty="0"/>
              <a:t> if there exist </a:t>
            </a:r>
            <a:r>
              <a:rPr lang="en-US" altLang="en-US" sz="2400" b="1" dirty="0"/>
              <a:t>c &gt; 0</a:t>
            </a:r>
            <a:r>
              <a:rPr lang="en-US" altLang="en-US" sz="2400" dirty="0"/>
              <a:t>,</a:t>
            </a:r>
            <a:r>
              <a:rPr lang="en-US" altLang="en-US" sz="2400" b="1" dirty="0"/>
              <a:t> n</a:t>
            </a:r>
            <a:r>
              <a:rPr lang="en-US" altLang="en-US" sz="2400" b="1" baseline="-25000" dirty="0"/>
              <a:t>0</a:t>
            </a:r>
            <a:r>
              <a:rPr lang="en-US" altLang="en-US" sz="2400" b="1" dirty="0"/>
              <a:t> &gt;= 0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400" b="1" dirty="0"/>
              <a:t>               : f(n) </a:t>
            </a:r>
            <a:r>
              <a:rPr lang="en-US" altLang="en-US" sz="2400" b="1" dirty="0">
                <a:solidFill>
                  <a:srgbClr val="FF0000"/>
                </a:solidFill>
              </a:rPr>
              <a:t>&gt;</a:t>
            </a:r>
            <a:r>
              <a:rPr lang="en-US" altLang="en-US" sz="2400" b="1" dirty="0"/>
              <a:t>= cg(n)</a:t>
            </a:r>
            <a:r>
              <a:rPr lang="en-US" altLang="en-US" sz="2400" dirty="0"/>
              <a:t> for all </a:t>
            </a:r>
            <a:r>
              <a:rPr lang="en-US" altLang="en-US" sz="2400" b="1" dirty="0"/>
              <a:t>n &gt;= n</a:t>
            </a:r>
            <a:r>
              <a:rPr lang="en-US" altLang="en-US" sz="2400" b="1" baseline="-25000" dirty="0"/>
              <a:t>0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7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Big-</a:t>
            </a:r>
            <a:r>
              <a:rPr lang="el-GR" altLang="en-US" dirty="0"/>
              <a:t>Ω</a:t>
            </a:r>
            <a:r>
              <a:rPr lang="en-US" altLang="en-US" dirty="0"/>
              <a:t>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Same example program, so:</a:t>
            </a:r>
            <a:endParaRPr lang="en-US" altLang="en-US" sz="2400" b="1" dirty="0"/>
          </a:p>
          <a:p>
            <a:pPr marL="933450" lvl="1" indent="-533400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en-US" sz="2000" dirty="0"/>
              <a:t>Let:</a:t>
            </a:r>
            <a:r>
              <a:rPr lang="en-US" altLang="en-US" sz="2000" b="1" dirty="0"/>
              <a:t>	f(N) = 4N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 + 3N + 2</a:t>
            </a:r>
          </a:p>
          <a:p>
            <a:pPr marL="933450" lvl="1" indent="-533400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en-US" sz="2000" dirty="0"/>
              <a:t>Can we find </a:t>
            </a:r>
            <a:r>
              <a:rPr lang="en-US" altLang="en-US" sz="2000" b="1" dirty="0"/>
              <a:t>g(N)</a:t>
            </a:r>
            <a:r>
              <a:rPr lang="en-US" altLang="en-US" sz="2000" dirty="0"/>
              <a:t> such that </a:t>
            </a:r>
            <a:r>
              <a:rPr lang="en-US" altLang="en-US" sz="2000" b="1" dirty="0"/>
              <a:t>f(N) = </a:t>
            </a:r>
            <a:r>
              <a:rPr lang="el-GR" altLang="en-US" sz="2000" b="1" dirty="0"/>
              <a:t>Ω</a:t>
            </a:r>
            <a:r>
              <a:rPr lang="en-US" altLang="en-US" sz="2000" b="1" dirty="0"/>
              <a:t>(g(N))</a:t>
            </a:r>
            <a:r>
              <a:rPr lang="en-US" altLang="en-US" sz="2000" dirty="0"/>
              <a:t>?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Trivially, let </a:t>
            </a:r>
            <a:r>
              <a:rPr lang="en-US" altLang="en-US" sz="2400" b="1" dirty="0"/>
              <a:t>g(N) = 1</a:t>
            </a:r>
            <a:r>
              <a:rPr lang="en-US" altLang="en-US" sz="2400" dirty="0"/>
              <a:t>, </a:t>
            </a:r>
            <a:r>
              <a:rPr lang="en-US" altLang="en-US" sz="2400" b="1" dirty="0"/>
              <a:t>c = 1</a:t>
            </a:r>
            <a:r>
              <a:rPr lang="en-US" altLang="en-US" sz="2400" dirty="0"/>
              <a:t>, </a:t>
            </a:r>
            <a:r>
              <a:rPr lang="en-US" altLang="en-US" sz="2400" b="1" dirty="0"/>
              <a:t>n</a:t>
            </a:r>
            <a:r>
              <a:rPr lang="en-US" altLang="en-US" sz="2400" b="1" baseline="-25000" dirty="0"/>
              <a:t>0</a:t>
            </a:r>
            <a:r>
              <a:rPr lang="en-US" altLang="en-US" sz="2400" b="1" dirty="0"/>
              <a:t> = 1</a:t>
            </a:r>
          </a:p>
          <a:p>
            <a:pPr marL="933450" lvl="1" indent="-533400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en-US" sz="2000" dirty="0"/>
              <a:t>Then </a:t>
            </a:r>
            <a:r>
              <a:rPr lang="en-US" altLang="en-US" sz="2000" b="1" dirty="0"/>
              <a:t>f(N) &gt;= 1</a:t>
            </a:r>
            <a:r>
              <a:rPr lang="en-US" altLang="en-US" sz="2000" dirty="0"/>
              <a:t> for </a:t>
            </a:r>
            <a:r>
              <a:rPr lang="en-US" altLang="en-US" sz="2000" b="1" dirty="0"/>
              <a:t>N &gt;= n</a:t>
            </a:r>
            <a:r>
              <a:rPr lang="en-US" altLang="en-US" sz="2000" b="1" baseline="-25000" dirty="0"/>
              <a:t>0</a:t>
            </a:r>
          </a:p>
          <a:p>
            <a:pPr marL="933450" lvl="1" indent="-533400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altLang="en-US" sz="2000" dirty="0"/>
              <a:t>So </a:t>
            </a:r>
            <a:r>
              <a:rPr lang="en-US" altLang="en-US" sz="2000" b="1" dirty="0"/>
              <a:t>f(N) = </a:t>
            </a:r>
            <a:r>
              <a:rPr lang="el-GR" altLang="en-US" sz="2000" b="1" dirty="0"/>
              <a:t>Ω</a:t>
            </a:r>
            <a:r>
              <a:rPr lang="en-US" altLang="en-US" sz="2000" b="1" dirty="0"/>
              <a:t>(g(N))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Okay, so … who cares?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4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Formal Definition of Big-</a:t>
            </a:r>
            <a:r>
              <a:rPr lang="el-GR" altLang="en-US" dirty="0"/>
              <a:t>Θ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say that some function, </a:t>
            </a:r>
            <a:r>
              <a:rPr lang="en-US" altLang="en-US" sz="2400" b="1" dirty="0"/>
              <a:t>f(n)</a:t>
            </a:r>
            <a:r>
              <a:rPr lang="en-US" altLang="en-US" sz="2400" dirty="0"/>
              <a:t>, is "</a:t>
            </a:r>
            <a:r>
              <a:rPr lang="el-GR" altLang="en-US" sz="2400" b="1" dirty="0"/>
              <a:t>Θ</a:t>
            </a:r>
            <a:r>
              <a:rPr lang="en-US" altLang="en-US" sz="2400" dirty="0"/>
              <a:t> of" some other function, </a:t>
            </a:r>
            <a:r>
              <a:rPr lang="en-US" altLang="en-US" sz="2400" b="1" dirty="0"/>
              <a:t>g(n)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if </a:t>
            </a:r>
            <a:r>
              <a:rPr lang="en-US" altLang="en-US" sz="2400" b="1" dirty="0">
                <a:solidFill>
                  <a:srgbClr val="FF0000"/>
                </a:solidFill>
              </a:rPr>
              <a:t>f(n) = O(g(n))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and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f(n) = </a:t>
            </a:r>
            <a:r>
              <a:rPr lang="el-GR" altLang="en-US" sz="2400" b="1" dirty="0">
                <a:solidFill>
                  <a:srgbClr val="FF0000"/>
                </a:solidFill>
              </a:rPr>
              <a:t>Ω</a:t>
            </a:r>
            <a:r>
              <a:rPr lang="en-US" altLang="en-US" sz="2400" b="1" dirty="0">
                <a:solidFill>
                  <a:srgbClr val="FF0000"/>
                </a:solidFill>
              </a:rPr>
              <a:t>(g(n))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That is, </a:t>
            </a:r>
            <a:r>
              <a:rPr lang="en-US" altLang="en-US" sz="2000" b="1" dirty="0" err="1"/>
              <a:t>c</a:t>
            </a:r>
            <a:r>
              <a:rPr lang="en-US" altLang="en-US" sz="2000" i="1" baseline="-25000" dirty="0" err="1"/>
              <a:t>j</a:t>
            </a:r>
            <a:r>
              <a:rPr lang="en-US" altLang="en-US" sz="2000" b="1" dirty="0" err="1"/>
              <a:t>g</a:t>
            </a:r>
            <a:r>
              <a:rPr lang="en-US" altLang="en-US" sz="2000" b="1" dirty="0"/>
              <a:t>(n)</a:t>
            </a:r>
            <a:r>
              <a:rPr lang="en-US" altLang="en-US" sz="2000" dirty="0"/>
              <a:t> is </a:t>
            </a:r>
            <a:r>
              <a:rPr lang="en-US" altLang="en-US" sz="2000" i="1" dirty="0">
                <a:solidFill>
                  <a:srgbClr val="FF0000"/>
                </a:solidFill>
              </a:rPr>
              <a:t>both</a:t>
            </a:r>
            <a:r>
              <a:rPr lang="en-US" altLang="en-US" sz="2000" dirty="0"/>
              <a:t> a </a:t>
            </a:r>
            <a:r>
              <a:rPr lang="en-US" altLang="en-US" sz="2000" i="1" dirty="0">
                <a:solidFill>
                  <a:srgbClr val="FF0000"/>
                </a:solidFill>
              </a:rPr>
              <a:t>lower</a:t>
            </a:r>
            <a:r>
              <a:rPr lang="en-US" altLang="en-US" sz="2000" i="1" dirty="0"/>
              <a:t> bound</a:t>
            </a:r>
            <a:r>
              <a:rPr lang="en-US" altLang="en-US" sz="2000" dirty="0"/>
              <a:t> for </a:t>
            </a:r>
            <a:r>
              <a:rPr lang="en-US" altLang="en-US" sz="2000" b="1" dirty="0"/>
              <a:t>f(n)</a:t>
            </a: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and</a:t>
            </a:r>
            <a:r>
              <a:rPr lang="en-US" altLang="en-US" sz="2000" dirty="0"/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upper </a:t>
            </a:r>
            <a:r>
              <a:rPr lang="en-US" altLang="en-US" sz="2000" i="1" dirty="0"/>
              <a:t>bound</a:t>
            </a:r>
            <a:r>
              <a:rPr lang="en-US" altLang="en-US" sz="2000" dirty="0"/>
              <a:t> for </a:t>
            </a:r>
            <a:r>
              <a:rPr lang="en-US" altLang="en-US" sz="2000" b="1" dirty="0"/>
              <a:t>f(n)</a:t>
            </a:r>
            <a:endParaRPr lang="en-US" altLang="en-US" sz="2400" b="1" baseline="-25000" dirty="0"/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For constants </a:t>
            </a:r>
            <a:r>
              <a:rPr lang="en-US" altLang="en-US" sz="1600" b="1" dirty="0"/>
              <a:t>c</a:t>
            </a:r>
            <a:r>
              <a:rPr lang="en-US" altLang="en-US" sz="1600" b="1" baseline="-25000" dirty="0"/>
              <a:t>1</a:t>
            </a:r>
            <a:r>
              <a:rPr lang="en-US" altLang="en-US" sz="1600" b="1" dirty="0"/>
              <a:t> &gt; 0</a:t>
            </a:r>
            <a:r>
              <a:rPr lang="en-US" altLang="en-US" sz="1600" dirty="0"/>
              <a:t> and </a:t>
            </a:r>
            <a:r>
              <a:rPr lang="en-US" altLang="en-US" sz="1600" b="1" dirty="0"/>
              <a:t>c</a:t>
            </a:r>
            <a:r>
              <a:rPr lang="en-US" altLang="en-US" sz="1600" b="1" baseline="-25000" dirty="0"/>
              <a:t>2</a:t>
            </a:r>
            <a:r>
              <a:rPr lang="en-US" altLang="en-US" sz="1600" b="1" dirty="0"/>
              <a:t> &gt; 0</a:t>
            </a:r>
            <a:r>
              <a:rPr lang="en-US" altLang="en-US" sz="1600" dirty="0"/>
              <a:t>, </a:t>
            </a:r>
            <a:r>
              <a:rPr lang="en-US" altLang="en-US" sz="1600" b="1" dirty="0"/>
              <a:t>n &gt;= n</a:t>
            </a:r>
            <a:r>
              <a:rPr lang="en-US" altLang="en-US" sz="1600" b="1" baseline="-25000" dirty="0"/>
              <a:t>0</a:t>
            </a:r>
            <a:endParaRPr lang="en-US" altLang="en-US" sz="2000" b="1" baseline="-250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g(n)</a:t>
            </a:r>
            <a:r>
              <a:rPr lang="en-US" altLang="en-US" sz="2000" dirty="0"/>
              <a:t> is a tight bound, in some sense, on </a:t>
            </a:r>
            <a:r>
              <a:rPr lang="en-US" altLang="en-US" sz="2000" b="1" dirty="0"/>
              <a:t>f(n)</a:t>
            </a:r>
            <a:endParaRPr lang="en-US" altLang="en-US" sz="2400" b="1" baseline="-250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2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4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Big-</a:t>
            </a:r>
            <a:r>
              <a:rPr lang="el-GR" altLang="en-US" dirty="0"/>
              <a:t>Θ</a:t>
            </a:r>
            <a:r>
              <a:rPr lang="en-US" altLang="en-US" dirty="0"/>
              <a:t>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Same example program, so:</a:t>
            </a:r>
            <a:endParaRPr lang="en-US" altLang="en-US" sz="2400" b="1" dirty="0"/>
          </a:p>
          <a:p>
            <a:pPr marL="933450" lvl="1" indent="-5334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en-US" sz="2000" dirty="0"/>
              <a:t>Let:</a:t>
            </a:r>
            <a:r>
              <a:rPr lang="en-US" altLang="en-US" sz="2000" b="1" dirty="0"/>
              <a:t>	f(N) = 4N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 + 3N + 2</a:t>
            </a:r>
          </a:p>
          <a:p>
            <a:pPr marL="933450" lvl="1" indent="-5334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en-US" sz="2000" dirty="0"/>
              <a:t>Can we find </a:t>
            </a:r>
            <a:r>
              <a:rPr lang="en-US" altLang="en-US" sz="2000" b="1" dirty="0"/>
              <a:t>g(N)</a:t>
            </a:r>
            <a:r>
              <a:rPr lang="en-US" altLang="en-US" sz="2000" dirty="0"/>
              <a:t> such that </a:t>
            </a:r>
            <a:r>
              <a:rPr lang="en-US" altLang="en-US" sz="2000" b="1" dirty="0"/>
              <a:t>f(N) = </a:t>
            </a:r>
            <a:r>
              <a:rPr lang="el-GR" altLang="en-US" sz="2000" b="1" dirty="0"/>
              <a:t>Θ</a:t>
            </a:r>
            <a:r>
              <a:rPr lang="en-US" altLang="en-US" sz="2000" b="1" dirty="0"/>
              <a:t>(g(N))</a:t>
            </a:r>
            <a:r>
              <a:rPr lang="en-US" altLang="en-US" sz="2000" dirty="0"/>
              <a:t>?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Let </a:t>
            </a:r>
            <a:r>
              <a:rPr lang="en-US" altLang="en-US" sz="2400" b="1" dirty="0"/>
              <a:t>g(N) = N</a:t>
            </a:r>
            <a:r>
              <a:rPr lang="en-US" altLang="en-US" sz="2400" b="1" baseline="30000" dirty="0"/>
              <a:t>2</a:t>
            </a:r>
            <a:r>
              <a:rPr lang="en-US" altLang="en-US" sz="2400" dirty="0"/>
              <a:t>, </a:t>
            </a:r>
            <a:r>
              <a:rPr lang="en-US" altLang="en-US" sz="2400" b="1" dirty="0"/>
              <a:t>c</a:t>
            </a:r>
            <a:r>
              <a:rPr lang="en-US" altLang="en-US" sz="2400" b="1" baseline="-25000" dirty="0"/>
              <a:t>1</a:t>
            </a:r>
            <a:r>
              <a:rPr lang="en-US" altLang="en-US" sz="2400" b="1" dirty="0"/>
              <a:t> = 9, c</a:t>
            </a:r>
            <a:r>
              <a:rPr lang="en-US" altLang="en-US" sz="2400" b="1" baseline="-25000" dirty="0"/>
              <a:t>2</a:t>
            </a:r>
            <a:r>
              <a:rPr lang="en-US" altLang="en-US" sz="2400" b="1" dirty="0"/>
              <a:t> = 1</a:t>
            </a:r>
            <a:r>
              <a:rPr lang="en-US" altLang="en-US" sz="2400" dirty="0"/>
              <a:t>, </a:t>
            </a:r>
            <a:r>
              <a:rPr lang="en-US" altLang="en-US" sz="2400" b="1" dirty="0"/>
              <a:t>n</a:t>
            </a:r>
            <a:r>
              <a:rPr lang="en-US" altLang="en-US" sz="2400" b="1" baseline="-25000" dirty="0"/>
              <a:t>0</a:t>
            </a:r>
            <a:r>
              <a:rPr lang="en-US" altLang="en-US" sz="2400" b="1" dirty="0"/>
              <a:t> = 1</a:t>
            </a:r>
          </a:p>
          <a:p>
            <a:pPr marL="933450" lvl="1" indent="-533400" eaLnBrk="1" hangingPunct="1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en-US" sz="2000" dirty="0"/>
              <a:t>Then </a:t>
            </a:r>
            <a:r>
              <a:rPr lang="en-US" altLang="en-US" sz="2000" b="1" dirty="0"/>
              <a:t>f(N) &lt;= c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g(N)</a:t>
            </a:r>
            <a:r>
              <a:rPr lang="en-US" altLang="en-US" sz="2000" dirty="0"/>
              <a:t> for </a:t>
            </a:r>
            <a:r>
              <a:rPr lang="en-US" altLang="en-US" sz="2000" b="1" dirty="0"/>
              <a:t>N &gt;= n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, so</a:t>
            </a:r>
            <a:r>
              <a:rPr lang="en-US" altLang="en-US" sz="2000" b="1" dirty="0"/>
              <a:t> f(N) = O(g(N))</a:t>
            </a:r>
          </a:p>
          <a:p>
            <a:pPr marL="933450" lvl="1" indent="-533400" eaLnBrk="1" hangingPunct="1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en-US" sz="2000" dirty="0"/>
              <a:t>And </a:t>
            </a:r>
            <a:r>
              <a:rPr lang="en-US" altLang="en-US" sz="2000" b="1" dirty="0"/>
              <a:t>f(N) &gt;= c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g(N)</a:t>
            </a:r>
            <a:r>
              <a:rPr lang="en-US" altLang="en-US" sz="2000" dirty="0"/>
              <a:t> for </a:t>
            </a:r>
            <a:r>
              <a:rPr lang="en-US" altLang="en-US" sz="2000" b="1" dirty="0"/>
              <a:t>N &gt;= n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, so</a:t>
            </a:r>
            <a:r>
              <a:rPr lang="en-US" altLang="en-US" sz="2000" b="1" dirty="0"/>
              <a:t> f(N) = </a:t>
            </a:r>
            <a:r>
              <a:rPr lang="el-GR" altLang="en-US" sz="2000" b="1" dirty="0"/>
              <a:t>Ω</a:t>
            </a:r>
            <a:r>
              <a:rPr lang="en-US" altLang="en-US" sz="2000" b="1" dirty="0"/>
              <a:t>(g(N))</a:t>
            </a:r>
            <a:endParaRPr lang="en-US" altLang="en-US" sz="2000" b="1" baseline="-25000" dirty="0"/>
          </a:p>
          <a:p>
            <a:pPr marL="933450" lvl="1" indent="-533400" eaLnBrk="1" hangingPunct="1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en-US" sz="2000" dirty="0"/>
              <a:t>Hence </a:t>
            </a:r>
            <a:r>
              <a:rPr lang="en-US" altLang="en-US" sz="2000" b="1" dirty="0"/>
              <a:t>f(N) = </a:t>
            </a:r>
            <a:r>
              <a:rPr lang="el-GR" altLang="en-US" sz="2000" b="1" dirty="0"/>
              <a:t>Θ</a:t>
            </a:r>
            <a:r>
              <a:rPr lang="en-US" altLang="en-US" sz="2000" b="1" dirty="0"/>
              <a:t>(g(N)) = </a:t>
            </a:r>
            <a:r>
              <a:rPr lang="el-GR" altLang="en-US" sz="2000" b="1" dirty="0"/>
              <a:t>Θ</a:t>
            </a:r>
            <a:r>
              <a:rPr lang="en-US" altLang="en-US" sz="2000" b="1" dirty="0"/>
              <a:t>(N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0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 What Does Big-O Mean?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In industry, </a:t>
            </a:r>
            <a:r>
              <a:rPr lang="en-US" altLang="en-US" sz="2400" b="1" dirty="0"/>
              <a:t>O</a:t>
            </a:r>
            <a:r>
              <a:rPr lang="en-US" altLang="en-US" sz="2400" dirty="0"/>
              <a:t> usually means what </a:t>
            </a:r>
            <a:r>
              <a:rPr lang="el-GR" altLang="en-US" sz="2400" b="1" dirty="0"/>
              <a:t>Θ</a:t>
            </a:r>
            <a:r>
              <a:rPr lang="en-US" altLang="en-US" sz="2400" dirty="0"/>
              <a:t> means in academia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i="1" dirty="0"/>
              <a:t>Please note</a:t>
            </a:r>
            <a:r>
              <a:rPr lang="en-US" altLang="en-US" sz="2400" dirty="0"/>
              <a:t>: you will very likely be asked Big-O questions during interviews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7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Big-O Examples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A search in a hash table (</a:t>
            </a:r>
            <a:r>
              <a:rPr lang="en-US" altLang="en-US" sz="2400" b="1" dirty="0"/>
              <a:t>set</a:t>
            </a:r>
            <a:r>
              <a:rPr lang="en-US" altLang="en-US" sz="2400" dirty="0"/>
              <a:t> or </a:t>
            </a:r>
            <a:r>
              <a:rPr lang="en-US" altLang="en-US" sz="2400" b="1" dirty="0" err="1"/>
              <a:t>dict</a:t>
            </a:r>
            <a:r>
              <a:rPr lang="en-US" altLang="en-US" sz="2400" dirty="0"/>
              <a:t>), or an array lookup using a subscript, is </a:t>
            </a:r>
            <a:r>
              <a:rPr lang="en-US" altLang="en-US" sz="2400" b="1" dirty="0"/>
              <a:t>O(1)</a:t>
            </a:r>
            <a:r>
              <a:rPr lang="en-US" altLang="en-US" sz="2400" dirty="0"/>
              <a:t>: utter bliss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1200" dirty="0"/>
          </a:p>
          <a:p>
            <a:pPr marL="533400" indent="-5334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en-US" sz="2400" dirty="0"/>
              <a:t>A binary search in a sorted array or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(or a search in a balanced binary search tree) is </a:t>
            </a:r>
            <a:r>
              <a:rPr lang="en-US" altLang="en-US" sz="2400" b="1" dirty="0"/>
              <a:t>O(log N)</a:t>
            </a:r>
            <a:r>
              <a:rPr lang="en-US" altLang="en-US" sz="2400" dirty="0"/>
              <a:t>: nice</a:t>
            </a:r>
          </a:p>
          <a:p>
            <a:pPr marL="933450" lvl="1" indent="-5334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en-US" sz="2000" dirty="0"/>
              <a:t>At each step in the search, the remaining number of values you need to look at is reduced by 50%</a:t>
            </a:r>
          </a:p>
          <a:p>
            <a:pPr marL="933450" lvl="1" indent="-533400"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altLang="en-US" sz="12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A loop on </a:t>
            </a:r>
            <a:r>
              <a:rPr lang="en-US" altLang="en-US" sz="2400" b="1" dirty="0"/>
              <a:t>N</a:t>
            </a:r>
            <a:r>
              <a:rPr lang="en-US" altLang="en-US" sz="2400" dirty="0"/>
              <a:t> values (or a search in an unordered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) is </a:t>
            </a:r>
            <a:r>
              <a:rPr lang="en-US" altLang="en-US" sz="2400" b="1" dirty="0"/>
              <a:t>O(N)</a:t>
            </a:r>
            <a:r>
              <a:rPr lang="en-US" altLang="en-US" sz="2400" dirty="0"/>
              <a:t>: bad</a:t>
            </a:r>
            <a:endParaRPr lang="en-US" altLang="en-US" sz="2400" b="1" dirty="0"/>
          </a:p>
          <a:p>
            <a:pPr marL="933450" lvl="1" indent="-5334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en-US" sz="2000" dirty="0"/>
              <a:t>A nested loop is </a:t>
            </a:r>
            <a:r>
              <a:rPr lang="en-US" altLang="en-US" sz="2000" b="1" dirty="0"/>
              <a:t>O(N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)</a:t>
            </a:r>
            <a:r>
              <a:rPr lang="en-US" altLang="en-US" sz="2000" dirty="0"/>
              <a:t>: much, much worse</a:t>
            </a:r>
          </a:p>
          <a:p>
            <a:pPr marL="933450" lvl="1" indent="-53340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en-US" sz="2000" dirty="0"/>
              <a:t>A doubly nested loop is </a:t>
            </a:r>
            <a:r>
              <a:rPr lang="en-US" altLang="en-US" sz="2000" b="1" dirty="0"/>
              <a:t>O(N</a:t>
            </a:r>
            <a:r>
              <a:rPr lang="en-US" altLang="en-US" sz="2000" b="1" baseline="30000" dirty="0"/>
              <a:t>3</a:t>
            </a:r>
            <a:r>
              <a:rPr lang="en-US" altLang="en-US" sz="2000" b="1" dirty="0"/>
              <a:t>)</a:t>
            </a:r>
            <a:r>
              <a:rPr lang="en-US" altLang="en-US" sz="2000" dirty="0"/>
              <a:t>: unspeakably awful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Sorting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</a:t>
            </a:r>
            <a:r>
              <a:rPr lang="en-US" altLang="en-US" sz="2400" i="1" dirty="0"/>
              <a:t>sort</a:t>
            </a:r>
            <a:r>
              <a:rPr lang="en-US" altLang="en-US" sz="2400" dirty="0"/>
              <a:t> data in order to make </a:t>
            </a:r>
            <a:r>
              <a:rPr lang="en-US" altLang="en-US" sz="2400" i="1" dirty="0"/>
              <a:t>searching</a:t>
            </a:r>
            <a:r>
              <a:rPr lang="en-US" altLang="en-US" sz="2400" dirty="0"/>
              <a:t> easier (faster!)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will investigate several sorting algorithms, because: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They are useful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They are tractable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You may be asked about some in interviews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Most importantly, they illustrate several ways of looking at the same problem and finding different, interesting solutions!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14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you have </a:t>
            </a:r>
            <a:r>
              <a:rPr lang="en-US" altLang="en-US" sz="2400" b="1" i="1" dirty="0"/>
              <a:t>A History of </a:t>
            </a:r>
            <a:r>
              <a:rPr lang="en-US" altLang="en-US" sz="2400" b="1" i="1" dirty="0" err="1"/>
              <a:t>Floogleland</a:t>
            </a:r>
            <a:r>
              <a:rPr lang="en-US" altLang="en-US" sz="2400" dirty="0"/>
              <a:t>, Volumes </a:t>
            </a:r>
            <a:r>
              <a:rPr lang="en-US" altLang="en-US" sz="2400" b="1" dirty="0"/>
              <a:t>1</a:t>
            </a:r>
            <a:r>
              <a:rPr lang="en-US" altLang="en-US" sz="2400" dirty="0"/>
              <a:t> through </a:t>
            </a:r>
            <a:r>
              <a:rPr lang="en-US" altLang="en-US" sz="2400" b="1" dirty="0"/>
              <a:t>10</a:t>
            </a:r>
            <a:r>
              <a:rPr lang="en-US" altLang="en-US" sz="2400" dirty="0"/>
              <a:t>, in some shuffled order on a shelf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You would like to put these in sorted order by volume on another shelf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Idea: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i="1" dirty="0"/>
              <a:t>Select</a:t>
            </a:r>
            <a:r>
              <a:rPr lang="en-US" altLang="en-US" sz="2000" dirty="0"/>
              <a:t> the lowest numbered volume on the shuffled shelf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Put it in the next available slot on the other shelf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Repeat until no volumes remain on the shuffled shelf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1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D785B32-0BD4-4D55-A597-5644DC317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98725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linear_search</a:t>
            </a: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(v, j): 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# v is unordered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'''return True if j in v, else False'''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v: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j: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</a:t>
            </a:r>
            <a:endParaRPr lang="en-US" altLang="en-US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Search: Python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52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Starting shelves: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1a: select the lowest remaining volume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1b: put it in the next slot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9D01F-585B-4F34-BAD2-609251D762C2}"/>
              </a:ext>
            </a:extLst>
          </p:cNvPr>
          <p:cNvGrpSpPr/>
          <p:nvPr/>
        </p:nvGrpSpPr>
        <p:grpSpPr>
          <a:xfrm>
            <a:off x="2379863" y="2385911"/>
            <a:ext cx="4644668" cy="770030"/>
            <a:chOff x="2912757" y="2391967"/>
            <a:chExt cx="3358434" cy="7700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7ABE92-D7D0-4EA7-8AB4-16402F58517E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2C025-6765-4B09-8FC6-A3813759BE47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7A6C65-330F-4C72-B7E9-B091EF6E2DC1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159A07-5786-49A5-8639-441BFE6A7CE3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0A787E-94F8-41D3-A63A-38ED22CC1714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C9C38-5568-46A1-A3B9-19587FD243C6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A98E5-3F6D-4478-A430-D16AAD9A057E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39154-AF3B-49FA-B32F-15946B348501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BB0347-5A26-4B64-A7CC-1F0462FE598D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05DB26-A1C0-4148-8A7E-B598313D77CE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CC3F4-12F5-4F83-BD0F-3EA958C79AB9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4B36B4-15BF-4E9A-92C5-85A8B7BCA15A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46D493-140C-42F9-AFC6-9E36DCB7E11C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9996BB-5B5E-43C1-A0AC-80A3C1F74EC1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3DADD-6EA9-4B37-B2B5-65EC19429A86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10BD34-6027-47E3-80CF-EFE72F5B5666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1646B-9F0F-4CBF-AB97-0836BE6809DD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2D6D2A-6230-4160-9971-EEC462A120CC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0F282F-C3B3-45F7-8BF5-A0436D3D7B07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7AACC2-17E9-4321-9678-530C1B077C24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5A43C5-5100-451E-BB92-203E83A9EA5C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DA07D8-A1F4-4FCC-9AC5-A0F08910C0D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BA061C-8B51-4A27-ACD9-3BCEDE0BD010}"/>
              </a:ext>
            </a:extLst>
          </p:cNvPr>
          <p:cNvGrpSpPr/>
          <p:nvPr/>
        </p:nvGrpSpPr>
        <p:grpSpPr>
          <a:xfrm>
            <a:off x="2380871" y="3616212"/>
            <a:ext cx="4644668" cy="770030"/>
            <a:chOff x="2912757" y="2391967"/>
            <a:chExt cx="3358434" cy="7700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3ED1F7-13D3-468D-8503-4E476B09E4DA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ED12C9-1354-4931-86C9-FDC004F424D2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FE5208-2275-461C-B2E1-BBB6E5873E14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D17361F-F328-4CE5-8896-18D8FA8274A0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B75A9B-C4E5-4E74-A5AE-3EF8DA8A54BC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FC515F8-133A-4B3B-B2A6-1FBB1145CFDC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04F2063-2068-49AF-984C-CB6C24930188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A4DCA04-E29C-49E1-8391-DC9822EA68E7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DA71BEA-6348-46B1-B6A6-EEE9F3617453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9CDBD0-1300-482A-BA67-2D48C98F6F9D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1694BF-5E4D-4FCF-B1BE-CBEE664C44AB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4B4608-697C-44F8-B333-643D70768DE2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CD2967-BBC1-4DDB-873E-54E58983BED6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15ECE3-A601-4FAB-B78C-A909299C4CF6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FCAC22-1C86-49C9-A31E-5BE7C53BF6FC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95490E-400E-4E58-9048-E3757BCE938E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80381E-283E-418D-97F2-DE744B9EE9A3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377850-AEBB-4BD2-AC21-0B772D72D4A5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721F332-178B-49BB-871C-D7FE006991B5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481D87-B121-46EB-92CC-8884396B0974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0A91BC-09AF-4D43-BCB3-59627F98968C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B14F249-6983-4E8F-A98C-49C9157274C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D76577-3B93-461A-87BC-3183E4726813}"/>
              </a:ext>
            </a:extLst>
          </p:cNvPr>
          <p:cNvGrpSpPr/>
          <p:nvPr/>
        </p:nvGrpSpPr>
        <p:grpSpPr>
          <a:xfrm>
            <a:off x="2381880" y="4858628"/>
            <a:ext cx="4644668" cy="770030"/>
            <a:chOff x="2912757" y="2391967"/>
            <a:chExt cx="3358434" cy="77003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C09229-382B-4270-9815-D0D923438E12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7110B78-0072-497D-83D4-3171463CC861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22DDF6-C892-4F7F-A79F-CCC30DFD4389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2691B90-DC19-45F3-9442-670E94BDF438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5F94270-B1B1-48FA-8913-B445CB4D0CEF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CA5B8A-B410-436F-99CA-80576D7573AF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F24AEBF-CBEC-49B7-93F3-9CE86925057C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360B4DA-104F-4F2A-B099-6C2E2532CF1C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50C3C6-0301-4222-AD7C-6B8BE99BC25C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776D397-5138-4EB5-8657-EB59330BBD8B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C43FBFF-E493-43E6-B920-82983FC3140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3C68D09-57E3-46FD-A49D-EDA24B9C00AA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3FE613-67CE-4A3B-AC73-96E91E7C39BF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7BBA433-295D-4F5D-BDB5-367848193D76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F2EFF7-B76F-4910-A413-8775D2376FCC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5120F47-4CC5-447B-B2D6-AC78DCCD6E99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82BC176-C35D-4904-B1F9-075507774C67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31B2FC6-D68C-46A0-A029-4EE64A416B34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F86503-6AC3-4647-ACF3-AC5684B06249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D8FD2DE-D703-4695-A754-82D3497C24BA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CD04B70-C41E-4F33-9E96-BF348CC266D5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597DA1B-29B3-40D7-A97B-294F2298DB7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6737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2a: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2b: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3: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9D01F-585B-4F34-BAD2-609251D762C2}"/>
              </a:ext>
            </a:extLst>
          </p:cNvPr>
          <p:cNvGrpSpPr/>
          <p:nvPr/>
        </p:nvGrpSpPr>
        <p:grpSpPr>
          <a:xfrm>
            <a:off x="2379863" y="2385911"/>
            <a:ext cx="4644668" cy="770030"/>
            <a:chOff x="2912757" y="2391967"/>
            <a:chExt cx="3358434" cy="7700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7ABE92-D7D0-4EA7-8AB4-16402F58517E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2C025-6765-4B09-8FC6-A3813759BE47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7A6C65-330F-4C72-B7E9-B091EF6E2DC1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159A07-5786-49A5-8639-441BFE6A7CE3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0A787E-94F8-41D3-A63A-38ED22CC1714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C9C38-5568-46A1-A3B9-19587FD243C6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A98E5-3F6D-4478-A430-D16AAD9A057E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39154-AF3B-49FA-B32F-15946B348501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BB0347-5A26-4B64-A7CC-1F0462FE598D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05DB26-A1C0-4148-8A7E-B598313D77CE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CC3F4-12F5-4F83-BD0F-3EA958C79AB9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4B36B4-15BF-4E9A-92C5-85A8B7BCA15A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46D493-140C-42F9-AFC6-9E36DCB7E11C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9996BB-5B5E-43C1-A0AC-80A3C1F74EC1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3DADD-6EA9-4B37-B2B5-65EC19429A86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10BD34-6027-47E3-80CF-EFE72F5B5666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1646B-9F0F-4CBF-AB97-0836BE6809DD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2D6D2A-6230-4160-9971-EEC462A120CC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0F282F-C3B3-45F7-8BF5-A0436D3D7B07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7AACC2-17E9-4321-9678-530C1B077C24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5A43C5-5100-451E-BB92-203E83A9EA5C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DA07D8-A1F4-4FCC-9AC5-A0F08910C0D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BA061C-8B51-4A27-ACD9-3BCEDE0BD010}"/>
              </a:ext>
            </a:extLst>
          </p:cNvPr>
          <p:cNvGrpSpPr/>
          <p:nvPr/>
        </p:nvGrpSpPr>
        <p:grpSpPr>
          <a:xfrm>
            <a:off x="2380871" y="3616212"/>
            <a:ext cx="4644668" cy="770030"/>
            <a:chOff x="2912757" y="2391967"/>
            <a:chExt cx="3358434" cy="7700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3ED1F7-13D3-468D-8503-4E476B09E4DA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ED12C9-1354-4931-86C9-FDC004F424D2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FE5208-2275-461C-B2E1-BBB6E5873E14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D17361F-F328-4CE5-8896-18D8FA8274A0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B75A9B-C4E5-4E74-A5AE-3EF8DA8A54BC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FC515F8-133A-4B3B-B2A6-1FBB1145CFDC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04F2063-2068-49AF-984C-CB6C24930188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A4DCA04-E29C-49E1-8391-DC9822EA68E7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DA71BEA-6348-46B1-B6A6-EEE9F3617453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9CDBD0-1300-482A-BA67-2D48C98F6F9D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1694BF-5E4D-4FCF-B1BE-CBEE664C44AB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4B4608-697C-44F8-B333-643D70768DE2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CD2967-BBC1-4DDB-873E-54E58983BED6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15ECE3-A601-4FAB-B78C-A909299C4CF6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FCAC22-1C86-49C9-A31E-5BE7C53BF6FC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95490E-400E-4E58-9048-E3757BCE938E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80381E-283E-418D-97F2-DE744B9EE9A3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377850-AEBB-4BD2-AC21-0B772D72D4A5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721F332-178B-49BB-871C-D7FE006991B5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481D87-B121-46EB-92CC-8884396B0974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0A91BC-09AF-4D43-BCB3-59627F98968C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B14F249-6983-4E8F-A98C-49C9157274C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D76577-3B93-461A-87BC-3183E4726813}"/>
              </a:ext>
            </a:extLst>
          </p:cNvPr>
          <p:cNvGrpSpPr/>
          <p:nvPr/>
        </p:nvGrpSpPr>
        <p:grpSpPr>
          <a:xfrm>
            <a:off x="2381880" y="4858628"/>
            <a:ext cx="4644668" cy="770030"/>
            <a:chOff x="2912757" y="2391967"/>
            <a:chExt cx="3358434" cy="77003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C09229-382B-4270-9815-D0D923438E12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7110B78-0072-497D-83D4-3171463CC861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22DDF6-C892-4F7F-A79F-CCC30DFD4389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2691B90-DC19-45F3-9442-670E94BDF438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5F94270-B1B1-48FA-8913-B445CB4D0CEF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CA5B8A-B410-436F-99CA-80576D7573AF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F24AEBF-CBEC-49B7-93F3-9CE86925057C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360B4DA-104F-4F2A-B099-6C2E2532CF1C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50C3C6-0301-4222-AD7C-6B8BE99BC25C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776D397-5138-4EB5-8657-EB59330BBD8B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C43FBFF-E493-43E6-B920-82983FC3140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3C68D09-57E3-46FD-A49D-EDA24B9C00AA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3FE613-67CE-4A3B-AC73-96E91E7C39BF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7BBA433-295D-4F5D-BDB5-367848193D76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F2EFF7-B76F-4910-A413-8775D2376FCC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5120F47-4CC5-447B-B2D6-AC78DCCD6E99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82BC176-C35D-4904-B1F9-075507774C67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31B2FC6-D68C-46A0-A029-4EE64A416B34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F86503-6AC3-4647-ACF3-AC5684B06249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D8FD2DE-D703-4695-A754-82D3497C24BA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CD04B70-C41E-4F33-9E96-BF348CC266D5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597DA1B-29B3-40D7-A97B-294F2298DB7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2631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4: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5: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6: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9D01F-585B-4F34-BAD2-609251D762C2}"/>
              </a:ext>
            </a:extLst>
          </p:cNvPr>
          <p:cNvGrpSpPr/>
          <p:nvPr/>
        </p:nvGrpSpPr>
        <p:grpSpPr>
          <a:xfrm>
            <a:off x="2379863" y="2385911"/>
            <a:ext cx="4644668" cy="770030"/>
            <a:chOff x="2912757" y="2391967"/>
            <a:chExt cx="3358434" cy="7700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7ABE92-D7D0-4EA7-8AB4-16402F58517E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2C025-6765-4B09-8FC6-A3813759BE47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7A6C65-330F-4C72-B7E9-B091EF6E2DC1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159A07-5786-49A5-8639-441BFE6A7CE3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0A787E-94F8-41D3-A63A-38ED22CC1714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C9C38-5568-46A1-A3B9-19587FD243C6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A98E5-3F6D-4478-A430-D16AAD9A057E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39154-AF3B-49FA-B32F-15946B348501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BB0347-5A26-4B64-A7CC-1F0462FE598D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05DB26-A1C0-4148-8A7E-B598313D77CE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CC3F4-12F5-4F83-BD0F-3EA958C79AB9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4B36B4-15BF-4E9A-92C5-85A8B7BCA15A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46D493-140C-42F9-AFC6-9E36DCB7E11C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9996BB-5B5E-43C1-A0AC-80A3C1F74EC1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3DADD-6EA9-4B37-B2B5-65EC19429A86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10BD34-6027-47E3-80CF-EFE72F5B5666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1646B-9F0F-4CBF-AB97-0836BE6809DD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2D6D2A-6230-4160-9971-EEC462A120CC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0F282F-C3B3-45F7-8BF5-A0436D3D7B07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7AACC2-17E9-4321-9678-530C1B077C24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5A43C5-5100-451E-BB92-203E83A9EA5C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DA07D8-A1F4-4FCC-9AC5-A0F08910C0D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BA061C-8B51-4A27-ACD9-3BCEDE0BD010}"/>
              </a:ext>
            </a:extLst>
          </p:cNvPr>
          <p:cNvGrpSpPr/>
          <p:nvPr/>
        </p:nvGrpSpPr>
        <p:grpSpPr>
          <a:xfrm>
            <a:off x="2380871" y="3616212"/>
            <a:ext cx="4644668" cy="770030"/>
            <a:chOff x="2912757" y="2391967"/>
            <a:chExt cx="3358434" cy="7700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3ED1F7-13D3-468D-8503-4E476B09E4DA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ED12C9-1354-4931-86C9-FDC004F424D2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FE5208-2275-461C-B2E1-BBB6E5873E14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D17361F-F328-4CE5-8896-18D8FA8274A0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B75A9B-C4E5-4E74-A5AE-3EF8DA8A54BC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FC515F8-133A-4B3B-B2A6-1FBB1145CFDC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04F2063-2068-49AF-984C-CB6C24930188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A4DCA04-E29C-49E1-8391-DC9822EA68E7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DA71BEA-6348-46B1-B6A6-EEE9F3617453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9CDBD0-1300-482A-BA67-2D48C98F6F9D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1694BF-5E4D-4FCF-B1BE-CBEE664C44AB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4B4608-697C-44F8-B333-643D70768DE2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CD2967-BBC1-4DDB-873E-54E58983BED6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15ECE3-A601-4FAB-B78C-A909299C4CF6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FCAC22-1C86-49C9-A31E-5BE7C53BF6FC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95490E-400E-4E58-9048-E3757BCE938E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80381E-283E-418D-97F2-DE744B9EE9A3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377850-AEBB-4BD2-AC21-0B772D72D4A5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721F332-178B-49BB-871C-D7FE006991B5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481D87-B121-46EB-92CC-8884396B0974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0A91BC-09AF-4D43-BCB3-59627F98968C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B14F249-6983-4E8F-A98C-49C9157274C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D76577-3B93-461A-87BC-3183E4726813}"/>
              </a:ext>
            </a:extLst>
          </p:cNvPr>
          <p:cNvGrpSpPr/>
          <p:nvPr/>
        </p:nvGrpSpPr>
        <p:grpSpPr>
          <a:xfrm>
            <a:off x="2381880" y="4858628"/>
            <a:ext cx="4644668" cy="770030"/>
            <a:chOff x="2912757" y="2391967"/>
            <a:chExt cx="3358434" cy="77003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FC09229-382B-4270-9815-D0D923438E12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7110B78-0072-497D-83D4-3171463CC861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22DDF6-C892-4F7F-A79F-CCC30DFD4389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2691B90-DC19-45F3-9442-670E94BDF438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5F94270-B1B1-48FA-8913-B445CB4D0CEF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0CA5B8A-B410-436F-99CA-80576D7573AF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F24AEBF-CBEC-49B7-93F3-9CE86925057C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360B4DA-104F-4F2A-B099-6C2E2532CF1C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50C3C6-0301-4222-AD7C-6B8BE99BC25C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776D397-5138-4EB5-8657-EB59330BBD8B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C43FBFF-E493-43E6-B920-82983FC3140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3C68D09-57E3-46FD-A49D-EDA24B9C00AA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3FE613-67CE-4A3B-AC73-96E91E7C39BF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7BBA433-295D-4F5D-BDB5-367848193D76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F2EFF7-B76F-4910-A413-8775D2376FCC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5120F47-4CC5-447B-B2D6-AC78DCCD6E99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82BC176-C35D-4904-B1F9-075507774C67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31B2FC6-D68C-46A0-A029-4EE64A416B34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F86503-6AC3-4647-ACF3-AC5684B06249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D8FD2DE-D703-4695-A754-82D3497C24BA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CD04B70-C41E-4F33-9E96-BF348CC266D5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597DA1B-29B3-40D7-A97B-294F2298DB7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3606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10a: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10b: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i="1" dirty="0"/>
              <a:t>Notice that once a volume is placed in its sorted position, it does not move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9D01F-585B-4F34-BAD2-609251D762C2}"/>
              </a:ext>
            </a:extLst>
          </p:cNvPr>
          <p:cNvGrpSpPr/>
          <p:nvPr/>
        </p:nvGrpSpPr>
        <p:grpSpPr>
          <a:xfrm>
            <a:off x="2379863" y="2385911"/>
            <a:ext cx="4644668" cy="770030"/>
            <a:chOff x="2912757" y="2391967"/>
            <a:chExt cx="3358434" cy="7700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7ABE92-D7D0-4EA7-8AB4-16402F58517E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12C025-6765-4B09-8FC6-A3813759BE47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7A6C65-330F-4C72-B7E9-B091EF6E2DC1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159A07-5786-49A5-8639-441BFE6A7CE3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0A787E-94F8-41D3-A63A-38ED22CC1714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C9C38-5568-46A1-A3B9-19587FD243C6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AA98E5-3F6D-4478-A430-D16AAD9A057E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39154-AF3B-49FA-B32F-15946B348501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BB0347-5A26-4B64-A7CC-1F0462FE598D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05DB26-A1C0-4148-8A7E-B598313D77CE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CCC3F4-12F5-4F83-BD0F-3EA958C79AB9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4B36B4-15BF-4E9A-92C5-85A8B7BCA15A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46D493-140C-42F9-AFC6-9E36DCB7E11C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9996BB-5B5E-43C1-A0AC-80A3C1F74EC1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83DADD-6EA9-4B37-B2B5-65EC19429A86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10BD34-6027-47E3-80CF-EFE72F5B5666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1646B-9F0F-4CBF-AB97-0836BE6809DD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2D6D2A-6230-4160-9971-EEC462A120CC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0F282F-C3B3-45F7-8BF5-A0436D3D7B07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7AACC2-17E9-4321-9678-530C1B077C24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5A43C5-5100-451E-BB92-203E83A9EA5C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DA07D8-A1F4-4FCC-9AC5-A0F08910C0D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BA061C-8B51-4A27-ACD9-3BCEDE0BD010}"/>
              </a:ext>
            </a:extLst>
          </p:cNvPr>
          <p:cNvGrpSpPr/>
          <p:nvPr/>
        </p:nvGrpSpPr>
        <p:grpSpPr>
          <a:xfrm>
            <a:off x="2380871" y="3616212"/>
            <a:ext cx="4644668" cy="770030"/>
            <a:chOff x="2912757" y="2391967"/>
            <a:chExt cx="3358434" cy="7700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3ED1F7-13D3-468D-8503-4E476B09E4DA}"/>
                </a:ext>
              </a:extLst>
            </p:cNvPr>
            <p:cNvGrpSpPr/>
            <p:nvPr/>
          </p:nvGrpSpPr>
          <p:grpSpPr>
            <a:xfrm>
              <a:off x="2912757" y="2391967"/>
              <a:ext cx="3357425" cy="308789"/>
              <a:chOff x="2912757" y="2440415"/>
              <a:chExt cx="3357425" cy="30878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ED12C9-1354-4931-86C9-FDC004F424D2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3FE5208-2275-461C-B2E1-BBB6E5873E14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D17361F-F328-4CE5-8896-18D8FA8274A0}"/>
                  </a:ext>
                </a:extLst>
              </p:cNvPr>
              <p:cNvSpPr txBox="1"/>
              <p:nvPr/>
            </p:nvSpPr>
            <p:spPr>
              <a:xfrm>
                <a:off x="358427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3B75A9B-C4E5-4E74-A5AE-3EF8DA8A54BC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FC515F8-133A-4B3B-B2A6-1FBB1145CFDC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04F2063-2068-49AF-984C-CB6C24930188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A4DCA04-E29C-49E1-8391-DC9822EA68E7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DA71BEA-6348-46B1-B6A6-EEE9F3617453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19CDBD0-1300-482A-BA67-2D48C98F6F9D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1694BF-5E4D-4FCF-B1BE-CBEE664C44AB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4B4608-697C-44F8-B333-643D70768DE2}"/>
                </a:ext>
              </a:extLst>
            </p:cNvPr>
            <p:cNvGrpSpPr/>
            <p:nvPr/>
          </p:nvGrpSpPr>
          <p:grpSpPr>
            <a:xfrm>
              <a:off x="2913766" y="2853208"/>
              <a:ext cx="3357425" cy="308789"/>
              <a:chOff x="2912757" y="2440415"/>
              <a:chExt cx="3357425" cy="3087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CD2967-BBC1-4DDB-873E-54E58983BED6}"/>
                  </a:ext>
                </a:extLst>
              </p:cNvPr>
              <p:cNvSpPr txBox="1"/>
              <p:nvPr/>
            </p:nvSpPr>
            <p:spPr>
              <a:xfrm>
                <a:off x="2912757" y="2440419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15ECE3-A601-4FAB-B78C-A909299C4CF6}"/>
                  </a:ext>
                </a:extLst>
              </p:cNvPr>
              <p:cNvSpPr txBox="1"/>
              <p:nvPr/>
            </p:nvSpPr>
            <p:spPr>
              <a:xfrm>
                <a:off x="3249207" y="244142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FCAC22-1C86-49C9-A31E-5BE7C53BF6FC}"/>
                  </a:ext>
                </a:extLst>
              </p:cNvPr>
              <p:cNvSpPr txBox="1"/>
              <p:nvPr/>
            </p:nvSpPr>
            <p:spPr>
              <a:xfrm>
                <a:off x="3584272" y="2440418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95490E-400E-4E58-9048-E3757BCE938E}"/>
                  </a:ext>
                </a:extLst>
              </p:cNvPr>
              <p:cNvSpPr txBox="1"/>
              <p:nvPr/>
            </p:nvSpPr>
            <p:spPr>
              <a:xfrm>
                <a:off x="3920722" y="244142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80381E-283E-418D-97F2-DE744B9EE9A3}"/>
                  </a:ext>
                </a:extLst>
              </p:cNvPr>
              <p:cNvSpPr txBox="1"/>
              <p:nvPr/>
            </p:nvSpPr>
            <p:spPr>
              <a:xfrm>
                <a:off x="4255796" y="2440416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377850-AEBB-4BD2-AC21-0B772D72D4A5}"/>
                  </a:ext>
                </a:extLst>
              </p:cNvPr>
              <p:cNvSpPr txBox="1"/>
              <p:nvPr/>
            </p:nvSpPr>
            <p:spPr>
              <a:xfrm>
                <a:off x="4592246" y="2441424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721F332-178B-49BB-871C-D7FE006991B5}"/>
                  </a:ext>
                </a:extLst>
              </p:cNvPr>
              <p:cNvSpPr txBox="1"/>
              <p:nvPr/>
            </p:nvSpPr>
            <p:spPr>
              <a:xfrm>
                <a:off x="4927308" y="2440417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7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B481D87-B121-46EB-92CC-8884396B0974}"/>
                  </a:ext>
                </a:extLst>
              </p:cNvPr>
              <p:cNvSpPr txBox="1"/>
              <p:nvPr/>
            </p:nvSpPr>
            <p:spPr>
              <a:xfrm>
                <a:off x="5263758" y="244142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50A91BC-09AF-4D43-BCB3-59627F98968C}"/>
                  </a:ext>
                </a:extLst>
              </p:cNvPr>
              <p:cNvSpPr txBox="1"/>
              <p:nvPr/>
            </p:nvSpPr>
            <p:spPr>
              <a:xfrm>
                <a:off x="5598832" y="2440415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9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B14F249-6983-4E8F-A98C-49C9157274C8}"/>
                  </a:ext>
                </a:extLst>
              </p:cNvPr>
              <p:cNvSpPr txBox="1"/>
              <p:nvPr/>
            </p:nvSpPr>
            <p:spPr>
              <a:xfrm>
                <a:off x="5935282" y="2441423"/>
                <a:ext cx="33490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0368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Sort: In Place Algorithm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In your system, you may have many more than 10 values to sort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Ideally, you would like to do an </a:t>
            </a:r>
            <a:r>
              <a:rPr lang="en-US" altLang="en-US" sz="2000" i="1" dirty="0"/>
              <a:t>in place</a:t>
            </a:r>
            <a:r>
              <a:rPr lang="en-US" altLang="en-US" sz="2000" dirty="0"/>
              <a:t> sort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Avoid using a "second shelf" of memory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Sub-idea: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Swap the </a:t>
            </a:r>
            <a:r>
              <a:rPr lang="en-US" altLang="en-US" sz="2000" b="1" i="1" dirty="0"/>
              <a:t>selected</a:t>
            </a:r>
            <a:r>
              <a:rPr lang="en-US" altLang="en-US" sz="2000" dirty="0"/>
              <a:t> lowest value with whatever value is in that selected value's correct position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Repeat, to sort all </a:t>
            </a:r>
            <a:r>
              <a:rPr lang="en-US" altLang="en-US" sz="2000" b="1" dirty="0"/>
              <a:t>N</a:t>
            </a:r>
            <a:r>
              <a:rPr lang="en-US" altLang="en-US" sz="2000" dirty="0"/>
              <a:t> values</a:t>
            </a:r>
          </a:p>
          <a:p>
            <a:pPr marL="800100" lvl="2" indent="0" eaLnBrk="1" hangingPunct="1">
              <a:lnSpc>
                <a:spcPct val="90000"/>
              </a:lnSpc>
              <a:buNone/>
              <a:defRPr/>
            </a:pP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13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 In-Place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Starting array: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1a: select the lowest remaining value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1b: swap with value in the sub-0 slot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2a: select the lowest remaining value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2b: swap with value in the sub-1 slot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7ABE92-D7D0-4EA7-8AB4-16402F58517E}"/>
              </a:ext>
            </a:extLst>
          </p:cNvPr>
          <p:cNvGrpSpPr/>
          <p:nvPr/>
        </p:nvGrpSpPr>
        <p:grpSpPr>
          <a:xfrm>
            <a:off x="2379863" y="2440411"/>
            <a:ext cx="4643273" cy="308789"/>
            <a:chOff x="2912757" y="2440415"/>
            <a:chExt cx="3357425" cy="3087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12C025-6765-4B09-8FC6-A3813759BE4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7A6C65-330F-4C72-B7E9-B091EF6E2DC1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59A07-5786-49A5-8639-441BFE6A7CE3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A787E-94F8-41D3-A63A-38ED22CC1714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C9C38-5568-46A1-A3B9-19587FD243C6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AA98E5-3F6D-4478-A430-D16AAD9A057E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039154-AF3B-49FA-B32F-15946B348501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B0347-5A26-4B64-A7CC-1F0462FE598D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05DB26-A1C0-4148-8A7E-B598313D77CE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CC3F4-12F5-4F83-BD0F-3EA958C79AB9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E22520-2D43-4647-A73E-99939B7E1EF9}"/>
              </a:ext>
            </a:extLst>
          </p:cNvPr>
          <p:cNvGrpSpPr/>
          <p:nvPr/>
        </p:nvGrpSpPr>
        <p:grpSpPr>
          <a:xfrm>
            <a:off x="2379863" y="3251862"/>
            <a:ext cx="4643273" cy="308789"/>
            <a:chOff x="2912757" y="2440415"/>
            <a:chExt cx="3357425" cy="30878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84EC74-6A33-4921-AB7A-1C0EB4E67069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DFFE87-8A6B-4598-8C54-3AE3F232C188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8066B8-D51C-4D3E-88E1-BD4ACBCC474B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6315041-2B72-4329-8C73-B46156A8E9A8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D8E368F-7439-4091-82C0-73DE4528ED5A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80392C4-8F7B-498B-BAAF-363E69291CAA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5C769A-231E-4C63-886E-211A59E2B572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AF1627-C7A9-4EA7-A33E-AB55CCD6CF60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AE2949-68FE-402E-841D-E2F2049C7145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55D6FA-B162-496D-892D-7DAF05E04FCC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E8EF97-33F5-4FB0-A2F0-A88E103DFDA1}"/>
              </a:ext>
            </a:extLst>
          </p:cNvPr>
          <p:cNvGrpSpPr/>
          <p:nvPr/>
        </p:nvGrpSpPr>
        <p:grpSpPr>
          <a:xfrm>
            <a:off x="2380870" y="4052208"/>
            <a:ext cx="4643273" cy="308789"/>
            <a:chOff x="2912757" y="2440415"/>
            <a:chExt cx="3357425" cy="30878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C5AA5D-98BE-4E22-8BD8-C8CFD8C3FD8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49DD73-1DA2-4179-AD37-36C02508215E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8C8171-5E34-4772-A97E-6E953FE2701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83C369-C640-45FE-AA2D-9CE8933BC020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59AC8E-2F22-4E97-BD80-31A728EEDCB0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2F0EFC-D546-4D66-8C27-77CF0BE989A9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D42AF4-8262-47B5-98AA-D2FE3E489096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67876F-4CFF-46CA-B584-2CF42DC5292F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B7CA51-D460-4BF2-9748-1E9753722DB7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C6B6AA1-3D00-40E6-A322-947C4DC65A9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DF5036-9D2B-4545-8562-B8010D095F05}"/>
              </a:ext>
            </a:extLst>
          </p:cNvPr>
          <p:cNvGrpSpPr/>
          <p:nvPr/>
        </p:nvGrpSpPr>
        <p:grpSpPr>
          <a:xfrm>
            <a:off x="2381879" y="4822278"/>
            <a:ext cx="4643273" cy="308789"/>
            <a:chOff x="2912757" y="2440415"/>
            <a:chExt cx="3357425" cy="30878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994534-A223-4C34-8DFD-7DB57E7BF8FE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B21EF22-EF64-4CED-8036-A39B6E83069F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13256C-5EB0-4901-BCD2-3DD0DF4252C5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EDCA795-7D27-4DF5-A0E1-3E51BCA08A7C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7C05AD3-3CC6-474D-B8F0-B3455C53E6AB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BACEF4E-A4D6-4549-A998-71E589513C60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1A157D3-3B61-4830-B816-FE342CE74D7D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D359D4-0D77-4583-9062-AC0CB1CCE20E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457F3A4-B1C2-4823-9F94-B30D73BE26B4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91ECC27-C3AD-4294-AE31-EB239D9FCB56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5E6FA57-E1A5-458C-9F6B-15C6E91EA70F}"/>
              </a:ext>
            </a:extLst>
          </p:cNvPr>
          <p:cNvGrpSpPr/>
          <p:nvPr/>
        </p:nvGrpSpPr>
        <p:grpSpPr>
          <a:xfrm>
            <a:off x="2382885" y="5610518"/>
            <a:ext cx="4643273" cy="308789"/>
            <a:chOff x="2912757" y="2440415"/>
            <a:chExt cx="3357425" cy="30878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A627573-098C-4ACC-B019-05B289B7CE9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92C5E31-4307-4A32-A340-8D852EEEA5AF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B74E000-C3D3-401D-BBCC-03582BF9E50A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364EFCD-0A9A-48B9-AB47-8EB42B49C486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3D9F992-232C-44F2-8DB0-F23548BDCC58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CC6962E-76EE-4D45-92E1-D19F58C5F095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3B59E5-F273-4219-99FF-219D3CF85F70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7521EEE-E74D-401E-BB1B-1568F6D3E261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672907F-804C-4AFD-8522-611E39D8DE1F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77E58B-96D4-466D-924E-81CF70F94CD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364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 In-Place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3 (3 swaps with itself):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4 (4 swaps with 9):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5 (5 swaps with 7):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6 (6 swaps with 8):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7 (7 swaps with 10):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7ABE92-D7D0-4EA7-8AB4-16402F58517E}"/>
              </a:ext>
            </a:extLst>
          </p:cNvPr>
          <p:cNvGrpSpPr/>
          <p:nvPr/>
        </p:nvGrpSpPr>
        <p:grpSpPr>
          <a:xfrm>
            <a:off x="2379863" y="2440411"/>
            <a:ext cx="4643273" cy="308789"/>
            <a:chOff x="2912757" y="2440415"/>
            <a:chExt cx="3357425" cy="3087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12C025-6765-4B09-8FC6-A3813759BE4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7A6C65-330F-4C72-B7E9-B091EF6E2DC1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59A07-5786-49A5-8639-441BFE6A7CE3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A787E-94F8-41D3-A63A-38ED22CC1714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C9C38-5568-46A1-A3B9-19587FD243C6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AA98E5-3F6D-4478-A430-D16AAD9A057E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039154-AF3B-49FA-B32F-15946B348501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B0347-5A26-4B64-A7CC-1F0462FE598D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05DB26-A1C0-4148-8A7E-B598313D77CE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CC3F4-12F5-4F83-BD0F-3EA958C79AB9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E22520-2D43-4647-A73E-99939B7E1EF9}"/>
              </a:ext>
            </a:extLst>
          </p:cNvPr>
          <p:cNvGrpSpPr/>
          <p:nvPr/>
        </p:nvGrpSpPr>
        <p:grpSpPr>
          <a:xfrm>
            <a:off x="2379863" y="3251862"/>
            <a:ext cx="4643273" cy="308789"/>
            <a:chOff x="2912757" y="2440415"/>
            <a:chExt cx="3357425" cy="30878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84EC74-6A33-4921-AB7A-1C0EB4E67069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DFFE87-8A6B-4598-8C54-3AE3F232C188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8066B8-D51C-4D3E-88E1-BD4ACBCC474B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6315041-2B72-4329-8C73-B46156A8E9A8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D8E368F-7439-4091-82C0-73DE4528ED5A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80392C4-8F7B-498B-BAAF-363E69291CAA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5C769A-231E-4C63-886E-211A59E2B572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AF1627-C7A9-4EA7-A33E-AB55CCD6CF60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AE2949-68FE-402E-841D-E2F2049C7145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55D6FA-B162-496D-892D-7DAF05E04FCC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E8EF97-33F5-4FB0-A2F0-A88E103DFDA1}"/>
              </a:ext>
            </a:extLst>
          </p:cNvPr>
          <p:cNvGrpSpPr/>
          <p:nvPr/>
        </p:nvGrpSpPr>
        <p:grpSpPr>
          <a:xfrm>
            <a:off x="2380870" y="4052208"/>
            <a:ext cx="4643273" cy="308789"/>
            <a:chOff x="2912757" y="2440415"/>
            <a:chExt cx="3357425" cy="30878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C5AA5D-98BE-4E22-8BD8-C8CFD8C3FD8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49DD73-1DA2-4179-AD37-36C02508215E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8C8171-5E34-4772-A97E-6E953FE2701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83C369-C640-45FE-AA2D-9CE8933BC020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59AC8E-2F22-4E97-BD80-31A728EEDCB0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2F0EFC-D546-4D66-8C27-77CF0BE989A9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D42AF4-8262-47B5-98AA-D2FE3E489096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67876F-4CFF-46CA-B584-2CF42DC5292F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B7CA51-D460-4BF2-9748-1E9753722DB7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  <a:endParaRPr lang="en-US" sz="14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C6B6AA1-3D00-40E6-A322-947C4DC65A9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  <a:endParaRPr lang="en-US" sz="14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DF5036-9D2B-4545-8562-B8010D095F05}"/>
              </a:ext>
            </a:extLst>
          </p:cNvPr>
          <p:cNvGrpSpPr/>
          <p:nvPr/>
        </p:nvGrpSpPr>
        <p:grpSpPr>
          <a:xfrm>
            <a:off x="2381879" y="4822278"/>
            <a:ext cx="4643273" cy="308789"/>
            <a:chOff x="2912757" y="2440415"/>
            <a:chExt cx="3357425" cy="30878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994534-A223-4C34-8DFD-7DB57E7BF8FE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B21EF22-EF64-4CED-8036-A39B6E83069F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13256C-5EB0-4901-BCD2-3DD0DF4252C5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EDCA795-7D27-4DF5-A0E1-3E51BCA08A7C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7C05AD3-3CC6-474D-B8F0-B3455C53E6AB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BACEF4E-A4D6-4549-A998-71E589513C60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1A157D3-3B61-4830-B816-FE342CE74D7D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D359D4-0D77-4583-9062-AC0CB1CCE20E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457F3A4-B1C2-4823-9F94-B30D73BE26B4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91ECC27-C3AD-4294-AE31-EB239D9FCB56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5E6FA57-E1A5-458C-9F6B-15C6E91EA70F}"/>
              </a:ext>
            </a:extLst>
          </p:cNvPr>
          <p:cNvGrpSpPr/>
          <p:nvPr/>
        </p:nvGrpSpPr>
        <p:grpSpPr>
          <a:xfrm>
            <a:off x="2382885" y="5610518"/>
            <a:ext cx="4643273" cy="308789"/>
            <a:chOff x="2912757" y="2440415"/>
            <a:chExt cx="3357425" cy="30878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A627573-098C-4ACC-B019-05B289B7CE9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92C5E31-4307-4A32-A340-8D852EEEA5AF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B74E000-C3D3-401D-BBCC-03582BF9E50A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364EFCD-0A9A-48B9-AB47-8EB42B49C486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3D9F992-232C-44F2-8DB0-F23548BDCC58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CC6962E-76EE-4D45-92E1-D19F58C5F095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3B59E5-F273-4219-99FF-219D3CF85F70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7521EEE-E74D-401E-BB1B-1568F6D3E261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672907F-804C-4AFD-8522-611E39D8DE1F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77E58B-96D4-466D-924E-81CF70F94CD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5532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 In-Place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8 (8 swaps with itself):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9 (9 swaps with itself):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are done: don't need to perform step 10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humans can see that the array is sorted after step 7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algorithm is not so smart, and must continue grinding along to 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5E6FA57-E1A5-458C-9F6B-15C6E91EA70F}"/>
              </a:ext>
            </a:extLst>
          </p:cNvPr>
          <p:cNvGrpSpPr/>
          <p:nvPr/>
        </p:nvGrpSpPr>
        <p:grpSpPr>
          <a:xfrm>
            <a:off x="2382885" y="3224606"/>
            <a:ext cx="4643273" cy="308789"/>
            <a:chOff x="2912757" y="2440415"/>
            <a:chExt cx="3357425" cy="30878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A627573-098C-4ACC-B019-05B289B7CE9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92C5E31-4307-4A32-A340-8D852EEEA5AF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B74E000-C3D3-401D-BBCC-03582BF9E50A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364EFCD-0A9A-48B9-AB47-8EB42B49C486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3D9F992-232C-44F2-8DB0-F23548BDCC58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CC6962E-76EE-4D45-92E1-D19F58C5F095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3B59E5-F273-4219-99FF-219D3CF85F70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7521EEE-E74D-401E-BB1B-1568F6D3E261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672907F-804C-4AFD-8522-611E39D8DE1F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177E58B-96D4-466D-924E-81CF70F94CD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E0422E8-CEA3-4136-8AD7-6787D6B81DE4}"/>
              </a:ext>
            </a:extLst>
          </p:cNvPr>
          <p:cNvGrpSpPr/>
          <p:nvPr/>
        </p:nvGrpSpPr>
        <p:grpSpPr>
          <a:xfrm>
            <a:off x="2377838" y="2420218"/>
            <a:ext cx="4643273" cy="308789"/>
            <a:chOff x="2912757" y="2440415"/>
            <a:chExt cx="3357425" cy="30878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75F0BF-2ECC-4C9F-9D08-AF88A8D985CE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02A014-D3B4-496A-99A0-EEDF3D2E4505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B07DCB6-7431-4D00-BDAA-E752360CD04C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B50199-2198-4936-B4E7-06152BE5EAD7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AD34B3C-29EC-4EF4-BA3A-B5CA1BDFCB61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2F2F99D-A17C-40D5-9D3F-5678979EFB38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06E0A9-C808-415D-B718-7F27D0E08D17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DF89A8-99C2-4438-9820-071B7743B374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944740F-1EB5-4211-BA1E-E6D645EFDF7D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516061-239D-4894-902E-48406B224561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86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pPr marL="533400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400" dirty="0"/>
                  <a:t>Let's assume it takes the same amount of time to </a:t>
                </a:r>
                <a:r>
                  <a:rPr lang="en-US" altLang="en-US" sz="2400" i="1" dirty="0"/>
                  <a:t>compare</a:t>
                </a:r>
                <a:r>
                  <a:rPr lang="en-US" altLang="en-US" sz="2400" dirty="0"/>
                  <a:t> two values as to </a:t>
                </a:r>
                <a:r>
                  <a:rPr lang="en-US" altLang="en-US" sz="2400" i="1" dirty="0"/>
                  <a:t>swap</a:t>
                </a:r>
                <a:r>
                  <a:rPr lang="en-US" altLang="en-US" sz="2400" dirty="0"/>
                  <a:t> two values</a:t>
                </a:r>
              </a:p>
              <a:p>
                <a:pPr marL="533400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400" dirty="0"/>
                  <a:t>To sort </a:t>
                </a:r>
                <a:r>
                  <a:rPr lang="en-US" altLang="en-US" sz="2400" b="1" dirty="0"/>
                  <a:t>N</a:t>
                </a:r>
                <a:r>
                  <a:rPr lang="en-US" altLang="en-US" sz="2400" dirty="0"/>
                  <a:t> values</a:t>
                </a:r>
              </a:p>
              <a:p>
                <a:pPr marL="933450" lvl="1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000" dirty="0"/>
                  <a:t>Step 1: </a:t>
                </a:r>
                <a:r>
                  <a:rPr lang="en-US" altLang="en-US" sz="2000" b="1" dirty="0"/>
                  <a:t>N-1</a:t>
                </a:r>
                <a:r>
                  <a:rPr lang="en-US" altLang="en-US" sz="2000" dirty="0"/>
                  <a:t> compares and </a:t>
                </a:r>
                <a:r>
                  <a:rPr lang="en-US" altLang="en-US" sz="2000" b="1" dirty="0"/>
                  <a:t>1</a:t>
                </a:r>
                <a:r>
                  <a:rPr lang="en-US" altLang="en-US" sz="2000" dirty="0"/>
                  <a:t> swap, so </a:t>
                </a:r>
                <a:r>
                  <a:rPr lang="en-US" altLang="en-US" sz="2000" b="1" dirty="0"/>
                  <a:t>N</a:t>
                </a:r>
                <a:r>
                  <a:rPr lang="en-US" altLang="en-US" sz="2000" dirty="0"/>
                  <a:t> operations</a:t>
                </a:r>
              </a:p>
              <a:p>
                <a:pPr marL="933450" lvl="1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000" dirty="0"/>
                  <a:t>Step 2: </a:t>
                </a:r>
                <a:r>
                  <a:rPr lang="en-US" altLang="en-US" sz="2000" b="1" dirty="0"/>
                  <a:t>N-2</a:t>
                </a:r>
                <a:r>
                  <a:rPr lang="en-US" altLang="en-US" sz="2000" dirty="0"/>
                  <a:t> compares and </a:t>
                </a:r>
                <a:r>
                  <a:rPr lang="en-US" altLang="en-US" sz="2000" b="1" dirty="0"/>
                  <a:t>1</a:t>
                </a:r>
                <a:r>
                  <a:rPr lang="en-US" altLang="en-US" sz="2000" dirty="0"/>
                  <a:t> swap, so </a:t>
                </a:r>
                <a:r>
                  <a:rPr lang="en-US" altLang="en-US" sz="2000" b="1" dirty="0"/>
                  <a:t>N-1</a:t>
                </a:r>
                <a:r>
                  <a:rPr lang="en-US" altLang="en-US" sz="2000" dirty="0"/>
                  <a:t> operations</a:t>
                </a:r>
              </a:p>
              <a:p>
                <a:pPr marL="933450" lvl="1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000" dirty="0"/>
                  <a:t>Step N-1: </a:t>
                </a:r>
                <a:r>
                  <a:rPr lang="en-US" altLang="en-US" sz="2000" b="1" dirty="0"/>
                  <a:t>1</a:t>
                </a:r>
                <a:r>
                  <a:rPr lang="en-US" altLang="en-US" sz="2000" dirty="0"/>
                  <a:t> compares and </a:t>
                </a:r>
                <a:r>
                  <a:rPr lang="en-US" altLang="en-US" sz="2000" b="1" dirty="0"/>
                  <a:t>1</a:t>
                </a:r>
                <a:r>
                  <a:rPr lang="en-US" altLang="en-US" sz="2000" dirty="0"/>
                  <a:t> swap, so </a:t>
                </a:r>
                <a:r>
                  <a:rPr lang="en-US" altLang="en-US" sz="2000" b="1" dirty="0"/>
                  <a:t>2</a:t>
                </a:r>
                <a:r>
                  <a:rPr lang="en-US" altLang="en-US" sz="2000" dirty="0"/>
                  <a:t> operations</a:t>
                </a:r>
              </a:p>
              <a:p>
                <a:pPr marL="533400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800" dirty="0"/>
                  <a:t>Total time is thus: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en-US" altLang="en-US" sz="2400" dirty="0"/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 =  (</m:t>
                        </m:r>
                        <m:nary>
                          <m:naryPr>
                            <m:chr m:val="∑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)−1  =  </m:t>
                            </m:r>
                            <m:f>
                              <m:f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 −1 </m:t>
                            </m:r>
                          </m:e>
                        </m:nary>
                      </m:e>
                    </m:nary>
                  </m:oMath>
                </a14:m>
                <a:endParaRPr lang="en-US" altLang="en-US" sz="2400" dirty="0"/>
              </a:p>
              <a:p>
                <a:pPr marL="0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en-US" altLang="en-US" sz="24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−2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dirty="0"/>
                  <a:t>   =   </a:t>
                </a:r>
                <a:r>
                  <a:rPr lang="en-US" altLang="en-US" sz="2400" b="1" dirty="0"/>
                  <a:t>O(N</a:t>
                </a:r>
                <a:r>
                  <a:rPr lang="en-US" altLang="en-US" sz="2400" b="1" baseline="30000" dirty="0"/>
                  <a:t>2</a:t>
                </a:r>
                <a:r>
                  <a:rPr lang="en-US" altLang="en-US" sz="2400" b="1" dirty="0"/>
                  <a:t>)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981200"/>
                <a:ext cx="7772400" cy="4114800"/>
              </a:xfrm>
              <a:blipFill>
                <a:blip r:embed="rId3"/>
                <a:stretch>
                  <a:fillRect l="-314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13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Selection Sort</a:t>
            </a:r>
            <a:endParaRPr lang="en-US" altLang="en-US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725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selection_sort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(a):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is a list or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each slot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slot in range(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... find index of lowest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low_idx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slot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low_idx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a[k] &lt; a[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low_idx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low_idx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... swap lowest </a:t>
            </a:r>
            <a:r>
              <a:rPr lang="en-US" alt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current slot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a[slot], a[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low_idx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low_idx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a[slot]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1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we have a </a:t>
            </a:r>
            <a:r>
              <a:rPr lang="en-US" altLang="en-US" sz="2400" i="1" dirty="0"/>
              <a:t>sorted </a:t>
            </a:r>
            <a:r>
              <a:rPr lang="en-US" altLang="en-US" sz="2400" dirty="0"/>
              <a:t>(non-descending) sequence, </a:t>
            </a:r>
            <a:r>
              <a:rPr lang="en-US" altLang="en-US" sz="2400" b="1" dirty="0"/>
              <a:t>v</a:t>
            </a:r>
            <a:r>
              <a:rPr lang="en-US" altLang="en-US" sz="2400" dirty="0"/>
              <a:t>, of values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We need to search for some specific value, </a:t>
            </a:r>
            <a:r>
              <a:rPr lang="en-US" altLang="en-US" sz="2000" b="1" dirty="0"/>
              <a:t>j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1000" b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If </a:t>
            </a:r>
            <a:r>
              <a:rPr lang="en-US" altLang="en-US" sz="2400" b="1" dirty="0"/>
              <a:t>v[</a:t>
            </a:r>
            <a:r>
              <a:rPr lang="en-US" altLang="en-US" sz="2400" i="1" dirty="0" err="1"/>
              <a:t>mid_point</a:t>
            </a:r>
            <a:r>
              <a:rPr lang="en-US" altLang="en-US" sz="2400" b="1" dirty="0"/>
              <a:t>] &lt; j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Look for </a:t>
            </a:r>
            <a:r>
              <a:rPr lang="en-US" altLang="en-US" sz="2000" b="1" dirty="0"/>
              <a:t>j</a:t>
            </a:r>
            <a:r>
              <a:rPr lang="en-US" altLang="en-US" sz="2000" dirty="0"/>
              <a:t> to the </a:t>
            </a:r>
            <a:r>
              <a:rPr lang="en-US" altLang="en-US" sz="2000" i="1" dirty="0"/>
              <a:t>right</a:t>
            </a:r>
            <a:r>
              <a:rPr lang="en-US" altLang="en-US" sz="2000" dirty="0"/>
              <a:t> of </a:t>
            </a:r>
            <a:r>
              <a:rPr lang="en-US" altLang="en-US" sz="2000" i="1" dirty="0" err="1"/>
              <a:t>mid_point</a:t>
            </a:r>
            <a:endParaRPr lang="en-US" altLang="en-US" sz="2000" i="1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Else, to the </a:t>
            </a:r>
            <a:r>
              <a:rPr lang="en-US" altLang="en-US" sz="2000" i="1" dirty="0"/>
              <a:t>left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Repeat, iteratively or recursively, until </a:t>
            </a:r>
            <a:r>
              <a:rPr lang="en-US" altLang="en-US" sz="2000" i="1" dirty="0"/>
              <a:t>just one</a:t>
            </a:r>
            <a:r>
              <a:rPr lang="en-US" altLang="en-US" sz="2000" dirty="0"/>
              <a:t> item of </a:t>
            </a:r>
            <a:r>
              <a:rPr lang="en-US" altLang="en-US" sz="2000" b="1" dirty="0"/>
              <a:t>v</a:t>
            </a:r>
            <a:r>
              <a:rPr lang="en-US" altLang="en-US" sz="2000" dirty="0"/>
              <a:t> remains to be tested: if </a:t>
            </a:r>
            <a:r>
              <a:rPr lang="en-US" altLang="en-US" sz="2000" b="1" dirty="0"/>
              <a:t>== j</a:t>
            </a:r>
            <a:r>
              <a:rPr lang="en-US" altLang="en-US" sz="2000" dirty="0"/>
              <a:t>, </a:t>
            </a:r>
            <a:r>
              <a:rPr lang="en-US" altLang="en-US" sz="2000" b="1" dirty="0"/>
              <a:t>True</a:t>
            </a:r>
            <a:r>
              <a:rPr lang="en-US" altLang="en-US" sz="2000" dirty="0"/>
              <a:t>; otherwise, </a:t>
            </a:r>
            <a:r>
              <a:rPr lang="en-US" altLang="en-US" sz="2000" b="1" dirty="0"/>
              <a:t>False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1000" b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It should be "clear" that doubling the length of </a:t>
            </a:r>
            <a:r>
              <a:rPr lang="en-US" altLang="en-US" sz="2400" b="1" dirty="0"/>
              <a:t>v</a:t>
            </a:r>
            <a:r>
              <a:rPr lang="en-US" altLang="en-US" sz="2400" dirty="0"/>
              <a:t> will, on average, add 1 step to the search time for </a:t>
            </a:r>
            <a:r>
              <a:rPr lang="en-US" altLang="en-US" sz="2400" b="1" dirty="0"/>
              <a:t>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(again!) you have </a:t>
            </a:r>
            <a:r>
              <a:rPr lang="en-US" altLang="en-US" sz="2400" b="1" i="1" dirty="0"/>
              <a:t>A History of </a:t>
            </a:r>
            <a:r>
              <a:rPr lang="en-US" altLang="en-US" sz="2400" b="1" i="1" dirty="0" err="1"/>
              <a:t>Floogleland</a:t>
            </a:r>
            <a:r>
              <a:rPr lang="en-US" altLang="en-US" sz="2400" dirty="0"/>
              <a:t>, Volumes </a:t>
            </a:r>
            <a:r>
              <a:rPr lang="en-US" altLang="en-US" sz="2400" b="1" dirty="0"/>
              <a:t>1</a:t>
            </a:r>
            <a:r>
              <a:rPr lang="en-US" altLang="en-US" sz="2400" dirty="0"/>
              <a:t> through </a:t>
            </a:r>
            <a:r>
              <a:rPr lang="en-US" altLang="en-US" sz="2400" b="1" dirty="0"/>
              <a:t>10</a:t>
            </a:r>
            <a:r>
              <a:rPr lang="en-US" altLang="en-US" sz="2400" dirty="0"/>
              <a:t>, in some shuffled order on a shelf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You would like to put these in sorted order by volume (on </a:t>
            </a:r>
            <a:r>
              <a:rPr lang="en-US" altLang="en-US" sz="2400" i="1" dirty="0"/>
              <a:t>the same</a:t>
            </a:r>
            <a:r>
              <a:rPr lang="en-US" altLang="en-US" sz="2400" dirty="0"/>
              <a:t> shelf)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Idea: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volume in the sub-0 slot is already sorted </a:t>
            </a:r>
            <a:r>
              <a:rPr lang="en-US" altLang="en-US" sz="2000" i="1" dirty="0"/>
              <a:t>relative to itself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Compare the volume in the sub-1 slot to the already sorted volume(s), and </a:t>
            </a:r>
            <a:r>
              <a:rPr lang="en-US" altLang="en-US" sz="2000" b="1" i="1" dirty="0"/>
              <a:t>insert</a:t>
            </a:r>
            <a:r>
              <a:rPr lang="en-US" altLang="en-US" sz="2000" dirty="0"/>
              <a:t> this volume in the correct place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Shift other volumes to the right, as needed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Repeat with the sub-2, … , sub-9 volumes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65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 Sort In-Place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Starting array: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1: 9 is sorted, </a:t>
            </a:r>
            <a:r>
              <a:rPr lang="en-US" altLang="en-US" sz="2400" i="1" dirty="0"/>
              <a:t>relative to itself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2: insert 10 in the correct slot, relative to the already-sorted values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No shift of 9 needed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First 2 slots now sorted (relative to each other)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7ABE92-D7D0-4EA7-8AB4-16402F58517E}"/>
              </a:ext>
            </a:extLst>
          </p:cNvPr>
          <p:cNvGrpSpPr/>
          <p:nvPr/>
        </p:nvGrpSpPr>
        <p:grpSpPr>
          <a:xfrm>
            <a:off x="2379863" y="2440411"/>
            <a:ext cx="4643273" cy="308789"/>
            <a:chOff x="2912757" y="2440415"/>
            <a:chExt cx="3357425" cy="3087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12C025-6765-4B09-8FC6-A3813759BE4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7A6C65-330F-4C72-B7E9-B091EF6E2DC1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59A07-5786-49A5-8639-441BFE6A7CE3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A787E-94F8-41D3-A63A-38ED22CC1714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C9C38-5568-46A1-A3B9-19587FD243C6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AA98E5-3F6D-4478-A430-D16AAD9A057E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039154-AF3B-49FA-B32F-15946B348501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B0347-5A26-4B64-A7CC-1F0462FE598D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05DB26-A1C0-4148-8A7E-B598313D77CE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CC3F4-12F5-4F83-BD0F-3EA958C79AB9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E22520-2D43-4647-A73E-99939B7E1EF9}"/>
              </a:ext>
            </a:extLst>
          </p:cNvPr>
          <p:cNvGrpSpPr/>
          <p:nvPr/>
        </p:nvGrpSpPr>
        <p:grpSpPr>
          <a:xfrm>
            <a:off x="2379863" y="3251862"/>
            <a:ext cx="4643273" cy="308789"/>
            <a:chOff x="2912757" y="2440415"/>
            <a:chExt cx="3357425" cy="30878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84EC74-6A33-4921-AB7A-1C0EB4E67069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DFFE87-8A6B-4598-8C54-3AE3F232C188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8066B8-D51C-4D3E-88E1-BD4ACBCC474B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6315041-2B72-4329-8C73-B46156A8E9A8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D8E368F-7439-4091-82C0-73DE4528ED5A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80392C4-8F7B-498B-BAAF-363E69291CAA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5C769A-231E-4C63-886E-211A59E2B572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AF1627-C7A9-4EA7-A33E-AB55CCD6CF60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AE2949-68FE-402E-841D-E2F2049C7145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55D6FA-B162-496D-892D-7DAF05E04FCC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E8EF97-33F5-4FB0-A2F0-A88E103DFDA1}"/>
              </a:ext>
            </a:extLst>
          </p:cNvPr>
          <p:cNvGrpSpPr/>
          <p:nvPr/>
        </p:nvGrpSpPr>
        <p:grpSpPr>
          <a:xfrm>
            <a:off x="2380870" y="4361043"/>
            <a:ext cx="4643273" cy="308789"/>
            <a:chOff x="2912757" y="2440415"/>
            <a:chExt cx="3357425" cy="30878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C5AA5D-98BE-4E22-8BD8-C8CFD8C3FD8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49DD73-1DA2-4179-AD37-36C02508215E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8C8171-5E34-4772-A97E-6E953FE2701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83C369-C640-45FE-AA2D-9CE8933BC020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59AC8E-2F22-4E97-BD80-31A728EEDCB0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2F0EFC-D546-4D66-8C27-77CF0BE989A9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D42AF4-8262-47B5-98AA-D2FE3E489096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67876F-4CFF-46CA-B584-2CF42DC5292F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B7CA51-D460-4BF2-9748-1E9753722DB7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C6B6AA1-3D00-40E6-A322-947C4DC65A9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629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 Sort In-Place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3: insert 3 in the correct slot, relative to the already-sorted values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Shift 10 right, then shift 9 right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Put 3 in the sub-0 slot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First 3 slots now sorted (relative to each other)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4: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Shift 10 right, shift 9 right, shift 3 right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Put 1 in the sub-0 slot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First 4 slots now sorted (relative to each other)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E8EF97-33F5-4FB0-A2F0-A88E103DFDA1}"/>
              </a:ext>
            </a:extLst>
          </p:cNvPr>
          <p:cNvGrpSpPr/>
          <p:nvPr/>
        </p:nvGrpSpPr>
        <p:grpSpPr>
          <a:xfrm>
            <a:off x="2380870" y="2744187"/>
            <a:ext cx="4643273" cy="308789"/>
            <a:chOff x="2912757" y="2440415"/>
            <a:chExt cx="3357425" cy="30878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C5AA5D-98BE-4E22-8BD8-C8CFD8C3FD8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49DD73-1DA2-4179-AD37-36C02508215E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8C8171-5E34-4772-A97E-6E953FE2701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83C369-C640-45FE-AA2D-9CE8933BC020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59AC8E-2F22-4E97-BD80-31A728EEDCB0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2F0EFC-D546-4D66-8C27-77CF0BE989A9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D42AF4-8262-47B5-98AA-D2FE3E489096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67876F-4CFF-46CA-B584-2CF42DC5292F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B7CA51-D460-4BF2-9748-1E9753722DB7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C6B6AA1-3D00-40E6-A322-947C4DC65A9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518133-3E16-4C36-B30F-D4E1E7E7428D}"/>
              </a:ext>
            </a:extLst>
          </p:cNvPr>
          <p:cNvGrpSpPr/>
          <p:nvPr/>
        </p:nvGrpSpPr>
        <p:grpSpPr>
          <a:xfrm>
            <a:off x="2381881" y="4549771"/>
            <a:ext cx="4643273" cy="308789"/>
            <a:chOff x="2912757" y="2440415"/>
            <a:chExt cx="3357425" cy="30878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E7DB2F-A887-41AB-A3EC-0C55ACA00BE8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40E44D-9660-47ED-B881-12C50777A01F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5A82B9-169A-4468-8EA4-C034F458FC35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8C3ED5-6A25-491D-A102-31C851E2E195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55924D-2106-4590-A6B4-1C54E5A76086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7B23D-46B5-4A3F-9AE6-3253588B3A2C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EB4A16-C61D-41E8-B668-A5ECEC36FE9A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2DFCDE-2532-4CD8-9570-A2CF3ACB504F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1FFFAE-D3B5-476D-9DE5-82C1125C4306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6FE0AA-0A90-42A2-BE59-4979EE39C262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63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 Sort In-Place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5: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Shift 10 right, 9 right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Put 7 in the sub-2 slot (after 3)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First 5 slots now sorted (relative to each other)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6: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Shift 10 right, 9 right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Put 8 in the sub-3 slot (after 7)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First 6 slots now sorted (relative to each other)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E8EF97-33F5-4FB0-A2F0-A88E103DFDA1}"/>
              </a:ext>
            </a:extLst>
          </p:cNvPr>
          <p:cNvGrpSpPr/>
          <p:nvPr/>
        </p:nvGrpSpPr>
        <p:grpSpPr>
          <a:xfrm>
            <a:off x="2380870" y="2380851"/>
            <a:ext cx="4643273" cy="308789"/>
            <a:chOff x="2912757" y="2440415"/>
            <a:chExt cx="3357425" cy="30878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C5AA5D-98BE-4E22-8BD8-C8CFD8C3FD8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49DD73-1DA2-4179-AD37-36C02508215E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8C8171-5E34-4772-A97E-6E953FE2701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83C369-C640-45FE-AA2D-9CE8933BC020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59AC8E-2F22-4E97-BD80-31A728EEDCB0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2F0EFC-D546-4D66-8C27-77CF0BE989A9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D42AF4-8262-47B5-98AA-D2FE3E489096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67876F-4CFF-46CA-B584-2CF42DC5292F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B7CA51-D460-4BF2-9748-1E9753722DB7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C6B6AA1-3D00-40E6-A322-947C4DC65A9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518133-3E16-4C36-B30F-D4E1E7E7428D}"/>
              </a:ext>
            </a:extLst>
          </p:cNvPr>
          <p:cNvGrpSpPr/>
          <p:nvPr/>
        </p:nvGrpSpPr>
        <p:grpSpPr>
          <a:xfrm>
            <a:off x="2381881" y="4222772"/>
            <a:ext cx="4643273" cy="308789"/>
            <a:chOff x="2912757" y="2440415"/>
            <a:chExt cx="3357425" cy="30878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E7DB2F-A887-41AB-A3EC-0C55ACA00BE8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40E44D-9660-47ED-B881-12C50777A01F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5A82B9-169A-4468-8EA4-C034F458FC35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8C3ED5-6A25-491D-A102-31C851E2E195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55924D-2106-4590-A6B4-1C54E5A76086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E17B23D-46B5-4A3F-9AE6-3253588B3A2C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EB4A16-C61D-41E8-B668-A5ECEC36FE9A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2DFCDE-2532-4CD8-9570-A2CF3ACB504F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1FFFAE-D3B5-476D-9DE5-82C1125C4306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6FE0AA-0A90-42A2-BE59-4979EE39C262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975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 Sort In-Place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… and continue through Step 10: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First 10 slots now sorted--DONE!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E8EF97-33F5-4FB0-A2F0-A88E103DFDA1}"/>
              </a:ext>
            </a:extLst>
          </p:cNvPr>
          <p:cNvGrpSpPr/>
          <p:nvPr/>
        </p:nvGrpSpPr>
        <p:grpSpPr>
          <a:xfrm>
            <a:off x="2380870" y="2380851"/>
            <a:ext cx="4643273" cy="308789"/>
            <a:chOff x="2912757" y="2440415"/>
            <a:chExt cx="3357425" cy="30878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C5AA5D-98BE-4E22-8BD8-C8CFD8C3FD8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49DD73-1DA2-4179-AD37-36C02508215E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8C8171-5E34-4772-A97E-6E953FE2701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83C369-C640-45FE-AA2D-9CE8933BC020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59AC8E-2F22-4E97-BD80-31A728EEDCB0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2F0EFC-D546-4D66-8C27-77CF0BE989A9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D42AF4-8262-47B5-98AA-D2FE3E489096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67876F-4CFF-46CA-B584-2CF42DC5292F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B7CA51-D460-4BF2-9748-1E9753722DB7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C6B6AA1-3D00-40E6-A322-947C4DC65A9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55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 Sort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981200"/>
                <a:ext cx="7772400" cy="4114800"/>
              </a:xfrm>
            </p:spPr>
            <p:txBody>
              <a:bodyPr/>
              <a:lstStyle/>
              <a:p>
                <a:pPr marL="533400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400" dirty="0"/>
                  <a:t>Let's assume that it takes about the same amount of time to shift one value as it does to compare two values</a:t>
                </a:r>
              </a:p>
              <a:p>
                <a:pPr marL="533400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400" dirty="0"/>
                  <a:t>To sort </a:t>
                </a:r>
                <a:r>
                  <a:rPr lang="en-US" altLang="en-US" sz="2400" b="1" dirty="0"/>
                  <a:t>N</a:t>
                </a:r>
                <a:r>
                  <a:rPr lang="en-US" altLang="en-US" sz="2400" dirty="0"/>
                  <a:t> values</a:t>
                </a:r>
              </a:p>
              <a:p>
                <a:pPr marL="933450" lvl="1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000" dirty="0"/>
                  <a:t>At step </a:t>
                </a:r>
                <a:r>
                  <a:rPr lang="en-US" altLang="en-US" sz="2000" b="1" dirty="0"/>
                  <a:t>1</a:t>
                </a:r>
                <a:r>
                  <a:rPr lang="en-US" altLang="en-US" sz="2000" dirty="0"/>
                  <a:t> we must do </a:t>
                </a:r>
                <a:r>
                  <a:rPr lang="en-US" altLang="en-US" sz="2000" b="1" dirty="0"/>
                  <a:t>0</a:t>
                </a:r>
                <a:r>
                  <a:rPr lang="en-US" altLang="en-US" sz="2000" dirty="0"/>
                  <a:t> compares and </a:t>
                </a:r>
                <a:r>
                  <a:rPr lang="en-US" altLang="en-US" sz="2000" b="1" dirty="0"/>
                  <a:t>0</a:t>
                </a:r>
                <a:r>
                  <a:rPr lang="en-US" altLang="en-US" sz="2000" dirty="0"/>
                  <a:t> shifts, so </a:t>
                </a:r>
                <a:r>
                  <a:rPr lang="en-US" altLang="en-US" sz="2000" b="1" dirty="0"/>
                  <a:t>0</a:t>
                </a:r>
                <a:r>
                  <a:rPr lang="en-US" altLang="en-US" sz="2000" dirty="0"/>
                  <a:t> operations</a:t>
                </a:r>
              </a:p>
              <a:p>
                <a:pPr marL="933450" lvl="1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000" dirty="0"/>
                  <a:t>At step </a:t>
                </a:r>
                <a:r>
                  <a:rPr lang="en-US" altLang="en-US" sz="2000" b="1" dirty="0"/>
                  <a:t>2</a:t>
                </a:r>
                <a:r>
                  <a:rPr lang="en-US" altLang="en-US" sz="2000" dirty="0"/>
                  <a:t> we must do </a:t>
                </a:r>
                <a:r>
                  <a:rPr lang="en-US" altLang="en-US" sz="2000" b="1" dirty="0"/>
                  <a:t>1</a:t>
                </a:r>
                <a:r>
                  <a:rPr lang="en-US" altLang="en-US" sz="2000" dirty="0"/>
                  <a:t> compare and </a:t>
                </a:r>
                <a:r>
                  <a:rPr lang="en-US" altLang="en-US" sz="2000" i="1" dirty="0"/>
                  <a:t>at most</a:t>
                </a:r>
                <a:r>
                  <a:rPr lang="en-US" altLang="en-US" sz="2000" dirty="0"/>
                  <a:t> </a:t>
                </a:r>
                <a:r>
                  <a:rPr lang="en-US" altLang="en-US" sz="2000" b="1" dirty="0"/>
                  <a:t>1</a:t>
                </a:r>
                <a:r>
                  <a:rPr lang="en-US" altLang="en-US" sz="2000" dirty="0"/>
                  <a:t> shift, so </a:t>
                </a:r>
                <a:r>
                  <a:rPr lang="en-US" altLang="en-US" sz="2000" b="1" dirty="0"/>
                  <a:t>2</a:t>
                </a:r>
                <a:r>
                  <a:rPr lang="en-US" altLang="en-US" sz="2000" dirty="0"/>
                  <a:t> operations maximum</a:t>
                </a:r>
              </a:p>
              <a:p>
                <a:pPr marL="933450" lvl="1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000" dirty="0"/>
                  <a:t>In general, at step </a:t>
                </a:r>
                <a:r>
                  <a:rPr lang="en-US" altLang="en-US" sz="2000" b="1" dirty="0"/>
                  <a:t>j</a:t>
                </a:r>
                <a:r>
                  <a:rPr lang="en-US" altLang="en-US" sz="2000" dirty="0"/>
                  <a:t>, we must do </a:t>
                </a:r>
                <a:r>
                  <a:rPr lang="en-US" altLang="en-US" sz="2000" i="1" dirty="0"/>
                  <a:t>at most</a:t>
                </a:r>
                <a:r>
                  <a:rPr lang="en-US" altLang="en-US" sz="2000" dirty="0"/>
                  <a:t> </a:t>
                </a:r>
                <a:r>
                  <a:rPr lang="en-US" altLang="en-US" sz="2000" b="1" dirty="0"/>
                  <a:t>j-1</a:t>
                </a:r>
                <a:r>
                  <a:rPr lang="en-US" altLang="en-US" sz="2000" dirty="0"/>
                  <a:t> compares and </a:t>
                </a:r>
                <a:r>
                  <a:rPr lang="en-US" altLang="en-US" sz="2000" i="1" dirty="0"/>
                  <a:t>at most</a:t>
                </a:r>
                <a:r>
                  <a:rPr lang="en-US" altLang="en-US" sz="2000" dirty="0"/>
                  <a:t> </a:t>
                </a:r>
                <a:r>
                  <a:rPr lang="en-US" altLang="en-US" sz="2000" b="1" dirty="0"/>
                  <a:t>j-1</a:t>
                </a:r>
                <a:r>
                  <a:rPr lang="en-US" altLang="en-US" sz="2000" dirty="0"/>
                  <a:t> swaps, so </a:t>
                </a:r>
                <a:r>
                  <a:rPr lang="en-US" altLang="en-US" sz="2000" b="1" dirty="0"/>
                  <a:t>2j-2</a:t>
                </a:r>
                <a:r>
                  <a:rPr lang="en-US" altLang="en-US" sz="2000" dirty="0"/>
                  <a:t> operations maximum</a:t>
                </a:r>
              </a:p>
              <a:p>
                <a:pPr marL="533400" indent="-533400" eaLnBrk="1" hangingPunct="1">
                  <a:lnSpc>
                    <a:spcPct val="90000"/>
                  </a:lnSpc>
                  <a:defRPr/>
                </a:pPr>
                <a:r>
                  <a:rPr lang="en-US" altLang="en-US" sz="2400" dirty="0"/>
                  <a:t>Worst case performance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nary>
                  </m:oMath>
                </a14:m>
                <a:r>
                  <a:rPr lang="en-US" altLang="en-US" sz="2400" dirty="0"/>
                  <a:t> = </a:t>
                </a:r>
                <a:r>
                  <a:rPr lang="en-US" altLang="en-US" sz="2400" b="1" dirty="0"/>
                  <a:t>O(N</a:t>
                </a:r>
                <a:r>
                  <a:rPr lang="en-US" altLang="en-US" sz="2400" b="1" baseline="30000" dirty="0"/>
                  <a:t>2</a:t>
                </a:r>
                <a:r>
                  <a:rPr lang="en-US" altLang="en-US" sz="2400" b="1" dirty="0"/>
                  <a:t>)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981200"/>
                <a:ext cx="7772400" cy="4114800"/>
              </a:xfrm>
              <a:blipFill>
                <a:blip r:embed="rId3"/>
                <a:stretch>
                  <a:fillRect l="-157" t="-207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92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Insertion Sort</a:t>
            </a:r>
            <a:endParaRPr lang="en-US" altLang="en-US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725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(a):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is a list or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each slot past the first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slot in range(1,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... insert in correct location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slot, slot - 1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 and a[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a[cur]: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a[cur] = a[cur], a[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91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Bubble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(and again!) you have </a:t>
            </a:r>
            <a:r>
              <a:rPr lang="en-US" altLang="en-US" sz="2400" b="1" i="1" dirty="0"/>
              <a:t>A History of </a:t>
            </a:r>
            <a:r>
              <a:rPr lang="en-US" altLang="en-US" sz="2400" b="1" i="1" dirty="0" err="1"/>
              <a:t>Floogleland</a:t>
            </a:r>
            <a:r>
              <a:rPr lang="en-US" altLang="en-US" sz="2400" dirty="0"/>
              <a:t>, Volumes </a:t>
            </a:r>
            <a:r>
              <a:rPr lang="en-US" altLang="en-US" sz="2400" b="1" dirty="0"/>
              <a:t>1</a:t>
            </a:r>
            <a:r>
              <a:rPr lang="en-US" altLang="en-US" sz="2400" dirty="0"/>
              <a:t> through </a:t>
            </a:r>
            <a:r>
              <a:rPr lang="en-US" altLang="en-US" sz="2400" b="1" dirty="0"/>
              <a:t>10</a:t>
            </a:r>
            <a:r>
              <a:rPr lang="en-US" altLang="en-US" sz="2400" dirty="0"/>
              <a:t>, in some shuffled order on a shelf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You would like to put these in sorted order by volume (on </a:t>
            </a:r>
            <a:r>
              <a:rPr lang="en-US" altLang="en-US" sz="2400" i="1" dirty="0"/>
              <a:t>the same</a:t>
            </a:r>
            <a:r>
              <a:rPr lang="en-US" altLang="en-US" sz="2400" dirty="0"/>
              <a:t> shelf)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Idea: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For each slot </a:t>
            </a:r>
            <a:r>
              <a:rPr lang="en-US" altLang="en-US" sz="2000" b="1" dirty="0"/>
              <a:t>k</a:t>
            </a:r>
            <a:r>
              <a:rPr lang="en-US" altLang="en-US" sz="2000" dirty="0"/>
              <a:t> from </a:t>
            </a:r>
            <a:r>
              <a:rPr lang="en-US" altLang="en-US" sz="2000" b="1" dirty="0"/>
              <a:t>0</a:t>
            </a:r>
            <a:r>
              <a:rPr lang="en-US" altLang="en-US" sz="2000" dirty="0"/>
              <a:t> to </a:t>
            </a:r>
            <a:r>
              <a:rPr lang="en-US" altLang="en-US" sz="2000" b="1" dirty="0"/>
              <a:t>8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Compare the sub-</a:t>
            </a:r>
            <a:r>
              <a:rPr lang="en-US" altLang="en-US" sz="1600" b="1" dirty="0"/>
              <a:t>k</a:t>
            </a:r>
            <a:r>
              <a:rPr lang="en-US" altLang="en-US" sz="1600" dirty="0"/>
              <a:t> volume with the sub-(</a:t>
            </a:r>
            <a:r>
              <a:rPr lang="en-US" altLang="en-US" sz="1600" b="1" dirty="0"/>
              <a:t>k+1</a:t>
            </a:r>
            <a:r>
              <a:rPr lang="en-US" altLang="en-US" sz="1600" dirty="0"/>
              <a:t>) volume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If the sub-</a:t>
            </a:r>
            <a:r>
              <a:rPr lang="en-US" altLang="en-US" sz="1600" b="1" dirty="0"/>
              <a:t>k</a:t>
            </a:r>
            <a:r>
              <a:rPr lang="en-US" altLang="en-US" sz="1600" dirty="0"/>
              <a:t> volume is </a:t>
            </a:r>
            <a:r>
              <a:rPr lang="en-US" altLang="en-US" sz="1600" b="1" dirty="0"/>
              <a:t>&gt;</a:t>
            </a:r>
            <a:r>
              <a:rPr lang="en-US" altLang="en-US" sz="1600" dirty="0"/>
              <a:t> the sub-(</a:t>
            </a:r>
            <a:r>
              <a:rPr lang="en-US" altLang="en-US" sz="1600" b="1" dirty="0"/>
              <a:t>k+1</a:t>
            </a:r>
            <a:r>
              <a:rPr lang="en-US" altLang="en-US" sz="1600" dirty="0"/>
              <a:t>) volume, swap them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Repeat a total of 10 times, once for each volume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At that point, the volumes are sorted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This must finish: each swap improves sorting; finitely many volumes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16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Bubble Sort In-Place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Starting array: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1.0: 9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&gt; 10, so </a:t>
            </a:r>
            <a:r>
              <a:rPr lang="en-US" altLang="en-US" sz="2400" i="1" dirty="0"/>
              <a:t>no</a:t>
            </a:r>
            <a:r>
              <a:rPr lang="en-US" altLang="en-US" sz="2400" dirty="0"/>
              <a:t> swap</a:t>
            </a:r>
            <a:endParaRPr lang="en-US" altLang="en-US" sz="2400" i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1.1: 10 &gt; 3, so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1.2: 10 &gt; 1, so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1.3: 10 &gt; 7, so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7ABE92-D7D0-4EA7-8AB4-16402F58517E}"/>
              </a:ext>
            </a:extLst>
          </p:cNvPr>
          <p:cNvGrpSpPr/>
          <p:nvPr/>
        </p:nvGrpSpPr>
        <p:grpSpPr>
          <a:xfrm>
            <a:off x="2379863" y="2440411"/>
            <a:ext cx="4643273" cy="308789"/>
            <a:chOff x="2912757" y="2440415"/>
            <a:chExt cx="3357425" cy="3087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12C025-6765-4B09-8FC6-A3813759BE4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7A6C65-330F-4C72-B7E9-B091EF6E2DC1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59A07-5786-49A5-8639-441BFE6A7CE3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A787E-94F8-41D3-A63A-38ED22CC1714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C9C38-5568-46A1-A3B9-19587FD243C6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AA98E5-3F6D-4478-A430-D16AAD9A057E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039154-AF3B-49FA-B32F-15946B348501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B0347-5A26-4B64-A7CC-1F0462FE598D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05DB26-A1C0-4148-8A7E-B598313D77CE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CC3F4-12F5-4F83-BD0F-3EA958C79AB9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E22520-2D43-4647-A73E-99939B7E1EF9}"/>
              </a:ext>
            </a:extLst>
          </p:cNvPr>
          <p:cNvGrpSpPr/>
          <p:nvPr/>
        </p:nvGrpSpPr>
        <p:grpSpPr>
          <a:xfrm>
            <a:off x="2379863" y="3251862"/>
            <a:ext cx="4643273" cy="308789"/>
            <a:chOff x="2912757" y="2440415"/>
            <a:chExt cx="3357425" cy="30878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84EC74-6A33-4921-AB7A-1C0EB4E67069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8DFFE87-8A6B-4598-8C54-3AE3F232C188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8066B8-D51C-4D3E-88E1-BD4ACBCC474B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6315041-2B72-4329-8C73-B46156A8E9A8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D8E368F-7439-4091-82C0-73DE4528ED5A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80392C4-8F7B-498B-BAAF-363E69291CAA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5C769A-231E-4C63-886E-211A59E2B572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AF1627-C7A9-4EA7-A33E-AB55CCD6CF60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AE2949-68FE-402E-841D-E2F2049C7145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55D6FA-B162-496D-892D-7DAF05E04FCC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E8EF97-33F5-4FB0-A2F0-A88E103DFDA1}"/>
              </a:ext>
            </a:extLst>
          </p:cNvPr>
          <p:cNvGrpSpPr/>
          <p:nvPr/>
        </p:nvGrpSpPr>
        <p:grpSpPr>
          <a:xfrm>
            <a:off x="2380870" y="4058252"/>
            <a:ext cx="4643273" cy="308789"/>
            <a:chOff x="2912757" y="2440415"/>
            <a:chExt cx="3357425" cy="30878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BC5AA5D-98BE-4E22-8BD8-C8CFD8C3FD8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C49DD73-1DA2-4179-AD37-36C02508215E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E8C8171-5E34-4772-A97E-6E953FE2701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783C369-C640-45FE-AA2D-9CE8933BC020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759AC8E-2F22-4E97-BD80-31A728EEDCB0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2F0EFC-D546-4D66-8C27-77CF0BE989A9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D42AF4-8262-47B5-98AA-D2FE3E489096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67876F-4CFF-46CA-B584-2CF42DC5292F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4B7CA51-D460-4BF2-9748-1E9753722DB7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C6B6AA1-3D00-40E6-A322-947C4DC65A9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5310DC8-017F-4824-BD89-BDE47D734684}"/>
              </a:ext>
            </a:extLst>
          </p:cNvPr>
          <p:cNvGrpSpPr/>
          <p:nvPr/>
        </p:nvGrpSpPr>
        <p:grpSpPr>
          <a:xfrm>
            <a:off x="2381881" y="4876769"/>
            <a:ext cx="4643273" cy="308789"/>
            <a:chOff x="2912757" y="2440415"/>
            <a:chExt cx="3357425" cy="30878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FABC758-0A4B-4C09-A9FE-DE937378A8A4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1AF8FDB-C71C-406D-981E-B060B1911410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B83FD3D-31E4-4261-9F71-17A91E8C1E40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65ADCFF-54C5-42B0-A6BD-D579330E29CB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D94486-7A25-491D-99C2-4316F3FBB548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AD68FA5-B7CC-4B4C-A512-5C35794AB92F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BC5BFF6-8348-41C1-8BE1-ADA083E37E7C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BDF7ECC-6E2A-47DD-87FD-28EF511D1E7B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2A8BA0E-AE4F-4F1B-86AF-0D65756714AD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0E80586-4024-48F2-8EE4-007E31214235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DB4C49C-9BF1-49F8-A618-21B678733BF9}"/>
              </a:ext>
            </a:extLst>
          </p:cNvPr>
          <p:cNvGrpSpPr/>
          <p:nvPr/>
        </p:nvGrpSpPr>
        <p:grpSpPr>
          <a:xfrm>
            <a:off x="2382889" y="5646843"/>
            <a:ext cx="4643273" cy="308789"/>
            <a:chOff x="2912757" y="2440415"/>
            <a:chExt cx="3357425" cy="308789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D5CA402-BFB7-4E5F-BF09-7EDD4C751E6E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AFE949F-F55A-4915-8E9E-12FC1076B08D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2E2657E-1CF4-442C-B27C-D88B2DC78B0A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98C7EFE-A818-4FC5-9A27-36E43ED3891D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FAB1A09-9603-456E-87AA-D6928634B558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ABACE1F-21DB-4FDC-A20A-634F465ED811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41DC74F-E143-4852-86A4-01A580167CCA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ED65BD8-887C-47FD-B1D8-224BDC494A91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15C56DF-B931-4769-97AF-77AADB1F1081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7C0A25C-7ABF-4FB3-A218-01FB26C3D693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032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Bubble Sort In-Place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1.4: 10 &gt; 8, so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1.5: 10 &gt; 2, so swap</a:t>
            </a:r>
            <a:endParaRPr lang="en-US" altLang="en-US" sz="2400" i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1.6: 10 &gt; 6, so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1.7: 10 &gt; 4, so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1.8: 10 &gt; 5, so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7ABE92-D7D0-4EA7-8AB4-16402F58517E}"/>
              </a:ext>
            </a:extLst>
          </p:cNvPr>
          <p:cNvGrpSpPr/>
          <p:nvPr/>
        </p:nvGrpSpPr>
        <p:grpSpPr>
          <a:xfrm>
            <a:off x="2379863" y="2440411"/>
            <a:ext cx="4643273" cy="308789"/>
            <a:chOff x="2912757" y="2440415"/>
            <a:chExt cx="3357425" cy="3087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12C025-6765-4B09-8FC6-A3813759BE4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7A6C65-330F-4C72-B7E9-B091EF6E2DC1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59A07-5786-49A5-8639-441BFE6A7CE3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0A787E-94F8-41D3-A63A-38ED22CC1714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1C9C38-5568-46A1-A3B9-19587FD243C6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AA98E5-3F6D-4478-A430-D16AAD9A057E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039154-AF3B-49FA-B32F-15946B348501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B0347-5A26-4B64-A7CC-1F0462FE598D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05DB26-A1C0-4148-8A7E-B598313D77CE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CC3F4-12F5-4F83-BD0F-3EA958C79AB9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730258-9665-4C75-94D2-3A4DDCE7CEAE}"/>
              </a:ext>
            </a:extLst>
          </p:cNvPr>
          <p:cNvGrpSpPr/>
          <p:nvPr/>
        </p:nvGrpSpPr>
        <p:grpSpPr>
          <a:xfrm>
            <a:off x="2380871" y="3234702"/>
            <a:ext cx="4643273" cy="308789"/>
            <a:chOff x="2912757" y="2440415"/>
            <a:chExt cx="3357425" cy="30878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1E1BA6-96A6-4986-AED0-85AFD8CF0C58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5973A2-220C-44C9-A54B-BA93428BDF9E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858C2E8-67B3-48F7-9226-090296B43921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88A9570-3C8E-4B52-99BB-9675A512E93B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AE76DF3-92C4-4053-A40B-0861A92ECBF1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FCE3F5-A609-4380-86DF-F39C0C5B980E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8D6BC77-22FD-4164-84E2-AAC3D9BD8247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  <a:endParaRPr lang="en-US" sz="1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23D7562-F6F1-4097-8C80-DB2B5332A254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8C00C8-1513-47DF-9194-E158AAED34D9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276C495-849C-4FD6-A947-6C262474D670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F9FE26-8601-4AAD-9E2E-9C83DAD1C958}"/>
              </a:ext>
            </a:extLst>
          </p:cNvPr>
          <p:cNvGrpSpPr/>
          <p:nvPr/>
        </p:nvGrpSpPr>
        <p:grpSpPr>
          <a:xfrm>
            <a:off x="2381880" y="4047167"/>
            <a:ext cx="4643273" cy="308789"/>
            <a:chOff x="2912757" y="2440415"/>
            <a:chExt cx="3357425" cy="30878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DCA88E-6711-461F-838D-5F0160D50190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FE39EC-245F-43BF-9420-00C52D9257CE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B690B9-C3FA-4557-A3AA-C3FC3E2B1FDB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9FBAE0-630B-41A1-BB03-E56399E12786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1D4427-FFDD-47CF-A9BB-89CEB108383C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7E21962-1AE8-499A-A0E3-33546FE12E1E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B9EC3D-E4B9-4343-83BF-606407073D30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</a:t>
              </a:r>
              <a:endParaRPr lang="en-US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D3E5B7-47FD-4B7E-A55A-E19ABB1A1250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  <a:endParaRPr lang="en-US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FD08F38-5894-4AD6-8069-C3E61D60E246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D865118-810A-4D8F-942A-9B5BC2D31C27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7F3491-E1F0-4216-B7E8-58CC25B204E9}"/>
              </a:ext>
            </a:extLst>
          </p:cNvPr>
          <p:cNvGrpSpPr/>
          <p:nvPr/>
        </p:nvGrpSpPr>
        <p:grpSpPr>
          <a:xfrm>
            <a:off x="2382888" y="4847520"/>
            <a:ext cx="4643273" cy="308789"/>
            <a:chOff x="2912757" y="2440415"/>
            <a:chExt cx="3357425" cy="30878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EA39109-E7B4-4EF9-ABC6-B0C874F1581C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ECCBBFB-9645-4E7F-9005-F81221AE0F68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C99D9DD-A1D9-41CE-BC83-49D903A4AEA0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8281717-1D1D-4301-BF4E-4EB7211BD9D9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3D42B5-B209-4587-95E8-2D7791394664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C6C3AB7-10BA-46C3-A95B-1EF1159CAF18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9CA197C-49A0-40E5-85E8-D87042CFBC9F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04593EE-0A5F-4038-A629-757B839DE043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4</a:t>
              </a:r>
              <a:endParaRPr lang="en-US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1C73F72-0F10-4E7B-8253-716B3F562576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  <a:endParaRPr lang="en-US" sz="14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E895637-5978-4749-B1F5-3568ECAA24D9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BB0706-DE4B-4AB8-82F4-6D0BE9782BF8}"/>
              </a:ext>
            </a:extLst>
          </p:cNvPr>
          <p:cNvGrpSpPr/>
          <p:nvPr/>
        </p:nvGrpSpPr>
        <p:grpSpPr>
          <a:xfrm>
            <a:off x="2377841" y="5641820"/>
            <a:ext cx="4643273" cy="308789"/>
            <a:chOff x="2912757" y="2440415"/>
            <a:chExt cx="3357425" cy="30878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5C5970E-E353-4D56-A92E-17104D80DF2B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2EA00A-DB09-49B9-B5DF-8CDB5293BE9A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22A396-D7E3-44A6-BC7E-ABE951BB180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C686E4-01AE-4604-84AC-56FE697972ED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6AAF7C3-027B-4F26-9588-5E277731499C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B1C288-BB86-4B80-9917-D7805588433A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F1A2BE4-A40F-4D9D-8E87-99840AB360C6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4B075FA-E5FF-4777-AFFB-5EF38A8734A2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0D190CE-10FF-47C6-8BD4-6F8AE4DBFDB9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5</a:t>
              </a:r>
              <a:endParaRPr lang="en-US" sz="14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54FF2BE-5BB4-4607-A465-DF421BFD540C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292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D785B32-0BD4-4D55-A597-5644DC317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98725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(v, j): 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# v is sorted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'''return True if j in v, else False'''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lo = 0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hi = </a:t>
            </a:r>
            <a:r>
              <a:rPr lang="en-US" alt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(v) - 1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lo &lt; hi: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mid = (hi + lo) // 2  </a:t>
            </a:r>
            <a:r>
              <a:rPr lang="en-US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floor divide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v[mid] &lt; j: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 = mid + 1      </a:t>
            </a:r>
            <a:r>
              <a:rPr lang="en-US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so add 1 here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hi = mid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 if v[lo] == j else False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Search: Python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812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Bubble Sort In-Place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2.0: 9 &gt; 3, so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2.1: 9 &gt; 1, so swap</a:t>
            </a:r>
            <a:endParaRPr lang="en-US" altLang="en-US" sz="2400" i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2.2, …, 2.6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2.7: 9 &gt; 5, so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2.8: 9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&gt; 10, so </a:t>
            </a:r>
            <a:r>
              <a:rPr lang="en-US" altLang="en-US" sz="2400" i="1" dirty="0"/>
              <a:t>no</a:t>
            </a:r>
            <a:r>
              <a:rPr lang="en-US" altLang="en-US" sz="2400" dirty="0"/>
              <a:t>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BB0706-DE4B-4AB8-82F4-6D0BE9782BF8}"/>
              </a:ext>
            </a:extLst>
          </p:cNvPr>
          <p:cNvGrpSpPr/>
          <p:nvPr/>
        </p:nvGrpSpPr>
        <p:grpSpPr>
          <a:xfrm>
            <a:off x="2377841" y="2407109"/>
            <a:ext cx="4643273" cy="309799"/>
            <a:chOff x="2912757" y="2439404"/>
            <a:chExt cx="3357425" cy="30979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5C5970E-E353-4D56-A92E-17104D80DF2B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2EA00A-DB09-49B9-B5DF-8CDB5293BE9A}"/>
                </a:ext>
              </a:extLst>
            </p:cNvPr>
            <p:cNvSpPr txBox="1"/>
            <p:nvPr/>
          </p:nvSpPr>
          <p:spPr>
            <a:xfrm>
              <a:off x="3248597" y="243940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22A396-D7E3-44A6-BC7E-ABE951BB180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C686E4-01AE-4604-84AC-56FE697972ED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6AAF7C3-027B-4F26-9588-5E277731499C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B1C288-BB86-4B80-9917-D7805588433A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F1A2BE4-A40F-4D9D-8E87-99840AB360C6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4B075FA-E5FF-4777-AFFB-5EF38A8734A2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0D190CE-10FF-47C6-8BD4-6F8AE4DBFDB9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54FF2BE-5BB4-4607-A465-DF421BFD540C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B1A99E4-6722-4894-8884-7951A7C77DEA}"/>
              </a:ext>
            </a:extLst>
          </p:cNvPr>
          <p:cNvGrpSpPr/>
          <p:nvPr/>
        </p:nvGrpSpPr>
        <p:grpSpPr>
          <a:xfrm>
            <a:off x="2378848" y="3195353"/>
            <a:ext cx="4643273" cy="309799"/>
            <a:chOff x="2912757" y="2439404"/>
            <a:chExt cx="3357425" cy="309799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129A1CD-E265-440B-B6A4-02694F9AC6C9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7D67C36-9796-4347-B40C-626545226361}"/>
                </a:ext>
              </a:extLst>
            </p:cNvPr>
            <p:cNvSpPr txBox="1"/>
            <p:nvPr/>
          </p:nvSpPr>
          <p:spPr>
            <a:xfrm>
              <a:off x="3248597" y="243940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5C4D2E5-4DDE-46C9-B946-FF45E38EA95F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684116-5E55-4B15-B540-343FB0282EC7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7E50CB7-D195-4C0F-84AC-1DD6F6A9CC9C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56A9C78-6056-493F-B955-B9462CF07D64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D0FA5F8-86AC-4C48-8BA8-3B7CE65F1CB7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FBCC88-8257-471B-835C-03BCAD49FED1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7A6BDD-EB0D-4765-B0FB-2B56839F1CC9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92EB0F-30B2-4A97-904A-376486215FD5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67F8EE6-B1F5-4CDA-B312-8EEEE930ED11}"/>
              </a:ext>
            </a:extLst>
          </p:cNvPr>
          <p:cNvGrpSpPr/>
          <p:nvPr/>
        </p:nvGrpSpPr>
        <p:grpSpPr>
          <a:xfrm>
            <a:off x="2379857" y="4825326"/>
            <a:ext cx="4643273" cy="309799"/>
            <a:chOff x="2912757" y="2439404"/>
            <a:chExt cx="3357425" cy="30979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D4E5CBA-5034-4767-953F-7C22F681BFF2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EC8E9EF-554E-4418-89C9-D2E472DCC0A7}"/>
                </a:ext>
              </a:extLst>
            </p:cNvPr>
            <p:cNvSpPr txBox="1"/>
            <p:nvPr/>
          </p:nvSpPr>
          <p:spPr>
            <a:xfrm>
              <a:off x="3248597" y="243940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6259058-368A-4ACE-BF5F-A04AFE86728B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9754444-0D42-4093-9414-F0B5C29446AB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788A53-FD18-4AA4-80D4-C2C78719D383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00D07E-D9DA-4ACA-BD38-2B0950C827AC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C564B1A-A1C0-417A-8F6B-D0ABA7BC4257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90C91BB-FCF0-4B01-BCD0-583B6A578A1A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5</a:t>
              </a:r>
              <a:endParaRPr lang="en-US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EF4A4A-8A6B-4974-B992-D6B934E838C1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  <a:endParaRPr lang="en-US" sz="14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ACE9A2F-3CF2-42B0-8A09-8754127A72B1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25DF2F9-3914-4192-813D-52EEF7C881FD}"/>
              </a:ext>
            </a:extLst>
          </p:cNvPr>
          <p:cNvGrpSpPr/>
          <p:nvPr/>
        </p:nvGrpSpPr>
        <p:grpSpPr>
          <a:xfrm>
            <a:off x="2380865" y="5655956"/>
            <a:ext cx="4643273" cy="309799"/>
            <a:chOff x="2912757" y="2439404"/>
            <a:chExt cx="3357425" cy="30979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11EACCB-3D18-4EE1-ABC3-E84E5DA46421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BB63E89-7C63-4909-8E54-D7604609D931}"/>
                </a:ext>
              </a:extLst>
            </p:cNvPr>
            <p:cNvSpPr txBox="1"/>
            <p:nvPr/>
          </p:nvSpPr>
          <p:spPr>
            <a:xfrm>
              <a:off x="3248597" y="243940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FC960BD-A6A8-40C8-9A25-06339D33F488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E4D5E89-3833-4843-BA93-791E60C5305D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90EC51D-C36C-49FE-83B7-7CB93A98EA41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95A612F-AF59-43D3-9764-AAB078B5807D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A26490-8D1B-49FA-8942-E33EAC5A00D7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3F82F39-E763-452E-9E59-983543F3E60D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66516E2-E00D-4143-B795-45EA9178E300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36624B4-DD64-4A8C-B3D3-38C5DAE2326C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070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Bubble Sort In-Place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3.7: 8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&gt; 9, so </a:t>
            </a:r>
            <a:r>
              <a:rPr lang="en-US" altLang="en-US" sz="2400" i="1" dirty="0"/>
              <a:t>no</a:t>
            </a:r>
            <a:r>
              <a:rPr lang="en-US" altLang="en-US" sz="2400" dirty="0"/>
              <a:t>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Notice how the greatest remaining value is </a:t>
            </a:r>
            <a:r>
              <a:rPr lang="en-US" altLang="en-US" sz="2400" i="1" dirty="0">
                <a:solidFill>
                  <a:srgbClr val="FF0000"/>
                </a:solidFill>
              </a:rPr>
              <a:t>"bubbled up"</a:t>
            </a:r>
            <a:r>
              <a:rPr lang="en-US" altLang="en-US" sz="2400" dirty="0"/>
              <a:t> toward the right end in each iteration 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…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Step 10.0: 1 is not &gt; 2, so no swap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…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i="1" dirty="0"/>
              <a:t>No swaps</a:t>
            </a:r>
            <a:r>
              <a:rPr lang="en-US" altLang="en-US" sz="2400" dirty="0"/>
              <a:t> from 10.0 through 10.8, so </a:t>
            </a:r>
            <a:r>
              <a:rPr lang="en-US" altLang="en-US" sz="2400" b="1" i="1" dirty="0">
                <a:solidFill>
                  <a:srgbClr val="FF0000"/>
                </a:solidFill>
              </a:rPr>
              <a:t>sorted!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25DF2F9-3914-4192-813D-52EEF7C881FD}"/>
              </a:ext>
            </a:extLst>
          </p:cNvPr>
          <p:cNvGrpSpPr/>
          <p:nvPr/>
        </p:nvGrpSpPr>
        <p:grpSpPr>
          <a:xfrm>
            <a:off x="2380865" y="2422244"/>
            <a:ext cx="4643273" cy="309799"/>
            <a:chOff x="2912757" y="2439404"/>
            <a:chExt cx="3357425" cy="30979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11EACCB-3D18-4EE1-ABC3-E84E5DA46421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BB63E89-7C63-4909-8E54-D7604609D931}"/>
                </a:ext>
              </a:extLst>
            </p:cNvPr>
            <p:cNvSpPr txBox="1"/>
            <p:nvPr/>
          </p:nvSpPr>
          <p:spPr>
            <a:xfrm>
              <a:off x="3248597" y="243940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FC960BD-A6A8-40C8-9A25-06339D33F488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E4D5E89-3833-4843-BA93-791E60C5305D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90EC51D-C36C-49FE-83B7-7CB93A98EA41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95A612F-AF59-43D3-9764-AAB078B5807D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A26490-8D1B-49FA-8942-E33EAC5A00D7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3F82F39-E763-452E-9E59-983543F3E60D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66516E2-E00D-4143-B795-45EA9178E300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36624B4-DD64-4A8C-B3D3-38C5DAE2326C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448D8D-513A-4B69-B8A2-27B6F4008DD6}"/>
              </a:ext>
            </a:extLst>
          </p:cNvPr>
          <p:cNvGrpSpPr/>
          <p:nvPr/>
        </p:nvGrpSpPr>
        <p:grpSpPr>
          <a:xfrm>
            <a:off x="2381872" y="4391338"/>
            <a:ext cx="4643273" cy="309799"/>
            <a:chOff x="2912757" y="2439404"/>
            <a:chExt cx="3357425" cy="30979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E1A15A-085C-469F-8770-653B7D80FB2D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A23D95-F0DF-45D1-8F69-685FF7F45DE3}"/>
                </a:ext>
              </a:extLst>
            </p:cNvPr>
            <p:cNvSpPr txBox="1"/>
            <p:nvPr/>
          </p:nvSpPr>
          <p:spPr>
            <a:xfrm>
              <a:off x="3248597" y="243940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1D7BE5-9F5A-41BF-894E-03CE01B30292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78DB5F-C429-4D6C-A50C-6FEF4324917D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AE2E66-29E7-4ED3-BCEF-659BC2601565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6C2806-6224-40F4-8FFA-B4392D340F7C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938730-08B8-4FAC-9F85-5A3CD235A382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439EE8-3AF4-4423-A575-A8D3EAE3E80D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CF45CB-7703-4C51-8B94-88E717CDC8B8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C152CD-E1B2-4FBA-B330-FDF1032571AA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10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761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Bubble Sort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perform </a:t>
            </a:r>
            <a:r>
              <a:rPr lang="en-US" altLang="en-US" sz="2400" b="1" dirty="0"/>
              <a:t>N</a:t>
            </a:r>
            <a:r>
              <a:rPr lang="en-US" altLang="en-US" sz="2400" dirty="0"/>
              <a:t> iterations, comparing/swapping </a:t>
            </a:r>
            <a:r>
              <a:rPr lang="en-US" altLang="en-US" sz="2400" b="1" dirty="0"/>
              <a:t>N-1</a:t>
            </a:r>
            <a:r>
              <a:rPr lang="en-US" altLang="en-US" sz="2400" dirty="0"/>
              <a:t> pairs of values: clearly </a:t>
            </a:r>
            <a:r>
              <a:rPr lang="en-US" altLang="en-US" sz="2400" b="1" dirty="0"/>
              <a:t>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</a:t>
            </a: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One "optimization"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In iteration </a:t>
            </a:r>
            <a:r>
              <a:rPr lang="en-US" altLang="en-US" sz="2000" b="1" dirty="0"/>
              <a:t>k</a:t>
            </a:r>
            <a:r>
              <a:rPr lang="en-US" altLang="en-US" sz="2000" dirty="0"/>
              <a:t>, stop comparing/swapping after sub-</a:t>
            </a:r>
            <a:r>
              <a:rPr lang="en-US" altLang="en-US" sz="2000" b="1" dirty="0"/>
              <a:t>(k-2)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No need to compare the right-end sorted high values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Another "optimization"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Count the swaps in the current iteration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If there are 0 swaps, the volumes are sorted!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Performance is still </a:t>
            </a:r>
            <a:r>
              <a:rPr lang="en-US" altLang="en-US" sz="2400" b="1" dirty="0"/>
              <a:t>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</a:t>
            </a:r>
            <a:r>
              <a:rPr lang="en-US" altLang="en-US" sz="2400" dirty="0"/>
              <a:t> with these "optimizations"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928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Bubble Sort (Unoptimized)</a:t>
            </a:r>
            <a:endParaRPr lang="en-US" altLang="en-US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725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bubble_sort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(a):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is a list or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each slot but the last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slot in range(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... for each slot but the last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... if current &gt; next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a[k] &gt; a[k+1]: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# swap current and next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a[k], a[k+1] = a[k+1], a[k]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25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Bubble Sort (Optimized)</a:t>
            </a:r>
            <a:endParaRPr lang="en-US" altLang="en-US" b="1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725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bubble_sort_opt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is a list or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slot in range(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nswaps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k in range(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dim_a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slot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a[k] &gt; a[k+1]: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nswaps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a[k], a[k+1] = a[k+1], a[k]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nswaps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04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(and again!) you have </a:t>
            </a:r>
            <a:r>
              <a:rPr lang="en-US" altLang="en-US" sz="2400" b="1" i="1" dirty="0"/>
              <a:t>A History of </a:t>
            </a:r>
            <a:r>
              <a:rPr lang="en-US" altLang="en-US" sz="2400" b="1" i="1" dirty="0" err="1"/>
              <a:t>Floogleland</a:t>
            </a:r>
            <a:r>
              <a:rPr lang="en-US" altLang="en-US" sz="2400" dirty="0"/>
              <a:t>, Volumes </a:t>
            </a:r>
            <a:r>
              <a:rPr lang="en-US" altLang="en-US" sz="2400" b="1" dirty="0"/>
              <a:t>1</a:t>
            </a:r>
            <a:r>
              <a:rPr lang="en-US" altLang="en-US" sz="2400" dirty="0"/>
              <a:t> through </a:t>
            </a:r>
            <a:r>
              <a:rPr lang="en-US" altLang="en-US" sz="2400" b="1" dirty="0"/>
              <a:t>10</a:t>
            </a:r>
            <a:r>
              <a:rPr lang="en-US" altLang="en-US" sz="2400" dirty="0"/>
              <a:t>, in some shuffled order on a shelf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You would like to put these in sorted order by volume (on </a:t>
            </a:r>
            <a:r>
              <a:rPr lang="en-US" altLang="en-US" sz="2400" i="1" dirty="0"/>
              <a:t>the same</a:t>
            </a:r>
            <a:r>
              <a:rPr lang="en-US" altLang="en-US" sz="2400" dirty="0"/>
              <a:t> shelf)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Idea: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Pick a volume, </a:t>
            </a:r>
            <a:r>
              <a:rPr lang="en-US" altLang="en-US" sz="2000" b="1" dirty="0" err="1"/>
              <a:t>i</a:t>
            </a:r>
            <a:r>
              <a:rPr lang="en-US" altLang="en-US" sz="2000" dirty="0"/>
              <a:t>, "at random"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b="1" dirty="0" err="1"/>
              <a:t>i</a:t>
            </a:r>
            <a:r>
              <a:rPr lang="en-US" altLang="en-US" sz="1600" dirty="0"/>
              <a:t> is called the </a:t>
            </a:r>
            <a:r>
              <a:rPr lang="en-US" altLang="en-US" sz="1600" b="1" i="1" dirty="0"/>
              <a:t>pivot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Put all volumes &lt;=</a:t>
            </a:r>
            <a:r>
              <a:rPr lang="en-US" altLang="en-US" sz="2000" b="1" dirty="0" err="1"/>
              <a:t>i</a:t>
            </a:r>
            <a:r>
              <a:rPr lang="en-US" altLang="en-US" sz="2000" dirty="0"/>
              <a:t> to </a:t>
            </a:r>
            <a:r>
              <a:rPr lang="en-US" altLang="en-US" sz="2000" b="1" dirty="0"/>
              <a:t>i</a:t>
            </a:r>
            <a:r>
              <a:rPr lang="en-US" altLang="en-US" sz="2000" dirty="0"/>
              <a:t>'s left, all volumes &gt;</a:t>
            </a:r>
            <a:r>
              <a:rPr lang="en-US" altLang="en-US" sz="2000" b="1" dirty="0" err="1"/>
              <a:t>i</a:t>
            </a:r>
            <a:r>
              <a:rPr lang="en-US" altLang="en-US" sz="2000" dirty="0"/>
              <a:t> to </a:t>
            </a:r>
            <a:r>
              <a:rPr lang="en-US" altLang="en-US" sz="2000" b="1" dirty="0"/>
              <a:t>i</a:t>
            </a:r>
            <a:r>
              <a:rPr lang="en-US" altLang="en-US" sz="2000" dirty="0"/>
              <a:t>'s right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Then volume </a:t>
            </a:r>
            <a:r>
              <a:rPr lang="en-US" altLang="en-US" sz="1600" b="1" dirty="0" err="1"/>
              <a:t>i</a:t>
            </a:r>
            <a:r>
              <a:rPr lang="en-US" altLang="en-US" sz="1600" dirty="0"/>
              <a:t> is in its correct final position!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Repeat recursively on the left and right volume subsets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Each volume will end up in its correct final position!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6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Quicksort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Sub-idea: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Assume the volumes are in random order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Make the left-most volume the pivot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i="1" dirty="0"/>
              <a:t>Partition</a:t>
            </a:r>
            <a:r>
              <a:rPr lang="en-US" altLang="en-US" sz="2000" dirty="0"/>
              <a:t> the remaining volumes into those </a:t>
            </a:r>
            <a:r>
              <a:rPr lang="en-US" altLang="en-US" sz="2000" b="1" dirty="0"/>
              <a:t>&lt;=</a:t>
            </a:r>
            <a:r>
              <a:rPr lang="en-US" altLang="en-US" sz="2000" b="1" dirty="0" err="1"/>
              <a:t>i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&gt;</a:t>
            </a:r>
            <a:r>
              <a:rPr lang="en-US" altLang="en-US" sz="2000" b="1" dirty="0" err="1"/>
              <a:t>i</a:t>
            </a:r>
            <a:endParaRPr lang="en-US" altLang="en-US" sz="2000" b="1" dirty="0"/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Use an index to step through each volume, </a:t>
            </a:r>
            <a:r>
              <a:rPr lang="en-US" altLang="en-US" sz="1600" b="1" dirty="0"/>
              <a:t>2</a:t>
            </a:r>
            <a:r>
              <a:rPr lang="en-US" altLang="en-US" sz="1600" dirty="0"/>
              <a:t> through </a:t>
            </a:r>
            <a:r>
              <a:rPr lang="en-US" altLang="en-US" sz="1600" b="1" dirty="0"/>
              <a:t>N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Use another index for the end of the </a:t>
            </a:r>
            <a:r>
              <a:rPr lang="en-US" altLang="en-US" sz="1600" b="1" dirty="0"/>
              <a:t>&lt;=</a:t>
            </a:r>
            <a:r>
              <a:rPr lang="en-US" altLang="en-US" sz="1600" b="1" dirty="0" err="1"/>
              <a:t>i</a:t>
            </a:r>
            <a:r>
              <a:rPr lang="en-US" altLang="en-US" sz="1600" dirty="0"/>
              <a:t> partition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values will then be partitioned like so: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Swap volume </a:t>
            </a:r>
            <a:r>
              <a:rPr lang="en-US" altLang="en-US" sz="2000" b="1" dirty="0" err="1"/>
              <a:t>i</a:t>
            </a:r>
            <a:r>
              <a:rPr lang="en-US" altLang="en-US" sz="2000" dirty="0"/>
              <a:t> with the last volume in the </a:t>
            </a:r>
            <a:r>
              <a:rPr lang="en-US" altLang="en-US" sz="2000" b="1" dirty="0"/>
              <a:t>&lt;=</a:t>
            </a:r>
            <a:r>
              <a:rPr lang="en-US" altLang="en-US" sz="2000" b="1" dirty="0" err="1"/>
              <a:t>i</a:t>
            </a:r>
            <a:r>
              <a:rPr lang="en-US" altLang="en-US" sz="2000" dirty="0"/>
              <a:t> partition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The partition into </a:t>
            </a:r>
            <a:r>
              <a:rPr lang="en-US" altLang="en-US" sz="1600" b="1" dirty="0"/>
              <a:t>&lt;=</a:t>
            </a:r>
            <a:r>
              <a:rPr lang="en-US" altLang="en-US" sz="1600" b="1" dirty="0" err="1"/>
              <a:t>i</a:t>
            </a:r>
            <a:r>
              <a:rPr lang="en-US" altLang="en-US" sz="1600" dirty="0"/>
              <a:t>, </a:t>
            </a:r>
            <a:r>
              <a:rPr lang="en-US" altLang="en-US" sz="1600" b="1" dirty="0" err="1"/>
              <a:t>i</a:t>
            </a:r>
            <a:r>
              <a:rPr lang="en-US" altLang="en-US" sz="1600" dirty="0"/>
              <a:t>, </a:t>
            </a:r>
            <a:r>
              <a:rPr lang="en-US" altLang="en-US" sz="1600" b="1" dirty="0"/>
              <a:t>&gt;</a:t>
            </a:r>
            <a:r>
              <a:rPr lang="en-US" altLang="en-US" sz="1600" b="1" dirty="0" err="1"/>
              <a:t>i</a:t>
            </a:r>
            <a:r>
              <a:rPr lang="en-US" altLang="en-US" sz="1600" dirty="0"/>
              <a:t> is complete!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b="1" dirty="0" err="1"/>
              <a:t>i</a:t>
            </a:r>
            <a:r>
              <a:rPr lang="en-US" altLang="en-US" sz="1600" dirty="0"/>
              <a:t> is in its correct final position!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DA1C9E-D24D-4B89-A617-ECF6C35EA319}"/>
              </a:ext>
            </a:extLst>
          </p:cNvPr>
          <p:cNvGrpSpPr/>
          <p:nvPr/>
        </p:nvGrpSpPr>
        <p:grpSpPr>
          <a:xfrm>
            <a:off x="2379863" y="4232884"/>
            <a:ext cx="5322897" cy="278010"/>
            <a:chOff x="2912757" y="2440415"/>
            <a:chExt cx="3357425" cy="2780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E37C8E-B47E-4483-9AF7-EA4A0504D31C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00B050"/>
                  </a:solidFill>
                </a:rPr>
                <a:t>i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FF4F86-4C4A-4316-AD7A-C44D56552F80}"/>
                </a:ext>
              </a:extLst>
            </p:cNvPr>
            <p:cNvSpPr txBox="1"/>
            <p:nvPr/>
          </p:nvSpPr>
          <p:spPr>
            <a:xfrm>
              <a:off x="3242193" y="2440415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3DF8BA-A639-403C-B140-C1A4FB6DE5C9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4A76E-87F5-4804-85DA-D4CD9C8074F4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155A15-BD68-4067-865C-BF293DD2B03E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A4D43-ED82-4797-89FB-612A8BFD28DF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DDC773-3451-4EAD-B051-5621338618E0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&gt;</a:t>
              </a:r>
              <a:r>
                <a:rPr lang="en-US" sz="1200" b="1" dirty="0" err="1">
                  <a:solidFill>
                    <a:srgbClr val="0070C0"/>
                  </a:solidFill>
                </a:rPr>
                <a:t>i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12EFD1-71F4-42FB-93C6-5D7DFA0AF3E9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&gt;</a:t>
              </a:r>
              <a:r>
                <a:rPr lang="en-US" sz="1200" b="1" dirty="0" err="1">
                  <a:solidFill>
                    <a:srgbClr val="0070C0"/>
                  </a:solidFill>
                </a:rPr>
                <a:t>i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CC4370-F59F-406F-90AE-9B002912DB47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&gt;</a:t>
              </a:r>
              <a:r>
                <a:rPr lang="en-US" sz="1200" b="1" dirty="0" err="1">
                  <a:solidFill>
                    <a:srgbClr val="0070C0"/>
                  </a:solidFill>
                </a:rPr>
                <a:t>i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E542AB-D80B-4FC4-8258-291A02B03E5D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&gt;</a:t>
              </a:r>
              <a:r>
                <a:rPr lang="en-US" sz="1200" b="1" dirty="0" err="1">
                  <a:solidFill>
                    <a:srgbClr val="0070C0"/>
                  </a:solidFill>
                </a:rPr>
                <a:t>i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0DA993-4E07-4D60-BAD3-C2239C15BF91}"/>
              </a:ext>
            </a:extLst>
          </p:cNvPr>
          <p:cNvGrpSpPr/>
          <p:nvPr/>
        </p:nvGrpSpPr>
        <p:grpSpPr>
          <a:xfrm>
            <a:off x="2380872" y="4875788"/>
            <a:ext cx="5322897" cy="278010"/>
            <a:chOff x="2912757" y="2440415"/>
            <a:chExt cx="3357425" cy="2780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BADC8B-5DBE-42E9-83AA-2E028532E353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C4A83-402E-4DBE-BE66-C41143214724}"/>
                </a:ext>
              </a:extLst>
            </p:cNvPr>
            <p:cNvSpPr txBox="1"/>
            <p:nvPr/>
          </p:nvSpPr>
          <p:spPr>
            <a:xfrm>
              <a:off x="3242193" y="2440415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0AEC18-0364-40C1-B09E-46EF921FB601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B62BB5-1D52-4470-94B0-3F2DD4B904CC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2224A4-FA00-4928-B80E-9BBB530FE30E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&lt;=</a:t>
              </a:r>
              <a:r>
                <a:rPr lang="en-US" sz="1200" b="1" dirty="0" err="1">
                  <a:solidFill>
                    <a:srgbClr val="FF0000"/>
                  </a:solidFill>
                </a:rPr>
                <a:t>i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33D046-29DF-45C4-B0BC-D3F3411DFB34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00B050"/>
                  </a:solidFill>
                </a:rPr>
                <a:t>i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955D2A-8745-4C4A-B5DF-09C7E43C0D7D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&gt;</a:t>
              </a:r>
              <a:r>
                <a:rPr lang="en-US" sz="1200" b="1" dirty="0" err="1">
                  <a:solidFill>
                    <a:srgbClr val="0070C0"/>
                  </a:solidFill>
                </a:rPr>
                <a:t>i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CE3436-1CC8-4446-8882-6D48019D1DA1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&gt;</a:t>
              </a:r>
              <a:r>
                <a:rPr lang="en-US" sz="1200" b="1" dirty="0" err="1">
                  <a:solidFill>
                    <a:srgbClr val="0070C0"/>
                  </a:solidFill>
                </a:rPr>
                <a:t>i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C7BCEA-A564-4AF9-BE2E-FFD8446ACBCE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&gt;</a:t>
              </a:r>
              <a:r>
                <a:rPr lang="en-US" sz="1200" b="1" dirty="0" err="1">
                  <a:solidFill>
                    <a:srgbClr val="0070C0"/>
                  </a:solidFill>
                </a:rPr>
                <a:t>i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AC18B4-1EA7-407C-AEDF-697FB83C8AA7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&gt;</a:t>
              </a:r>
              <a:r>
                <a:rPr lang="en-US" sz="1200" b="1" dirty="0" err="1">
                  <a:solidFill>
                    <a:srgbClr val="0070C0"/>
                  </a:solidFill>
                </a:rPr>
                <a:t>i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257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Quicksort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The Quicksort algorithm, in summary: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Partition the values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The pivot, </a:t>
            </a:r>
            <a:r>
              <a:rPr lang="en-US" altLang="en-US" sz="1600" b="1" dirty="0" err="1"/>
              <a:t>i</a:t>
            </a:r>
            <a:r>
              <a:rPr lang="en-US" altLang="en-US" sz="1600" dirty="0"/>
              <a:t>, is in its correct final position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Quicksort the left (</a:t>
            </a:r>
            <a:r>
              <a:rPr lang="en-US" altLang="en-US" sz="2000" b="1" dirty="0"/>
              <a:t>&lt;=</a:t>
            </a:r>
            <a:r>
              <a:rPr lang="en-US" altLang="en-US" sz="2000" b="1" dirty="0" err="1"/>
              <a:t>i</a:t>
            </a:r>
            <a:r>
              <a:rPr lang="en-US" altLang="en-US" sz="2000" dirty="0"/>
              <a:t>) partition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Quicksort the right (</a:t>
            </a:r>
            <a:r>
              <a:rPr lang="en-US" altLang="en-US" sz="2000" b="1" dirty="0"/>
              <a:t>&gt;</a:t>
            </a:r>
            <a:r>
              <a:rPr lang="en-US" altLang="en-US" sz="2000" b="1" dirty="0" err="1"/>
              <a:t>i</a:t>
            </a:r>
            <a:r>
              <a:rPr lang="en-US" altLang="en-US" sz="2000" dirty="0"/>
              <a:t>) partition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1800" i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i="1" dirty="0"/>
              <a:t>Each item is in its correct position, hence all items are in their correct positions -- </a:t>
            </a:r>
            <a:r>
              <a:rPr lang="en-US" altLang="en-US" sz="2400" b="1" i="1" dirty="0"/>
              <a:t>DONE!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561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Partition Algorithm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725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partition(a):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is an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== 0: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no values in the partition!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       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of &lt;= partition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uncategorized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if item should be in &lt;= partition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a[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&lt;= a[0]: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a[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unc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a[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swap a[0] and a[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a[0], a[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a[0]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5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Quicksort, Calling </a:t>
            </a:r>
            <a:r>
              <a:rPr lang="en-US" altLang="en-US" b="1" dirty="0"/>
              <a:t>partition(a)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725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quicksort(a):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is an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pi = partition(a)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pivot index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pi &gt;= 0: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quicksort(a[:pi])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this is a view!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quicksort(a[pi+1:])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this is a view!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i="1" dirty="0"/>
              <a:t>Notice</a:t>
            </a:r>
            <a:r>
              <a:rPr lang="en-US" altLang="en-US" sz="2400" dirty="0"/>
              <a:t> that this works for </a:t>
            </a:r>
            <a:r>
              <a:rPr lang="en-US" altLang="en-US" sz="2400" b="1" dirty="0" err="1"/>
              <a:t>ndarray</a:t>
            </a:r>
            <a:r>
              <a:rPr lang="en-US" altLang="en-US" sz="2400" dirty="0"/>
              <a:t> but </a:t>
            </a:r>
            <a:r>
              <a:rPr lang="en-US" altLang="en-US" sz="2400" i="1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 for </a:t>
            </a:r>
            <a:r>
              <a:rPr lang="en-US" altLang="en-US" sz="2400" b="1" dirty="0"/>
              <a:t>list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a[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lang="en-US" altLang="en-US" sz="2000" i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 </a:t>
            </a:r>
            <a:r>
              <a:rPr lang="en-US" altLang="en-US" sz="2000" dirty="0"/>
              <a:t>must be a </a:t>
            </a:r>
            <a:r>
              <a:rPr lang="en-US" altLang="en-US" sz="2000" i="1" dirty="0"/>
              <a:t>view</a:t>
            </a:r>
            <a:r>
              <a:rPr lang="en-US" altLang="en-US" sz="2000" dirty="0"/>
              <a:t>, </a:t>
            </a:r>
            <a:r>
              <a:rPr lang="en-US" altLang="en-US" sz="2000" i="1" dirty="0">
                <a:solidFill>
                  <a:srgbClr val="FF0000"/>
                </a:solidFill>
              </a:rPr>
              <a:t>not</a:t>
            </a:r>
            <a:r>
              <a:rPr lang="en-US" altLang="en-US" sz="2000" dirty="0"/>
              <a:t> a </a:t>
            </a:r>
            <a:r>
              <a:rPr lang="en-US" altLang="en-US" sz="2000" i="1" dirty="0"/>
              <a:t>shallow copy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1800" b="1" i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Problem!</a:t>
            </a:r>
            <a:r>
              <a:rPr lang="en-US" altLang="en-US" sz="2400" b="1" i="1" dirty="0"/>
              <a:t>  </a:t>
            </a:r>
            <a:r>
              <a:rPr lang="en-US" altLang="en-US" sz="2400" i="1" dirty="0"/>
              <a:t>What if items are initially sorted?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i="1" dirty="0">
                <a:solidFill>
                  <a:srgbClr val="FF0000"/>
                </a:solidFill>
              </a:rPr>
              <a:t>Solution:</a:t>
            </a:r>
            <a:r>
              <a:rPr lang="en-US" altLang="en-US" sz="2000" b="1" i="1" dirty="0"/>
              <a:t>  </a:t>
            </a:r>
            <a:r>
              <a:rPr lang="en-US" altLang="en-US" sz="2000" i="1" dirty="0"/>
              <a:t>Shuffle before sorting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Then has an </a:t>
            </a:r>
            <a:r>
              <a:rPr lang="en-US" altLang="en-US" sz="2000" i="1" dirty="0"/>
              <a:t>average</a:t>
            </a:r>
            <a:r>
              <a:rPr lang="en-US" altLang="en-US" sz="2000" dirty="0"/>
              <a:t> </a:t>
            </a:r>
            <a:r>
              <a:rPr lang="en-US" altLang="en-US" sz="2000" b="1" dirty="0"/>
              <a:t>O(n log n)</a:t>
            </a:r>
            <a:r>
              <a:rPr lang="en-US" altLang="en-US" sz="2000" dirty="0"/>
              <a:t> performance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7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 (Hash Table)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we have a </a:t>
            </a:r>
            <a:r>
              <a:rPr lang="en-US" altLang="en-US" sz="2400" b="1" dirty="0"/>
              <a:t>set</a:t>
            </a:r>
            <a:r>
              <a:rPr lang="en-US" altLang="en-US" sz="2400" dirty="0"/>
              <a:t>, </a:t>
            </a:r>
            <a:r>
              <a:rPr lang="en-US" altLang="en-US" sz="2400" b="1" dirty="0"/>
              <a:t>s</a:t>
            </a:r>
            <a:r>
              <a:rPr lang="en-US" altLang="en-US" sz="2400" dirty="0"/>
              <a:t>, of values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We need to search for some specific value, </a:t>
            </a:r>
            <a:r>
              <a:rPr lang="en-US" altLang="en-US" sz="2000" b="1" dirty="0"/>
              <a:t>j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10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A </a:t>
            </a:r>
            <a:r>
              <a:rPr lang="en-US" altLang="en-US" sz="2400" i="1" dirty="0"/>
              <a:t>hash table</a:t>
            </a:r>
            <a:r>
              <a:rPr lang="en-US" altLang="en-US" sz="2400" dirty="0"/>
              <a:t> is a data structure in which searching for </a:t>
            </a:r>
            <a:r>
              <a:rPr lang="en-US" altLang="en-US" sz="2400" i="1" dirty="0"/>
              <a:t>any</a:t>
            </a:r>
            <a:r>
              <a:rPr lang="en-US" altLang="en-US" sz="2400" dirty="0"/>
              <a:t> value takes </a:t>
            </a:r>
            <a:r>
              <a:rPr lang="en-US" altLang="en-US" sz="2400" i="1" dirty="0"/>
              <a:t>the same</a:t>
            </a:r>
            <a:r>
              <a:rPr lang="en-US" altLang="en-US" sz="2400" dirty="0"/>
              <a:t> amount of time, regardless of the size of the hash table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In Python, a </a:t>
            </a:r>
            <a:r>
              <a:rPr lang="en-US" altLang="en-US" sz="2000" b="1" dirty="0"/>
              <a:t>set</a:t>
            </a:r>
            <a:r>
              <a:rPr lang="en-US" altLang="en-US" sz="2000" dirty="0"/>
              <a:t> is implemented as a hash table</a:t>
            </a:r>
            <a:endParaRPr lang="en-US" altLang="en-US" sz="2000" b="1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1000" b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It should be "clear" that doubling the size of </a:t>
            </a:r>
            <a:r>
              <a:rPr lang="en-US" altLang="en-US" sz="2400" b="1" dirty="0"/>
              <a:t>v</a:t>
            </a:r>
            <a:r>
              <a:rPr lang="en-US" altLang="en-US" sz="2400" dirty="0"/>
              <a:t> will, on average, </a:t>
            </a:r>
            <a:r>
              <a:rPr lang="en-US" altLang="en-US" sz="2400" i="1" dirty="0"/>
              <a:t>not change</a:t>
            </a:r>
            <a:r>
              <a:rPr lang="en-US" altLang="en-US" sz="2400" dirty="0"/>
              <a:t> the search time for </a:t>
            </a:r>
            <a:r>
              <a:rPr lang="en-US" altLang="en-US" sz="2400" b="1" dirty="0"/>
              <a:t>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09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Merge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Suppose (and again!) you have </a:t>
            </a:r>
            <a:r>
              <a:rPr lang="en-US" altLang="en-US" sz="2400" b="1" i="1" dirty="0"/>
              <a:t>A History of </a:t>
            </a:r>
            <a:r>
              <a:rPr lang="en-US" altLang="en-US" sz="2400" b="1" i="1" dirty="0" err="1"/>
              <a:t>Floogleland</a:t>
            </a:r>
            <a:r>
              <a:rPr lang="en-US" altLang="en-US" sz="2400" dirty="0"/>
              <a:t>, Volumes </a:t>
            </a:r>
            <a:r>
              <a:rPr lang="en-US" altLang="en-US" sz="2400" b="1" dirty="0"/>
              <a:t>1</a:t>
            </a:r>
            <a:r>
              <a:rPr lang="en-US" altLang="en-US" sz="2400" dirty="0"/>
              <a:t> through </a:t>
            </a:r>
            <a:r>
              <a:rPr lang="en-US" altLang="en-US" sz="2400" b="1" dirty="0"/>
              <a:t>10</a:t>
            </a:r>
            <a:r>
              <a:rPr lang="en-US" altLang="en-US" sz="2400" dirty="0"/>
              <a:t>, in some shuffled order on a shelf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You these to be in sorted order by volume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Willing to use an extra shelf, temporarily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Idea: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It is trivial to </a:t>
            </a:r>
            <a:r>
              <a:rPr lang="en-US" altLang="en-US" sz="2000" i="1" dirty="0"/>
              <a:t>merge</a:t>
            </a:r>
            <a:r>
              <a:rPr lang="en-US" altLang="en-US" sz="2000" dirty="0"/>
              <a:t> two sorted arrays of </a:t>
            </a:r>
            <a:r>
              <a:rPr lang="en-US" altLang="en-US" sz="2000" b="1" dirty="0"/>
              <a:t>j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k</a:t>
            </a:r>
            <a:r>
              <a:rPr lang="en-US" altLang="en-US" sz="2000" dirty="0"/>
              <a:t> items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Perform </a:t>
            </a:r>
            <a:r>
              <a:rPr lang="en-US" altLang="en-US" sz="1600" b="1" dirty="0"/>
              <a:t>O(j + k)</a:t>
            </a:r>
            <a:r>
              <a:rPr lang="en-US" altLang="en-US" sz="1600" dirty="0"/>
              <a:t> comparisons</a:t>
            </a:r>
            <a:endParaRPr lang="en-US" altLang="en-US" sz="1600" b="1" i="1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A 1-item array is sorted!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Recursively split the </a:t>
            </a:r>
            <a:r>
              <a:rPr lang="en-US" altLang="en-US" sz="2000" b="1" dirty="0"/>
              <a:t>N</a:t>
            </a:r>
            <a:r>
              <a:rPr lang="en-US" altLang="en-US" sz="2000" dirty="0"/>
              <a:t> volumes "downward" in half, and half again, …, to 1-item arrays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Merge the sorted arrays "upward"; </a:t>
            </a:r>
            <a:r>
              <a:rPr lang="en-US" altLang="en-US" sz="2000" b="1" dirty="0"/>
              <a:t>N</a:t>
            </a:r>
            <a:r>
              <a:rPr lang="en-US" altLang="en-US" sz="2000" dirty="0"/>
              <a:t> is finite: works!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683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Merge Sort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Starting array: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First (recursive) split: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Second split: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Third split: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Fourth split: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57BE-6EAC-44FE-A725-C0F94DFEFAFF}"/>
              </a:ext>
            </a:extLst>
          </p:cNvPr>
          <p:cNvGrpSpPr/>
          <p:nvPr/>
        </p:nvGrpSpPr>
        <p:grpSpPr>
          <a:xfrm>
            <a:off x="2379863" y="2440411"/>
            <a:ext cx="4643273" cy="308789"/>
            <a:chOff x="2912757" y="2440415"/>
            <a:chExt cx="3357425" cy="3087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F32C41-CCBC-4991-AFA5-E9374C2D912D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7A4F79-3BFE-43EE-8287-9F14CB77D3D3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BB257E-ECEC-4D97-BA48-96562C9EFA89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4224EC-CC32-4220-B03E-0037BB2A7942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31C1F4-7D7D-440C-B094-E32D18FCADCD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804FD3-4126-4306-9002-86ECDD15FD77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5C3731-C2B2-4718-A069-D60F3DDC0C89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8CCCDC-4772-4507-8166-DDE66826D5F7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2676D8-960D-4AEB-97D6-4F33323D80A2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B76FA9-8BA3-4C0D-A32C-1C6E4E3E8B56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9B9A249-5E55-4307-B355-E0ADB6F0CC33}"/>
              </a:ext>
            </a:extLst>
          </p:cNvPr>
          <p:cNvSpPr txBox="1"/>
          <p:nvPr/>
        </p:nvSpPr>
        <p:spPr>
          <a:xfrm>
            <a:off x="2102311" y="3216541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2F5A5-B8C3-47B6-ACCC-C8E8445CC896}"/>
              </a:ext>
            </a:extLst>
          </p:cNvPr>
          <p:cNvSpPr txBox="1"/>
          <p:nvPr/>
        </p:nvSpPr>
        <p:spPr>
          <a:xfrm>
            <a:off x="2567617" y="3217549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68D242-B272-4815-9A6C-079144C5F70B}"/>
              </a:ext>
            </a:extLst>
          </p:cNvPr>
          <p:cNvSpPr txBox="1"/>
          <p:nvPr/>
        </p:nvSpPr>
        <p:spPr>
          <a:xfrm>
            <a:off x="3031007" y="3216537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9082D8-B858-4EF5-A538-3216222E4DA9}"/>
              </a:ext>
            </a:extLst>
          </p:cNvPr>
          <p:cNvSpPr txBox="1"/>
          <p:nvPr/>
        </p:nvSpPr>
        <p:spPr>
          <a:xfrm>
            <a:off x="3496313" y="3217548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301246-60BE-4DD0-BD3A-B722142C2476}"/>
              </a:ext>
            </a:extLst>
          </p:cNvPr>
          <p:cNvSpPr txBox="1"/>
          <p:nvPr/>
        </p:nvSpPr>
        <p:spPr>
          <a:xfrm>
            <a:off x="3959716" y="3216538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6AD7B-A79B-4848-ABFB-4F3ABCDD247E}"/>
              </a:ext>
            </a:extLst>
          </p:cNvPr>
          <p:cNvSpPr txBox="1"/>
          <p:nvPr/>
        </p:nvSpPr>
        <p:spPr>
          <a:xfrm>
            <a:off x="5072977" y="3217546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075D81-3D3C-4E8E-B906-1159FAE895E9}"/>
              </a:ext>
            </a:extLst>
          </p:cNvPr>
          <p:cNvSpPr txBox="1"/>
          <p:nvPr/>
        </p:nvSpPr>
        <p:spPr>
          <a:xfrm>
            <a:off x="5536364" y="3216539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AD3CC2-9CBA-4049-9693-8EF23D23E4CB}"/>
              </a:ext>
            </a:extLst>
          </p:cNvPr>
          <p:cNvSpPr txBox="1"/>
          <p:nvPr/>
        </p:nvSpPr>
        <p:spPr>
          <a:xfrm>
            <a:off x="6001669" y="3217547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EBB400-4553-4D78-AC5E-55D9638417A4}"/>
              </a:ext>
            </a:extLst>
          </p:cNvPr>
          <p:cNvSpPr txBox="1"/>
          <p:nvPr/>
        </p:nvSpPr>
        <p:spPr>
          <a:xfrm>
            <a:off x="6465072" y="3216537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AB04B1-79A0-4CDD-8B59-9B5432C35F6D}"/>
              </a:ext>
            </a:extLst>
          </p:cNvPr>
          <p:cNvSpPr txBox="1"/>
          <p:nvPr/>
        </p:nvSpPr>
        <p:spPr>
          <a:xfrm>
            <a:off x="6930378" y="3217545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349805-D5FF-48FD-9730-B619D73E4D66}"/>
              </a:ext>
            </a:extLst>
          </p:cNvPr>
          <p:cNvSpPr txBox="1"/>
          <p:nvPr/>
        </p:nvSpPr>
        <p:spPr>
          <a:xfrm>
            <a:off x="1988259" y="3998729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5E5498-1662-45D5-BA9D-2156E5B619E9}"/>
              </a:ext>
            </a:extLst>
          </p:cNvPr>
          <p:cNvSpPr txBox="1"/>
          <p:nvPr/>
        </p:nvSpPr>
        <p:spPr>
          <a:xfrm>
            <a:off x="2453565" y="3999737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ED1384-ACF9-4CAA-9107-777C14BD7CBE}"/>
              </a:ext>
            </a:extLst>
          </p:cNvPr>
          <p:cNvSpPr txBox="1"/>
          <p:nvPr/>
        </p:nvSpPr>
        <p:spPr>
          <a:xfrm>
            <a:off x="2916955" y="3998725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C1B04B-7EA5-4442-A93A-72C3FE7C22F7}"/>
              </a:ext>
            </a:extLst>
          </p:cNvPr>
          <p:cNvSpPr txBox="1"/>
          <p:nvPr/>
        </p:nvSpPr>
        <p:spPr>
          <a:xfrm>
            <a:off x="3594211" y="3999736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CA93FD-FADF-4D61-AA53-31C5BC3880B7}"/>
              </a:ext>
            </a:extLst>
          </p:cNvPr>
          <p:cNvSpPr txBox="1"/>
          <p:nvPr/>
        </p:nvSpPr>
        <p:spPr>
          <a:xfrm>
            <a:off x="4057614" y="3998726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13F66-1683-442E-9E15-DBBBC0E35421}"/>
              </a:ext>
            </a:extLst>
          </p:cNvPr>
          <p:cNvSpPr txBox="1"/>
          <p:nvPr/>
        </p:nvSpPr>
        <p:spPr>
          <a:xfrm>
            <a:off x="1940821" y="4817247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C7DB0D-CFA7-464A-9BA6-8324AAACB205}"/>
              </a:ext>
            </a:extLst>
          </p:cNvPr>
          <p:cNvSpPr txBox="1"/>
          <p:nvPr/>
        </p:nvSpPr>
        <p:spPr>
          <a:xfrm>
            <a:off x="2406127" y="4818255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11B085-B330-4559-BB08-AAF714683E29}"/>
              </a:ext>
            </a:extLst>
          </p:cNvPr>
          <p:cNvSpPr txBox="1"/>
          <p:nvPr/>
        </p:nvSpPr>
        <p:spPr>
          <a:xfrm>
            <a:off x="2972468" y="4817243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B49C45-F953-449E-B97C-EC33E253FD36}"/>
              </a:ext>
            </a:extLst>
          </p:cNvPr>
          <p:cNvSpPr txBox="1"/>
          <p:nvPr/>
        </p:nvSpPr>
        <p:spPr>
          <a:xfrm>
            <a:off x="1893379" y="5623653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660EEF-81A5-47F3-8609-ED61F6DD41FA}"/>
              </a:ext>
            </a:extLst>
          </p:cNvPr>
          <p:cNvSpPr txBox="1"/>
          <p:nvPr/>
        </p:nvSpPr>
        <p:spPr>
          <a:xfrm>
            <a:off x="2431354" y="5624661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52363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Merge Sort Example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First merges: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Second merges: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Third merges: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Final merge (into original "shelf"):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57BE-6EAC-44FE-A725-C0F94DFEFAFF}"/>
              </a:ext>
            </a:extLst>
          </p:cNvPr>
          <p:cNvGrpSpPr/>
          <p:nvPr/>
        </p:nvGrpSpPr>
        <p:grpSpPr>
          <a:xfrm>
            <a:off x="2379863" y="4820266"/>
            <a:ext cx="4643273" cy="308789"/>
            <a:chOff x="2912757" y="2440415"/>
            <a:chExt cx="3357425" cy="3087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F32C41-CCBC-4991-AFA5-E9374C2D912D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7A4F79-3BFE-43EE-8287-9F14CB77D3D3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BB257E-ECEC-4D97-BA48-96562C9EFA89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4224EC-CC32-4220-B03E-0037BB2A7942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31C1F4-7D7D-440C-B094-E32D18FCADCD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804FD3-4126-4306-9002-86ECDD15FD77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5C3731-C2B2-4718-A069-D60F3DDC0C89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8CCCDC-4772-4507-8166-DDE66826D5F7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2676D8-960D-4AEB-97D6-4F33323D80A2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B76FA9-8BA3-4C0D-A32C-1C6E4E3E8B56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10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9B9A249-5E55-4307-B355-E0ADB6F0CC33}"/>
              </a:ext>
            </a:extLst>
          </p:cNvPr>
          <p:cNvSpPr txBox="1"/>
          <p:nvPr/>
        </p:nvSpPr>
        <p:spPr>
          <a:xfrm>
            <a:off x="2102311" y="4009828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1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2F5A5-B8C3-47B6-ACCC-C8E8445CC896}"/>
              </a:ext>
            </a:extLst>
          </p:cNvPr>
          <p:cNvSpPr txBox="1"/>
          <p:nvPr/>
        </p:nvSpPr>
        <p:spPr>
          <a:xfrm>
            <a:off x="2567617" y="4010836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68D242-B272-4815-9A6C-079144C5F70B}"/>
              </a:ext>
            </a:extLst>
          </p:cNvPr>
          <p:cNvSpPr txBox="1"/>
          <p:nvPr/>
        </p:nvSpPr>
        <p:spPr>
          <a:xfrm>
            <a:off x="3031007" y="4009824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7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9082D8-B858-4EF5-A538-3216222E4DA9}"/>
              </a:ext>
            </a:extLst>
          </p:cNvPr>
          <p:cNvSpPr txBox="1"/>
          <p:nvPr/>
        </p:nvSpPr>
        <p:spPr>
          <a:xfrm>
            <a:off x="3496313" y="4010835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301246-60BE-4DD0-BD3A-B722142C2476}"/>
              </a:ext>
            </a:extLst>
          </p:cNvPr>
          <p:cNvSpPr txBox="1"/>
          <p:nvPr/>
        </p:nvSpPr>
        <p:spPr>
          <a:xfrm>
            <a:off x="3959716" y="4009825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D6AD7B-A79B-4848-ABFB-4F3ABCDD247E}"/>
              </a:ext>
            </a:extLst>
          </p:cNvPr>
          <p:cNvSpPr txBox="1"/>
          <p:nvPr/>
        </p:nvSpPr>
        <p:spPr>
          <a:xfrm>
            <a:off x="5072977" y="4010833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075D81-3D3C-4E8E-B906-1159FAE895E9}"/>
              </a:ext>
            </a:extLst>
          </p:cNvPr>
          <p:cNvSpPr txBox="1"/>
          <p:nvPr/>
        </p:nvSpPr>
        <p:spPr>
          <a:xfrm>
            <a:off x="5536364" y="4009826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AD3CC2-9CBA-4049-9693-8EF23D23E4CB}"/>
              </a:ext>
            </a:extLst>
          </p:cNvPr>
          <p:cNvSpPr txBox="1"/>
          <p:nvPr/>
        </p:nvSpPr>
        <p:spPr>
          <a:xfrm>
            <a:off x="6001669" y="4010834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EBB400-4553-4D78-AC5E-55D9638417A4}"/>
              </a:ext>
            </a:extLst>
          </p:cNvPr>
          <p:cNvSpPr txBox="1"/>
          <p:nvPr/>
        </p:nvSpPr>
        <p:spPr>
          <a:xfrm>
            <a:off x="6465072" y="4009824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AB04B1-79A0-4CDD-8B59-9B5432C35F6D}"/>
              </a:ext>
            </a:extLst>
          </p:cNvPr>
          <p:cNvSpPr txBox="1"/>
          <p:nvPr/>
        </p:nvSpPr>
        <p:spPr>
          <a:xfrm>
            <a:off x="6930378" y="4010832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349805-D5FF-48FD-9730-B619D73E4D66}"/>
              </a:ext>
            </a:extLst>
          </p:cNvPr>
          <p:cNvSpPr txBox="1"/>
          <p:nvPr/>
        </p:nvSpPr>
        <p:spPr>
          <a:xfrm>
            <a:off x="1988259" y="3217553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5E5498-1662-45D5-BA9D-2156E5B619E9}"/>
              </a:ext>
            </a:extLst>
          </p:cNvPr>
          <p:cNvSpPr txBox="1"/>
          <p:nvPr/>
        </p:nvSpPr>
        <p:spPr>
          <a:xfrm>
            <a:off x="2453565" y="3218561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ED1384-ACF9-4CAA-9107-777C14BD7CBE}"/>
              </a:ext>
            </a:extLst>
          </p:cNvPr>
          <p:cNvSpPr txBox="1"/>
          <p:nvPr/>
        </p:nvSpPr>
        <p:spPr>
          <a:xfrm>
            <a:off x="2916955" y="3217549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C1B04B-7EA5-4442-A93A-72C3FE7C22F7}"/>
              </a:ext>
            </a:extLst>
          </p:cNvPr>
          <p:cNvSpPr txBox="1"/>
          <p:nvPr/>
        </p:nvSpPr>
        <p:spPr>
          <a:xfrm>
            <a:off x="3594211" y="3218560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CA93FD-FADF-4D61-AA53-31C5BC3880B7}"/>
              </a:ext>
            </a:extLst>
          </p:cNvPr>
          <p:cNvSpPr txBox="1"/>
          <p:nvPr/>
        </p:nvSpPr>
        <p:spPr>
          <a:xfrm>
            <a:off x="4057614" y="3217550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13F66-1683-442E-9E15-DBBBC0E35421}"/>
              </a:ext>
            </a:extLst>
          </p:cNvPr>
          <p:cNvSpPr txBox="1"/>
          <p:nvPr/>
        </p:nvSpPr>
        <p:spPr>
          <a:xfrm>
            <a:off x="1940821" y="2413163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C7DB0D-CFA7-464A-9BA6-8324AAACB205}"/>
              </a:ext>
            </a:extLst>
          </p:cNvPr>
          <p:cNvSpPr txBox="1"/>
          <p:nvPr/>
        </p:nvSpPr>
        <p:spPr>
          <a:xfrm>
            <a:off x="2406127" y="2414171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11B085-B330-4559-BB08-AAF714683E29}"/>
              </a:ext>
            </a:extLst>
          </p:cNvPr>
          <p:cNvSpPr txBox="1"/>
          <p:nvPr/>
        </p:nvSpPr>
        <p:spPr>
          <a:xfrm>
            <a:off x="2972468" y="2413159"/>
            <a:ext cx="463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1852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Merge Sort Time and Space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Time complexity for </a:t>
            </a:r>
            <a:r>
              <a:rPr lang="en-US" altLang="en-US" sz="2400" b="1" dirty="0"/>
              <a:t>N</a:t>
            </a:r>
            <a:r>
              <a:rPr lang="en-US" altLang="en-US" sz="2400" dirty="0"/>
              <a:t> items: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Splitting to 1-item arrays is about </a:t>
            </a:r>
            <a:r>
              <a:rPr lang="en-US" altLang="en-US" sz="2000" b="1" dirty="0"/>
              <a:t>N</a:t>
            </a:r>
            <a:r>
              <a:rPr lang="en-US" altLang="en-US" sz="2000" dirty="0"/>
              <a:t> operations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</a:t>
            </a:r>
            <a:r>
              <a:rPr lang="en-US" altLang="en-US" sz="2000" i="1" dirty="0"/>
              <a:t>depth</a:t>
            </a:r>
            <a:r>
              <a:rPr lang="en-US" altLang="en-US" sz="2000" dirty="0"/>
              <a:t> of the split "tree" is about </a:t>
            </a:r>
            <a:r>
              <a:rPr lang="en-US" altLang="en-US" sz="2000" b="1" dirty="0"/>
              <a:t>log N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At each level of merge, perform about </a:t>
            </a:r>
            <a:r>
              <a:rPr lang="en-US" altLang="en-US" sz="1600" b="1" dirty="0"/>
              <a:t>N</a:t>
            </a:r>
            <a:r>
              <a:rPr lang="en-US" altLang="en-US" sz="1600" dirty="0"/>
              <a:t> comparisons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So about </a:t>
            </a:r>
            <a:r>
              <a:rPr lang="en-US" altLang="en-US" sz="2000" b="1" dirty="0"/>
              <a:t>N + N log N</a:t>
            </a:r>
            <a:r>
              <a:rPr lang="en-US" altLang="en-US" sz="2000" dirty="0"/>
              <a:t> operations: </a:t>
            </a:r>
            <a:r>
              <a:rPr lang="en-US" altLang="en-US" sz="2000" b="1" dirty="0">
                <a:solidFill>
                  <a:srgbClr val="FF0000"/>
                </a:solidFill>
              </a:rPr>
              <a:t>O(N log N)</a:t>
            </a:r>
            <a:r>
              <a:rPr lang="en-US" altLang="en-US" sz="2000" dirty="0">
                <a:solidFill>
                  <a:srgbClr val="FF0000"/>
                </a:solidFill>
              </a:rPr>
              <a:t> time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Merge sort is </a:t>
            </a:r>
            <a:r>
              <a:rPr lang="en-US" altLang="en-US" sz="2400" i="1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 an in-place sort, so we must also consider </a:t>
            </a:r>
            <a:r>
              <a:rPr lang="en-US" altLang="en-US" sz="2400" i="1" dirty="0"/>
              <a:t>space complexity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How much </a:t>
            </a:r>
            <a:r>
              <a:rPr lang="en-US" altLang="en-US" sz="2000" i="1" dirty="0"/>
              <a:t>extra</a:t>
            </a:r>
            <a:r>
              <a:rPr lang="en-US" altLang="en-US" sz="2000" dirty="0"/>
              <a:t> space the algorithm requires, beyond the </a:t>
            </a:r>
            <a:r>
              <a:rPr lang="en-US" altLang="en-US" sz="2000" b="1" dirty="0"/>
              <a:t>N</a:t>
            </a:r>
            <a:r>
              <a:rPr lang="en-US" altLang="en-US" sz="2000" dirty="0"/>
              <a:t> items in the original array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We need </a:t>
            </a:r>
            <a:r>
              <a:rPr lang="en-US" altLang="en-US" sz="2000" b="1" dirty="0"/>
              <a:t>N/2 + N/2</a:t>
            </a:r>
            <a:r>
              <a:rPr lang="en-US" altLang="en-US" sz="2000" dirty="0"/>
              <a:t> space at the first split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N/4 + N/4</a:t>
            </a:r>
            <a:r>
              <a:rPr lang="en-US" altLang="en-US" sz="2000" dirty="0"/>
              <a:t> space for the recursive split of </a:t>
            </a:r>
            <a:r>
              <a:rPr lang="en-US" altLang="en-US" sz="2000" b="1" dirty="0"/>
              <a:t>N/2</a:t>
            </a:r>
            <a:r>
              <a:rPr lang="en-US" altLang="en-US" sz="2000" dirty="0"/>
              <a:t>, etc.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So </a:t>
            </a:r>
            <a:r>
              <a:rPr lang="en-US" altLang="en-US" sz="2000" b="1" dirty="0"/>
              <a:t>N+N/2+N/4 …</a:t>
            </a:r>
            <a:r>
              <a:rPr lang="en-US" altLang="en-US" sz="2000" dirty="0"/>
              <a:t> is </a:t>
            </a:r>
            <a:r>
              <a:rPr lang="en-US" altLang="en-US" sz="2000" b="1" dirty="0"/>
              <a:t>2N</a:t>
            </a:r>
            <a:r>
              <a:rPr lang="en-US" altLang="en-US" sz="2000" dirty="0"/>
              <a:t> extra space: </a:t>
            </a:r>
            <a:r>
              <a:rPr lang="en-US" altLang="en-US" sz="2000" b="1" dirty="0">
                <a:solidFill>
                  <a:srgbClr val="FF0000"/>
                </a:solidFill>
              </a:rPr>
              <a:t>O(N)</a:t>
            </a:r>
            <a:r>
              <a:rPr lang="en-US" altLang="en-US" sz="2000" dirty="0">
                <a:solidFill>
                  <a:srgbClr val="FF0000"/>
                </a:solidFill>
              </a:rPr>
              <a:t> extra 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6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Splitting an </a:t>
            </a:r>
            <a:r>
              <a:rPr lang="en-US" altLang="en-US" b="1" dirty="0" err="1"/>
              <a:t>ndarray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It is easy to split an </a:t>
            </a:r>
            <a:r>
              <a:rPr lang="en-US" altLang="en-US" sz="2400" b="1" dirty="0" err="1"/>
              <a:t>ndarray</a:t>
            </a:r>
            <a:r>
              <a:rPr lang="en-US" altLang="en-US" sz="2400" dirty="0"/>
              <a:t> approximately in half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Use </a:t>
            </a:r>
            <a:r>
              <a:rPr lang="en-US" altLang="en-US" sz="2000" b="1" dirty="0"/>
              <a:t>.copy()</a:t>
            </a:r>
            <a:r>
              <a:rPr lang="en-US" altLang="en-US" sz="2000" dirty="0"/>
              <a:t> to ensure a </a:t>
            </a:r>
            <a:r>
              <a:rPr lang="en-US" altLang="en-US" sz="2000" i="1" dirty="0"/>
              <a:t>shallow copy</a:t>
            </a:r>
            <a:r>
              <a:rPr lang="en-US" altLang="en-US" sz="2000" dirty="0"/>
              <a:t>, not a </a:t>
            </a:r>
            <a:r>
              <a:rPr lang="en-US" altLang="en-US" sz="2000" i="1" dirty="0"/>
              <a:t>view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a1 = 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 some 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alt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a1mid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(a1) // 2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floor division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a1[:a1mid].copy()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copy, not view!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aright = a1[a1mid:].copy()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 copy, not view!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800" b="1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8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Merging Two Sorted </a:t>
            </a:r>
            <a:r>
              <a:rPr lang="en-US" altLang="en-US" b="1" dirty="0" err="1"/>
              <a:t>ndarray</a:t>
            </a:r>
            <a:r>
              <a:rPr lang="en-US" altLang="en-US" dirty="0" err="1"/>
              <a:t>s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assume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aright are sorted: merge them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into a sorted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amerg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merge(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amerg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aright):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assume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(aright)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li,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0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left, right indices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le, re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(aright)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 ends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644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Merging Two Sorted </a:t>
            </a:r>
            <a:r>
              <a:rPr lang="en-US" altLang="en-US" b="1" dirty="0" err="1"/>
              <a:t>ndarray</a:t>
            </a:r>
            <a:r>
              <a:rPr lang="en-US" altLang="en-US" dirty="0" err="1"/>
              <a:t>s</a:t>
            </a:r>
            <a:r>
              <a:rPr lang="en-US" altLang="en-US" dirty="0"/>
              <a:t>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merge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li &lt; le or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re: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li &lt; le and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re: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[li] &lt; aright[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amerg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li+ri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li =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[li], li+1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else: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amerg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li+ri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aright[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ri+1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 &lt; le: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 so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re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amerg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li+ri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li =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[li], li+1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so li == re and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re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amerg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li+ri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aright[</a:t>
            </a:r>
            <a:r>
              <a:rPr lang="en-US" alt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ri+1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90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Merge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725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(a):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is an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&lt;= 1: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nothing to do!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amid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 // 2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a[:amid].copy()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aright = a[amid:].copy()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merge_sort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(aright)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merge(a,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aleft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aright)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352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Counting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Counting sort is limited to working with integer values, in a range that can be mapped to array subscripts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020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Counting Sort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Idea: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Suppose you have an array </a:t>
            </a:r>
            <a:r>
              <a:rPr lang="en-US" altLang="en-US" sz="2000" b="1" dirty="0"/>
              <a:t>A</a:t>
            </a:r>
            <a:r>
              <a:rPr lang="en-US" altLang="en-US" sz="2000" dirty="0"/>
              <a:t> of </a:t>
            </a:r>
            <a:r>
              <a:rPr lang="en-US" altLang="en-US" sz="2000" b="1" dirty="0"/>
              <a:t>N</a:t>
            </a:r>
            <a:r>
              <a:rPr lang="en-US" altLang="en-US" sz="2000" dirty="0"/>
              <a:t> integer values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Scan the elements to identify </a:t>
            </a:r>
            <a:r>
              <a:rPr lang="en-US" altLang="en-US" sz="2000" b="1" dirty="0"/>
              <a:t>Max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Min</a:t>
            </a:r>
            <a:r>
              <a:rPr lang="en-US" altLang="en-US" sz="2000" dirty="0"/>
              <a:t> values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dirty="0"/>
              <a:t>An </a:t>
            </a:r>
            <a:r>
              <a:rPr lang="en-US" altLang="en-US" sz="1600" b="1" dirty="0"/>
              <a:t>O(N)</a:t>
            </a:r>
            <a:r>
              <a:rPr lang="en-US" altLang="en-US" sz="1600" dirty="0"/>
              <a:t> operation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Create an array of </a:t>
            </a:r>
            <a:r>
              <a:rPr lang="en-US" altLang="en-US" sz="2000" b="1" dirty="0"/>
              <a:t>M = (Max - Min + 1)</a:t>
            </a:r>
            <a:r>
              <a:rPr lang="en-US" altLang="en-US" sz="2000" dirty="0"/>
              <a:t> elements, initialized with 0s, named </a:t>
            </a:r>
            <a:r>
              <a:rPr lang="en-US" altLang="en-US" sz="2000" b="1" dirty="0"/>
              <a:t>counts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b="1" dirty="0"/>
              <a:t>O(N)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For </a:t>
            </a:r>
            <a:r>
              <a:rPr lang="en-US" altLang="en-US" sz="2000" b="1" dirty="0" err="1"/>
              <a:t>i</a:t>
            </a:r>
            <a:r>
              <a:rPr lang="en-US" altLang="en-US" sz="2000" dirty="0"/>
              <a:t> in </a:t>
            </a:r>
            <a:r>
              <a:rPr lang="en-US" altLang="en-US" sz="2000" b="1" dirty="0"/>
              <a:t>0..N</a:t>
            </a:r>
            <a:r>
              <a:rPr lang="en-US" altLang="en-US" sz="2000" dirty="0"/>
              <a:t>, increment </a:t>
            </a:r>
            <a:r>
              <a:rPr lang="en-US" altLang="en-US" sz="2000" b="1" dirty="0"/>
              <a:t>counts[A[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 - Min]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b="1" dirty="0"/>
              <a:t>O(N)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b="1" dirty="0"/>
              <a:t>counts[j]</a:t>
            </a:r>
            <a:r>
              <a:rPr lang="en-US" altLang="en-US" sz="1600" dirty="0"/>
              <a:t> is now the number of times the value </a:t>
            </a:r>
            <a:r>
              <a:rPr lang="en-US" altLang="en-US" sz="1600" b="1" dirty="0"/>
              <a:t>j</a:t>
            </a:r>
            <a:r>
              <a:rPr lang="en-US" altLang="en-US" sz="1600" dirty="0"/>
              <a:t> occurs in </a:t>
            </a:r>
            <a:r>
              <a:rPr lang="en-US" altLang="en-US" sz="1600" b="1" dirty="0"/>
              <a:t>A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For </a:t>
            </a:r>
            <a:r>
              <a:rPr lang="en-US" altLang="en-US" sz="2000" b="1" dirty="0"/>
              <a:t>k</a:t>
            </a:r>
            <a:r>
              <a:rPr lang="en-US" altLang="en-US" sz="2000" dirty="0"/>
              <a:t> in </a:t>
            </a:r>
            <a:r>
              <a:rPr lang="en-US" altLang="en-US" sz="2000" b="1" dirty="0"/>
              <a:t>0..M</a:t>
            </a:r>
            <a:r>
              <a:rPr lang="en-US" altLang="en-US" sz="2000" dirty="0"/>
              <a:t>, store </a:t>
            </a:r>
            <a:r>
              <a:rPr lang="en-US" altLang="en-US" sz="2000" b="1" dirty="0"/>
              <a:t>counts[k]</a:t>
            </a:r>
            <a:r>
              <a:rPr lang="en-US" altLang="en-US" sz="2000" dirty="0"/>
              <a:t> occurrences of </a:t>
            </a:r>
            <a:r>
              <a:rPr lang="en-US" altLang="en-US" sz="2000" b="1" dirty="0"/>
              <a:t>k + Min</a:t>
            </a:r>
            <a:r>
              <a:rPr lang="en-US" altLang="en-US" sz="2000" dirty="0"/>
              <a:t> into sequential elements of </a:t>
            </a:r>
            <a:r>
              <a:rPr lang="en-US" altLang="en-US" sz="2000" b="1" dirty="0"/>
              <a:t>A</a:t>
            </a:r>
          </a:p>
          <a:p>
            <a:pPr marL="1333500" lvl="2" indent="-533400" eaLnBrk="1" hangingPunct="1">
              <a:lnSpc>
                <a:spcPct val="90000"/>
              </a:lnSpc>
              <a:defRPr/>
            </a:pPr>
            <a:r>
              <a:rPr lang="en-US" altLang="en-US" sz="1600" b="1" dirty="0"/>
              <a:t>O(M)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4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D785B32-0BD4-4D55-A597-5644DC317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98725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set_search</a:t>
            </a: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(s, j):   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s is a set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'''return True if j in s, else False'''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j in 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set</a:t>
            </a:r>
            <a:r>
              <a:rPr lang="en-US" altLang="en-US" dirty="0"/>
              <a:t> Search: Python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005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Counting Sort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A</a:t>
            </a:r>
            <a:r>
              <a:rPr lang="en-US" altLang="en-US" sz="2400" dirty="0"/>
              <a:t> is sorted!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O(N + M)</a:t>
            </a:r>
            <a:endParaRPr lang="en-US" altLang="en-US" sz="20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Often better than </a:t>
            </a:r>
            <a:r>
              <a:rPr lang="en-US" altLang="en-US" sz="2000" b="1" dirty="0"/>
              <a:t>O(N log N)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The smaller </a:t>
            </a:r>
            <a:r>
              <a:rPr lang="en-US" altLang="en-US" sz="2000" b="1" dirty="0"/>
              <a:t>M</a:t>
            </a:r>
            <a:r>
              <a:rPr lang="en-US" altLang="en-US" sz="2000" dirty="0"/>
              <a:t> is (the range of values), the better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181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Counting Sort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Starting array </a:t>
            </a:r>
            <a:r>
              <a:rPr lang="en-US" altLang="en-US" sz="2400" b="1" dirty="0"/>
              <a:t>A</a:t>
            </a:r>
            <a:r>
              <a:rPr lang="en-US" altLang="en-US" sz="2400" dirty="0"/>
              <a:t>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b="1" dirty="0"/>
              <a:t>Min == 2</a:t>
            </a:r>
            <a:r>
              <a:rPr lang="en-US" altLang="en-US" sz="2000" dirty="0"/>
              <a:t>, </a:t>
            </a:r>
            <a:r>
              <a:rPr lang="en-US" altLang="en-US" sz="2000" b="1" dirty="0"/>
              <a:t>Max == 9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Initial </a:t>
            </a:r>
            <a:r>
              <a:rPr lang="en-US" altLang="en-US" sz="2400" b="1" dirty="0"/>
              <a:t>count</a:t>
            </a:r>
            <a:r>
              <a:rPr lang="en-US" altLang="en-US" sz="2400" dirty="0"/>
              <a:t> array 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Subscript 0 maps to value 2, subscript 7 to value 9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Scanning </a:t>
            </a:r>
            <a:r>
              <a:rPr lang="en-US" altLang="en-US" sz="2400" b="1" dirty="0"/>
              <a:t>A</a:t>
            </a:r>
            <a:r>
              <a:rPr lang="en-US" altLang="en-US" sz="2400" dirty="0"/>
              <a:t>, index 0, value 3: increment </a:t>
            </a:r>
            <a:r>
              <a:rPr lang="en-US" altLang="en-US" sz="2400" b="1" dirty="0"/>
              <a:t>count[1]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After </a:t>
            </a:r>
            <a:r>
              <a:rPr lang="en-US" altLang="en-US" sz="2400" b="1" dirty="0"/>
              <a:t>A</a:t>
            </a:r>
            <a:r>
              <a:rPr lang="en-US" altLang="en-US" sz="2400" dirty="0"/>
              <a:t> is scanned, </a:t>
            </a:r>
            <a:r>
              <a:rPr lang="en-US" altLang="en-US" sz="2400" b="1" dirty="0"/>
              <a:t>count</a:t>
            </a:r>
            <a:r>
              <a:rPr lang="en-US" altLang="en-US" sz="2400" dirty="0"/>
              <a:t> contains: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57BE-6EAC-44FE-A725-C0F94DFEFAFF}"/>
              </a:ext>
            </a:extLst>
          </p:cNvPr>
          <p:cNvGrpSpPr/>
          <p:nvPr/>
        </p:nvGrpSpPr>
        <p:grpSpPr>
          <a:xfrm>
            <a:off x="2379863" y="2440411"/>
            <a:ext cx="4643273" cy="308789"/>
            <a:chOff x="2912757" y="2440415"/>
            <a:chExt cx="3357425" cy="3087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F32C41-CCBC-4991-AFA5-E9374C2D912D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7A4F79-3BFE-43EE-8287-9F14CB77D3D3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BB257E-ECEC-4D97-BA48-96562C9EFA89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4224EC-CC32-4220-B03E-0037BB2A7942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31C1F4-7D7D-440C-B094-E32D18FCADCD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804FD3-4126-4306-9002-86ECDD15FD77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5C3731-C2B2-4718-A069-D60F3DDC0C89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8CCCDC-4772-4507-8166-DDE66826D5F7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2676D8-960D-4AEB-97D6-4F33323D80A2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B76FA9-8BA3-4C0D-A32C-1C6E4E3E8B56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9BB1E1-0313-4B12-98E9-A41533A3809A}"/>
              </a:ext>
            </a:extLst>
          </p:cNvPr>
          <p:cNvGrpSpPr/>
          <p:nvPr/>
        </p:nvGrpSpPr>
        <p:grpSpPr>
          <a:xfrm>
            <a:off x="2380868" y="3943210"/>
            <a:ext cx="3714564" cy="308789"/>
            <a:chOff x="2380868" y="3634375"/>
            <a:chExt cx="3714564" cy="30878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0BACBA-FB4E-4B60-873E-F9317AACFFB6}"/>
                </a:ext>
              </a:extLst>
            </p:cNvPr>
            <p:cNvSpPr txBox="1"/>
            <p:nvPr/>
          </p:nvSpPr>
          <p:spPr>
            <a:xfrm>
              <a:off x="2380868" y="3634379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617F1C0-3DBF-4642-9F74-5F4B799530A3}"/>
                </a:ext>
              </a:extLst>
            </p:cNvPr>
            <p:cNvSpPr txBox="1"/>
            <p:nvPr/>
          </p:nvSpPr>
          <p:spPr>
            <a:xfrm>
              <a:off x="2846174" y="3635387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ACA714-8E0A-417C-9120-F151EB02A47A}"/>
                </a:ext>
              </a:extLst>
            </p:cNvPr>
            <p:cNvSpPr txBox="1"/>
            <p:nvPr/>
          </p:nvSpPr>
          <p:spPr>
            <a:xfrm>
              <a:off x="3309564" y="3634375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40836D-0F54-47A8-9F97-6EA3C0565644}"/>
                </a:ext>
              </a:extLst>
            </p:cNvPr>
            <p:cNvSpPr txBox="1"/>
            <p:nvPr/>
          </p:nvSpPr>
          <p:spPr>
            <a:xfrm>
              <a:off x="3774870" y="3635386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A42A23-DFC5-40C1-B44A-13131AD288E6}"/>
                </a:ext>
              </a:extLst>
            </p:cNvPr>
            <p:cNvSpPr txBox="1"/>
            <p:nvPr/>
          </p:nvSpPr>
          <p:spPr>
            <a:xfrm>
              <a:off x="4238273" y="3634376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AAEE99-6807-4D3F-A335-FFAB653126CA}"/>
                </a:ext>
              </a:extLst>
            </p:cNvPr>
            <p:cNvSpPr txBox="1"/>
            <p:nvPr/>
          </p:nvSpPr>
          <p:spPr>
            <a:xfrm>
              <a:off x="4703578" y="3635384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8FD503E-9F41-4E1B-9C42-2A0A0AABC7E9}"/>
                </a:ext>
              </a:extLst>
            </p:cNvPr>
            <p:cNvSpPr txBox="1"/>
            <p:nvPr/>
          </p:nvSpPr>
          <p:spPr>
            <a:xfrm>
              <a:off x="5166965" y="3634377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1CCCC4-D47C-4AE5-9CDB-283CC12A2FFA}"/>
                </a:ext>
              </a:extLst>
            </p:cNvPr>
            <p:cNvSpPr txBox="1"/>
            <p:nvPr/>
          </p:nvSpPr>
          <p:spPr>
            <a:xfrm>
              <a:off x="5632270" y="3635385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947D8B-EB4D-4546-A9ED-3AB6627279A7}"/>
              </a:ext>
            </a:extLst>
          </p:cNvPr>
          <p:cNvGrpSpPr/>
          <p:nvPr/>
        </p:nvGrpSpPr>
        <p:grpSpPr>
          <a:xfrm>
            <a:off x="2381876" y="4755672"/>
            <a:ext cx="3714564" cy="308789"/>
            <a:chOff x="2380868" y="3634375"/>
            <a:chExt cx="3714564" cy="30878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DA88300-34AE-4C32-9DAA-989602C1DAED}"/>
                </a:ext>
              </a:extLst>
            </p:cNvPr>
            <p:cNvSpPr txBox="1"/>
            <p:nvPr/>
          </p:nvSpPr>
          <p:spPr>
            <a:xfrm>
              <a:off x="2380868" y="3634379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48C04-B392-484D-ABFC-70BA655D406E}"/>
                </a:ext>
              </a:extLst>
            </p:cNvPr>
            <p:cNvSpPr txBox="1"/>
            <p:nvPr/>
          </p:nvSpPr>
          <p:spPr>
            <a:xfrm>
              <a:off x="2846174" y="3635387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663334-BE60-4DD0-9AB6-7D064295EDF0}"/>
                </a:ext>
              </a:extLst>
            </p:cNvPr>
            <p:cNvSpPr txBox="1"/>
            <p:nvPr/>
          </p:nvSpPr>
          <p:spPr>
            <a:xfrm>
              <a:off x="3309564" y="3634375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F718438-B774-4E9F-B6C3-9999CC3D0D27}"/>
                </a:ext>
              </a:extLst>
            </p:cNvPr>
            <p:cNvSpPr txBox="1"/>
            <p:nvPr/>
          </p:nvSpPr>
          <p:spPr>
            <a:xfrm>
              <a:off x="3774870" y="3635386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E3A191-8D56-447C-A66C-5A01F69C820E}"/>
                </a:ext>
              </a:extLst>
            </p:cNvPr>
            <p:cNvSpPr txBox="1"/>
            <p:nvPr/>
          </p:nvSpPr>
          <p:spPr>
            <a:xfrm>
              <a:off x="4238273" y="3634376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5360AC9-24D6-4844-AFB6-AA1C4C27C2A1}"/>
                </a:ext>
              </a:extLst>
            </p:cNvPr>
            <p:cNvSpPr txBox="1"/>
            <p:nvPr/>
          </p:nvSpPr>
          <p:spPr>
            <a:xfrm>
              <a:off x="4703578" y="3635384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F29BAF-C2AF-41D0-8474-1D8CD558FB45}"/>
                </a:ext>
              </a:extLst>
            </p:cNvPr>
            <p:cNvSpPr txBox="1"/>
            <p:nvPr/>
          </p:nvSpPr>
          <p:spPr>
            <a:xfrm>
              <a:off x="5166965" y="3634377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7BBB97-F64B-47FF-A48A-BF2A24C9D2AE}"/>
                </a:ext>
              </a:extLst>
            </p:cNvPr>
            <p:cNvSpPr txBox="1"/>
            <p:nvPr/>
          </p:nvSpPr>
          <p:spPr>
            <a:xfrm>
              <a:off x="5632270" y="3635385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6487996-940C-4571-A1BA-73CE133EF0EE}"/>
              </a:ext>
            </a:extLst>
          </p:cNvPr>
          <p:cNvGrpSpPr/>
          <p:nvPr/>
        </p:nvGrpSpPr>
        <p:grpSpPr>
          <a:xfrm>
            <a:off x="2382884" y="5556028"/>
            <a:ext cx="3714564" cy="308789"/>
            <a:chOff x="2380868" y="3634375"/>
            <a:chExt cx="3714564" cy="30878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BBA7D3-F032-4606-A247-C427397A4685}"/>
                </a:ext>
              </a:extLst>
            </p:cNvPr>
            <p:cNvSpPr txBox="1"/>
            <p:nvPr/>
          </p:nvSpPr>
          <p:spPr>
            <a:xfrm>
              <a:off x="2380868" y="3634379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873F5F-55FB-443F-95F6-DA76F38F81E1}"/>
                </a:ext>
              </a:extLst>
            </p:cNvPr>
            <p:cNvSpPr txBox="1"/>
            <p:nvPr/>
          </p:nvSpPr>
          <p:spPr>
            <a:xfrm>
              <a:off x="2846174" y="3635387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DE2AFF-FE51-494B-8792-408E5195CAD4}"/>
                </a:ext>
              </a:extLst>
            </p:cNvPr>
            <p:cNvSpPr txBox="1"/>
            <p:nvPr/>
          </p:nvSpPr>
          <p:spPr>
            <a:xfrm>
              <a:off x="3309564" y="3634375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38BAE47-DCE8-44BA-ABF0-690B8E05CEE0}"/>
                </a:ext>
              </a:extLst>
            </p:cNvPr>
            <p:cNvSpPr txBox="1"/>
            <p:nvPr/>
          </p:nvSpPr>
          <p:spPr>
            <a:xfrm>
              <a:off x="3774870" y="3635386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0A3C72-9E4B-469A-93FA-C12C91548F19}"/>
                </a:ext>
              </a:extLst>
            </p:cNvPr>
            <p:cNvSpPr txBox="1"/>
            <p:nvPr/>
          </p:nvSpPr>
          <p:spPr>
            <a:xfrm>
              <a:off x="4238273" y="3634376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9E89598-B6F7-44BF-844E-226DFFCB7FA1}"/>
                </a:ext>
              </a:extLst>
            </p:cNvPr>
            <p:cNvSpPr txBox="1"/>
            <p:nvPr/>
          </p:nvSpPr>
          <p:spPr>
            <a:xfrm>
              <a:off x="4703578" y="3635384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CA6A0A-6187-4109-A6EA-D87A18376CA9}"/>
                </a:ext>
              </a:extLst>
            </p:cNvPr>
            <p:cNvSpPr txBox="1"/>
            <p:nvPr/>
          </p:nvSpPr>
          <p:spPr>
            <a:xfrm>
              <a:off x="5166965" y="3634377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D55D8C-AAB9-45E5-A501-8AFC2EF4AB0F}"/>
                </a:ext>
              </a:extLst>
            </p:cNvPr>
            <p:cNvSpPr txBox="1"/>
            <p:nvPr/>
          </p:nvSpPr>
          <p:spPr>
            <a:xfrm>
              <a:off x="5632270" y="3635385"/>
              <a:ext cx="4631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6004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Counting Sort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Starting with subscript 0 in </a:t>
            </a:r>
            <a:r>
              <a:rPr lang="en-US" altLang="en-US" sz="2400" b="1" dirty="0"/>
              <a:t>A</a:t>
            </a:r>
            <a:r>
              <a:rPr lang="en-US" altLang="en-US" sz="2400" dirty="0"/>
              <a:t>: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Store 3 values of 2 …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endParaRPr lang="en-US" altLang="en-US" sz="20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… 2 values of 3 …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… 0 values of 4, 0 values of 5, 1 value of 6 …</a:t>
            </a:r>
            <a:endParaRPr lang="en-US" altLang="en-US" sz="2000" b="1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… 3 values of 7, one value of 9, and done!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A</a:t>
            </a:r>
            <a:r>
              <a:rPr lang="en-US" altLang="en-US" sz="2400" dirty="0"/>
              <a:t> is sorted!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EF57BE-6EAC-44FE-A725-C0F94DFEFAFF}"/>
              </a:ext>
            </a:extLst>
          </p:cNvPr>
          <p:cNvGrpSpPr/>
          <p:nvPr/>
        </p:nvGrpSpPr>
        <p:grpSpPr>
          <a:xfrm>
            <a:off x="2379863" y="2440411"/>
            <a:ext cx="4643273" cy="308789"/>
            <a:chOff x="2912757" y="2440415"/>
            <a:chExt cx="3357425" cy="3087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F32C41-CCBC-4991-AFA5-E9374C2D912D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7A4F79-3BFE-43EE-8287-9F14CB77D3D3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BB257E-ECEC-4D97-BA48-96562C9EFA89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4224EC-CC32-4220-B03E-0037BB2A7942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31C1F4-7D7D-440C-B094-E32D18FCADCD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804FD3-4126-4306-9002-86ECDD15FD77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5C3731-C2B2-4718-A069-D60F3DDC0C89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8CCCDC-4772-4507-8166-DDE66826D5F7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2676D8-960D-4AEB-97D6-4F33323D80A2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B76FA9-8BA3-4C0D-A32C-1C6E4E3E8B56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5EAE10-8B93-4FAF-ACAF-667D3CA0FD5F}"/>
              </a:ext>
            </a:extLst>
          </p:cNvPr>
          <p:cNvGrpSpPr/>
          <p:nvPr/>
        </p:nvGrpSpPr>
        <p:grpSpPr>
          <a:xfrm>
            <a:off x="2380871" y="3168098"/>
            <a:ext cx="4643273" cy="308789"/>
            <a:chOff x="2912757" y="2440415"/>
            <a:chExt cx="3357425" cy="30878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381288-2ADC-414E-AF9B-331002BE2EF6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81767D-91D2-4D13-9770-3BC74B361D07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59D421-B25D-4987-A08D-CAA4CFE2C977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2821CD-E33A-4361-9CB1-23D291816751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50C139-A227-4B09-BFDA-8CA223711E6B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FB4DE6-ED1B-4E67-B84B-B79996C22BE9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1CC2CF-D601-47C5-AB5E-F16495B2E3FD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B4714E-4984-4A4E-8188-3EE11CFB7882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3B14D1-3870-409F-B8F0-9889CB6FB2D4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1E2F86-DBD1-47DC-B694-0A4E801C4E7E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79E50B-97EC-48B3-8060-0762D829794F}"/>
              </a:ext>
            </a:extLst>
          </p:cNvPr>
          <p:cNvGrpSpPr/>
          <p:nvPr/>
        </p:nvGrpSpPr>
        <p:grpSpPr>
          <a:xfrm>
            <a:off x="2381879" y="3877617"/>
            <a:ext cx="4643273" cy="308789"/>
            <a:chOff x="2912757" y="2440415"/>
            <a:chExt cx="3357425" cy="30878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4BC805-8308-434D-9623-F81662AF2A54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8E243D-36A8-4668-B6A9-141BA5F54713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AC3E23-7CC8-4817-BEB0-BBF77EF650EE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65B6EE-1C69-4E28-94CE-ECD109FB0E3B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5B6145-5B90-48DF-AC46-7F2A195C71FA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CC4F9B-AD07-4826-A472-A700659BAE6B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7A6401-C6E3-4BB9-B42F-7A424B51B4A1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372707-9D97-4D08-96C8-E41D8FE2B0B6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947551-E799-422E-92F0-8FEE9BB37BD0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3B426B9-91D8-4542-B9FC-3488B99306D5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A6BF0C-B58B-4D4A-98EF-CC7593011590}"/>
              </a:ext>
            </a:extLst>
          </p:cNvPr>
          <p:cNvGrpSpPr/>
          <p:nvPr/>
        </p:nvGrpSpPr>
        <p:grpSpPr>
          <a:xfrm>
            <a:off x="2382885" y="4635578"/>
            <a:ext cx="4643273" cy="308789"/>
            <a:chOff x="2912757" y="2440415"/>
            <a:chExt cx="3357425" cy="30878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841CBD6-71BA-4965-8474-D38439AABF57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F93ED87-462B-41BD-BF76-05E8801851A8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B7F4ED-6A20-4E8E-A854-7535D67DF524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C5EE8C0-C869-45BC-AC04-AB9BA7660EBF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F257506-B0C4-48B4-9FD4-CF790A56C880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42CB4F2-FC24-489E-80F6-3E72BDF11EBF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298831C-27E3-4E22-A098-FE0A8635DB8D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97766BE-9293-4E8C-AA32-C96E2AAA6B43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6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6424E8-5609-42E5-A824-B45A11DF31CC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424A10D-2EF2-4ADC-92BE-FEE30C3B35A1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42A0E5-8825-4C06-8CBA-17CF768704C8}"/>
              </a:ext>
            </a:extLst>
          </p:cNvPr>
          <p:cNvGrpSpPr/>
          <p:nvPr/>
        </p:nvGrpSpPr>
        <p:grpSpPr>
          <a:xfrm>
            <a:off x="2377838" y="5357209"/>
            <a:ext cx="4643273" cy="308789"/>
            <a:chOff x="2912757" y="2440415"/>
            <a:chExt cx="3357425" cy="308789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A21877B-E3C9-4890-8286-264EE2284352}"/>
                </a:ext>
              </a:extLst>
            </p:cNvPr>
            <p:cNvSpPr txBox="1"/>
            <p:nvPr/>
          </p:nvSpPr>
          <p:spPr>
            <a:xfrm>
              <a:off x="2912757" y="2440419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DDCF72-F91E-44CA-A0F2-D5D2D2DF55DB}"/>
                </a:ext>
              </a:extLst>
            </p:cNvPr>
            <p:cNvSpPr txBox="1"/>
            <p:nvPr/>
          </p:nvSpPr>
          <p:spPr>
            <a:xfrm>
              <a:off x="3249207" y="244142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0FD017C-366E-47AD-BFFB-E401108A744D}"/>
                </a:ext>
              </a:extLst>
            </p:cNvPr>
            <p:cNvSpPr txBox="1"/>
            <p:nvPr/>
          </p:nvSpPr>
          <p:spPr>
            <a:xfrm>
              <a:off x="358427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C0325D9-F182-49E9-AD19-59060423F324}"/>
                </a:ext>
              </a:extLst>
            </p:cNvPr>
            <p:cNvSpPr txBox="1"/>
            <p:nvPr/>
          </p:nvSpPr>
          <p:spPr>
            <a:xfrm>
              <a:off x="3920722" y="244142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26E2FA-774F-4954-BD12-782186931D10}"/>
                </a:ext>
              </a:extLst>
            </p:cNvPr>
            <p:cNvSpPr txBox="1"/>
            <p:nvPr/>
          </p:nvSpPr>
          <p:spPr>
            <a:xfrm>
              <a:off x="4255796" y="2440416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7EEE5E4-5AB9-4F94-B9EA-03C982D1A2E9}"/>
                </a:ext>
              </a:extLst>
            </p:cNvPr>
            <p:cNvSpPr txBox="1"/>
            <p:nvPr/>
          </p:nvSpPr>
          <p:spPr>
            <a:xfrm>
              <a:off x="4592246" y="2441424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36DF7F4-0F6E-438D-B465-E7A0A5439B5B}"/>
                </a:ext>
              </a:extLst>
            </p:cNvPr>
            <p:cNvSpPr txBox="1"/>
            <p:nvPr/>
          </p:nvSpPr>
          <p:spPr>
            <a:xfrm>
              <a:off x="4927308" y="2440417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AC706B1-D125-4121-A0F0-639A0F889CFB}"/>
                </a:ext>
              </a:extLst>
            </p:cNvPr>
            <p:cNvSpPr txBox="1"/>
            <p:nvPr/>
          </p:nvSpPr>
          <p:spPr>
            <a:xfrm>
              <a:off x="5263758" y="244142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  <a:endParaRPr lang="en-US" sz="14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138FCC-F00B-414B-BA24-60F4B3E7BD75}"/>
                </a:ext>
              </a:extLst>
            </p:cNvPr>
            <p:cNvSpPr txBox="1"/>
            <p:nvPr/>
          </p:nvSpPr>
          <p:spPr>
            <a:xfrm>
              <a:off x="5598832" y="2440415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7</a:t>
              </a:r>
              <a:endParaRPr lang="en-US" sz="14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38B95B3-A391-4D71-9379-52520B760CC1}"/>
                </a:ext>
              </a:extLst>
            </p:cNvPr>
            <p:cNvSpPr txBox="1"/>
            <p:nvPr/>
          </p:nvSpPr>
          <p:spPr>
            <a:xfrm>
              <a:off x="5935282" y="2441423"/>
              <a:ext cx="3349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9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4608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Code for Counting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7256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counting_sort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(a):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is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 list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of integer values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mx = min(a), max(a)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 = mx -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size of counts vector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counts = [0] * N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initially all 0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counts[a[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k = 0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# subscript in a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subscript in counts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j in range(counts[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]):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occurrences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a[k], k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 + 1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  of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i+mn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523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Final Word About Big-O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We have investigated six sorting algorithms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Selection sort:	</a:t>
            </a:r>
            <a:r>
              <a:rPr lang="en-US" altLang="en-US" sz="2000" b="1" dirty="0"/>
              <a:t>O(N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Insertion sort:	</a:t>
            </a:r>
            <a:r>
              <a:rPr lang="en-US" altLang="en-US" sz="2000" b="1" dirty="0"/>
              <a:t>O(N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Bubble sort:	</a:t>
            </a:r>
            <a:r>
              <a:rPr lang="en-US" altLang="en-US" sz="2000" b="1" dirty="0"/>
              <a:t>O(N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Quicksort:	</a:t>
            </a:r>
            <a:r>
              <a:rPr lang="en-US" altLang="en-US" sz="2000" b="1" dirty="0"/>
              <a:t>O(N log N)   </a:t>
            </a:r>
            <a:r>
              <a:rPr lang="en-US" altLang="en-US" sz="2000" dirty="0"/>
              <a:t> (average)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Merge sort:	</a:t>
            </a:r>
            <a:r>
              <a:rPr lang="en-US" altLang="en-US" sz="2000" b="1" dirty="0"/>
              <a:t>O(N log N)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Counting sort:	</a:t>
            </a:r>
            <a:r>
              <a:rPr lang="en-US" altLang="en-US" sz="2000" b="1" dirty="0"/>
              <a:t>O(N + M)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So, isn't </a:t>
            </a:r>
            <a:r>
              <a:rPr lang="en-US" altLang="en-US" sz="2400" b="1" dirty="0"/>
              <a:t>O(N)</a:t>
            </a:r>
            <a:r>
              <a:rPr lang="en-US" altLang="en-US" sz="2400" dirty="0"/>
              <a:t> always better than </a:t>
            </a:r>
            <a:r>
              <a:rPr lang="en-US" altLang="en-US" sz="2400" b="1" dirty="0"/>
              <a:t>O(N log N)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O(N log N)</a:t>
            </a:r>
            <a:r>
              <a:rPr lang="en-US" altLang="en-US" sz="2400" dirty="0"/>
              <a:t> always better than </a:t>
            </a:r>
            <a:r>
              <a:rPr lang="en-US" altLang="en-US" sz="2400" b="1" dirty="0"/>
              <a:t>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</a:t>
            </a:r>
            <a:r>
              <a:rPr lang="en-US" altLang="en-US" sz="2400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978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Final Word About Big-O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No!</a:t>
            </a:r>
            <a:endParaRPr lang="en-US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Saying an algorithm is </a:t>
            </a:r>
            <a:r>
              <a:rPr lang="en-US" altLang="en-US" sz="2000" b="1" dirty="0"/>
              <a:t>O(N log N)</a:t>
            </a:r>
            <a:r>
              <a:rPr lang="en-US" altLang="en-US" sz="2000" dirty="0"/>
              <a:t> tells us how </a:t>
            </a:r>
            <a:r>
              <a:rPr lang="en-US" altLang="en-US" sz="2000" i="1" dirty="0">
                <a:solidFill>
                  <a:srgbClr val="FF0000"/>
                </a:solidFill>
              </a:rPr>
              <a:t>that algorithm</a:t>
            </a:r>
            <a:r>
              <a:rPr lang="en-US" altLang="en-US" sz="2000" dirty="0"/>
              <a:t> slows down as </a:t>
            </a:r>
            <a:r>
              <a:rPr lang="en-US" altLang="en-US" sz="2000" b="1" dirty="0"/>
              <a:t>N</a:t>
            </a:r>
            <a:r>
              <a:rPr lang="en-US" altLang="en-US" sz="2000" dirty="0"/>
              <a:t> increases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000" dirty="0"/>
              <a:t>But if each step in that </a:t>
            </a:r>
            <a:r>
              <a:rPr lang="en-US" altLang="en-US" sz="2000" b="1" dirty="0"/>
              <a:t>O(N log N)</a:t>
            </a:r>
            <a:r>
              <a:rPr lang="en-US" altLang="en-US" sz="2000" dirty="0"/>
              <a:t> algorithm takes, say, 10 seconds, an </a:t>
            </a:r>
            <a:r>
              <a:rPr lang="en-US" altLang="en-US" sz="2000" b="1" dirty="0"/>
              <a:t>O(N</a:t>
            </a:r>
            <a:r>
              <a:rPr lang="en-US" altLang="en-US" sz="2000" b="1" baseline="30000" dirty="0"/>
              <a:t>5</a:t>
            </a:r>
            <a:r>
              <a:rPr lang="en-US" altLang="en-US" sz="2000" b="1" dirty="0"/>
              <a:t>)</a:t>
            </a:r>
            <a:r>
              <a:rPr lang="en-US" altLang="en-US" sz="2000" dirty="0"/>
              <a:t> algorithm can be </a:t>
            </a:r>
            <a:r>
              <a:rPr lang="en-US" altLang="en-US" sz="2000" i="1" dirty="0"/>
              <a:t>faster</a:t>
            </a:r>
            <a:r>
              <a:rPr lang="en-US" altLang="en-US" sz="2000" dirty="0"/>
              <a:t> on a small data set if each step takes, say, a microsecond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Big-O performance is a </a:t>
            </a:r>
            <a:r>
              <a:rPr lang="en-US" altLang="en-US" sz="2400" i="1" dirty="0"/>
              <a:t>very useful guide</a:t>
            </a:r>
            <a:r>
              <a:rPr lang="en-US" altLang="en-US" sz="2400" dirty="0"/>
              <a:t>, but </a:t>
            </a:r>
            <a:r>
              <a:rPr lang="en-US" altLang="en-US" sz="2400" b="1" i="1" dirty="0"/>
              <a:t>does not</a:t>
            </a:r>
            <a:r>
              <a:rPr lang="en-US" altLang="en-US" sz="2400" dirty="0"/>
              <a:t> dictate the relative performance of different actual algorithm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90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5 Summary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Big-O notation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Mathematical definitions and intuition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800" dirty="0"/>
              <a:t>Sorting algorithms</a:t>
            </a:r>
            <a:endParaRPr lang="en-US" altLang="en-US" sz="2800" i="1" dirty="0"/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Selection sort:	</a:t>
            </a:r>
            <a:r>
              <a:rPr lang="en-US" altLang="en-US" sz="2400" b="1" dirty="0"/>
              <a:t>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Insertion sort:	</a:t>
            </a:r>
            <a:r>
              <a:rPr lang="en-US" altLang="en-US" sz="2400" b="1" dirty="0"/>
              <a:t>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Bubble sort:		</a:t>
            </a:r>
            <a:r>
              <a:rPr lang="en-US" altLang="en-US" sz="2400" b="1" dirty="0"/>
              <a:t>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Quicksort:		</a:t>
            </a:r>
            <a:r>
              <a:rPr lang="en-US" altLang="en-US" sz="2400" b="1" dirty="0"/>
              <a:t>O(N log N)</a:t>
            </a:r>
            <a:r>
              <a:rPr lang="en-US" altLang="en-US" sz="2400" dirty="0"/>
              <a:t>  (average)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Merge sort:		</a:t>
            </a:r>
            <a:r>
              <a:rPr lang="en-US" altLang="en-US" sz="2400" b="1" dirty="0"/>
              <a:t>O(N log N)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altLang="en-US" sz="2400" dirty="0"/>
              <a:t>Counting sort:	</a:t>
            </a:r>
            <a:r>
              <a:rPr lang="en-US" altLang="en-US" sz="2400" b="1" dirty="0"/>
              <a:t>O(N + M)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099A-CC38-427F-9DE6-FE33CBEDA8C3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(c) John K. Ostlund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D785B32-0BD4-4D55-A597-5644DC317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File:    searches.py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linear_search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set_search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as np   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for random integers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v_len</a:t>
            </a: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   </a:t>
            </a:r>
            <a:r>
              <a:rPr lang="en-US" alt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size of list or set to search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b="1" kern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1000 random </a:t>
            </a:r>
            <a:r>
              <a:rPr lang="en-US" altLang="en-US" sz="20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~</a:t>
            </a:r>
            <a:r>
              <a:rPr lang="en-US" altLang="en-US" sz="20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</a:t>
            </a:r>
            <a:r>
              <a:rPr lang="en-US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[0,2_000_000_000)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v_raw</a:t>
            </a: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(2_000_000_000,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size=</a:t>
            </a:r>
            <a:r>
              <a:rPr lang="en-US" altLang="en-US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v_len</a:t>
            </a: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v_unordered</a:t>
            </a: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v_raw.copy</a:t>
            </a: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altLang="en-US" sz="20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altLang="en-US" sz="20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but okay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v_sorted</a:t>
            </a: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v_raw.sort</a:t>
            </a: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v_set</a:t>
            </a: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set(</a:t>
            </a:r>
            <a:r>
              <a:rPr lang="en-US" altLang="en-US" sz="2000" b="1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v_raw</a:t>
            </a:r>
            <a:r>
              <a:rPr lang="en-US" altLang="en-US" sz="20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D785B32-0BD4-4D55-A597-5644DC317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search sample is always 100_000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alt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  from ~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[0, 2_000_000_000)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samples = </a:t>
            </a:r>
            <a:r>
              <a:rPr lang="en-US" altLang="en-US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(2_000_000_000,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size=100_000)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  <a:r>
              <a:rPr lang="en-US" alt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altLang="en-US" sz="2000" kern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alt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is secs since 1/1/1970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1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v_linear_begin</a:t>
            </a: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in samples: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linear_search</a:t>
            </a: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v_unordered</a:t>
            </a: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v_linear_end</a:t>
            </a: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altLang="en-US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Testing Performance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676BE-5AF2-4172-BD19-31A2F83EF2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67CE0-F0E5-41A8-A405-D295D96172D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(c) John K. </a:t>
            </a:r>
            <a:r>
              <a:rPr lang="en-US" dirty="0" err="1"/>
              <a:t>Ostlund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2108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81461</TotalTime>
  <Words>8238</Words>
  <Application>Microsoft Office PowerPoint</Application>
  <PresentationFormat>On-screen Show (4:3)</PresentationFormat>
  <Paragraphs>1724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Cambria Math</vt:lpstr>
      <vt:lpstr>Courier New</vt:lpstr>
      <vt:lpstr>Tahoma</vt:lpstr>
      <vt:lpstr>Times New Roman</vt:lpstr>
      <vt:lpstr>Wingdings</vt:lpstr>
      <vt:lpstr>Blends</vt:lpstr>
      <vt:lpstr>MSCF Python Programming Basics -- 2022</vt:lpstr>
      <vt:lpstr>Linear Search</vt:lpstr>
      <vt:lpstr>Linear Search: Python Code</vt:lpstr>
      <vt:lpstr>Binary Search</vt:lpstr>
      <vt:lpstr>Binary Search: Python Code</vt:lpstr>
      <vt:lpstr>set (Hash Table) Search</vt:lpstr>
      <vt:lpstr>set Search: Python Code</vt:lpstr>
      <vt:lpstr>Testing Performance</vt:lpstr>
      <vt:lpstr>Testing Performance (cont)</vt:lpstr>
      <vt:lpstr>Testing Performance (cont)</vt:lpstr>
      <vt:lpstr>Performance Testing Results</vt:lpstr>
      <vt:lpstr>Performance Testing Results (cont)</vt:lpstr>
      <vt:lpstr>Performance Testing Results: Linear Search</vt:lpstr>
      <vt:lpstr>Performance Testing Results: Binary Search</vt:lpstr>
      <vt:lpstr>Performance Testing Results: Binary Search: Log Scale</vt:lpstr>
      <vt:lpstr>Performance Testing Results: set (Hash Table) Search</vt:lpstr>
      <vt:lpstr>Algorithm Performance</vt:lpstr>
      <vt:lpstr>Formal Definition of Big-O</vt:lpstr>
      <vt:lpstr>Big-O Example</vt:lpstr>
      <vt:lpstr>Big-O Example (cont)</vt:lpstr>
      <vt:lpstr>Big-O Example (cont)</vt:lpstr>
      <vt:lpstr>Formal Definition of Big-Ω</vt:lpstr>
      <vt:lpstr>Big-Ω Example</vt:lpstr>
      <vt:lpstr>Formal Definition of Big-Θ</vt:lpstr>
      <vt:lpstr>Big-Θ Example</vt:lpstr>
      <vt:lpstr>So What Does Big-O Mean?</vt:lpstr>
      <vt:lpstr>Some Big-O Examples</vt:lpstr>
      <vt:lpstr>Sorting Algorithms</vt:lpstr>
      <vt:lpstr>Selection Sort</vt:lpstr>
      <vt:lpstr>Selection Sort Example</vt:lpstr>
      <vt:lpstr>Selection Sort Example (cont)</vt:lpstr>
      <vt:lpstr>Selection Sort Example (cont)</vt:lpstr>
      <vt:lpstr>Selection Sort Example (cont)</vt:lpstr>
      <vt:lpstr>Selection Sort: In Place Algorithm</vt:lpstr>
      <vt:lpstr>Selection Sort In-Place Example</vt:lpstr>
      <vt:lpstr>Selection Sort In-Place Example (cont)</vt:lpstr>
      <vt:lpstr>Selection Sort In-Place Example (cont)</vt:lpstr>
      <vt:lpstr>Selection Sort Performance</vt:lpstr>
      <vt:lpstr>Python Code For Selection Sort</vt:lpstr>
      <vt:lpstr>Insertion Sort</vt:lpstr>
      <vt:lpstr>Insertion Sort In-Place Example</vt:lpstr>
      <vt:lpstr>Insertion Sort In-Place Example (cont)</vt:lpstr>
      <vt:lpstr>Insertion Sort In-Place Example (cont)</vt:lpstr>
      <vt:lpstr>Insertion Sort In-Place Example (cont)</vt:lpstr>
      <vt:lpstr>Insertion Sort Performance</vt:lpstr>
      <vt:lpstr>Python Code For Insertion Sort</vt:lpstr>
      <vt:lpstr>Bubble Sort</vt:lpstr>
      <vt:lpstr>Bubble Sort In-Place Example</vt:lpstr>
      <vt:lpstr>Bubble Sort In-Place Example (cont)</vt:lpstr>
      <vt:lpstr>Bubble Sort In-Place Example (cont)</vt:lpstr>
      <vt:lpstr>Bubble Sort In-Place Example (cont)</vt:lpstr>
      <vt:lpstr>Bubble Sort Performance</vt:lpstr>
      <vt:lpstr>Python Code For Bubble Sort (Unoptimized)</vt:lpstr>
      <vt:lpstr>Python Code For Bubble Sort (Optimized)</vt:lpstr>
      <vt:lpstr>Quicksort</vt:lpstr>
      <vt:lpstr>Quicksort (cont)</vt:lpstr>
      <vt:lpstr>Quicksort (cont)</vt:lpstr>
      <vt:lpstr>Python Code for Partition Algorithm</vt:lpstr>
      <vt:lpstr>Python Code for Quicksort, Calling partition(a)</vt:lpstr>
      <vt:lpstr>Merge Sort</vt:lpstr>
      <vt:lpstr>Merge Sort Example</vt:lpstr>
      <vt:lpstr>Merge Sort Example (cont)</vt:lpstr>
      <vt:lpstr>Merge Sort Time and Space</vt:lpstr>
      <vt:lpstr>Python Code for Splitting an ndarray</vt:lpstr>
      <vt:lpstr>Python Code for Merging Two Sorted ndarrays</vt:lpstr>
      <vt:lpstr>Python Code for Merging Two Sorted ndarrays (cont)</vt:lpstr>
      <vt:lpstr>Python Code for Merge Sort</vt:lpstr>
      <vt:lpstr>Counting Sort</vt:lpstr>
      <vt:lpstr>Counting Sort (cont)</vt:lpstr>
      <vt:lpstr>Counting Sort (cont)</vt:lpstr>
      <vt:lpstr>Counting Sort Example</vt:lpstr>
      <vt:lpstr>Counting Sort Example</vt:lpstr>
      <vt:lpstr>Python Code for Counting Sort</vt:lpstr>
      <vt:lpstr>A Final Word About Big-O</vt:lpstr>
      <vt:lpstr>A Final Word About Big-O (cont)</vt:lpstr>
      <vt:lpstr>Week 5 Summary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46-691</dc:title>
  <dc:creator>The Heinz School</dc:creator>
  <cp:lastModifiedBy>John</cp:lastModifiedBy>
  <cp:revision>754</cp:revision>
  <cp:lastPrinted>2019-07-28T17:22:55Z</cp:lastPrinted>
  <dcterms:created xsi:type="dcterms:W3CDTF">2003-08-31T19:53:38Z</dcterms:created>
  <dcterms:modified xsi:type="dcterms:W3CDTF">2022-06-18T19:04:29Z</dcterms:modified>
</cp:coreProperties>
</file>