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092EA-EA46-4F7A-B6DF-3FDF5BD97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4E9022-9B21-4773-9209-85CD27524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5A23-944B-4078-81CC-33D85760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DF17-9F76-47DA-9610-5A9766674B7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2BAE0-12FC-4DCA-BDCC-DCCE3046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DE4884-743E-400D-9B6D-ABAB5890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EAB0-5142-44C5-BD5E-C53D136F4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12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37991-750C-463D-BF35-EBE22C2B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CD6517-ED22-4716-AD51-9DB2A8AC6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9AA8B-8F6A-44C5-A429-9BB77B17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DF17-9F76-47DA-9610-5A9766674B7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83450-D2D2-4798-8328-64505BDF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461E3-F06B-4B5B-BA7F-AA494EB7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EAB0-5142-44C5-BD5E-C53D136F4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5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600D97-0FA2-48A9-8ED8-3D2F77500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2EC0E9-36D5-47F4-A76A-D1EC1AC93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2FC24-3C52-4922-BF94-72111C7E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DF17-9F76-47DA-9610-5A9766674B7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3E49B-1B7A-4047-BC21-A0531CE0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9EC62-BE6C-4EDA-A924-6AD1ADBC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EAB0-5142-44C5-BD5E-C53D136F4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61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E0E18-CB9A-4D46-A073-21438E3F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3661DA-A44A-4003-9F1A-C32246A10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4AFA7-42BA-43D7-987A-AFA7781A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DF17-9F76-47DA-9610-5A9766674B7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F3330-4352-48ED-811B-50337007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12837-2374-4DE7-A3AA-0F0358E6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EAB0-5142-44C5-BD5E-C53D136F4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73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27D9B-A1CB-4CC6-93F4-26AD010E8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2852FA-04C0-4CDE-B024-0DC09B7BB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1993B-5AE2-4DD0-BAE6-DA22B851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DF17-9F76-47DA-9610-5A9766674B7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FF339-9409-4836-8EC1-D6CEDA36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74404-C5BC-404E-BA13-8B98DCCF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EAB0-5142-44C5-BD5E-C53D136F4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37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9A2FA-7ADD-4127-BE5C-293F9449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46952-8DDC-40E4-A913-CB779A8C6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2F6492-8B9D-4ACD-9AB0-8BA754952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B386B0-929E-4D44-8FCA-3878F85B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DF17-9F76-47DA-9610-5A9766674B7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3AF09F-178B-4839-9473-925562AA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5924D-8F29-44D1-8A67-5464E9EB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EAB0-5142-44C5-BD5E-C53D136F4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9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F3C31-CE78-40A3-886A-364E2A92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5EB0CC-1CA7-4A88-AB36-2889EF7DD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512A1-6DC2-4994-9105-8EE8AE58B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D57330-F7FC-4F48-B9ED-705832C33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2CA7-A61A-4A74-BFA0-085C4F86A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A53C69-8045-4D02-83C1-DE43A31F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DF17-9F76-47DA-9610-5A9766674B7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E966FA-AA59-4DAD-9304-79635DB7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87B60E-B167-49DE-AA12-03B7F122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EAB0-5142-44C5-BD5E-C53D136F4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50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B4717-A900-469A-B8E9-F30F7A20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4DEDBA-8D80-466A-831A-D33C1620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DF17-9F76-47DA-9610-5A9766674B7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5467EE-6E39-490F-A9A4-3EA414E4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99676-095D-4859-BF2D-1C2C5A40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EAB0-5142-44C5-BD5E-C53D136F4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96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801567-5222-4FC2-B610-D2C5F3FB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DF17-9F76-47DA-9610-5A9766674B7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93CB88-1A80-412E-8829-2D28C624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DF45E0-8FBF-4CF1-B3BB-7110FED3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EAB0-5142-44C5-BD5E-C53D136F4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8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1CA4D-ADA3-41E5-993E-0D7225D2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81DF0-7D8C-4E49-88FC-17DFDD85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AAC4C8-E703-478A-89F9-3E20EBEC7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B7CB6-BB10-4153-B796-37030C8E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DF17-9F76-47DA-9610-5A9766674B7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F4E5DA-DEEF-484C-9B55-36DB99E7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D4B1D7-4CFA-4B8E-954C-F09AE8AC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EAB0-5142-44C5-BD5E-C53D136F4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02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EAAB0-9008-4534-922F-C83770BA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4AA525-25E6-433D-A92F-37C0EB9D8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C0F0C6-C300-443B-BE6C-B4B8CA54E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73AE4-155E-493E-ADAD-52F11541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DF17-9F76-47DA-9610-5A9766674B7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3B0FC4-B09E-4EEA-ADD1-814A1A0C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E9C22-C690-4F07-81B1-40B9021D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EAB0-5142-44C5-BD5E-C53D136F4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83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0D2551-C817-4707-A0CA-A8A85B3D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946EC1-D124-4EBD-9350-656A75164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B3588-E058-457D-A7A5-6E3BE0E50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DF17-9F76-47DA-9610-5A9766674B7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E035A-4997-4F7A-81DB-CABB3DF6E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030F3-8259-47D9-893B-B919E8CA3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EEAB0-5142-44C5-BD5E-C53D136F4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75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E03FC-BBE6-49D9-94CC-1814E3E08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Reservoir Computing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F58986-1ED4-41BB-A95B-5E6642DA0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陈熊宇</a:t>
            </a:r>
            <a:endParaRPr lang="en-US" altLang="zh-CN" dirty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2022/04/08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58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0AD65-2E56-4A36-B219-8E6CB6F1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048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</a:rPr>
              <a:t>4. </a:t>
            </a:r>
            <a:r>
              <a:rPr lang="zh-CN" altLang="en-US" sz="2800" dirty="0">
                <a:latin typeface="Times New Roman" panose="02020603050405020304" pitchFamily="18" charset="0"/>
              </a:rPr>
              <a:t>耦合强度对于最大</a:t>
            </a:r>
            <a:r>
              <a:rPr lang="en-US" altLang="zh-CN" sz="2800" dirty="0">
                <a:latin typeface="Times New Roman" panose="02020603050405020304" pitchFamily="18" charset="0"/>
              </a:rPr>
              <a:t>Lyapunov</a:t>
            </a:r>
            <a:r>
              <a:rPr lang="zh-CN" altLang="en-US" sz="2800" dirty="0">
                <a:latin typeface="Times New Roman" panose="02020603050405020304" pitchFamily="18" charset="0"/>
              </a:rPr>
              <a:t>指数的影响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21E932-FD8A-4C5E-844E-EA03F487BE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8561"/>
                <a:ext cx="10515600" cy="551349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</a:rPr>
                  <a:t>将耦合强度取值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0.9 ~ 1,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分别用不同起始位置的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Lorenz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系统对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RC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进行训练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分别得到对应的耦合结果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结果如下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.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纵轴表示耦合强度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𝑇𝑟𝑎𝑗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</a:rPr>
                  <a:t>表示第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</a:rPr>
                  <a:t>个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RC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的预测目标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𝐶𝑜𝑢𝑝𝑙𝑒𝑑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</a:rPr>
                  <a:t>表示第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</a:rPr>
                  <a:t>个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RC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的耦合结果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.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表中数值表示最大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Lyapunov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指数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. </a:t>
                </a:r>
              </a:p>
              <a:p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r>
                  <a:rPr lang="zh-CN" altLang="en-US" sz="2000" dirty="0">
                    <a:latin typeface="Times New Roman" panose="02020603050405020304" pitchFamily="18" charset="0"/>
                  </a:rPr>
                  <a:t>可以发现整体来说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耦合得到的结果的最大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Lyapunov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指数和原本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Lorenz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系统相差不多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但是当耦合强度超过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0.97,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两个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RC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耦合失效后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耦合得到的系统最大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Lyapunov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指数表现与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Lorenz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系统明显不同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21E932-FD8A-4C5E-844E-EA03F487BE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8561"/>
                <a:ext cx="10515600" cy="5513492"/>
              </a:xfrm>
              <a:blipFill>
                <a:blip r:embed="rId2"/>
                <a:stretch>
                  <a:fillRect l="-522" t="-1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C9D7429-9845-4E0B-A315-D5E634C8F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041706"/>
              </p:ext>
            </p:extLst>
          </p:nvPr>
        </p:nvGraphicFramePr>
        <p:xfrm>
          <a:off x="838200" y="2354580"/>
          <a:ext cx="5183295" cy="2148840"/>
        </p:xfrm>
        <a:graphic>
          <a:graphicData uri="http://schemas.openxmlformats.org/drawingml/2006/table">
            <a:tbl>
              <a:tblPr/>
              <a:tblGrid>
                <a:gridCol w="1036659">
                  <a:extLst>
                    <a:ext uri="{9D8B030D-6E8A-4147-A177-3AD203B41FA5}">
                      <a16:colId xmlns:a16="http://schemas.microsoft.com/office/drawing/2014/main" val="2958044599"/>
                    </a:ext>
                  </a:extLst>
                </a:gridCol>
                <a:gridCol w="1036659">
                  <a:extLst>
                    <a:ext uri="{9D8B030D-6E8A-4147-A177-3AD203B41FA5}">
                      <a16:colId xmlns:a16="http://schemas.microsoft.com/office/drawing/2014/main" val="2494948199"/>
                    </a:ext>
                  </a:extLst>
                </a:gridCol>
                <a:gridCol w="1036659">
                  <a:extLst>
                    <a:ext uri="{9D8B030D-6E8A-4147-A177-3AD203B41FA5}">
                      <a16:colId xmlns:a16="http://schemas.microsoft.com/office/drawing/2014/main" val="2979957564"/>
                    </a:ext>
                  </a:extLst>
                </a:gridCol>
                <a:gridCol w="1036659">
                  <a:extLst>
                    <a:ext uri="{9D8B030D-6E8A-4147-A177-3AD203B41FA5}">
                      <a16:colId xmlns:a16="http://schemas.microsoft.com/office/drawing/2014/main" val="1972988223"/>
                    </a:ext>
                  </a:extLst>
                </a:gridCol>
                <a:gridCol w="1036659">
                  <a:extLst>
                    <a:ext uri="{9D8B030D-6E8A-4147-A177-3AD203B41FA5}">
                      <a16:colId xmlns:a16="http://schemas.microsoft.com/office/drawing/2014/main" val="122291882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Traj_1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Traj_2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Coupled_1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Coupled_2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99737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1.0579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0.9972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0.9691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0.9673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68957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0.9987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0.9972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0.9400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1.0431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066112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1.0579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0.9972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0.9898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0.9917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1697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1.0579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0.9972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0.9403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0.9391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5949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1.0579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0.9972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0.9675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0.9545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03892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1.0386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8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0.9972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0.9872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1.0048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57510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1.0123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8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0.9972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0.6315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E5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0.6847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8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38752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1.0579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0.9972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0.0031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BE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-0.0106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225912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1.0579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0.9972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0.1064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0.1102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5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00677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0.9807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0.9972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-0.0039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0.0062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B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38149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1.0579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0.9972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-0.0041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-0.0060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60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507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B10AB8E-B25F-4E34-8279-9149EB5A6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04" y="3528580"/>
            <a:ext cx="4183312" cy="252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380ABE-3F84-4F9D-A1A2-6739D0E7E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4" y="2988580"/>
            <a:ext cx="2400000" cy="180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40AD65-2E56-4A36-B219-8E6CB6F1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048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</a:rPr>
              <a:t>4. </a:t>
            </a:r>
            <a:r>
              <a:rPr lang="zh-CN" altLang="en-US" sz="2800" dirty="0">
                <a:latin typeface="Times New Roman" panose="02020603050405020304" pitchFamily="18" charset="0"/>
              </a:rPr>
              <a:t>耦合强度对于最大</a:t>
            </a:r>
            <a:r>
              <a:rPr lang="en-US" altLang="zh-CN" sz="2800" dirty="0">
                <a:latin typeface="Times New Roman" panose="02020603050405020304" pitchFamily="18" charset="0"/>
              </a:rPr>
              <a:t>Lyapunov</a:t>
            </a:r>
            <a:r>
              <a:rPr lang="zh-CN" altLang="en-US" sz="2800" dirty="0">
                <a:latin typeface="Times New Roman" panose="02020603050405020304" pitchFamily="18" charset="0"/>
              </a:rPr>
              <a:t>指数的影响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1E932-FD8A-4C5E-844E-EA03F487B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561"/>
            <a:ext cx="10515600" cy="225043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</a:rPr>
              <a:t>可以发现整体来说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耦合得到的结果的最大</a:t>
            </a:r>
            <a:r>
              <a:rPr lang="en-US" altLang="zh-CN" sz="2000" dirty="0">
                <a:latin typeface="Times New Roman" panose="02020603050405020304" pitchFamily="18" charset="0"/>
              </a:rPr>
              <a:t>Lyapunov</a:t>
            </a:r>
            <a:r>
              <a:rPr lang="zh-CN" altLang="en-US" sz="2000" dirty="0">
                <a:latin typeface="Times New Roman" panose="02020603050405020304" pitchFamily="18" charset="0"/>
              </a:rPr>
              <a:t>指数和原本</a:t>
            </a:r>
            <a:r>
              <a:rPr lang="en-US" altLang="zh-CN" sz="2000" dirty="0">
                <a:latin typeface="Times New Roman" panose="02020603050405020304" pitchFamily="18" charset="0"/>
              </a:rPr>
              <a:t>Lorenz</a:t>
            </a:r>
            <a:r>
              <a:rPr lang="zh-CN" altLang="en-US" sz="2000" dirty="0">
                <a:latin typeface="Times New Roman" panose="02020603050405020304" pitchFamily="18" charset="0"/>
              </a:rPr>
              <a:t>系统相差不多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但是当耦合强度超过</a:t>
            </a:r>
            <a:r>
              <a:rPr lang="en-US" altLang="zh-CN" sz="2000" dirty="0">
                <a:latin typeface="Times New Roman" panose="02020603050405020304" pitchFamily="18" charset="0"/>
              </a:rPr>
              <a:t>0.97, </a:t>
            </a:r>
            <a:r>
              <a:rPr lang="zh-CN" altLang="en-US" sz="2000" dirty="0">
                <a:latin typeface="Times New Roman" panose="02020603050405020304" pitchFamily="18" charset="0"/>
              </a:rPr>
              <a:t>两个</a:t>
            </a:r>
            <a:r>
              <a:rPr lang="en-US" altLang="zh-CN" sz="2000" dirty="0">
                <a:latin typeface="Times New Roman" panose="02020603050405020304" pitchFamily="18" charset="0"/>
              </a:rPr>
              <a:t>RC</a:t>
            </a:r>
            <a:r>
              <a:rPr lang="zh-CN" altLang="en-US" sz="2000" dirty="0">
                <a:latin typeface="Times New Roman" panose="02020603050405020304" pitchFamily="18" charset="0"/>
              </a:rPr>
              <a:t>耦合失效后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耦合得到的系统最大</a:t>
            </a:r>
            <a:r>
              <a:rPr lang="en-US" altLang="zh-CN" sz="2000" dirty="0">
                <a:latin typeface="Times New Roman" panose="02020603050405020304" pitchFamily="18" charset="0"/>
              </a:rPr>
              <a:t>Lyapunov</a:t>
            </a:r>
            <a:r>
              <a:rPr lang="zh-CN" altLang="en-US" sz="2000" dirty="0">
                <a:latin typeface="Times New Roman" panose="02020603050405020304" pitchFamily="18" charset="0"/>
              </a:rPr>
              <a:t>指数表现与</a:t>
            </a:r>
            <a:r>
              <a:rPr lang="en-US" altLang="zh-CN" sz="2000" dirty="0">
                <a:latin typeface="Times New Roman" panose="02020603050405020304" pitchFamily="18" charset="0"/>
              </a:rPr>
              <a:t>Lorenz</a:t>
            </a:r>
            <a:r>
              <a:rPr lang="zh-CN" altLang="en-US" sz="2000" dirty="0">
                <a:latin typeface="Times New Roman" panose="02020603050405020304" pitchFamily="18" charset="0"/>
              </a:rPr>
              <a:t>系统明显不同</a:t>
            </a:r>
            <a:r>
              <a:rPr lang="en-US" altLang="zh-CN" sz="2000" dirty="0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sz="2000" dirty="0">
                <a:latin typeface="Times New Roman" panose="02020603050405020304" pitchFamily="18" charset="0"/>
              </a:rPr>
              <a:t>左边两幅图中上图表示了耦合强度为</a:t>
            </a:r>
            <a:r>
              <a:rPr lang="en-US" altLang="zh-CN" sz="2000" dirty="0">
                <a:latin typeface="Times New Roman" panose="02020603050405020304" pitchFamily="18" charset="0"/>
              </a:rPr>
              <a:t>0.96</a:t>
            </a:r>
            <a:r>
              <a:rPr lang="zh-CN" altLang="en-US" sz="2000" dirty="0">
                <a:latin typeface="Times New Roman" panose="02020603050405020304" pitchFamily="18" charset="0"/>
              </a:rPr>
              <a:t>时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耦合结果仍然呈现</a:t>
            </a:r>
            <a:r>
              <a:rPr lang="en-US" altLang="zh-CN" sz="2000" dirty="0">
                <a:latin typeface="Times New Roman" panose="02020603050405020304" pitchFamily="18" charset="0"/>
              </a:rPr>
              <a:t>Lorenz</a:t>
            </a:r>
            <a:r>
              <a:rPr lang="zh-CN" altLang="en-US" sz="2000" dirty="0">
                <a:latin typeface="Times New Roman" panose="02020603050405020304" pitchFamily="18" charset="0"/>
              </a:rPr>
              <a:t>状态</a:t>
            </a:r>
            <a:r>
              <a:rPr lang="en-US" altLang="zh-CN" sz="2000" dirty="0">
                <a:latin typeface="Times New Roman" panose="02020603050405020304" pitchFamily="18" charset="0"/>
              </a:rPr>
              <a:t>; </a:t>
            </a:r>
            <a:r>
              <a:rPr lang="zh-CN" altLang="en-US" sz="2000" dirty="0">
                <a:latin typeface="Times New Roman" panose="02020603050405020304" pitchFamily="18" charset="0"/>
              </a:rPr>
              <a:t>下图表示耦合强度为</a:t>
            </a:r>
            <a:r>
              <a:rPr lang="en-US" altLang="zh-CN" sz="2000" dirty="0">
                <a:latin typeface="Times New Roman" panose="02020603050405020304" pitchFamily="18" charset="0"/>
              </a:rPr>
              <a:t>0.97</a:t>
            </a:r>
            <a:r>
              <a:rPr lang="zh-CN" altLang="en-US" sz="2000" dirty="0">
                <a:latin typeface="Times New Roman" panose="02020603050405020304" pitchFamily="18" charset="0"/>
              </a:rPr>
              <a:t>时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耦合失效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但呈现出了其他的形态</a:t>
            </a:r>
            <a:r>
              <a:rPr lang="en-US" altLang="zh-CN" sz="2000" dirty="0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sz="2000" dirty="0">
                <a:latin typeface="Times New Roman" panose="02020603050405020304" pitchFamily="18" charset="0"/>
              </a:rPr>
              <a:t>右图展示了当耦合强度为</a:t>
            </a: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</a:rPr>
              <a:t>时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耦合结果得到了一个最大</a:t>
            </a:r>
            <a:r>
              <a:rPr lang="en-US" altLang="zh-CN" sz="2000" dirty="0">
                <a:latin typeface="Times New Roman" panose="02020603050405020304" pitchFamily="18" charset="0"/>
              </a:rPr>
              <a:t>Lyapunov</a:t>
            </a:r>
            <a:r>
              <a:rPr lang="zh-CN" altLang="en-US" sz="2000" dirty="0">
                <a:latin typeface="Times New Roman" panose="02020603050405020304" pitchFamily="18" charset="0"/>
              </a:rPr>
              <a:t>指数小于</a:t>
            </a:r>
            <a:r>
              <a:rPr lang="en-US" altLang="zh-CN" sz="2000" dirty="0">
                <a:latin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</a:rPr>
              <a:t>的系统</a:t>
            </a:r>
            <a:r>
              <a:rPr lang="en-US" altLang="zh-CN" sz="2000" dirty="0">
                <a:latin typeface="Times New Roman" panose="02020603050405020304" pitchFamily="18" charset="0"/>
              </a:rPr>
              <a:t>.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1E4D08-2DA8-4FFA-9040-B48076283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4" y="4692874"/>
            <a:ext cx="2400000" cy="18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16F6EB-31C0-4868-B294-35C336B436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800" y="3528580"/>
            <a:ext cx="336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3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7E440-CA1A-4F09-B279-4E899BE7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80803-A800-4FA0-8646-B3CDABA9D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sz="2000" dirty="0"/>
              <a:t>激活函数</a:t>
            </a:r>
            <a:endParaRPr lang="en-US" altLang="zh-CN" sz="2000" dirty="0"/>
          </a:p>
          <a:p>
            <a:pPr marL="514350" indent="-514350">
              <a:buAutoNum type="arabicPeriod"/>
            </a:pPr>
            <a:r>
              <a:rPr lang="zh-CN" altLang="en-US" sz="2000" dirty="0"/>
              <a:t>输出函数</a:t>
            </a:r>
            <a:endParaRPr lang="en-US" altLang="zh-CN" sz="2000" dirty="0"/>
          </a:p>
          <a:p>
            <a:pPr marL="514350" indent="-514350">
              <a:buAutoNum type="arabicPeriod"/>
            </a:pPr>
            <a:r>
              <a:rPr lang="zh-CN" altLang="en-US" sz="2000" dirty="0"/>
              <a:t>噪声对于线性耦合系统的影响</a:t>
            </a:r>
            <a:endParaRPr lang="en-US" altLang="zh-CN" sz="2000" dirty="0"/>
          </a:p>
          <a:p>
            <a:pPr marL="514350" indent="-514350"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</a:rPr>
              <a:t>耦合强度对于最大</a:t>
            </a:r>
            <a:r>
              <a:rPr lang="en-US" altLang="zh-CN" sz="2000" dirty="0">
                <a:latin typeface="Times New Roman" panose="02020603050405020304" pitchFamily="18" charset="0"/>
              </a:rPr>
              <a:t>Lyapunov</a:t>
            </a:r>
            <a:r>
              <a:rPr lang="zh-CN" altLang="en-US" sz="2000" dirty="0">
                <a:latin typeface="Times New Roman" panose="02020603050405020304" pitchFamily="18" charset="0"/>
              </a:rPr>
              <a:t>指数的影响</a:t>
            </a:r>
            <a:endParaRPr lang="en-US" altLang="zh-CN" sz="2000" dirty="0"/>
          </a:p>
          <a:p>
            <a:pPr marL="514350" indent="-514350">
              <a:buAutoNum type="arabicPeriod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7763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0AD65-2E56-4A36-B219-8E6CB6F1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04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激活函数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21E932-FD8A-4C5E-844E-EA03F487BE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21174"/>
                <a:ext cx="10515600" cy="525578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</a:rPr>
                  <a:t>利用不同的激活函数进行训练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预测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;</a:t>
                </a:r>
              </a:p>
              <a:p>
                <a:r>
                  <a:rPr lang="zh-CN" altLang="en-US" sz="2000" dirty="0">
                    <a:latin typeface="Times New Roman" panose="02020603050405020304" pitchFamily="18" charset="0"/>
                  </a:rPr>
                  <a:t>考虑到激活函数的值域分布不同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暂时只对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Reservoir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的谱半径进行了遍历测试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一般选取了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0, 1]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</a:rPr>
                  <a:t>区间作为谱半径的遍历区域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;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</a:rPr>
                  <a:t>RC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训练时间选择了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50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个单位的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Lyapunov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时间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预测时间选取了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2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个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Lyapunov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时间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.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其中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Lyapunov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时间为单位时间的最大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Lyapunov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指数的倍数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; </a:t>
                </a:r>
              </a:p>
              <a:p>
                <a:r>
                  <a:rPr lang="zh-CN" altLang="en-US" sz="2000" dirty="0">
                    <a:latin typeface="Times New Roman" panose="02020603050405020304" pitchFamily="18" charset="0"/>
                  </a:rPr>
                  <a:t>误差分析选取了如下三个指标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RMSE,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NRMSE,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MAPE; </a:t>
                </a:r>
              </a:p>
              <a:p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21E932-FD8A-4C5E-844E-EA03F487BE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21174"/>
                <a:ext cx="10515600" cy="5255789"/>
              </a:xfrm>
              <a:blipFill>
                <a:blip r:embed="rId2"/>
                <a:stretch>
                  <a:fillRect l="-522" t="-1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2A68F43-19D0-42B2-9422-F2D80C581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77432"/>
            <a:ext cx="4830204" cy="241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7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0D41513-B338-4F02-AE9F-E7620590A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800" y="4509000"/>
            <a:ext cx="2880001" cy="216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B674C55-1E56-43B5-95FF-8A5662357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800" y="2349000"/>
            <a:ext cx="2879999" cy="216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40AD65-2E56-4A36-B219-8E6CB6F1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04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激活函数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1E932-FD8A-4C5E-844E-EA03F487B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1788"/>
            <a:ext cx="6998547" cy="525578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</a:rPr>
              <a:t>激活函数暂时测试了</a:t>
            </a:r>
            <a:r>
              <a:rPr lang="en-US" altLang="zh-CN" sz="2000" dirty="0">
                <a:latin typeface="Times New Roman" panose="02020603050405020304" pitchFamily="18" charset="0"/>
              </a:rPr>
              <a:t>Relu</a:t>
            </a:r>
            <a:r>
              <a:rPr lang="zh-CN" altLang="en-US" sz="2000" dirty="0">
                <a:latin typeface="Times New Roman" panose="02020603050405020304" pitchFamily="18" charset="0"/>
              </a:rPr>
              <a:t>函数和</a:t>
            </a:r>
            <a:r>
              <a:rPr lang="en-US" altLang="zh-CN" sz="2000" dirty="0">
                <a:latin typeface="Times New Roman" panose="02020603050405020304" pitchFamily="18" charset="0"/>
              </a:rPr>
              <a:t>Tanh</a:t>
            </a:r>
            <a:r>
              <a:rPr lang="zh-CN" altLang="en-US" sz="2000" dirty="0">
                <a:latin typeface="Times New Roman" panose="02020603050405020304" pitchFamily="18" charset="0"/>
              </a:rPr>
              <a:t>函数</a:t>
            </a:r>
            <a:r>
              <a:rPr lang="en-US" altLang="zh-CN" sz="2000" dirty="0">
                <a:latin typeface="Times New Roman" panose="02020603050405020304" pitchFamily="18" charset="0"/>
              </a:rPr>
              <a:t>; </a:t>
            </a:r>
          </a:p>
          <a:p>
            <a:r>
              <a:rPr lang="zh-CN" altLang="en-US" sz="2000" dirty="0">
                <a:latin typeface="Times New Roman" panose="02020603050405020304" pitchFamily="18" charset="0"/>
              </a:rPr>
              <a:t>对于固定的参数选择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采用不同的</a:t>
            </a:r>
            <a:r>
              <a:rPr lang="en-US" altLang="zh-CN" sz="2000" dirty="0">
                <a:latin typeface="Times New Roman" panose="02020603050405020304" pitchFamily="18" charset="0"/>
              </a:rPr>
              <a:t>Lorenz</a:t>
            </a:r>
            <a:r>
              <a:rPr lang="zh-CN" altLang="en-US" sz="2000" dirty="0">
                <a:latin typeface="Times New Roman" panose="02020603050405020304" pitchFamily="18" charset="0"/>
              </a:rPr>
              <a:t>系统初始位置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重复了</a:t>
            </a:r>
            <a:r>
              <a:rPr lang="en-US" altLang="zh-CN" sz="2000" dirty="0">
                <a:latin typeface="Times New Roman" panose="02020603050405020304" pitchFamily="18" charset="0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</a:rPr>
              <a:t>次实验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误差采用了中位数</a:t>
            </a:r>
            <a:r>
              <a:rPr lang="en-US" altLang="zh-CN" sz="2000" dirty="0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sz="2000" dirty="0">
                <a:latin typeface="Times New Roman" panose="02020603050405020304" pitchFamily="18" charset="0"/>
              </a:rPr>
              <a:t>输出函数采用了二次函数的输出形式</a:t>
            </a:r>
            <a:r>
              <a:rPr lang="en-US" altLang="zh-CN" sz="2000" dirty="0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sz="2000" dirty="0">
                <a:latin typeface="Times New Roman" panose="02020603050405020304" pitchFamily="18" charset="0"/>
              </a:rPr>
              <a:t>结果如右图所示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可以发现在此框架下</a:t>
            </a:r>
            <a:r>
              <a:rPr lang="en-US" altLang="zh-CN" sz="2000" dirty="0">
                <a:latin typeface="Times New Roman" panose="02020603050405020304" pitchFamily="18" charset="0"/>
              </a:rPr>
              <a:t>, Relu</a:t>
            </a:r>
            <a:r>
              <a:rPr lang="zh-CN" altLang="en-US" sz="2000" dirty="0">
                <a:latin typeface="Times New Roman" panose="02020603050405020304" pitchFamily="18" charset="0"/>
              </a:rPr>
              <a:t>函数整体优于</a:t>
            </a:r>
            <a:r>
              <a:rPr lang="en-US" altLang="zh-CN" sz="2000" dirty="0">
                <a:latin typeface="Times New Roman" panose="02020603050405020304" pitchFamily="18" charset="0"/>
              </a:rPr>
              <a:t>Tanh</a:t>
            </a:r>
            <a:r>
              <a:rPr lang="zh-CN" altLang="en-US" sz="2000" dirty="0">
                <a:latin typeface="Times New Roman" panose="02020603050405020304" pitchFamily="18" charset="0"/>
              </a:rPr>
              <a:t>函数</a:t>
            </a:r>
            <a:r>
              <a:rPr lang="en-US" altLang="zh-CN" sz="2000" dirty="0">
                <a:latin typeface="Times New Roman" panose="02020603050405020304" pitchFamily="18" charset="0"/>
              </a:rPr>
              <a:t>, Relu</a:t>
            </a:r>
            <a:r>
              <a:rPr lang="zh-CN" altLang="en-US" sz="2000" dirty="0">
                <a:latin typeface="Times New Roman" panose="02020603050405020304" pitchFamily="18" charset="0"/>
              </a:rPr>
              <a:t>函数的</a:t>
            </a:r>
            <a:r>
              <a:rPr lang="en-US" altLang="zh-CN" sz="2000" dirty="0">
                <a:latin typeface="Times New Roman" panose="02020603050405020304" pitchFamily="18" charset="0"/>
              </a:rPr>
              <a:t>RMSE</a:t>
            </a:r>
            <a:r>
              <a:rPr lang="zh-CN" altLang="en-US" sz="2000" dirty="0">
                <a:latin typeface="Times New Roman" panose="02020603050405020304" pitchFamily="18" charset="0"/>
              </a:rPr>
              <a:t>整体平均在</a:t>
            </a:r>
            <a:r>
              <a:rPr lang="en-US" altLang="zh-CN" sz="2000" dirty="0">
                <a:latin typeface="Times New Roman" panose="02020603050405020304" pitchFamily="18" charset="0"/>
              </a:rPr>
              <a:t>0.1</a:t>
            </a:r>
            <a:r>
              <a:rPr lang="zh-CN" altLang="en-US" sz="2000" dirty="0">
                <a:latin typeface="Times New Roman" panose="02020603050405020304" pitchFamily="18" charset="0"/>
              </a:rPr>
              <a:t>左右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而</a:t>
            </a:r>
            <a:r>
              <a:rPr lang="en-US" altLang="zh-CN" sz="2000" dirty="0">
                <a:latin typeface="Times New Roman" panose="02020603050405020304" pitchFamily="18" charset="0"/>
              </a:rPr>
              <a:t>Tanh</a:t>
            </a:r>
            <a:r>
              <a:rPr lang="zh-CN" altLang="en-US" sz="2000" dirty="0">
                <a:latin typeface="Times New Roman" panose="02020603050405020304" pitchFamily="18" charset="0"/>
              </a:rPr>
              <a:t>函数的</a:t>
            </a:r>
            <a:r>
              <a:rPr lang="en-US" altLang="zh-CN" sz="2000" dirty="0">
                <a:latin typeface="Times New Roman" panose="02020603050405020304" pitchFamily="18" charset="0"/>
              </a:rPr>
              <a:t>RMSE</a:t>
            </a:r>
            <a:r>
              <a:rPr lang="zh-CN" altLang="en-US" sz="2000" dirty="0">
                <a:latin typeface="Times New Roman" panose="02020603050405020304" pitchFamily="18" charset="0"/>
              </a:rPr>
              <a:t>在谱半径较小时小于</a:t>
            </a:r>
            <a:r>
              <a:rPr lang="en-US" altLang="zh-CN" sz="2000" dirty="0">
                <a:latin typeface="Times New Roman" panose="02020603050405020304" pitchFamily="18" charset="0"/>
              </a:rPr>
              <a:t>1, </a:t>
            </a:r>
            <a:r>
              <a:rPr lang="zh-CN" altLang="en-US" sz="2000" dirty="0">
                <a:latin typeface="Times New Roman" panose="02020603050405020304" pitchFamily="18" charset="0"/>
              </a:rPr>
              <a:t>当谱半径增大时则迅速增加</a:t>
            </a:r>
            <a:r>
              <a:rPr lang="en-US" altLang="zh-CN" sz="2000" dirty="0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sz="2000" dirty="0">
                <a:latin typeface="Times New Roman" panose="02020603050405020304" pitchFamily="18" charset="0"/>
              </a:rPr>
              <a:t>例如当谱半径为</a:t>
            </a:r>
            <a:r>
              <a:rPr lang="en-US" altLang="zh-CN" sz="2000" dirty="0">
                <a:latin typeface="Times New Roman" panose="02020603050405020304" pitchFamily="18" charset="0"/>
              </a:rPr>
              <a:t>0.9</a:t>
            </a:r>
            <a:r>
              <a:rPr lang="zh-CN" altLang="en-US" sz="2000" dirty="0">
                <a:latin typeface="Times New Roman" panose="02020603050405020304" pitchFamily="18" charset="0"/>
              </a:rPr>
              <a:t>时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利用</a:t>
            </a:r>
            <a:r>
              <a:rPr lang="en-US" altLang="zh-CN" sz="2000" dirty="0">
                <a:latin typeface="Times New Roman" panose="02020603050405020304" pitchFamily="18" charset="0"/>
              </a:rPr>
              <a:t>Tanh</a:t>
            </a:r>
            <a:r>
              <a:rPr lang="zh-CN" altLang="en-US" sz="2000" dirty="0">
                <a:latin typeface="Times New Roman" panose="02020603050405020304" pitchFamily="18" charset="0"/>
              </a:rPr>
              <a:t>函数作为激活函数得到如下测试结果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可以发现在初期其预测结果较好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经过大约</a:t>
            </a: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</a:rPr>
              <a:t>个</a:t>
            </a:r>
            <a:r>
              <a:rPr lang="en-US" altLang="zh-CN" sz="2000" dirty="0">
                <a:latin typeface="Times New Roman" panose="02020603050405020304" pitchFamily="18" charset="0"/>
              </a:rPr>
              <a:t>Lyapunov</a:t>
            </a:r>
            <a:r>
              <a:rPr lang="zh-CN" altLang="en-US" sz="2000" dirty="0">
                <a:latin typeface="Times New Roman" panose="02020603050405020304" pitchFamily="18" charset="0"/>
              </a:rPr>
              <a:t>时间后预测失效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但整体上仍然呈现为</a:t>
            </a:r>
            <a:r>
              <a:rPr lang="en-US" altLang="zh-CN" sz="2000" dirty="0">
                <a:latin typeface="Times New Roman" panose="02020603050405020304" pitchFamily="18" charset="0"/>
              </a:rPr>
              <a:t>Lorenz</a:t>
            </a:r>
            <a:r>
              <a:rPr lang="zh-CN" altLang="en-US" sz="2000" dirty="0">
                <a:latin typeface="Times New Roman" panose="02020603050405020304" pitchFamily="18" charset="0"/>
              </a:rPr>
              <a:t>系统</a:t>
            </a:r>
            <a:r>
              <a:rPr lang="en-US" altLang="zh-CN" sz="2000" dirty="0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sz="2000" dirty="0">
                <a:latin typeface="Times New Roman" panose="02020603050405020304" pitchFamily="18" charset="0"/>
              </a:rPr>
              <a:t>后续将测试更多激活函数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对其余的参数进行调参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测试更多非线性系统</a:t>
            </a:r>
            <a:r>
              <a:rPr lang="en-US" altLang="zh-CN" sz="2000" dirty="0">
                <a:latin typeface="Times New Roman" panose="02020603050405020304" pitchFamily="18" charset="0"/>
              </a:rPr>
              <a:t>. </a:t>
            </a:r>
          </a:p>
          <a:p>
            <a:endParaRPr lang="en-US" altLang="zh-CN" sz="2000" dirty="0">
              <a:latin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14811E-8DC5-476D-A681-EC5B06C02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800" y="189000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2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0AD65-2E56-4A36-B219-8E6CB6F1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04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2. </a:t>
            </a:r>
            <a:r>
              <a:rPr lang="zh-CN" altLang="en-US" sz="2800" dirty="0"/>
              <a:t>输出函数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21E932-FD8A-4C5E-844E-EA03F487BE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21174"/>
                <a:ext cx="10515600" cy="525578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</a:rPr>
                  <a:t>利用不同的输出函数进行训练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预测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;</a:t>
                </a:r>
              </a:p>
              <a:p>
                <a:r>
                  <a:rPr lang="zh-CN" altLang="en-US" sz="2000" dirty="0">
                    <a:latin typeface="Times New Roman" panose="02020603050405020304" pitchFamily="18" charset="0"/>
                  </a:rPr>
                  <a:t>考虑到输出函数的值域分布不同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暂时只对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Reservoir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的谱半径进行了遍历测试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一般选取了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0, 1]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</a:rPr>
                  <a:t>区间作为谱半径的遍历区域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;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</a:rPr>
                  <a:t>RC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训练时间选择了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50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个单位的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Lyapunov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时间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预测时间选取了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2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个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Lyapunov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时间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.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其中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Lyapunov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时间为单位时间的最大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Lyapunov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指数的倍数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;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 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relu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+∆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r>
                  <a:rPr lang="zh-CN" altLang="en-US" sz="2000" dirty="0">
                    <a:latin typeface="Times New Roman" panose="02020603050405020304" pitchFamily="18" charset="0"/>
                  </a:rPr>
                  <a:t>发现利用二次函数作为输出函数的框架对于谱半径取值不敏感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然而三角函数则只在谱半径较小时预测效果较号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21E932-FD8A-4C5E-844E-EA03F487BE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21174"/>
                <a:ext cx="10515600" cy="5255789"/>
              </a:xfrm>
              <a:blipFill>
                <a:blip r:embed="rId2"/>
                <a:stretch>
                  <a:fillRect l="-522" t="-1276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34F74130-EF31-4BE2-B759-2AF29BAD4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010" y="2309705"/>
            <a:ext cx="3467523" cy="260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5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0AD65-2E56-4A36-B219-8E6CB6F1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04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2. </a:t>
            </a:r>
            <a:r>
              <a:rPr lang="zh-CN" altLang="en-US" sz="2800" dirty="0"/>
              <a:t>输出函数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21E932-FD8A-4C5E-844E-EA03F487BE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21174"/>
                <a:ext cx="5880947" cy="525578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+∆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 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relu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 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r>
                  <a:rPr lang="zh-CN" altLang="en-US" sz="2000" dirty="0">
                    <a:latin typeface="Times New Roman" panose="02020603050405020304" pitchFamily="18" charset="0"/>
                  </a:rPr>
                  <a:t>如果输出函数采用线性的形式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激活函数采用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Relu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函数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结果发现其不能预测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Lorenz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系统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;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于是将激活函数调整为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Tanh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函数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才可以进行预测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. </a:t>
                </a:r>
              </a:p>
              <a:p>
                <a:r>
                  <a:rPr lang="zh-CN" altLang="en-US" sz="2000" dirty="0">
                    <a:latin typeface="Times New Roman" panose="02020603050405020304" pitchFamily="18" charset="0"/>
                  </a:rPr>
                  <a:t>同样采用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Tanh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函数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对于输出函数分别为线性函数和二次函数的情况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发现线性函数的预测效果相对于二次函数有一定改善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在谱半径较大的情况下仍然表现较好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21E932-FD8A-4C5E-844E-EA03F487BE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21174"/>
                <a:ext cx="5880947" cy="5255789"/>
              </a:xfrm>
              <a:blipFill>
                <a:blip r:embed="rId2"/>
                <a:stretch>
                  <a:fillRect l="-934" t="-928" r="-1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DD320BF-2245-4304-B22D-69461F19E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025" y="1713655"/>
            <a:ext cx="4289775" cy="321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7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0AD65-2E56-4A36-B219-8E6CB6F1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04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3. </a:t>
            </a:r>
            <a:r>
              <a:rPr lang="zh-CN" altLang="en-US" sz="2800" dirty="0"/>
              <a:t>噪声对于线性耦合系统的影响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21E932-FD8A-4C5E-844E-EA03F487BE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21174"/>
                <a:ext cx="10515600" cy="525578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 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relu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+∆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+∆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</m:d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1, 0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r>
                  <a:rPr lang="zh-CN" altLang="en-US" sz="2000" dirty="0">
                    <a:latin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</a:rPr>
                  <a:t>噪声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假设满足标准正态分布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</a:rPr>
                  <a:t>Lorenz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系统采用同样的参数设置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但是不同的初始状态进行训练和预测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. </a:t>
                </a:r>
              </a:p>
              <a:p>
                <a:r>
                  <a:rPr lang="zh-CN" altLang="en-US" sz="2000" dirty="0">
                    <a:latin typeface="Times New Roman" panose="02020603050405020304" pitchFamily="18" charset="0"/>
                  </a:rPr>
                  <a:t>结果如下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横轴表示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</a:rPr>
                  <a:t>取值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代表噪声强弱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.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纵轴表示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</a:rPr>
                  <a:t>取值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表示耦合强弱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.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表中数值表示两个耦合系统预测值之间的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RMSE. 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</a:rPr>
                  <a:t>越靠近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0.5,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耦合强度越高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</a:rPr>
                  <a:t>越靠近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0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或者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1,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耦合强度偏向自身或者另一方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. </a:t>
                </a:r>
              </a:p>
              <a:p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21E932-FD8A-4C5E-844E-EA03F487BE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21174"/>
                <a:ext cx="10515600" cy="5255789"/>
              </a:xfrm>
              <a:blipFill>
                <a:blip r:embed="rId2"/>
                <a:stretch>
                  <a:fillRect l="-522" t="-928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34F49E4-A1BB-4F53-A673-36FF3AB61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114555"/>
              </p:ext>
            </p:extLst>
          </p:nvPr>
        </p:nvGraphicFramePr>
        <p:xfrm>
          <a:off x="838200" y="4128295"/>
          <a:ext cx="8204196" cy="2204460"/>
        </p:xfrm>
        <a:graphic>
          <a:graphicData uri="http://schemas.openxmlformats.org/drawingml/2006/table">
            <a:tbl>
              <a:tblPr/>
              <a:tblGrid>
                <a:gridCol w="745836">
                  <a:extLst>
                    <a:ext uri="{9D8B030D-6E8A-4147-A177-3AD203B41FA5}">
                      <a16:colId xmlns:a16="http://schemas.microsoft.com/office/drawing/2014/main" val="3384605986"/>
                    </a:ext>
                  </a:extLst>
                </a:gridCol>
                <a:gridCol w="745836">
                  <a:extLst>
                    <a:ext uri="{9D8B030D-6E8A-4147-A177-3AD203B41FA5}">
                      <a16:colId xmlns:a16="http://schemas.microsoft.com/office/drawing/2014/main" val="1233306633"/>
                    </a:ext>
                  </a:extLst>
                </a:gridCol>
                <a:gridCol w="745836">
                  <a:extLst>
                    <a:ext uri="{9D8B030D-6E8A-4147-A177-3AD203B41FA5}">
                      <a16:colId xmlns:a16="http://schemas.microsoft.com/office/drawing/2014/main" val="2216724994"/>
                    </a:ext>
                  </a:extLst>
                </a:gridCol>
                <a:gridCol w="745836">
                  <a:extLst>
                    <a:ext uri="{9D8B030D-6E8A-4147-A177-3AD203B41FA5}">
                      <a16:colId xmlns:a16="http://schemas.microsoft.com/office/drawing/2014/main" val="2105960162"/>
                    </a:ext>
                  </a:extLst>
                </a:gridCol>
                <a:gridCol w="745836">
                  <a:extLst>
                    <a:ext uri="{9D8B030D-6E8A-4147-A177-3AD203B41FA5}">
                      <a16:colId xmlns:a16="http://schemas.microsoft.com/office/drawing/2014/main" val="1535113280"/>
                    </a:ext>
                  </a:extLst>
                </a:gridCol>
                <a:gridCol w="745836">
                  <a:extLst>
                    <a:ext uri="{9D8B030D-6E8A-4147-A177-3AD203B41FA5}">
                      <a16:colId xmlns:a16="http://schemas.microsoft.com/office/drawing/2014/main" val="370849495"/>
                    </a:ext>
                  </a:extLst>
                </a:gridCol>
                <a:gridCol w="745836">
                  <a:extLst>
                    <a:ext uri="{9D8B030D-6E8A-4147-A177-3AD203B41FA5}">
                      <a16:colId xmlns:a16="http://schemas.microsoft.com/office/drawing/2014/main" val="847578652"/>
                    </a:ext>
                  </a:extLst>
                </a:gridCol>
                <a:gridCol w="745836">
                  <a:extLst>
                    <a:ext uri="{9D8B030D-6E8A-4147-A177-3AD203B41FA5}">
                      <a16:colId xmlns:a16="http://schemas.microsoft.com/office/drawing/2014/main" val="2644397729"/>
                    </a:ext>
                  </a:extLst>
                </a:gridCol>
                <a:gridCol w="745836">
                  <a:extLst>
                    <a:ext uri="{9D8B030D-6E8A-4147-A177-3AD203B41FA5}">
                      <a16:colId xmlns:a16="http://schemas.microsoft.com/office/drawing/2014/main" val="542998845"/>
                    </a:ext>
                  </a:extLst>
                </a:gridCol>
                <a:gridCol w="745836">
                  <a:extLst>
                    <a:ext uri="{9D8B030D-6E8A-4147-A177-3AD203B41FA5}">
                      <a16:colId xmlns:a16="http://schemas.microsoft.com/office/drawing/2014/main" val="159608039"/>
                    </a:ext>
                  </a:extLst>
                </a:gridCol>
                <a:gridCol w="745836">
                  <a:extLst>
                    <a:ext uri="{9D8B030D-6E8A-4147-A177-3AD203B41FA5}">
                      <a16:colId xmlns:a16="http://schemas.microsoft.com/office/drawing/2014/main" val="2309566157"/>
                    </a:ext>
                  </a:extLst>
                </a:gridCol>
              </a:tblGrid>
              <a:tr h="22044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690784"/>
                  </a:ext>
                </a:extLst>
              </a:tr>
              <a:tr h="2204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7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1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3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958062"/>
                  </a:ext>
                </a:extLst>
              </a:tr>
              <a:tr h="2204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C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E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C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A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5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B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23946"/>
                  </a:ext>
                </a:extLst>
              </a:tr>
              <a:tr h="2204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BF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B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7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4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F0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91267"/>
                  </a:ext>
                </a:extLst>
              </a:tr>
              <a:tr h="2204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C9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4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0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B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623054"/>
                  </a:ext>
                </a:extLst>
              </a:tr>
              <a:tr h="2204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9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4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0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B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5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295990"/>
                  </a:ext>
                </a:extLst>
              </a:tr>
              <a:tr h="2204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A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D5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E0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8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287422"/>
                  </a:ext>
                </a:extLst>
              </a:tr>
              <a:tr h="2204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F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B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E4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F3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065487"/>
                  </a:ext>
                </a:extLst>
              </a:tr>
              <a:tr h="2204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C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D0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805142"/>
                  </a:ext>
                </a:extLst>
              </a:tr>
              <a:tr h="2204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7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5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D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2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2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1.18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1.32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11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0AD65-2E56-4A36-B219-8E6CB6F1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04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3. </a:t>
            </a:r>
            <a:r>
              <a:rPr lang="zh-CN" altLang="en-US" sz="2800" dirty="0"/>
              <a:t>噪声对于线性耦合系统的影响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21E932-FD8A-4C5E-844E-EA03F487BE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98987"/>
                <a:ext cx="10515600" cy="286480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</a:rPr>
                  <a:t>整理来说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对于一定的噪声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耦合系统在耦合强度取值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0 ~ 0.9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都能使得两个初始值不同的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Lorenz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系统同步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. </a:t>
                </a:r>
              </a:p>
              <a:p>
                <a:r>
                  <a:rPr lang="zh-CN" altLang="en-US" sz="2000" dirty="0">
                    <a:latin typeface="Times New Roman" panose="02020603050405020304" pitchFamily="18" charset="0"/>
                  </a:rPr>
                  <a:t>可以发现当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</a:rPr>
                  <a:t> = 0.5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时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能够较好地抵御噪声的干扰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. </a:t>
                </a:r>
              </a:p>
              <a:p>
                <a:r>
                  <a:rPr lang="zh-CN" altLang="en-US" sz="2000" dirty="0">
                    <a:latin typeface="Times New Roman" panose="02020603050405020304" pitchFamily="18" charset="0"/>
                  </a:rPr>
                  <a:t>下面五幅图分别展示了耦合强度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0.9,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噪声强度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0 ~ 0.4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的耦合情况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. </a:t>
                </a:r>
              </a:p>
              <a:p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21E932-FD8A-4C5E-844E-EA03F487BE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98987"/>
                <a:ext cx="10515600" cy="2864803"/>
              </a:xfrm>
              <a:blipFill>
                <a:blip r:embed="rId2"/>
                <a:stretch>
                  <a:fillRect l="-522" t="-2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34F49E4-A1BB-4F53-A673-36FF3AB61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35667"/>
              </p:ext>
            </p:extLst>
          </p:nvPr>
        </p:nvGraphicFramePr>
        <p:xfrm>
          <a:off x="838200" y="956582"/>
          <a:ext cx="5935138" cy="1739900"/>
        </p:xfrm>
        <a:graphic>
          <a:graphicData uri="http://schemas.openxmlformats.org/drawingml/2006/table">
            <a:tbl>
              <a:tblPr/>
              <a:tblGrid>
                <a:gridCol w="539558">
                  <a:extLst>
                    <a:ext uri="{9D8B030D-6E8A-4147-A177-3AD203B41FA5}">
                      <a16:colId xmlns:a16="http://schemas.microsoft.com/office/drawing/2014/main" val="3384605986"/>
                    </a:ext>
                  </a:extLst>
                </a:gridCol>
                <a:gridCol w="539558">
                  <a:extLst>
                    <a:ext uri="{9D8B030D-6E8A-4147-A177-3AD203B41FA5}">
                      <a16:colId xmlns:a16="http://schemas.microsoft.com/office/drawing/2014/main" val="1233306633"/>
                    </a:ext>
                  </a:extLst>
                </a:gridCol>
                <a:gridCol w="539558">
                  <a:extLst>
                    <a:ext uri="{9D8B030D-6E8A-4147-A177-3AD203B41FA5}">
                      <a16:colId xmlns:a16="http://schemas.microsoft.com/office/drawing/2014/main" val="2216724994"/>
                    </a:ext>
                  </a:extLst>
                </a:gridCol>
                <a:gridCol w="539558">
                  <a:extLst>
                    <a:ext uri="{9D8B030D-6E8A-4147-A177-3AD203B41FA5}">
                      <a16:colId xmlns:a16="http://schemas.microsoft.com/office/drawing/2014/main" val="2105960162"/>
                    </a:ext>
                  </a:extLst>
                </a:gridCol>
                <a:gridCol w="539558">
                  <a:extLst>
                    <a:ext uri="{9D8B030D-6E8A-4147-A177-3AD203B41FA5}">
                      <a16:colId xmlns:a16="http://schemas.microsoft.com/office/drawing/2014/main" val="1535113280"/>
                    </a:ext>
                  </a:extLst>
                </a:gridCol>
                <a:gridCol w="539558">
                  <a:extLst>
                    <a:ext uri="{9D8B030D-6E8A-4147-A177-3AD203B41FA5}">
                      <a16:colId xmlns:a16="http://schemas.microsoft.com/office/drawing/2014/main" val="370849495"/>
                    </a:ext>
                  </a:extLst>
                </a:gridCol>
                <a:gridCol w="539558">
                  <a:extLst>
                    <a:ext uri="{9D8B030D-6E8A-4147-A177-3AD203B41FA5}">
                      <a16:colId xmlns:a16="http://schemas.microsoft.com/office/drawing/2014/main" val="847578652"/>
                    </a:ext>
                  </a:extLst>
                </a:gridCol>
                <a:gridCol w="539558">
                  <a:extLst>
                    <a:ext uri="{9D8B030D-6E8A-4147-A177-3AD203B41FA5}">
                      <a16:colId xmlns:a16="http://schemas.microsoft.com/office/drawing/2014/main" val="2644397729"/>
                    </a:ext>
                  </a:extLst>
                </a:gridCol>
                <a:gridCol w="539558">
                  <a:extLst>
                    <a:ext uri="{9D8B030D-6E8A-4147-A177-3AD203B41FA5}">
                      <a16:colId xmlns:a16="http://schemas.microsoft.com/office/drawing/2014/main" val="542998845"/>
                    </a:ext>
                  </a:extLst>
                </a:gridCol>
                <a:gridCol w="539558">
                  <a:extLst>
                    <a:ext uri="{9D8B030D-6E8A-4147-A177-3AD203B41FA5}">
                      <a16:colId xmlns:a16="http://schemas.microsoft.com/office/drawing/2014/main" val="159608039"/>
                    </a:ext>
                  </a:extLst>
                </a:gridCol>
                <a:gridCol w="539558">
                  <a:extLst>
                    <a:ext uri="{9D8B030D-6E8A-4147-A177-3AD203B41FA5}">
                      <a16:colId xmlns:a16="http://schemas.microsoft.com/office/drawing/2014/main" val="2309566157"/>
                    </a:ext>
                  </a:extLst>
                </a:gridCol>
              </a:tblGrid>
              <a:tr h="151358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690784"/>
                  </a:ext>
                </a:extLst>
              </a:tr>
              <a:tr h="151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7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1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3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958062"/>
                  </a:ext>
                </a:extLst>
              </a:tr>
              <a:tr h="151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C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E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C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A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5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B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23946"/>
                  </a:ext>
                </a:extLst>
              </a:tr>
              <a:tr h="151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BF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B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7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4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F0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91267"/>
                  </a:ext>
                </a:extLst>
              </a:tr>
              <a:tr h="151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C9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4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0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B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623054"/>
                  </a:ext>
                </a:extLst>
              </a:tr>
              <a:tr h="151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9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4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0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B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5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295990"/>
                  </a:ext>
                </a:extLst>
              </a:tr>
              <a:tr h="151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A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D5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E0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8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287422"/>
                  </a:ext>
                </a:extLst>
              </a:tr>
              <a:tr h="151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F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B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E4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F3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065487"/>
                  </a:ext>
                </a:extLst>
              </a:tr>
              <a:tr h="151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C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D0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805142"/>
                  </a:ext>
                </a:extLst>
              </a:tr>
              <a:tr h="151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7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5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D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2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2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1.18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1.32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5049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0BB8FD27-A883-4D09-989F-4E0D5D68F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1789"/>
            <a:ext cx="2400000" cy="180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7D19B8-CA4B-43F1-861D-6A3C50090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465" y="4471789"/>
            <a:ext cx="2400000" cy="180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FC25B65-8F1D-43D3-B503-B66CD68B5A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995" y="4471789"/>
            <a:ext cx="2400000" cy="180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BFBE69E-E6F7-44A5-894E-C42A1C47E0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25" y="4471789"/>
            <a:ext cx="2400000" cy="180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18A5A51-93E1-4A47-8A5F-7A12D01461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465" y="4471789"/>
            <a:ext cx="24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0AD65-2E56-4A36-B219-8E6CB6F1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04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3. </a:t>
            </a:r>
            <a:r>
              <a:rPr lang="zh-CN" altLang="en-US" sz="2800" dirty="0"/>
              <a:t>噪声对于线性耦合系统的影响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1E932-FD8A-4C5E-844E-EA03F487B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561"/>
            <a:ext cx="10515600" cy="2864803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</a:rPr>
              <a:t>由于采用了</a:t>
            </a:r>
            <a:r>
              <a:rPr lang="en-US" altLang="zh-CN" sz="2000" dirty="0">
                <a:latin typeface="Times New Roman" panose="02020603050405020304" pitchFamily="18" charset="0"/>
              </a:rPr>
              <a:t>Relu</a:t>
            </a:r>
            <a:r>
              <a:rPr lang="zh-CN" altLang="en-US" sz="2000" dirty="0">
                <a:latin typeface="Times New Roman" panose="02020603050405020304" pitchFamily="18" charset="0"/>
              </a:rPr>
              <a:t>函数的形式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发现当耦合强度较大时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</a:rPr>
              <a:t>大约</a:t>
            </a:r>
            <a:r>
              <a:rPr lang="en-US" altLang="zh-CN" sz="2000" dirty="0">
                <a:latin typeface="Times New Roman" panose="02020603050405020304" pitchFamily="18" charset="0"/>
              </a:rPr>
              <a:t>0.92), </a:t>
            </a:r>
            <a:r>
              <a:rPr lang="zh-CN" altLang="en-US" sz="2000" dirty="0">
                <a:latin typeface="Times New Roman" panose="02020603050405020304" pitchFamily="18" charset="0"/>
              </a:rPr>
              <a:t>会发生</a:t>
            </a:r>
            <a:r>
              <a:rPr lang="en-US" altLang="zh-CN" sz="2000" dirty="0">
                <a:latin typeface="Times New Roman" panose="02020603050405020304" pitchFamily="18" charset="0"/>
              </a:rPr>
              <a:t>overflow</a:t>
            </a:r>
            <a:r>
              <a:rPr lang="zh-CN" altLang="en-US" sz="2000" dirty="0">
                <a:latin typeface="Times New Roman" panose="02020603050405020304" pitchFamily="18" charset="0"/>
              </a:rPr>
              <a:t>的情况</a:t>
            </a:r>
            <a:r>
              <a:rPr lang="en-US" altLang="zh-CN" sz="2000" dirty="0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sz="2000" dirty="0">
                <a:latin typeface="Times New Roman" panose="02020603050405020304" pitchFamily="18" charset="0"/>
              </a:rPr>
              <a:t>于是改用</a:t>
            </a:r>
            <a:r>
              <a:rPr lang="en-US" altLang="zh-CN" sz="2000" dirty="0">
                <a:latin typeface="Times New Roman" panose="02020603050405020304" pitchFamily="18" charset="0"/>
              </a:rPr>
              <a:t>Tanh</a:t>
            </a:r>
            <a:r>
              <a:rPr lang="zh-CN" altLang="en-US" sz="2000" dirty="0">
                <a:latin typeface="Times New Roman" panose="02020603050405020304" pitchFamily="18" charset="0"/>
              </a:rPr>
              <a:t>函数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发现耦合强度大致在</a:t>
            </a:r>
            <a:r>
              <a:rPr lang="en-US" altLang="zh-CN" sz="2000" dirty="0">
                <a:latin typeface="Times New Roman" panose="02020603050405020304" pitchFamily="18" charset="0"/>
              </a:rPr>
              <a:t>0.97</a:t>
            </a:r>
            <a:r>
              <a:rPr lang="zh-CN" altLang="en-US" sz="2000" dirty="0">
                <a:latin typeface="Times New Roman" panose="02020603050405020304" pitchFamily="18" charset="0"/>
              </a:rPr>
              <a:t>的位置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对于</a:t>
            </a:r>
            <a:r>
              <a:rPr lang="en-US" altLang="zh-CN" sz="2000" dirty="0">
                <a:latin typeface="Times New Roman" panose="02020603050405020304" pitchFamily="18" charset="0"/>
              </a:rPr>
              <a:t>Lorenz</a:t>
            </a:r>
            <a:r>
              <a:rPr lang="zh-CN" altLang="en-US" sz="2000" dirty="0">
                <a:latin typeface="Times New Roman" panose="02020603050405020304" pitchFamily="18" charset="0"/>
              </a:rPr>
              <a:t>系统的耦合失效</a:t>
            </a:r>
            <a:r>
              <a:rPr lang="en-US" altLang="zh-CN" sz="2000" dirty="0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sz="2000" dirty="0">
                <a:latin typeface="Times New Roman" panose="02020603050405020304" pitchFamily="18" charset="0"/>
              </a:rPr>
              <a:t>如下表所示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横轴表示噪声强度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纵轴表示耦合强度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表中数值表示耦合结果的</a:t>
            </a:r>
            <a:r>
              <a:rPr lang="en-US" altLang="zh-CN" sz="2000" dirty="0">
                <a:latin typeface="Times New Roman" panose="02020603050405020304" pitchFamily="18" charset="0"/>
              </a:rPr>
              <a:t>RMSE.</a:t>
            </a:r>
          </a:p>
          <a:p>
            <a:r>
              <a:rPr lang="zh-CN" altLang="en-US" sz="2000" dirty="0">
                <a:latin typeface="Times New Roman" panose="02020603050405020304" pitchFamily="18" charset="0"/>
              </a:rPr>
              <a:t>右图表示耦合强度为</a:t>
            </a:r>
            <a:r>
              <a:rPr lang="en-US" altLang="zh-CN" sz="2000" dirty="0">
                <a:latin typeface="Times New Roman" panose="02020603050405020304" pitchFamily="18" charset="0"/>
              </a:rPr>
              <a:t>0.97,</a:t>
            </a:r>
            <a:r>
              <a:rPr lang="zh-CN" altLang="en-US" sz="2000" dirty="0">
                <a:latin typeface="Times New Roman" panose="02020603050405020304" pitchFamily="18" charset="0"/>
              </a:rPr>
              <a:t> 噪声强度为</a:t>
            </a:r>
            <a:r>
              <a:rPr lang="en-US" altLang="zh-CN" sz="2000" dirty="0">
                <a:latin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</a:rPr>
              <a:t>时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两个</a:t>
            </a:r>
            <a:r>
              <a:rPr lang="en-US" altLang="zh-CN" sz="2000" dirty="0">
                <a:latin typeface="Times New Roman" panose="02020603050405020304" pitchFamily="18" charset="0"/>
              </a:rPr>
              <a:t>RC</a:t>
            </a:r>
            <a:r>
              <a:rPr lang="zh-CN" altLang="en-US" sz="2000" dirty="0">
                <a:latin typeface="Times New Roman" panose="02020603050405020304" pitchFamily="18" charset="0"/>
              </a:rPr>
              <a:t>系统的耦合结果</a:t>
            </a:r>
            <a:r>
              <a:rPr lang="en-US" altLang="zh-CN" sz="2000" dirty="0">
                <a:latin typeface="Times New Roman" panose="02020603050405020304" pitchFamily="18" charset="0"/>
              </a:rPr>
              <a:t>. </a:t>
            </a: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156C64-9D5A-4C0E-94BE-FD2CF932F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881847"/>
              </p:ext>
            </p:extLst>
          </p:nvPr>
        </p:nvGraphicFramePr>
        <p:xfrm>
          <a:off x="709504" y="2996729"/>
          <a:ext cx="6172201" cy="2608044"/>
        </p:xfrm>
        <a:graphic>
          <a:graphicData uri="http://schemas.openxmlformats.org/drawingml/2006/table">
            <a:tbl>
              <a:tblPr/>
              <a:tblGrid>
                <a:gridCol w="881743">
                  <a:extLst>
                    <a:ext uri="{9D8B030D-6E8A-4147-A177-3AD203B41FA5}">
                      <a16:colId xmlns:a16="http://schemas.microsoft.com/office/drawing/2014/main" val="2819011387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320704297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226791495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43688361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1115612057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445610338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3866201651"/>
                    </a:ext>
                  </a:extLst>
                </a:gridCol>
              </a:tblGrid>
              <a:tr h="217337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862879"/>
                  </a:ext>
                </a:extLst>
              </a:tr>
              <a:tr h="2173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0.000517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0.158301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6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0.332974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D0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0.469601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8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0.691109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E5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0.86879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35899"/>
                  </a:ext>
                </a:extLst>
              </a:tr>
              <a:tr h="2173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0.000668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0.170888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7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0.352461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D1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0.535356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C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0.763886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9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0.895538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F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50291"/>
                  </a:ext>
                </a:extLst>
              </a:tr>
              <a:tr h="2173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0.000421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0.195838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9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0.413288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D5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0.641975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E2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0.857356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1.072897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3215"/>
                  </a:ext>
                </a:extLst>
              </a:tr>
              <a:tr h="2173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0.000808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0.240647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B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0.4677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8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0.690781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E5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0.955777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4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1.197029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1781"/>
                  </a:ext>
                </a:extLst>
              </a:tr>
              <a:tr h="2173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0.000414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0.293132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E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0.57663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0.804639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1.388374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1.472812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13798"/>
                  </a:ext>
                </a:extLst>
              </a:tr>
              <a:tr h="2173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0.00035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0.349079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D1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0.685825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E4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1.119655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1.616347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2.073697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56008"/>
                  </a:ext>
                </a:extLst>
              </a:tr>
              <a:tr h="2173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0.004059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0.464052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8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0.973944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5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1.481501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2.177083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2.907325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608710"/>
                  </a:ext>
                </a:extLst>
              </a:tr>
              <a:tr h="2173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2.769625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1.630201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2.271847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3.586642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5.943217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5.859117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109729"/>
                  </a:ext>
                </a:extLst>
              </a:tr>
              <a:tr h="2173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46.96423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4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46.62422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4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46.31984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5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46.23607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5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45.66776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6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45.18687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7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98688"/>
                  </a:ext>
                </a:extLst>
              </a:tr>
              <a:tr h="2173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65.01739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65.01244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65.01491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65.08287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64.80404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64.63463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2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955192"/>
                  </a:ext>
                </a:extLst>
              </a:tr>
              <a:tr h="2173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77.08375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77.09038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77.08874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77.06119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77.06128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76.99725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206902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85362222-8B2A-4F75-9B71-EDFABB8AC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043" y="2996729"/>
            <a:ext cx="4323640" cy="324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6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1478</Words>
  <Application>Microsoft Office PowerPoint</Application>
  <PresentationFormat>宽屏</PresentationFormat>
  <Paragraphs>441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Times New Roman</vt:lpstr>
      <vt:lpstr>Office 主题​​</vt:lpstr>
      <vt:lpstr>Reservoir Computing</vt:lpstr>
      <vt:lpstr>目录</vt:lpstr>
      <vt:lpstr>1. 激活函数</vt:lpstr>
      <vt:lpstr>1. 激活函数</vt:lpstr>
      <vt:lpstr>2. 输出函数</vt:lpstr>
      <vt:lpstr>2. 输出函数</vt:lpstr>
      <vt:lpstr>3. 噪声对于线性耦合系统的影响</vt:lpstr>
      <vt:lpstr>3. 噪声对于线性耦合系统的影响</vt:lpstr>
      <vt:lpstr>3. 噪声对于线性耦合系统的影响</vt:lpstr>
      <vt:lpstr>4. 耦合强度对于最大Lyapunov指数的影响</vt:lpstr>
      <vt:lpstr>4. 耦合强度对于最大Lyapunov指数的影响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Reservoir Computing</dc:title>
  <dc:creator>Chen Xiongyu</dc:creator>
  <cp:lastModifiedBy>Chen Xiongyu</cp:lastModifiedBy>
  <cp:revision>4</cp:revision>
  <dcterms:created xsi:type="dcterms:W3CDTF">2022-04-08T03:41:26Z</dcterms:created>
  <dcterms:modified xsi:type="dcterms:W3CDTF">2022-04-08T06:35:30Z</dcterms:modified>
</cp:coreProperties>
</file>