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005" r:id="rId3"/>
    <p:sldId id="2006" r:id="rId5"/>
    <p:sldId id="2007" r:id="rId6"/>
    <p:sldId id="2008" r:id="rId7"/>
    <p:sldId id="2009" r:id="rId8"/>
    <p:sldId id="2010" r:id="rId9"/>
    <p:sldId id="2011" r:id="rId10"/>
    <p:sldId id="2012" r:id="rId11"/>
    <p:sldId id="2013" r:id="rId12"/>
    <p:sldId id="2014" r:id="rId13"/>
    <p:sldId id="2015" r:id="rId14"/>
    <p:sldId id="2016" r:id="rId15"/>
    <p:sldId id="2017" r:id="rId16"/>
    <p:sldId id="2018" r:id="rId17"/>
    <p:sldId id="2019" r:id="rId18"/>
    <p:sldId id="2020" r:id="rId19"/>
  </p:sldIdLst>
  <p:sldSz cx="12192000" cy="6858000"/>
  <p:notesSz cx="9874250" cy="6797675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da xia" initials="s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BD7BB"/>
    <a:srgbClr val="B7DDE8"/>
    <a:srgbClr val="C00000"/>
    <a:srgbClr val="0070C0"/>
    <a:srgbClr val="00B050"/>
    <a:srgbClr val="00B0F0"/>
    <a:srgbClr val="B08656"/>
    <a:srgbClr val="F8981F"/>
    <a:srgbClr val="D7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700" autoAdjust="0"/>
  </p:normalViewPr>
  <p:slideViewPr>
    <p:cSldViewPr snapToGrid="0" showGuides="1">
      <p:cViewPr varScale="1">
        <p:scale>
          <a:sx n="154" d="100"/>
          <a:sy n="154" d="100"/>
        </p:scale>
        <p:origin x="792" y="150"/>
      </p:cViewPr>
      <p:guideLst>
        <p:guide orient="horz" pos="2154"/>
        <p:guide pos="3780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326"/>
    </p:cViewPr>
  </p:sorterViewPr>
  <p:notesViewPr>
    <p:cSldViewPr snapToGrid="0">
      <p:cViewPr>
        <p:scale>
          <a:sx n="56" d="100"/>
          <a:sy n="56" d="100"/>
        </p:scale>
        <p:origin x="-1830" y="-96"/>
      </p:cViewPr>
      <p:guideLst>
        <p:guide orient="horz" pos="2406"/>
        <p:guide pos="30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4DAD402E-7BD1-454F-BCD4-6AEE44AB9D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1763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9013" y="3228975"/>
            <a:ext cx="7896225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en-US" altLang="zh-CN" noProof="0"/>
              <a:t>5656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A94E8923-BB18-41D6-A8B8-57773AC9CB2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B802B-DDBC-41B5-944C-2C231D898D35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 flipV="1">
            <a:off x="406400" y="2996952"/>
            <a:ext cx="11450240" cy="72009"/>
          </a:xfrm>
          <a:prstGeom prst="rect">
            <a:avLst/>
          </a:prstGeom>
          <a:solidFill>
            <a:schemeClr val="tx2"/>
          </a:solidFill>
          <a:ln w="9525" cmpd="dbl">
            <a:solidFill>
              <a:srgbClr val="0070C0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AD2FD1DA-3F8C-4511-9317-1FBD66BA02C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42031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38BE01E7-97B7-45EC-A7F5-87DE1318EE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600201"/>
            <a:ext cx="5392615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89785" y="3941763"/>
            <a:ext cx="5392615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1B690B78-D309-48C0-A605-C25F6921E7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6189785" y="1600201"/>
            <a:ext cx="5392615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单击图标添加剪 贴画</a:t>
            </a:r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6E515C05-7F4D-4EBE-807A-ADC74A66C6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/>
            </a:lvl1pPr>
          </a:lstStyle>
          <a:p>
            <a:pPr>
              <a:defRPr/>
            </a:pPr>
            <a:fld id="{74434811-16EB-4B27-8E84-79B0ACAAF29B}" type="datetime1">
              <a:rPr lang="zh-CN" altLang="en-US"/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25200" y="6102350"/>
            <a:ext cx="914400" cy="292100"/>
          </a:xfrm>
          <a:prstGeom prst="rect">
            <a:avLst/>
          </a:prstGeom>
        </p:spPr>
        <p:txBody>
          <a:bodyPr/>
          <a:lstStyle>
            <a:lvl1pPr eaLnBrk="0" hangingPunct="0">
              <a:defRPr sz="2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3" imgW="8890" imgH="8890" progId="TCLayout.ActiveDocument.1">
                  <p:embed/>
                </p:oleObj>
              </mc:Choice>
              <mc:Fallback>
                <p:oleObj name="think-cell Slide" r:id="rId3" imgW="8890" imgH="889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16220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CBED-59D5-5B40-B037-9C0D77CE977D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普惠产研团队</a:t>
            </a:r>
            <a:r>
              <a:rPr kumimoji="1" lang="en-US" altLang="zh-CN" dirty="0"/>
              <a:t>—</a:t>
            </a:r>
            <a:r>
              <a:rPr kumimoji="1" lang="zh-CN" altLang="en-US" dirty="0"/>
              <a:t>硬件研发中心</a:t>
            </a:r>
            <a:endParaRPr kumimoji="1" lang="zh-CN" alt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2A53A-CD16-5342-AF1C-091C00FAA01C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838200" y="1209675"/>
            <a:ext cx="10515600" cy="44040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5"/>
            <a:ext cx="10972800" cy="10081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76062" y="6400800"/>
            <a:ext cx="515938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1"/>
            </a:lvl1pPr>
          </a:lstStyle>
          <a:p>
            <a:pPr>
              <a:defRPr/>
            </a:pPr>
            <a:fld id="{8CAE8F8B-1676-4841-B186-AD679F1F1DC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3DB81528-B5F7-4675-9C23-EC9B572B4EC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B0C518AF-DF32-439D-B305-F6B9B92952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ADB1EEAD-25D6-4ACE-B489-AF97DA37AB3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7CF38AB9-673A-4B82-B22C-E0C422D6DD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8261EED2-3905-43E9-A369-2F7AF563B7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3775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99D814B2-B33D-4889-9CA4-FC0E0CA4F7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>
              <a:defRPr/>
            </a:pPr>
            <a:fld id="{4D4E65C5-45CE-4267-A2E9-34B7EDEA0F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0"/>
            <a:ext cx="10972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1/16</a:t>
            </a:r>
            <a:endParaRPr lang="en-US" altLang="zh-CN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44525" y="1125538"/>
            <a:ext cx="107696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1390" y="2398395"/>
            <a:ext cx="1026985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32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Spatiotemporal Ego-Graph Domain Adaptation for</a:t>
            </a:r>
            <a:endParaRPr kumimoji="1" lang="en-US" sz="32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32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Traffic Prediction With Data Missing</a:t>
            </a:r>
            <a:endParaRPr kumimoji="1" lang="en-US" sz="32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10175" y="5410835"/>
            <a:ext cx="17722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2024-0</a:t>
            </a:r>
            <a:r>
              <a:rPr kumimoji="1"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19</a:t>
            </a:r>
            <a:endParaRPr kumimoji="1"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893820" y="4822825"/>
            <a:ext cx="4403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ts val="1200"/>
              </a:spcBef>
              <a:spcAft>
                <a:spcPts val="1200"/>
              </a:spcAft>
              <a:buClrTx/>
              <a:buSzTx/>
              <a:buFontTx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 Chen Xu</a:t>
            </a:r>
            <a:endParaRPr kumimoji="1" lang="en-US" altLang="zh-CN" sz="2400" b="1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Methodology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4210" y="1331595"/>
            <a:ext cx="1159510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1"/>
              <a:t>Missing Feature Reconstruction by Dual-Branch Cross reCoupling</a:t>
            </a:r>
            <a:endParaRPr lang="en-US" altLang="zh-CN" sz="1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6340" y="2333625"/>
            <a:ext cx="4319905" cy="950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210" y="1816735"/>
            <a:ext cx="841375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Perform Singular Value Decomposition (SVD) on the features of the ego graphs 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674370" y="3418840"/>
            <a:ext cx="8213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Obtain the basis (singular vectors) and scales (singular values) of the feature space.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737870" y="3854450"/>
            <a:ext cx="5080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Inter-domain Branch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1042035" y="4191635"/>
            <a:ext cx="1045464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Narrow the representation gap between the bases of neighbor features in two domains.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737870" y="4638040"/>
            <a:ext cx="5080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Intra-domain Branch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1042035" y="5010150"/>
            <a:ext cx="991806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Learn the mapping from neighbor feature </a:t>
            </a:r>
            <a:r>
              <a:rPr lang="en-US" altLang="zh-CN" sz="1600">
                <a:sym typeface="+mn-ea"/>
              </a:rPr>
              <a:t>singular</a:t>
            </a:r>
            <a:r>
              <a:rPr lang="en-US" altLang="zh-CN" sz="1600"/>
              <a:t> values to central feature </a:t>
            </a:r>
            <a:r>
              <a:rPr lang="en-US" altLang="zh-CN" sz="1600">
                <a:sym typeface="+mn-ea"/>
              </a:rPr>
              <a:t>singular</a:t>
            </a:r>
            <a:r>
              <a:rPr lang="en-US" altLang="zh-CN" sz="1600"/>
              <a:t> values.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674370" y="547497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Reconstruct the missing feature:</a:t>
            </a:r>
            <a:endParaRPr lang="en-US" altLang="zh-CN" sz="160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315" y="5474970"/>
            <a:ext cx="1409700" cy="4000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45" y="5828665"/>
            <a:ext cx="1436370" cy="8343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790" y="5939790"/>
            <a:ext cx="20955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Methodology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4210" y="1331595"/>
            <a:ext cx="1159510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1"/>
              <a:t>Loss Function</a:t>
            </a:r>
            <a:endParaRPr lang="en-US" altLang="zh-CN"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640" y="2214880"/>
            <a:ext cx="25146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5" y="3140075"/>
            <a:ext cx="3054350" cy="577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4210050"/>
            <a:ext cx="4159250" cy="539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16940" y="1788795"/>
            <a:ext cx="5080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Prediction loss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916940" y="2799080"/>
            <a:ext cx="5080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Singular</a:t>
            </a:r>
            <a:r>
              <a:rPr lang="en-US" altLang="zh-CN" sz="1600">
                <a:sym typeface="+mn-ea"/>
              </a:rPr>
              <a:t> value loss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916940" y="380936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Discriminative (domain adaptation) loss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916940" y="49857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The final loss function is:</a:t>
            </a:r>
            <a:endParaRPr lang="en-US" altLang="zh-CN" sz="16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760" y="5396865"/>
            <a:ext cx="3896995" cy="499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Experiment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2123440"/>
            <a:ext cx="9436100" cy="26041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4210" y="1414780"/>
            <a:ext cx="1106487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Compare SEDA with the baseline model in the scenario without data imputation.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1178560" y="5169535"/>
            <a:ext cx="963485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The direct prediction models (LSTM-GL-ReMF, BTTF, GSTAE) that are capable of handling missing data achieved relatively good performance compared to other baselines.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1178560" y="5814060"/>
            <a:ext cx="963485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Traditional models that cannot handle missing data experience a sharp decline in performance as the missing data rate increases.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Experiment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2252345"/>
            <a:ext cx="10078085" cy="2836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210" y="1423035"/>
            <a:ext cx="1454594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Compare SEDA (Source-Enhanced Domain Adaptation) with the baseline model in the scenario with data imputation.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1047115" y="5181600"/>
            <a:ext cx="990600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After imputing missing data, traditional models show a noticeable decline in performance due to error accumulation. In contrast, knowledge transfer models, which leverage additional knowledge, maintain better performance.</a:t>
            </a:r>
            <a:endParaRPr lang="en-US" altLang="zh-CN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Experiment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842135"/>
            <a:ext cx="9398000" cy="3867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210" y="1454150"/>
            <a:ext cx="107702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Comparing SEDA with a baseline model under extreme missing data conditions.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1000125" y="5760085"/>
            <a:ext cx="972947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In scenarios with additional missing data, knowledge transfer models (SEDA, FlashST) achieve superior performance. The direct prediction mechanism of SEDA avoids cumulative errors and shows more stable performance compared to model </a:t>
            </a:r>
            <a:r>
              <a:rPr lang="en-US" altLang="zh-CN" sz="1600">
                <a:sym typeface="+mn-ea"/>
              </a:rPr>
              <a:t>FlashST</a:t>
            </a:r>
            <a:r>
              <a:rPr lang="en-US" altLang="zh-CN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Experiment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725" y="1188720"/>
            <a:ext cx="4128770" cy="5331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2639695"/>
            <a:ext cx="5548630" cy="2577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4210" y="145383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The performance improvement of MAPE through subgraph alignment and mapping networks.</a:t>
            </a:r>
            <a:endParaRPr lang="en-US" alt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Experiment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930" y="1600835"/>
            <a:ext cx="4192270" cy="4699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407920"/>
            <a:ext cx="6121400" cy="3892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600" y="15567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Source domain selection and hyperparameter tuning.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15290" y="1727835"/>
            <a:ext cx="10461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Data Missing </a:t>
            </a:r>
            <a:r>
              <a:rPr lang="en-US" altLang="en-GB"/>
              <a:t>is a common problem in</a:t>
            </a:r>
            <a:r>
              <a:rPr lang="en-US" altLang="en-GB" b="1"/>
              <a:t> </a:t>
            </a:r>
            <a:r>
              <a:rPr lang="en-GB" altLang="en-US"/>
              <a:t>most cities due to loop detector failure and transmission loss</a:t>
            </a:r>
            <a:r>
              <a:rPr lang="en-US" altLang="en-GB"/>
              <a:t>.</a:t>
            </a:r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0815" y="3245485"/>
            <a:ext cx="5384165" cy="20586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5290" y="1328420"/>
            <a:ext cx="11664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/>
              <a:t>Traffic Data</a:t>
            </a:r>
            <a:r>
              <a:rPr lang="en-US" altLang="zh-CN" sz="2000"/>
              <a:t> is a type of multivariate time series that contains complex spatiotemporal dependencies.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415290" y="2420620"/>
            <a:ext cx="972629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Two approaches for time series prediction in the presence of missing data: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547370" y="2930525"/>
            <a:ext cx="573151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Imputation + Prediction</a:t>
            </a:r>
            <a:r>
              <a:rPr lang="en-US" altLang="zh-CN" sz="2000"/>
              <a:t>: </a:t>
            </a:r>
            <a:endParaRPr lang="en-US" altLang="zh-CN" sz="2000"/>
          </a:p>
          <a:p>
            <a:pPr algn="just"/>
            <a:r>
              <a:rPr lang="en-US" altLang="zh-CN" sz="2000"/>
              <a:t>Missing data is imputed to fill the gaps, followed by applying prediction models on the completed dataset.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547370" y="4258945"/>
            <a:ext cx="573151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/>
              <a:t>Direct Prediction</a:t>
            </a:r>
            <a:r>
              <a:rPr lang="en-US" altLang="zh-CN" sz="2000"/>
              <a:t>: </a:t>
            </a:r>
            <a:endParaRPr lang="en-US" altLang="zh-CN" sz="2000"/>
          </a:p>
          <a:p>
            <a:pPr algn="just"/>
            <a:r>
              <a:rPr lang="en-US" altLang="zh-CN" sz="2000"/>
              <a:t>The prediction model is trained to handle missing data directly, bypassing the imputation step.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415290" y="5594350"/>
            <a:ext cx="1092644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Both methods may fail to work properly or even crash when the data has a high missing rate.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210" y="1328420"/>
            <a:ext cx="11664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Two basic assumptions</a:t>
            </a:r>
            <a:r>
              <a:rPr lang="en-US" altLang="zh-CN" sz="2000"/>
              <a:t> for a prediction model to function properly: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664210" y="1835785"/>
            <a:ext cx="1078928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The training data and testing data must be in the </a:t>
            </a:r>
            <a:r>
              <a:rPr lang="en-US" altLang="zh-CN" sz="2000" b="1"/>
              <a:t>same feature space with independent and identical distribution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664210" y="2477770"/>
            <a:ext cx="1113472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The training data used to calibrate prediction models should be </a:t>
            </a:r>
            <a:r>
              <a:rPr lang="en-US" altLang="zh-CN" sz="2000" b="1"/>
              <a:t>sufficient and representative</a:t>
            </a:r>
            <a:r>
              <a:rPr lang="en-US" altLang="zh-CN" sz="2000"/>
              <a:t>, containing almost all the features in the feature space.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64210" y="3294380"/>
            <a:ext cx="1013904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when the missing rate is high, the remaining data cannot cover the entire feature space.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3733800"/>
            <a:ext cx="8274050" cy="2973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210" y="1328420"/>
            <a:ext cx="11664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664210" y="1734185"/>
            <a:ext cx="1078039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Introduce the knowledge from external datasets to assist prediction of the target dataset.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664210" y="2265045"/>
            <a:ext cx="11664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Challenge: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210" y="2663825"/>
            <a:ext cx="1012825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How to find the alternative data for the missing data from an external source.</a:t>
            </a:r>
            <a:endParaRPr lang="en-US" altLang="zh-CN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3885565"/>
            <a:ext cx="5139055" cy="18865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4210" y="3134360"/>
            <a:ext cx="1012825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How to reconstruct the missing features based on the alternative data.</a:t>
            </a:r>
            <a:endParaRPr lang="en-US" altLang="zh-CN" sz="1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3885565"/>
            <a:ext cx="5447030" cy="203581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225540" y="3638550"/>
            <a:ext cx="10795" cy="2682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210" y="1328420"/>
            <a:ext cx="1166495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Contribution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664210" y="1891665"/>
            <a:ext cx="108121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/>
              <a:t>A Spatiotemporal Ego-graph Domain Adaptation framework (SEDA) that directly makes traffic prediction in data missing scenarios by introducing knowledge of external sources.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664210" y="2662555"/>
            <a:ext cx="108121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/>
              <a:t>An </a:t>
            </a:r>
            <a:r>
              <a:rPr lang="en-US" altLang="zh-CN" sz="1800" b="1"/>
              <a:t>ego-graphs cross-domain alignment</a:t>
            </a:r>
            <a:r>
              <a:rPr lang="en-US" altLang="zh-CN" sz="1800"/>
              <a:t> method based on multi-dimensional topological information for matching alternative data of missing features. (</a:t>
            </a: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Challenge 1)</a:t>
            </a:r>
            <a:endParaRPr lang="en-US" altLang="zh-CN" sz="1800"/>
          </a:p>
        </p:txBody>
      </p:sp>
      <p:sp>
        <p:nvSpPr>
          <p:cNvPr id="6" name="文本框 5"/>
          <p:cNvSpPr txBox="1"/>
          <p:nvPr/>
        </p:nvSpPr>
        <p:spPr>
          <a:xfrm>
            <a:off x="663575" y="3435985"/>
            <a:ext cx="1081278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/>
              <a:t>A Dual-branch Cross reCoupling method (DCC) for </a:t>
            </a:r>
            <a:r>
              <a:rPr lang="en-US" altLang="zh-CN" sz="1800" b="1"/>
              <a:t>reconstructing missing features</a:t>
            </a:r>
            <a:r>
              <a:rPr lang="en-US" altLang="zh-CN" sz="1800"/>
              <a:t>. It symmetrically decouples the features of alternative data into inter-domain and intra-domain branches, then cross recouples two branches with isolating external domain specificity. </a:t>
            </a:r>
            <a:r>
              <a:rPr lang="en-US" altLang="zh-CN" sz="1800">
                <a:sym typeface="+mn-ea"/>
              </a:rPr>
              <a:t>(</a:t>
            </a: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Challenge 2)</a:t>
            </a:r>
            <a:endParaRPr lang="en-US" altLang="zh-CN" sz="1800"/>
          </a:p>
        </p:txBody>
      </p:sp>
      <p:sp>
        <p:nvSpPr>
          <p:cNvPr id="7" name="文本框 6"/>
          <p:cNvSpPr txBox="1"/>
          <p:nvPr/>
        </p:nvSpPr>
        <p:spPr>
          <a:xfrm>
            <a:off x="663575" y="4581525"/>
            <a:ext cx="1081341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/>
              <a:t>Experimental results on real public datasets show that SEDA outperforms both the state-of-the-art incomplete data prediction baselines and the knowledge transfer-based prediction baselines with “Imputation + Prediction” mode.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Problem Formulation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79170" y="1810385"/>
            <a:ext cx="1012507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/>
              <a:t>Given an incomplete dataset as the target domain and an external dataset as the source domain.</a:t>
            </a:r>
            <a:endParaRPr lang="en-US" altLang="zh-CN" sz="2000"/>
          </a:p>
          <a:p>
            <a:pPr algn="just"/>
            <a:r>
              <a:rPr lang="en-US" altLang="zh-CN" sz="2000"/>
              <a:t>Our purpose is to predict the future traffic state of target domain based on the historical data from target domain and the external knowledge from source domain.</a:t>
            </a:r>
            <a:endParaRPr lang="en-US" altLang="zh-CN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875" y="3755390"/>
            <a:ext cx="4113530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Methodology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9310" y="1235075"/>
            <a:ext cx="2211070" cy="161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210" y="1331595"/>
            <a:ext cx="766635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1"/>
              <a:t>Ego-graph</a:t>
            </a:r>
            <a:r>
              <a:rPr lang="en-US" altLang="zh-CN" sz="1800"/>
              <a:t>: 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a subgraph that represents the local neighborhood around a specific node (ego) in a network.</a:t>
            </a:r>
            <a:endParaRPr lang="en-US" altLang="zh-CN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2959735"/>
            <a:ext cx="8011160" cy="3624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4210" y="24796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 b="1">
                <a:sym typeface="+mn-ea"/>
              </a:rPr>
              <a:t>Overview of SEDA</a:t>
            </a:r>
            <a:r>
              <a:rPr lang="en-US" altLang="zh-CN" sz="1800">
                <a:sym typeface="+mn-ea"/>
              </a:rPr>
              <a:t>: </a:t>
            </a:r>
            <a:endParaRPr lang="en-US" altLang="zh-CN" sz="1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Methodology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4210" y="1331595"/>
            <a:ext cx="11069320" cy="9772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1"/>
              <a:t>Ego-Graphs Cross-Domain Alignment</a:t>
            </a:r>
            <a:endParaRPr lang="en-US" altLang="zh-CN" sz="1800" b="1"/>
          </a:p>
          <a:p>
            <a:pPr>
              <a:lnSpc>
                <a:spcPct val="110000"/>
              </a:lnSpc>
            </a:pPr>
            <a:r>
              <a:rPr lang="en-US" altLang="zh-CN" sz="1800"/>
              <a:t>The structure of a complex network, including factors significantly influences the dynamics of propagation processes within the network.</a:t>
            </a:r>
            <a:r>
              <a:rPr lang="en-US" altLang="zh-CN" sz="1800" baseline="30000">
                <a:sym typeface="+mn-ea"/>
              </a:rPr>
              <a:t>1</a:t>
            </a:r>
            <a:endParaRPr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068955"/>
            <a:ext cx="4138295" cy="1513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3058795"/>
            <a:ext cx="3611245" cy="156972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76595" y="2225040"/>
            <a:ext cx="10160" cy="2882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6254115" y="2395538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Global  topological features:</a:t>
            </a:r>
            <a:endParaRPr lang="en-US" altLang="zh-CN" sz="1800"/>
          </a:p>
          <a:p>
            <a:r>
              <a:rPr lang="en-US" altLang="zh-CN" sz="1800"/>
              <a:t>Closeness centrality, Betweenness centrality</a:t>
            </a:r>
            <a:endParaRPr lang="en-US" altLang="zh-CN" sz="1800"/>
          </a:p>
        </p:txBody>
      </p:sp>
      <p:sp>
        <p:nvSpPr>
          <p:cNvPr id="11" name="文本框 10"/>
          <p:cNvSpPr txBox="1"/>
          <p:nvPr/>
        </p:nvSpPr>
        <p:spPr>
          <a:xfrm>
            <a:off x="689610" y="236442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Local  topological features:</a:t>
            </a:r>
            <a:endParaRPr lang="en-US" altLang="zh-CN" sz="1800"/>
          </a:p>
          <a:p>
            <a:r>
              <a:rPr lang="en-US" altLang="zh-CN" sz="1800"/>
              <a:t>Degree density, Structure entropy </a:t>
            </a:r>
            <a:endParaRPr lang="en-US" altLang="zh-CN" sz="1800"/>
          </a:p>
        </p:txBody>
      </p:sp>
      <p:sp>
        <p:nvSpPr>
          <p:cNvPr id="12" name="文本框 11"/>
          <p:cNvSpPr txBox="1"/>
          <p:nvPr/>
        </p:nvSpPr>
        <p:spPr>
          <a:xfrm>
            <a:off x="6153150" y="475265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/>
              <a:t>The position of the ego-graph in a network.</a:t>
            </a:r>
            <a:endParaRPr lang="en-US" altLang="zh-CN" sz="1800"/>
          </a:p>
        </p:txBody>
      </p:sp>
      <p:sp>
        <p:nvSpPr>
          <p:cNvPr id="13" name="文本框 12"/>
          <p:cNvSpPr txBox="1"/>
          <p:nvPr/>
        </p:nvSpPr>
        <p:spPr>
          <a:xfrm>
            <a:off x="696595" y="475265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/>
              <a:t>The structure of an ego-graph</a:t>
            </a:r>
            <a:endParaRPr lang="en-US" altLang="zh-CN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35" y="5627370"/>
            <a:ext cx="3686175" cy="714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0755" y="5259070"/>
            <a:ext cx="868743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/>
              <a:t> Euclidean distance is used to calculate the similarity of topological vectors:</a:t>
            </a:r>
            <a:endParaRPr lang="en-US" altLang="zh-CN" sz="1800"/>
          </a:p>
        </p:txBody>
      </p:sp>
      <p:sp>
        <p:nvSpPr>
          <p:cNvPr id="16" name="文本框 15"/>
          <p:cNvSpPr txBox="1"/>
          <p:nvPr/>
        </p:nvSpPr>
        <p:spPr>
          <a:xfrm>
            <a:off x="725805" y="6487795"/>
            <a:ext cx="1064069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/>
              <a:t>1. Albert and A.-L. Barabási, “Statistical mechanics of complex net_x0002_works,” Rev. Mod. Phys., vol. 74, no. 1, p. 47, 2002. </a:t>
            </a:r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64210" y="521335"/>
            <a:ext cx="9902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en-US" sz="2800" b="1" dirty="0">
                <a:solidFill>
                  <a:srgbClr val="8E0000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Methodology</a:t>
            </a:r>
            <a:endParaRPr kumimoji="1" lang="en-US" sz="2800" b="1" dirty="0">
              <a:solidFill>
                <a:srgbClr val="8E0000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A1C9ABA-DE8F-4D0C-9AB1-359F9EE7C7E1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4210" y="1331595"/>
            <a:ext cx="1106932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1"/>
              <a:t>Spatiotemporal Feature Extraction With Missing Mask</a:t>
            </a:r>
            <a:endParaRPr lang="en-US" altLang="zh-CN"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855470"/>
            <a:ext cx="4926330" cy="2070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7285" y="194214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/>
              <a:t>Masking</a:t>
            </a:r>
            <a:r>
              <a:rPr lang="en-US" altLang="zh-CN" sz="1600"/>
              <a:t>: Enables the model to recognize which data is missing ("fake").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217285" y="260508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/>
              <a:t>Delay coefficient</a:t>
            </a:r>
            <a:r>
              <a:rPr lang="en-US" altLang="zh-CN" sz="1600"/>
              <a:t>: Preliminarily imputing missing data based on the time intervals.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6217285" y="367125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/>
              <a:t>Attention mechanism</a:t>
            </a:r>
            <a:r>
              <a:rPr lang="en-US" altLang="zh-CN" sz="1600"/>
              <a:t>: Handles varying numbers of neighbors and adaptively aggregates both real and imputed data.</a:t>
            </a:r>
            <a:endParaRPr lang="en-US" altLang="zh-CN" sz="16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4348480"/>
            <a:ext cx="3663315" cy="19621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05" y="4486910"/>
            <a:ext cx="3439160" cy="20758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10" y="3239770"/>
            <a:ext cx="2647950" cy="323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Dg1MjkwZDRhMDczZTEyNzg0NzE0ODYzMTVkNWRmM2IifQ=="/>
  <p:tag name="KSO_WPP_MARK_KEY" val="02599772-69cc-4b3b-9d35-a8ca187015ed"/>
</p:tagLst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5430</Words>
  <Application>WPS 演示</Application>
  <PresentationFormat>宽屏</PresentationFormat>
  <Paragraphs>186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华文中宋</vt:lpstr>
      <vt:lpstr>Wingdings</vt:lpstr>
      <vt:lpstr>微软雅黑</vt:lpstr>
      <vt:lpstr>Arial Unicode MS</vt:lpstr>
      <vt:lpstr>Presentation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陶博杰青</dc:title>
  <dc:creator>xyji</dc:creator>
  <cp:lastModifiedBy>蜉蝣</cp:lastModifiedBy>
  <cp:revision>2915</cp:revision>
  <cp:lastPrinted>2012-04-07T07:41:00Z</cp:lastPrinted>
  <dcterms:created xsi:type="dcterms:W3CDTF">2012-03-19T12:03:00Z</dcterms:created>
  <dcterms:modified xsi:type="dcterms:W3CDTF">2024-09-19T12:00:39Z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EF73BB390A7E4AA1B5946C7F49B2507F</vt:lpwstr>
  </property>
  <property fmtid="{D5CDD505-2E9C-101B-9397-08002B2CF9AE}" pid="4" name="KSOProductBuildVer">
    <vt:lpwstr>2052-12.1.0.18276</vt:lpwstr>
  </property>
</Properties>
</file>