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6" r:id="rId4"/>
    <p:sldId id="357" r:id="rId5"/>
    <p:sldId id="258" r:id="rId6"/>
    <p:sldId id="394" r:id="rId7"/>
    <p:sldId id="323" r:id="rId8"/>
    <p:sldId id="259" r:id="rId9"/>
    <p:sldId id="260" r:id="rId10"/>
    <p:sldId id="430" r:id="rId11"/>
    <p:sldId id="261" r:id="rId12"/>
    <p:sldId id="262" r:id="rId13"/>
    <p:sldId id="264" r:id="rId14"/>
    <p:sldId id="431" r:id="rId15"/>
    <p:sldId id="265" r:id="rId16"/>
    <p:sldId id="266" r:id="rId17"/>
    <p:sldId id="263" r:id="rId18"/>
    <p:sldId id="432" r:id="rId19"/>
    <p:sldId id="300" r:id="rId20"/>
    <p:sldId id="26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70" r:id="rId41"/>
    <p:sldId id="27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3DD"/>
    <a:srgbClr val="FFFFFF"/>
    <a:srgbClr val="9BBB58"/>
    <a:srgbClr val="EFF0DC"/>
    <a:srgbClr val="B4B5B5"/>
    <a:srgbClr val="F17B67"/>
    <a:srgbClr val="404040"/>
    <a:srgbClr val="7DBB00"/>
    <a:srgbClr val="6FA200"/>
    <a:srgbClr val="F4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2017</a:t>
            </a:r>
            <a:r>
              <a:rPr altLang="en-US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年</a:t>
            </a:r>
            <a:r>
              <a:rPr lang="en-US" altLang="zh-CN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-2019</a:t>
            </a:r>
            <a:r>
              <a:rPr altLang="en-US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年中国互联网餐饮市场规模预测</a:t>
            </a:r>
            <a:endParaRPr altLang="en-US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25572229801425"/>
          <c:y val="0.245375529306887"/>
          <c:w val="0.871214188267394"/>
          <c:h val="0.54521952306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交易规模    亿元（人民币）</c:v>
                </c:pt>
              </c:strCache>
            </c:strRef>
          </c:tx>
          <c:spPr>
            <a:solidFill>
              <a:srgbClr val="52C3D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1133</c:v>
                </c:pt>
                <c:pt idx="1">
                  <c:v>1738</c:v>
                </c:pt>
                <c:pt idx="2">
                  <c:v>2495</c:v>
                </c:pt>
                <c:pt idx="3">
                  <c:v>3378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1905"/>
        <c:axId val="951025541"/>
      </c:barChart>
      <c:catAx>
        <c:axId val="1231190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51025541"/>
        <c:crosses val="autoZero"/>
        <c:auto val="1"/>
        <c:lblAlgn val="ctr"/>
        <c:lblOffset val="100"/>
        <c:noMultiLvlLbl val="0"/>
      </c:catAx>
      <c:valAx>
        <c:axId val="9510255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231190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2016Q4中国在线餐饮市场活跃用户分布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2591"/>
          <c:y val="0.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2016Q4中国在线餐饮外卖市场活跃用户分布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chemeClr val="bg1"/>
              </a:solidFill>
              <a:ln w="12700" cmpd="sng">
                <a:solidFill>
                  <a:schemeClr val="lt1"/>
                </a:solidFill>
                <a:prstDash val="solid"/>
              </a:ln>
              <a:effectLst/>
            </c:spPr>
          </c:dPt>
          <c:dPt>
            <c:idx val="1"/>
            <c:bubble3D val="0"/>
            <c:spPr>
              <a:solidFill>
                <a:srgbClr val="52C3D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52C3DD"/>
              </a:solidFill>
              <a:ln w="19050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百度外卖</c:v>
                </c:pt>
                <c:pt idx="1">
                  <c:v>其他</c:v>
                </c:pt>
                <c:pt idx="2">
                  <c:v>美团外卖</c:v>
                </c:pt>
                <c:pt idx="3">
                  <c:v>饿了么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0.184</c:v>
                </c:pt>
                <c:pt idx="1">
                  <c:v>0.059</c:v>
                </c:pt>
                <c:pt idx="2">
                  <c:v>0.407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4935" y="1624965"/>
            <a:ext cx="4676775" cy="927100"/>
          </a:xfrm>
        </p:spPr>
        <p:txBody>
          <a:bodyPr>
            <a:normAutofit fontScale="90000"/>
          </a:bodyPr>
          <a:lstStyle/>
          <a:p>
            <a:r>
              <a:rPr lang="zh-CN" altLang="en-US" sz="4800"/>
              <a:t>去哪吃</a:t>
            </a:r>
            <a:r>
              <a:rPr lang="en-US" altLang="zh-CN" sz="4800"/>
              <a:t>-</a:t>
            </a:r>
            <a:r>
              <a:rPr lang="zh-CN" altLang="en-US" sz="4800"/>
              <a:t>饭饭去哪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56525" y="4550410"/>
            <a:ext cx="1620520" cy="1655445"/>
          </a:xfrm>
        </p:spPr>
        <p:txBody>
          <a:bodyPr/>
          <a:lstStyle/>
          <a:p>
            <a:r>
              <a:rPr lang="zh-CN" altLang="en-US" sz="1400">
                <a:solidFill>
                  <a:schemeClr val="bg1"/>
                </a:solidFill>
              </a:rPr>
              <a:t>组长：宋晓东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成员：胡爱成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          苑    琦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428480" y="4551045"/>
            <a:ext cx="19685" cy="9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副标题 2"/>
          <p:cNvSpPr>
            <a:spLocks noGrp="1"/>
          </p:cNvSpPr>
          <p:nvPr/>
        </p:nvSpPr>
        <p:spPr>
          <a:xfrm>
            <a:off x="9698355" y="4550410"/>
            <a:ext cx="1620520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原型制作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流程图制作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02310" y="1310640"/>
            <a:ext cx="676800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63615" y="3749040"/>
            <a:ext cx="147600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38720" y="3433445"/>
            <a:ext cx="3310890" cy="612775"/>
          </a:xfrm>
          <a:prstGeom prst="rect">
            <a:avLst/>
          </a:prstGeom>
          <a:solidFill>
            <a:srgbClr val="8B8B8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宋晓东组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8560" y="3418840"/>
            <a:ext cx="295910" cy="628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用户需求性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上班族经常为午饭发愁，而饭饭解决了这个问题（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一日三餐一般都是吃好、吃饱，但是你总是不知道去吃什么，而饭饭解决了这个问题，饭饭会为每一位推荐各种距离近的食物，让你吃好、吃饱，更能让那些难以抉择的人们推荐出好的食物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产品服务理念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产品服务理念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用户痛点和市场接收程度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解决上班族的午饭问题，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解决商家无法点对点介绍自己的菜品的问题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</a:rPr>
              <a:t>解决每个人的一日三餐，解决商家无法一一介绍自己的菜品的问题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细分目标市场及客户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上班族</a:t>
            </a:r>
            <a:endParaRPr lang="zh-CN" altLang="en-US"/>
          </a:p>
          <a:p>
            <a:r>
              <a:rPr lang="zh-CN" altLang="en-US"/>
              <a:t>美食爱好者</a:t>
            </a:r>
            <a:endParaRPr lang="zh-CN" altLang="en-US"/>
          </a:p>
          <a:p>
            <a:r>
              <a:rPr lang="zh-CN" altLang="en-US"/>
              <a:t>想推荐自己的商家</a:t>
            </a:r>
            <a:endParaRPr lang="zh-CN" altLang="en-US"/>
          </a:p>
        </p:txBody>
      </p:sp>
      <p:sp>
        <p:nvSpPr>
          <p:cNvPr id="4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产品服务理念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esk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13335"/>
            <a:ext cx="12243435" cy="68808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5080" y="-13970"/>
            <a:ext cx="5678170" cy="6881495"/>
          </a:xfrm>
          <a:prstGeom prst="rect">
            <a:avLst/>
          </a:prstGeom>
          <a:solidFill>
            <a:srgbClr val="52C3D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38910" y="3216910"/>
            <a:ext cx="7155180" cy="292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技术含量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创新程度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目前的技术及领先程度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470" y="1404620"/>
            <a:ext cx="54686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、项目创新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8281670" y="916305"/>
            <a:ext cx="12700" cy="1231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45" y="2324735"/>
            <a:ext cx="4458335" cy="184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项目创新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技术含量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我们这款APP方便快捷，其次我们这款APP新颖潮流，让你摆脱那些老一代的APP单调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项目创新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创新程度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我们融入了缘分的元素，不是那种单一的任你挑选，如果你没有选择某家商铺，今天就不会再重复出现，就像缘分错过了就是永远错过了</a:t>
            </a:r>
            <a:endParaRPr lang="zh-CN" altLang="en-US"/>
          </a:p>
        </p:txBody>
      </p:sp>
      <p:pic>
        <p:nvPicPr>
          <p:cNvPr id="11" name="图片 10" descr="2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185" y="2810510"/>
            <a:ext cx="2148840" cy="35794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06365" y="3013075"/>
            <a:ext cx="1554480" cy="238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翻牌子的感觉根本停不下来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6415" y="6489700"/>
            <a:ext cx="754380" cy="238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某知名软件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项目创新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2C3DD"/>
                </a:solidFill>
              </a:rPr>
              <a:t>目前的技术及领先程度</a:t>
            </a:r>
            <a:endParaRPr lang="zh-CN" altLang="en-US"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根据用户选择的口味，忌口种类，爱好菜系进行计算，给用户推荐出适合的菜，供用户挑选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esk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13335"/>
            <a:ext cx="12243435" cy="68808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5080" y="-13970"/>
            <a:ext cx="5678170" cy="6881495"/>
          </a:xfrm>
          <a:prstGeom prst="rect">
            <a:avLst/>
          </a:prstGeom>
          <a:solidFill>
            <a:srgbClr val="52C3D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38910" y="3216910"/>
            <a:ext cx="7155180" cy="292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商户版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用户版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项目闭环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470" y="1404620"/>
            <a:ext cx="54686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、原型及闭环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8281670" y="916305"/>
            <a:ext cx="12700" cy="1231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0045" y="2324735"/>
            <a:ext cx="4458335" cy="184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1870" y="2554605"/>
            <a:ext cx="605790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用户版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0" y="12700"/>
            <a:ext cx="3322320" cy="683260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200275" y="3031490"/>
            <a:ext cx="795655" cy="79502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 196"/>
          <p:cNvSpPr/>
          <p:nvPr/>
        </p:nvSpPr>
        <p:spPr>
          <a:xfrm rot="16200000">
            <a:off x="2387600" y="3231515"/>
            <a:ext cx="774700" cy="396240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57500" y="3182620"/>
            <a:ext cx="381000" cy="487680"/>
          </a:xfrm>
          <a:prstGeom prst="ellipse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5600" y="3054985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报告框架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2900" y="3441700"/>
            <a:ext cx="14351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ONTENTS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7" name=" 167"/>
          <p:cNvSpPr/>
          <p:nvPr/>
        </p:nvSpPr>
        <p:spPr>
          <a:xfrm>
            <a:off x="6051550" y="1991360"/>
            <a:ext cx="3825875" cy="673100"/>
          </a:xfrm>
          <a:prstGeom prst="roundRect">
            <a:avLst/>
          </a:prstGeom>
          <a:noFill/>
          <a:ln w="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市场机会及竞争</a:t>
            </a:r>
            <a:endParaRPr lang="zh-CN" altLang="en-US" sz="200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5808345" y="2091690"/>
            <a:ext cx="407035" cy="443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n>
                  <a:noFill/>
                </a:ln>
                <a:solidFill>
                  <a:srgbClr val="52C3DD"/>
                </a:solidFill>
              </a:rPr>
              <a:t>1</a:t>
            </a:r>
            <a:endParaRPr lang="en-US" altLang="zh-CN" b="1">
              <a:ln>
                <a:noFill/>
              </a:ln>
              <a:solidFill>
                <a:srgbClr val="52C3DD"/>
              </a:solidFill>
            </a:endParaRPr>
          </a:p>
        </p:txBody>
      </p:sp>
      <p:sp>
        <p:nvSpPr>
          <p:cNvPr id="10" name=" 167"/>
          <p:cNvSpPr/>
          <p:nvPr/>
        </p:nvSpPr>
        <p:spPr>
          <a:xfrm>
            <a:off x="6051550" y="2859405"/>
            <a:ext cx="3825875" cy="673100"/>
          </a:xfrm>
          <a:prstGeom prst="roundRect">
            <a:avLst/>
          </a:prstGeom>
          <a:noFill/>
          <a:ln w="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产品及服务理念</a:t>
            </a:r>
            <a:endParaRPr lang="zh-CN" altLang="en-US" sz="200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 184"/>
          <p:cNvSpPr/>
          <p:nvPr/>
        </p:nvSpPr>
        <p:spPr>
          <a:xfrm>
            <a:off x="5808345" y="2959735"/>
            <a:ext cx="407035" cy="443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n>
                  <a:noFill/>
                </a:ln>
                <a:solidFill>
                  <a:srgbClr val="52C3DD"/>
                </a:solidFill>
              </a:rPr>
              <a:t>2</a:t>
            </a:r>
            <a:endParaRPr lang="en-US" altLang="zh-CN" b="1">
              <a:ln>
                <a:noFill/>
              </a:ln>
              <a:solidFill>
                <a:srgbClr val="52C3DD"/>
              </a:solidFill>
            </a:endParaRPr>
          </a:p>
        </p:txBody>
      </p:sp>
      <p:sp>
        <p:nvSpPr>
          <p:cNvPr id="12" name=" 167"/>
          <p:cNvSpPr/>
          <p:nvPr/>
        </p:nvSpPr>
        <p:spPr>
          <a:xfrm>
            <a:off x="6051550" y="3694430"/>
            <a:ext cx="3825875" cy="673100"/>
          </a:xfrm>
          <a:prstGeom prst="roundRect">
            <a:avLst/>
          </a:prstGeom>
          <a:noFill/>
          <a:ln w="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项目创新</a:t>
            </a:r>
            <a:endParaRPr lang="zh-CN" altLang="en-US" sz="200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 184"/>
          <p:cNvSpPr/>
          <p:nvPr/>
        </p:nvSpPr>
        <p:spPr>
          <a:xfrm>
            <a:off x="5808345" y="3794760"/>
            <a:ext cx="407035" cy="443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n>
                  <a:noFill/>
                </a:ln>
                <a:solidFill>
                  <a:srgbClr val="52C3DD"/>
                </a:solidFill>
              </a:rPr>
              <a:t>3</a:t>
            </a:r>
            <a:endParaRPr lang="en-US" altLang="zh-CN" b="1">
              <a:ln>
                <a:noFill/>
              </a:ln>
              <a:solidFill>
                <a:srgbClr val="52C3DD"/>
              </a:solidFill>
            </a:endParaRPr>
          </a:p>
        </p:txBody>
      </p:sp>
      <p:sp>
        <p:nvSpPr>
          <p:cNvPr id="14" name=" 167"/>
          <p:cNvSpPr/>
          <p:nvPr/>
        </p:nvSpPr>
        <p:spPr>
          <a:xfrm>
            <a:off x="6051550" y="4562475"/>
            <a:ext cx="3825875" cy="673100"/>
          </a:xfrm>
          <a:prstGeom prst="roundRect">
            <a:avLst/>
          </a:prstGeom>
          <a:noFill/>
          <a:ln w="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2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原型展示及项目闭环</a:t>
            </a:r>
            <a:endParaRPr lang="zh-CN" altLang="en-US" sz="200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 184"/>
          <p:cNvSpPr/>
          <p:nvPr/>
        </p:nvSpPr>
        <p:spPr>
          <a:xfrm>
            <a:off x="5808345" y="4662805"/>
            <a:ext cx="407035" cy="443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n>
                  <a:noFill/>
                </a:ln>
                <a:solidFill>
                  <a:srgbClr val="52C3DD"/>
                </a:solidFill>
              </a:rPr>
              <a:t>4</a:t>
            </a:r>
            <a:endParaRPr lang="en-US" altLang="zh-CN" b="1">
              <a:ln>
                <a:noFill/>
              </a:ln>
              <a:solidFill>
                <a:srgbClr val="52C3D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166370"/>
            <a:ext cx="3705860" cy="65252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8610" y="156845"/>
            <a:ext cx="3696335" cy="654431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7371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3556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970" y="137795"/>
            <a:ext cx="3782060" cy="658241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940" y="109220"/>
            <a:ext cx="3753485" cy="66395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70" y="66040"/>
            <a:ext cx="3858260" cy="672528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395" y="76200"/>
            <a:ext cx="3839210" cy="670623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-17780"/>
            <a:ext cx="3848735" cy="665861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66675"/>
            <a:ext cx="3820160" cy="672528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395" y="71120"/>
            <a:ext cx="3839210" cy="67157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265" y="109220"/>
            <a:ext cx="3886835" cy="66395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42900"/>
            <a:ext cx="12202160" cy="76269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03200" y="3820795"/>
            <a:ext cx="12599035" cy="1849755"/>
          </a:xfrm>
          <a:prstGeom prst="rect">
            <a:avLst/>
          </a:prstGeom>
          <a:solidFill>
            <a:srgbClr val="52C3D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01710" y="4087495"/>
            <a:ext cx="6057900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市场容量和趋势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市场竞争状况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市场变化趋势和潜力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5275" y="4336415"/>
            <a:ext cx="54686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、市场机会和竞争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43495" y="-618490"/>
            <a:ext cx="4458335" cy="184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8083550" y="4091305"/>
            <a:ext cx="12700" cy="1231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8770" y="142240"/>
            <a:ext cx="3934460" cy="657288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1870" y="2554605"/>
            <a:ext cx="605790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商家版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655" y="719455"/>
            <a:ext cx="3742690" cy="541909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345" y="114300"/>
            <a:ext cx="3877310" cy="663003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9415" y="128270"/>
            <a:ext cx="3772535" cy="66014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365" y="95250"/>
            <a:ext cx="3810635" cy="666813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445" y="85725"/>
            <a:ext cx="3801110" cy="668718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445" y="156845"/>
            <a:ext cx="3801110" cy="654431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147320"/>
            <a:ext cx="3753485" cy="6563360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75" y="142875"/>
            <a:ext cx="3523615" cy="6571615"/>
          </a:xfrm>
          <a:prstGeom prst="rect">
            <a:avLst/>
          </a:prstGeom>
        </p:spPr>
      </p:pic>
      <p:sp>
        <p:nvSpPr>
          <p:cNvPr id="7" name=" 165"/>
          <p:cNvSpPr/>
          <p:nvPr/>
        </p:nvSpPr>
        <p:spPr>
          <a:xfrm rot="1620000">
            <a:off x="9733280" y="459740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原型及闭环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25" y="384810"/>
            <a:ext cx="12192000" cy="1079500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市场容量与趋势   容量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10845" y="4933315"/>
            <a:ext cx="5193665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餐饮行业有多大，</a:t>
            </a:r>
            <a:endParaRPr lang="zh-CN" altLang="en-US" b="1" dirty="0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精细化的服务需求就有多大</a:t>
            </a:r>
            <a:endParaRPr lang="zh-CN" altLang="en-US" b="1" dirty="0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068570" y="706120"/>
            <a:ext cx="0" cy="57912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/>
        </p:nvSpPr>
        <p:spPr>
          <a:xfrm>
            <a:off x="6655435" y="2091690"/>
            <a:ext cx="4403725" cy="619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我们总是希望花的更少吃得更好</a:t>
            </a:r>
            <a:endParaRPr lang="zh-CN" altLang="en-US" b="1" dirty="0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711825" y="4017010"/>
            <a:ext cx="1181100" cy="1852930"/>
          </a:xfrm>
          <a:prstGeom prst="straightConnector1">
            <a:avLst/>
          </a:prstGeom>
          <a:ln w="152400">
            <a:solidFill>
              <a:srgbClr val="52C3DD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市场机会及竞争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rgbClr val="52C3DD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1127760" y="2022475"/>
            <a:ext cx="3690620" cy="1704340"/>
          </a:xfrm>
          <a:prstGeom prst="ellipse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一块钱？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你能干些啥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064125" y="2327910"/>
            <a:ext cx="1193800" cy="1714500"/>
          </a:xfrm>
          <a:prstGeom prst="line">
            <a:avLst/>
          </a:prstGeom>
          <a:ln w="152400">
            <a:solidFill>
              <a:srgbClr val="52C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013325" y="4029710"/>
            <a:ext cx="1917700" cy="0"/>
          </a:xfrm>
          <a:prstGeom prst="line">
            <a:avLst/>
          </a:prstGeom>
          <a:ln w="152400">
            <a:solidFill>
              <a:srgbClr val="52C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200000">
            <a:off x="7689215" y="3390900"/>
            <a:ext cx="1323975" cy="746760"/>
          </a:xfrm>
          <a:prstGeom prst="rect">
            <a:avLst/>
          </a:prstGeom>
        </p:spPr>
      </p:pic>
      <p:pic>
        <p:nvPicPr>
          <p:cNvPr id="10" name="图片 9" descr="素材之家(sc.jb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5" y="3469640"/>
            <a:ext cx="3489325" cy="3489325"/>
          </a:xfrm>
          <a:prstGeom prst="rect">
            <a:avLst/>
          </a:prstGeom>
        </p:spPr>
      </p:pic>
      <p:sp>
        <p:nvSpPr>
          <p:cNvPr id="11" name="左弧形箭头 10"/>
          <p:cNvSpPr/>
          <p:nvPr/>
        </p:nvSpPr>
        <p:spPr>
          <a:xfrm rot="18960000">
            <a:off x="7832090" y="4602480"/>
            <a:ext cx="1009650" cy="1223010"/>
          </a:xfrm>
          <a:prstGeom prst="curvedRightArrow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左弧形箭头 12"/>
          <p:cNvSpPr/>
          <p:nvPr/>
        </p:nvSpPr>
        <p:spPr>
          <a:xfrm rot="7800000">
            <a:off x="9333865" y="2727960"/>
            <a:ext cx="1128395" cy="1343025"/>
          </a:xfrm>
          <a:prstGeom prst="curvedRightArrow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9390"/>
            <a:ext cx="10515600" cy="1229360"/>
          </a:xfrm>
        </p:spPr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638290" y="1832610"/>
            <a:ext cx="4455795" cy="1416685"/>
          </a:xfrm>
          <a:prstGeom prst="roundRect">
            <a:avLst/>
          </a:prstGeom>
          <a:noFill/>
          <a:ln w="12700" cmpd="sng">
            <a:solidFill>
              <a:srgbClr val="52C3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52C3DD"/>
                </a:solidFill>
              </a:rPr>
              <a:t>2016</a:t>
            </a:r>
            <a:r>
              <a:rPr lang="zh-CN" altLang="en-US">
                <a:solidFill>
                  <a:srgbClr val="52C3DD"/>
                </a:solidFill>
              </a:rPr>
              <a:t>年前三季度，城镇居民人均可支配收入</a:t>
            </a:r>
            <a:r>
              <a:rPr lang="en-US" altLang="zh-CN" sz="2400" b="1">
                <a:solidFill>
                  <a:srgbClr val="52C3DD"/>
                </a:solidFill>
              </a:rPr>
              <a:t>2.5</a:t>
            </a:r>
            <a:r>
              <a:rPr lang="zh-CN" altLang="en-US" sz="2400" b="1">
                <a:solidFill>
                  <a:srgbClr val="52C3DD"/>
                </a:solidFill>
              </a:rPr>
              <a:t>万元</a:t>
            </a:r>
            <a:r>
              <a:rPr lang="zh-CN" altLang="en-US" b="1">
                <a:solidFill>
                  <a:srgbClr val="52C3DD"/>
                </a:solidFill>
              </a:rPr>
              <a:t>，</a:t>
            </a:r>
            <a:r>
              <a:rPr lang="en-US" altLang="zh-CN">
                <a:solidFill>
                  <a:srgbClr val="52C3DD"/>
                </a:solidFill>
              </a:rPr>
              <a:t>CPI</a:t>
            </a:r>
            <a:r>
              <a:rPr lang="zh-CN" altLang="en-US">
                <a:solidFill>
                  <a:srgbClr val="52C3DD"/>
                </a:solidFill>
              </a:rPr>
              <a:t>同比增</a:t>
            </a:r>
            <a:r>
              <a:rPr lang="en-US" altLang="zh-CN" sz="2400" b="1">
                <a:solidFill>
                  <a:srgbClr val="52C3DD"/>
                </a:solidFill>
              </a:rPr>
              <a:t>2%</a:t>
            </a:r>
            <a:r>
              <a:rPr lang="zh-CN" altLang="en-US" b="1">
                <a:solidFill>
                  <a:srgbClr val="52C3DD"/>
                </a:solidFill>
              </a:rPr>
              <a:t>，</a:t>
            </a:r>
            <a:r>
              <a:rPr lang="zh-CN" altLang="en-US">
                <a:solidFill>
                  <a:srgbClr val="52C3DD"/>
                </a:solidFill>
              </a:rPr>
              <a:t>餐饮收入</a:t>
            </a:r>
            <a:r>
              <a:rPr lang="en-US" altLang="zh-CN" sz="2400" b="1">
                <a:solidFill>
                  <a:srgbClr val="52C3DD"/>
                </a:solidFill>
              </a:rPr>
              <a:t>2.6</a:t>
            </a:r>
            <a:r>
              <a:rPr lang="zh-CN" altLang="en-US" sz="2400" b="1">
                <a:solidFill>
                  <a:srgbClr val="52C3DD"/>
                </a:solidFill>
              </a:rPr>
              <a:t>万亿</a:t>
            </a:r>
            <a:r>
              <a:rPr lang="zh-CN" altLang="en-US">
                <a:solidFill>
                  <a:srgbClr val="52C3DD"/>
                </a:solidFill>
              </a:rPr>
              <a:t>元同比增长</a:t>
            </a:r>
            <a:r>
              <a:rPr lang="en-US" altLang="zh-CN" sz="2400" b="1">
                <a:solidFill>
                  <a:srgbClr val="52C3DD"/>
                </a:solidFill>
              </a:rPr>
              <a:t>11%</a:t>
            </a:r>
            <a:r>
              <a:rPr lang="zh-CN" altLang="en-US" b="1">
                <a:solidFill>
                  <a:srgbClr val="52C3DD"/>
                </a:solidFill>
              </a:rPr>
              <a:t>。</a:t>
            </a:r>
            <a:endParaRPr lang="zh-CN" altLang="en-US" b="1">
              <a:solidFill>
                <a:srgbClr val="52C3DD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007745" y="1667510"/>
          <a:ext cx="418909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65"/>
                <a:gridCol w="990600"/>
                <a:gridCol w="1199515"/>
                <a:gridCol w="104711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排名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地区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年末常住人口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前三季度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GDP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2C3DD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天津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1546.95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86231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2415.27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80859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2170.5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80859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C3DD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501005" y="2308860"/>
            <a:ext cx="819150" cy="457200"/>
          </a:xfrm>
          <a:prstGeom prst="rightArrow">
            <a:avLst/>
          </a:prstGeom>
          <a:noFill/>
          <a:ln>
            <a:solidFill>
              <a:srgbClr val="52C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1007745" y="3733165"/>
          <a:ext cx="4189095" cy="284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6638290" y="4449445"/>
            <a:ext cx="4455795" cy="1416685"/>
          </a:xfrm>
          <a:prstGeom prst="roundRect">
            <a:avLst/>
          </a:prstGeom>
          <a:noFill/>
          <a:ln w="12700" cmpd="sng">
            <a:solidFill>
              <a:srgbClr val="52C3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52C3DD"/>
                </a:solidFill>
              </a:rPr>
              <a:t>Analysys易观发布的数据显示：</a:t>
            </a:r>
            <a:endParaRPr lang="zh-CN" altLang="en-US" b="1">
              <a:solidFill>
                <a:srgbClr val="52C3DD"/>
              </a:solidFill>
            </a:endParaRPr>
          </a:p>
          <a:p>
            <a:pPr algn="l"/>
            <a:endParaRPr lang="zh-CN" altLang="en-US" sz="1200" b="1">
              <a:solidFill>
                <a:srgbClr val="52C3DD"/>
              </a:solidFill>
            </a:endParaRPr>
          </a:p>
          <a:p>
            <a:pPr algn="l"/>
            <a:r>
              <a:rPr lang="zh-CN" altLang="en-US" sz="1400" b="1">
                <a:solidFill>
                  <a:srgbClr val="52C3DD"/>
                </a:solidFill>
              </a:rPr>
              <a:t>中国互联网餐饮市场规模</a:t>
            </a:r>
            <a:endParaRPr lang="zh-CN" altLang="en-US" sz="1400" b="1">
              <a:solidFill>
                <a:srgbClr val="52C3DD"/>
              </a:solidFill>
            </a:endParaRPr>
          </a:p>
          <a:p>
            <a:pPr algn="ctr"/>
            <a:r>
              <a:rPr lang="zh-CN" altLang="en-US" sz="1400" b="1">
                <a:solidFill>
                  <a:srgbClr val="52C3DD"/>
                </a:solidFill>
              </a:rPr>
              <a:t>2016年市场规模为1133亿元人民同比增长147.9%</a:t>
            </a:r>
            <a:endParaRPr lang="zh-CN" altLang="en-US" sz="1400" b="1">
              <a:solidFill>
                <a:srgbClr val="52C3DD"/>
              </a:solidFill>
            </a:endParaRPr>
          </a:p>
          <a:p>
            <a:pPr algn="l"/>
            <a:r>
              <a:rPr lang="zh-CN" altLang="en-US" sz="1400" b="1">
                <a:solidFill>
                  <a:srgbClr val="52C3DD"/>
                </a:solidFill>
              </a:rPr>
              <a:t>     2019预计为</a:t>
            </a:r>
            <a:r>
              <a:rPr lang="zh-CN" altLang="en-US" sz="1400" b="1">
                <a:solidFill>
                  <a:srgbClr val="52C3DD"/>
                </a:solidFill>
                <a:sym typeface="+mn-ea"/>
              </a:rPr>
              <a:t>人民币</a:t>
            </a:r>
            <a:r>
              <a:rPr lang="zh-CN" altLang="en-US" sz="1400" b="1">
                <a:solidFill>
                  <a:srgbClr val="52C3DD"/>
                </a:solidFill>
              </a:rPr>
              <a:t>3378亿元</a:t>
            </a:r>
            <a:endParaRPr lang="zh-CN" altLang="en-US" sz="1400" b="1">
              <a:solidFill>
                <a:srgbClr val="52C3DD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501005" y="4925695"/>
            <a:ext cx="819150" cy="457200"/>
          </a:xfrm>
          <a:prstGeom prst="rightArrow">
            <a:avLst/>
          </a:prstGeom>
          <a:noFill/>
          <a:ln>
            <a:solidFill>
              <a:srgbClr val="52C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25" y="384810"/>
            <a:ext cx="12192000" cy="1079500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市场容量与趋势   容量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68570" y="706120"/>
            <a:ext cx="0" cy="57912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市场机会及竞争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rgbClr val="52C3DD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52C3DD"/>
                </a:solidFill>
              </a:rPr>
              <a:t>市场容量与趋势   趋势</a:t>
            </a:r>
            <a:endParaRPr lang="zh-CN" altLang="en-US">
              <a:solidFill>
                <a:srgbClr val="52C3DD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068570" y="706120"/>
            <a:ext cx="0" cy="579120"/>
          </a:xfrm>
          <a:prstGeom prst="line">
            <a:avLst/>
          </a:prstGeom>
          <a:ln w="28575">
            <a:solidFill>
              <a:srgbClr val="52C3D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/>
        </p:nvSpPr>
        <p:spPr>
          <a:xfrm>
            <a:off x="838200" y="2987675"/>
            <a:ext cx="5193665" cy="189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在满足了将餐饮市场信息化后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信息与信息需求者的匹配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货物与需求方的匹配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320155" y="2757805"/>
            <a:ext cx="5184775" cy="224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怎么样将一个消费者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最喜爱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最需要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的食物，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最低的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价格在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最短的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时间内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摆到消费者面前并且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满足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进餐体验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674360" y="2957195"/>
            <a:ext cx="5080" cy="15386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市场机会及竞争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市场机会及竞争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n>
                  <a:noFill/>
                </a:ln>
                <a:solidFill>
                  <a:srgbClr val="52C3DD"/>
                </a:solidFill>
              </a:rPr>
              <a:t>市场竞争状况</a:t>
            </a:r>
            <a:endParaRPr lang="zh-CN" altLang="en-US">
              <a:ln>
                <a:noFill/>
              </a:ln>
              <a:solidFill>
                <a:srgbClr val="52C3D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2357755"/>
            <a:ext cx="4486910" cy="2861945"/>
          </a:xfrm>
        </p:spPr>
        <p:txBody>
          <a:bodyPr/>
          <a:lstStyle/>
          <a:p>
            <a:r>
              <a:rPr lang="zh-CN" altLang="en-US"/>
              <a:t>独角兽垄断</a:t>
            </a:r>
            <a:endParaRPr lang="zh-CN" altLang="en-US"/>
          </a:p>
          <a:p>
            <a:pPr lvl="1"/>
            <a:r>
              <a:rPr lang="zh-CN" altLang="en-US"/>
              <a:t>饿了么</a:t>
            </a:r>
            <a:endParaRPr lang="zh-CN" altLang="en-US"/>
          </a:p>
          <a:p>
            <a:pPr lvl="1"/>
            <a:r>
              <a:rPr lang="zh-CN" altLang="en-US"/>
              <a:t>百度外卖</a:t>
            </a:r>
            <a:endParaRPr lang="zh-CN" altLang="en-US"/>
          </a:p>
          <a:p>
            <a:pPr lvl="1"/>
            <a:r>
              <a:rPr lang="zh-CN" altLang="en-US"/>
              <a:t>美团外卖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 sz="2800"/>
          </a:p>
        </p:txBody>
      </p:sp>
      <p:graphicFrame>
        <p:nvGraphicFramePr>
          <p:cNvPr id="4" name="图表 3"/>
          <p:cNvGraphicFramePr/>
          <p:nvPr/>
        </p:nvGraphicFramePr>
        <p:xfrm>
          <a:off x="4482465" y="1619885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315" y="5633085"/>
            <a:ext cx="374015" cy="370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236470"/>
            <a:ext cx="394335" cy="397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67015" y="2633980"/>
            <a:ext cx="894080" cy="532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百度外卖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18.4%</a:t>
            </a:r>
            <a:endParaRPr lang="en-US" altLang="zh-CN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7115" y="3035935"/>
            <a:ext cx="894080" cy="532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美团外卖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40.7%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01890" y="4686935"/>
            <a:ext cx="728980" cy="532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饿了么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35.0%</a:t>
            </a:r>
            <a:endParaRPr lang="en-US" altLang="zh-CN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2424430"/>
            <a:ext cx="381000" cy="390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94065" y="3568700"/>
            <a:ext cx="110426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5.9%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" y="384810"/>
            <a:ext cx="12202795" cy="1079500"/>
          </a:xfrm>
          <a:prstGeom prst="rect">
            <a:avLst/>
          </a:prstGeom>
          <a:solidFill>
            <a:srgbClr val="52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市场变化趋势及潜力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615" y="23088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solidFill>
                  <a:srgbClr val="52C3DD"/>
                </a:solidFill>
              </a:rPr>
              <a:t>2014</a:t>
            </a:r>
            <a:r>
              <a:rPr lang="zh-CN" altLang="en-US">
                <a:solidFill>
                  <a:srgbClr val="52C3DD"/>
                </a:solidFill>
              </a:rPr>
              <a:t>，着力发展大众化餐饮，包括外卖；</a:t>
            </a:r>
            <a:endParaRPr lang="zh-CN" altLang="en-US">
              <a:solidFill>
                <a:srgbClr val="52C3DD"/>
              </a:solidFill>
            </a:endParaRPr>
          </a:p>
          <a:p>
            <a:endParaRPr lang="zh-CN" altLang="en-US">
              <a:solidFill>
                <a:srgbClr val="52C3DD"/>
              </a:solidFill>
            </a:endParaRPr>
          </a:p>
          <a:p>
            <a:r>
              <a:rPr lang="en-US" altLang="zh-CN">
                <a:solidFill>
                  <a:srgbClr val="52C3DD"/>
                </a:solidFill>
              </a:rPr>
              <a:t>2015</a:t>
            </a:r>
            <a:r>
              <a:rPr lang="zh-CN" altLang="en-US">
                <a:solidFill>
                  <a:srgbClr val="52C3DD"/>
                </a:solidFill>
              </a:rPr>
              <a:t>，餐饮业全面互联网化，乱象丛生</a:t>
            </a:r>
            <a:endParaRPr lang="zh-CN" altLang="en-US">
              <a:solidFill>
                <a:srgbClr val="52C3DD"/>
              </a:solidFill>
            </a:endParaRPr>
          </a:p>
          <a:p>
            <a:endParaRPr lang="zh-CN" altLang="en-US">
              <a:solidFill>
                <a:srgbClr val="52C3DD"/>
              </a:solidFill>
            </a:endParaRPr>
          </a:p>
          <a:p>
            <a:r>
              <a:rPr lang="en-US" altLang="zh-CN">
                <a:solidFill>
                  <a:srgbClr val="52C3DD"/>
                </a:solidFill>
              </a:rPr>
              <a:t>2016</a:t>
            </a:r>
            <a:r>
              <a:rPr lang="zh-CN" altLang="en-US">
                <a:solidFill>
                  <a:srgbClr val="52C3DD"/>
                </a:solidFill>
              </a:rPr>
              <a:t>，</a:t>
            </a:r>
            <a:r>
              <a:rPr lang="zh-CN" altLang="en-US">
                <a:solidFill>
                  <a:srgbClr val="52C3DD"/>
                </a:solidFill>
                <a:sym typeface="+mn-ea"/>
              </a:rPr>
              <a:t>推动餐饮业转型，强化食安监督</a:t>
            </a:r>
            <a:endParaRPr lang="zh-CN" altLang="en-US">
              <a:solidFill>
                <a:srgbClr val="52C3DD"/>
              </a:solidFill>
              <a:sym typeface="+mn-ea"/>
            </a:endParaRPr>
          </a:p>
          <a:p>
            <a:endParaRPr lang="zh-CN" altLang="en-US">
              <a:solidFill>
                <a:srgbClr val="52C3DD"/>
              </a:solidFill>
              <a:sym typeface="+mn-ea"/>
            </a:endParaRPr>
          </a:p>
          <a:p>
            <a:r>
              <a:rPr lang="en-US" altLang="zh-CN">
                <a:solidFill>
                  <a:srgbClr val="52C3DD"/>
                </a:solidFill>
              </a:rPr>
              <a:t>2017</a:t>
            </a:r>
            <a:r>
              <a:rPr lang="zh-CN" altLang="en-US">
                <a:solidFill>
                  <a:srgbClr val="52C3DD"/>
                </a:solidFill>
              </a:rPr>
              <a:t>，</a:t>
            </a:r>
            <a:r>
              <a:rPr lang="zh-CN" altLang="en-US">
                <a:solidFill>
                  <a:srgbClr val="52C3DD"/>
                </a:solidFill>
                <a:sym typeface="+mn-ea"/>
              </a:rPr>
              <a:t>加速</a:t>
            </a:r>
            <a:r>
              <a:rPr lang="en-US" altLang="zh-CN">
                <a:solidFill>
                  <a:srgbClr val="52C3DD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52C3DD"/>
                </a:solidFill>
                <a:sym typeface="+mn-ea"/>
              </a:rPr>
              <a:t>互联网</a:t>
            </a:r>
            <a:r>
              <a:rPr lang="en-US" altLang="zh-CN">
                <a:solidFill>
                  <a:srgbClr val="52C3DD"/>
                </a:solidFill>
                <a:sym typeface="+mn-ea"/>
              </a:rPr>
              <a:t>+</a:t>
            </a:r>
            <a:r>
              <a:rPr lang="zh-CN" altLang="en-US">
                <a:solidFill>
                  <a:srgbClr val="52C3DD"/>
                </a:solidFill>
                <a:sym typeface="+mn-ea"/>
              </a:rPr>
              <a:t>餐饮</a:t>
            </a:r>
            <a:r>
              <a:rPr lang="en-US" altLang="zh-CN">
                <a:solidFill>
                  <a:srgbClr val="52C3DD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52C3DD"/>
                </a:solidFill>
                <a:sym typeface="+mn-ea"/>
              </a:rPr>
              <a:t>创新发展</a:t>
            </a:r>
            <a:endParaRPr lang="zh-CN" altLang="en-US">
              <a:solidFill>
                <a:srgbClr val="52C3DD"/>
              </a:solidFill>
              <a:sym typeface="+mn-ea"/>
            </a:endParaRPr>
          </a:p>
        </p:txBody>
      </p:sp>
      <p:sp>
        <p:nvSpPr>
          <p:cNvPr id="4" name=" 165"/>
          <p:cNvSpPr/>
          <p:nvPr/>
        </p:nvSpPr>
        <p:spPr>
          <a:xfrm rot="1620000">
            <a:off x="9747250" y="476885"/>
            <a:ext cx="2774950" cy="4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b="1">
                <a:solidFill>
                  <a:srgbClr val="52C3DD"/>
                </a:solidFill>
                <a:latin typeface="微软雅黑" panose="020B0503020204020204" charset="-122"/>
                <a:ea typeface="微软雅黑" panose="020B0503020204020204" charset="-122"/>
              </a:rPr>
              <a:t>市场机会及竞争</a:t>
            </a:r>
            <a:endParaRPr lang="zh-CN" altLang="en-US" sz="1400" b="1">
              <a:solidFill>
                <a:srgbClr val="52C3D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 166"/>
          <p:cNvSpPr/>
          <p:nvPr/>
        </p:nvSpPr>
        <p:spPr>
          <a:xfrm rot="1620000">
            <a:off x="10059670" y="-49530"/>
            <a:ext cx="530860" cy="477520"/>
          </a:xfrm>
          <a:prstGeom prst="rect">
            <a:avLst/>
          </a:prstGeom>
          <a:solidFill>
            <a:srgbClr val="52C3DD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rcRect l="29475" r="1276" b="10515"/>
          <a:stretch>
            <a:fillRect/>
          </a:stretch>
        </p:blipFill>
        <p:spPr>
          <a:xfrm>
            <a:off x="7559675" y="1553210"/>
            <a:ext cx="4364355" cy="1723390"/>
          </a:xfrm>
          <a:prstGeom prst="rect">
            <a:avLst/>
          </a:prstGeom>
        </p:spPr>
      </p:pic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33251" t="10460" r="1638" b="12485"/>
          <a:stretch>
            <a:fillRect/>
          </a:stretch>
        </p:blipFill>
        <p:spPr>
          <a:xfrm>
            <a:off x="8482965" y="4038600"/>
            <a:ext cx="2635250" cy="24923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8848090" y="3446145"/>
            <a:ext cx="220345" cy="445135"/>
          </a:xfrm>
          <a:prstGeom prst="downArrow">
            <a:avLst/>
          </a:prstGeom>
          <a:solidFill>
            <a:srgbClr val="52C3DD"/>
          </a:solidFill>
          <a:ln w="63500">
            <a:solidFill>
              <a:srgbClr val="52C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9631680" y="3446145"/>
            <a:ext cx="220345" cy="445135"/>
          </a:xfrm>
          <a:prstGeom prst="downArrow">
            <a:avLst/>
          </a:prstGeom>
          <a:solidFill>
            <a:srgbClr val="52C3DD"/>
          </a:solidFill>
          <a:ln w="63500">
            <a:solidFill>
              <a:srgbClr val="52C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0449560" y="3446145"/>
            <a:ext cx="220345" cy="445135"/>
          </a:xfrm>
          <a:prstGeom prst="downArrow">
            <a:avLst/>
          </a:prstGeom>
          <a:solidFill>
            <a:srgbClr val="52C3DD"/>
          </a:solidFill>
          <a:ln w="63500">
            <a:solidFill>
              <a:srgbClr val="52C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37-140404104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8890"/>
            <a:ext cx="12343130" cy="77139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03200" y="3820795"/>
            <a:ext cx="12599035" cy="1849755"/>
          </a:xfrm>
          <a:prstGeom prst="rect">
            <a:avLst/>
          </a:prstGeom>
          <a:solidFill>
            <a:srgbClr val="52C3D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01710" y="4087495"/>
            <a:ext cx="6057900" cy="153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用户需求性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用户痛点和市场接受程度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细分目标市场及客户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5275" y="4336415"/>
            <a:ext cx="54686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、产品服务理念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43495" y="-618490"/>
            <a:ext cx="4458335" cy="184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8083550" y="4091305"/>
            <a:ext cx="12700" cy="12319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336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微软雅黑 Light</vt:lpstr>
      <vt:lpstr>Calibri</vt:lpstr>
      <vt:lpstr>Calibri Light</vt:lpstr>
      <vt:lpstr>Office 主题</vt:lpstr>
      <vt:lpstr>去哪吃-饭饭去哪</vt:lpstr>
      <vt:lpstr>PowerPoint 演示文稿</vt:lpstr>
      <vt:lpstr>PowerPoint 演示文稿</vt:lpstr>
      <vt:lpstr>市场容量与趋势   容量</vt:lpstr>
      <vt:lpstr>市场容量与趋势   容量</vt:lpstr>
      <vt:lpstr>市场容量与趋势   趋势</vt:lpstr>
      <vt:lpstr>市场竞争状况</vt:lpstr>
      <vt:lpstr>市场变化趋势及潜力</vt:lpstr>
      <vt:lpstr>PowerPoint 演示文稿</vt:lpstr>
      <vt:lpstr>用户需求性</vt:lpstr>
      <vt:lpstr>用户痛点和市场接收程度</vt:lpstr>
      <vt:lpstr>细分目标市场及客户</vt:lpstr>
      <vt:lpstr>PowerPoint 演示文稿</vt:lpstr>
      <vt:lpstr>技术含量</vt:lpstr>
      <vt:lpstr>创新程度</vt:lpstr>
      <vt:lpstr>目前的技术及领先程度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去哪吃</dc:title>
  <dc:creator/>
  <cp:lastModifiedBy>50120</cp:lastModifiedBy>
  <cp:revision>65</cp:revision>
  <dcterms:created xsi:type="dcterms:W3CDTF">2015-05-05T08:02:00Z</dcterms:created>
  <dcterms:modified xsi:type="dcterms:W3CDTF">2017-05-20T09:26:43Z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