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0"/>
  </p:notesMasterIdLst>
  <p:sldIdLst>
    <p:sldId id="258" r:id="rId2"/>
    <p:sldId id="259" r:id="rId3"/>
    <p:sldId id="261" r:id="rId4"/>
    <p:sldId id="273" r:id="rId5"/>
    <p:sldId id="265" r:id="rId6"/>
    <p:sldId id="274" r:id="rId7"/>
    <p:sldId id="266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CDC800"/>
    <a:srgbClr val="FFFFD9"/>
    <a:srgbClr val="8A8700"/>
    <a:srgbClr val="565400"/>
    <a:srgbClr val="007370"/>
    <a:srgbClr val="00FFFF"/>
    <a:srgbClr val="DDFFFF"/>
    <a:srgbClr val="F1E8F8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4424" autoAdjust="0"/>
  </p:normalViewPr>
  <p:slideViewPr>
    <p:cSldViewPr snapToGrid="0" snapToObjects="1">
      <p:cViewPr>
        <p:scale>
          <a:sx n="66" d="100"/>
          <a:sy n="66" d="100"/>
        </p:scale>
        <p:origin x="15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E48C9-4730-4F61-89B3-6D718459534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6364459F-6AA0-4AA0-AA6C-4A5A1FA63FAA}">
      <dgm:prSet phldrT="[文字]" custT="1"/>
      <dgm:spPr>
        <a:solidFill>
          <a:schemeClr val="accent2"/>
        </a:solidFill>
      </dgm:spPr>
      <dgm:t>
        <a:bodyPr/>
        <a:lstStyle/>
        <a:p>
          <a:pPr algn="ctr"/>
          <a:r>
            <a:rPr lang="en-US" altLang="zh-TW" sz="2000" dirty="0"/>
            <a:t>ASK</a:t>
          </a:r>
        </a:p>
        <a:p>
          <a:pPr algn="ctr"/>
          <a:r>
            <a:rPr lang="zh-TW" altLang="en-US" sz="2000" dirty="0"/>
            <a:t>語音助理建立</a:t>
          </a:r>
        </a:p>
      </dgm:t>
    </dgm:pt>
    <dgm:pt modelId="{AC81F2F5-54C3-4BBB-B653-9918DF2EF3DC}" type="parTrans" cxnId="{7916E656-46CE-471C-BEDA-630DD04ABA05}">
      <dgm:prSet/>
      <dgm:spPr/>
      <dgm:t>
        <a:bodyPr/>
        <a:lstStyle/>
        <a:p>
          <a:endParaRPr lang="zh-TW" altLang="en-US"/>
        </a:p>
      </dgm:t>
    </dgm:pt>
    <dgm:pt modelId="{9D3C3286-0AAC-4598-94B9-E656E734E52C}" type="sibTrans" cxnId="{7916E656-46CE-471C-BEDA-630DD04ABA05}">
      <dgm:prSet/>
      <dgm:spPr/>
      <dgm:t>
        <a:bodyPr/>
        <a:lstStyle/>
        <a:p>
          <a:endParaRPr lang="zh-TW" altLang="en-US"/>
        </a:p>
      </dgm:t>
    </dgm:pt>
    <dgm:pt modelId="{13F3B3D4-7E19-438A-BDE7-5AB7060974CF}">
      <dgm:prSet phldrT="[文字]" custT="1"/>
      <dgm:spPr>
        <a:solidFill>
          <a:schemeClr val="accent4"/>
        </a:solidFill>
      </dgm:spPr>
      <dgm:t>
        <a:bodyPr/>
        <a:lstStyle/>
        <a:p>
          <a:r>
            <a:rPr lang="en-US" altLang="zh-TW" sz="2000" dirty="0"/>
            <a:t>AWS</a:t>
          </a:r>
        </a:p>
        <a:p>
          <a:r>
            <a:rPr lang="en-US" altLang="zh-TW" sz="2000" dirty="0"/>
            <a:t>Intent </a:t>
          </a:r>
          <a:r>
            <a:rPr lang="zh-TW" altLang="en-US" sz="2000" dirty="0"/>
            <a:t>實作</a:t>
          </a:r>
          <a:endParaRPr lang="en-US" altLang="zh-TW" sz="2000" dirty="0"/>
        </a:p>
      </dgm:t>
    </dgm:pt>
    <dgm:pt modelId="{C01F8914-794C-46AE-A9CB-320B2EE1653F}" type="parTrans" cxnId="{494BBFEB-FD6D-421E-BD9C-A6C521EAC267}">
      <dgm:prSet/>
      <dgm:spPr/>
      <dgm:t>
        <a:bodyPr/>
        <a:lstStyle/>
        <a:p>
          <a:endParaRPr lang="zh-TW" altLang="en-US"/>
        </a:p>
      </dgm:t>
    </dgm:pt>
    <dgm:pt modelId="{210B9667-6B23-4EA6-B1A7-C287CB241D06}" type="sibTrans" cxnId="{494BBFEB-FD6D-421E-BD9C-A6C521EAC267}">
      <dgm:prSet/>
      <dgm:spPr/>
      <dgm:t>
        <a:bodyPr/>
        <a:lstStyle/>
        <a:p>
          <a:endParaRPr lang="zh-TW" altLang="en-US"/>
        </a:p>
      </dgm:t>
    </dgm:pt>
    <dgm:pt modelId="{419DD660-7978-4323-A6EE-E39E655D2414}">
      <dgm:prSet phldrT="[文字]" custT="1"/>
      <dgm:spPr>
        <a:solidFill>
          <a:srgbClr val="00B050"/>
        </a:solidFill>
      </dgm:spPr>
      <dgm:t>
        <a:bodyPr/>
        <a:lstStyle/>
        <a:p>
          <a:r>
            <a:rPr lang="en-US" altLang="zh-TW" sz="2000" dirty="0"/>
            <a:t>Raspberry pi</a:t>
          </a:r>
        </a:p>
        <a:p>
          <a:r>
            <a:rPr lang="en-US" altLang="zh-TW" sz="2000" dirty="0"/>
            <a:t>http server</a:t>
          </a:r>
          <a:r>
            <a:rPr lang="zh-TW" altLang="en-US" sz="2000" dirty="0"/>
            <a:t>建立</a:t>
          </a:r>
        </a:p>
      </dgm:t>
    </dgm:pt>
    <dgm:pt modelId="{514B913F-5B65-4068-BB34-BFE0DB655A77}" type="parTrans" cxnId="{AAD3803C-4261-4771-B9CB-1A40A256D8C8}">
      <dgm:prSet/>
      <dgm:spPr/>
      <dgm:t>
        <a:bodyPr/>
        <a:lstStyle/>
        <a:p>
          <a:endParaRPr lang="zh-TW" altLang="en-US"/>
        </a:p>
      </dgm:t>
    </dgm:pt>
    <dgm:pt modelId="{3531FF6E-A428-4E7C-9485-982FC1D4CADD}" type="sibTrans" cxnId="{AAD3803C-4261-4771-B9CB-1A40A256D8C8}">
      <dgm:prSet/>
      <dgm:spPr/>
      <dgm:t>
        <a:bodyPr/>
        <a:lstStyle/>
        <a:p>
          <a:endParaRPr lang="zh-TW" altLang="en-US"/>
        </a:p>
      </dgm:t>
    </dgm:pt>
    <dgm:pt modelId="{C55FBFEA-6138-4324-8247-1A0E710E7451}">
      <dgm:prSet/>
      <dgm:spPr>
        <a:solidFill>
          <a:srgbClr val="F79646"/>
        </a:solidFill>
      </dgm:spPr>
      <dgm:t>
        <a:bodyPr/>
        <a:lstStyle/>
        <a:p>
          <a:r>
            <a:rPr lang="en-US" altLang="zh-TW" dirty="0"/>
            <a:t>EMSK</a:t>
          </a:r>
        </a:p>
        <a:p>
          <a:r>
            <a:rPr lang="en-US" altLang="zh-TW" dirty="0"/>
            <a:t>GPIO UART</a:t>
          </a:r>
          <a:r>
            <a:rPr lang="zh-TW" altLang="en-US" dirty="0"/>
            <a:t>實作</a:t>
          </a:r>
        </a:p>
      </dgm:t>
    </dgm:pt>
    <dgm:pt modelId="{C03E7005-7256-4286-9738-D018EE25F6D0}" type="parTrans" cxnId="{4E4650D2-0B7D-4BE8-AD06-6783D3AF86AC}">
      <dgm:prSet/>
      <dgm:spPr/>
      <dgm:t>
        <a:bodyPr/>
        <a:lstStyle/>
        <a:p>
          <a:endParaRPr lang="zh-TW" altLang="en-US"/>
        </a:p>
      </dgm:t>
    </dgm:pt>
    <dgm:pt modelId="{75458A73-3149-41FD-B043-C5355E0C41A7}" type="sibTrans" cxnId="{4E4650D2-0B7D-4BE8-AD06-6783D3AF86AC}">
      <dgm:prSet/>
      <dgm:spPr/>
      <dgm:t>
        <a:bodyPr/>
        <a:lstStyle/>
        <a:p>
          <a:endParaRPr lang="zh-TW" altLang="en-US"/>
        </a:p>
      </dgm:t>
    </dgm:pt>
    <dgm:pt modelId="{F1FBB41F-E9E1-4E81-AF74-2BC3C28C40BF}" type="pres">
      <dgm:prSet presAssocID="{912E48C9-4730-4F61-89B3-6D7184595347}" presName="CompostProcess" presStyleCnt="0">
        <dgm:presLayoutVars>
          <dgm:dir/>
          <dgm:resizeHandles val="exact"/>
        </dgm:presLayoutVars>
      </dgm:prSet>
      <dgm:spPr/>
    </dgm:pt>
    <dgm:pt modelId="{1C7275C6-6605-48A1-A9F0-F2091651972B}" type="pres">
      <dgm:prSet presAssocID="{912E48C9-4730-4F61-89B3-6D7184595347}" presName="arrow" presStyleLbl="bgShp" presStyleIdx="0" presStyleCnt="1" custLinFactNeighborY="-523"/>
      <dgm:spPr/>
    </dgm:pt>
    <dgm:pt modelId="{CFE20EB6-983B-4E8C-A538-A576CAE5152B}" type="pres">
      <dgm:prSet presAssocID="{912E48C9-4730-4F61-89B3-6D7184595347}" presName="linearProcess" presStyleCnt="0"/>
      <dgm:spPr/>
    </dgm:pt>
    <dgm:pt modelId="{221846C8-843D-485A-8904-3F1A19F6B0B0}" type="pres">
      <dgm:prSet presAssocID="{6364459F-6AA0-4AA0-AA6C-4A5A1FA63FA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320E81-7372-4E93-90C4-09EECDA31E60}" type="pres">
      <dgm:prSet presAssocID="{9D3C3286-0AAC-4598-94B9-E656E734E52C}" presName="sibTrans" presStyleCnt="0"/>
      <dgm:spPr/>
    </dgm:pt>
    <dgm:pt modelId="{CCE32F6F-3AE1-483C-B7C6-5A4B69209A53}" type="pres">
      <dgm:prSet presAssocID="{13F3B3D4-7E19-438A-BDE7-5AB7060974C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FD4850-1BBC-4CC7-8DE6-6D986B972E4C}" type="pres">
      <dgm:prSet presAssocID="{210B9667-6B23-4EA6-B1A7-C287CB241D06}" presName="sibTrans" presStyleCnt="0"/>
      <dgm:spPr/>
    </dgm:pt>
    <dgm:pt modelId="{721BFD1B-A032-4D8E-9BF6-A2DE4150392E}" type="pres">
      <dgm:prSet presAssocID="{419DD660-7978-4323-A6EE-E39E655D241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3B789D-59E2-4542-AAE9-01919507628E}" type="pres">
      <dgm:prSet presAssocID="{3531FF6E-A428-4E7C-9485-982FC1D4CADD}" presName="sibTrans" presStyleCnt="0"/>
      <dgm:spPr/>
    </dgm:pt>
    <dgm:pt modelId="{9212D5FA-F255-46B2-B482-A08A9026AABC}" type="pres">
      <dgm:prSet presAssocID="{C55FBFEA-6138-4324-8247-1A0E710E745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0AA3A0F-4F92-48BE-8686-C68367AF62DE}" type="presOf" srcId="{912E48C9-4730-4F61-89B3-6D7184595347}" destId="{F1FBB41F-E9E1-4E81-AF74-2BC3C28C40BF}" srcOrd="0" destOrd="0" presId="urn:microsoft.com/office/officeart/2005/8/layout/hProcess9"/>
    <dgm:cxn modelId="{494BBFEB-FD6D-421E-BD9C-A6C521EAC267}" srcId="{912E48C9-4730-4F61-89B3-6D7184595347}" destId="{13F3B3D4-7E19-438A-BDE7-5AB7060974CF}" srcOrd="1" destOrd="0" parTransId="{C01F8914-794C-46AE-A9CB-320B2EE1653F}" sibTransId="{210B9667-6B23-4EA6-B1A7-C287CB241D06}"/>
    <dgm:cxn modelId="{2DBEC7EA-9236-4264-8747-6B433F23412F}" type="presOf" srcId="{6364459F-6AA0-4AA0-AA6C-4A5A1FA63FAA}" destId="{221846C8-843D-485A-8904-3F1A19F6B0B0}" srcOrd="0" destOrd="0" presId="urn:microsoft.com/office/officeart/2005/8/layout/hProcess9"/>
    <dgm:cxn modelId="{7916E656-46CE-471C-BEDA-630DD04ABA05}" srcId="{912E48C9-4730-4F61-89B3-6D7184595347}" destId="{6364459F-6AA0-4AA0-AA6C-4A5A1FA63FAA}" srcOrd="0" destOrd="0" parTransId="{AC81F2F5-54C3-4BBB-B653-9918DF2EF3DC}" sibTransId="{9D3C3286-0AAC-4598-94B9-E656E734E52C}"/>
    <dgm:cxn modelId="{AAD3803C-4261-4771-B9CB-1A40A256D8C8}" srcId="{912E48C9-4730-4F61-89B3-6D7184595347}" destId="{419DD660-7978-4323-A6EE-E39E655D2414}" srcOrd="2" destOrd="0" parTransId="{514B913F-5B65-4068-BB34-BFE0DB655A77}" sibTransId="{3531FF6E-A428-4E7C-9485-982FC1D4CADD}"/>
    <dgm:cxn modelId="{4E4650D2-0B7D-4BE8-AD06-6783D3AF86AC}" srcId="{912E48C9-4730-4F61-89B3-6D7184595347}" destId="{C55FBFEA-6138-4324-8247-1A0E710E7451}" srcOrd="3" destOrd="0" parTransId="{C03E7005-7256-4286-9738-D018EE25F6D0}" sibTransId="{75458A73-3149-41FD-B043-C5355E0C41A7}"/>
    <dgm:cxn modelId="{440AE8AD-A35D-4DF4-A720-FF772629984A}" type="presOf" srcId="{13F3B3D4-7E19-438A-BDE7-5AB7060974CF}" destId="{CCE32F6F-3AE1-483C-B7C6-5A4B69209A53}" srcOrd="0" destOrd="0" presId="urn:microsoft.com/office/officeart/2005/8/layout/hProcess9"/>
    <dgm:cxn modelId="{DEE9005A-DD13-4F7B-A0DC-37748521265D}" type="presOf" srcId="{C55FBFEA-6138-4324-8247-1A0E710E7451}" destId="{9212D5FA-F255-46B2-B482-A08A9026AABC}" srcOrd="0" destOrd="0" presId="urn:microsoft.com/office/officeart/2005/8/layout/hProcess9"/>
    <dgm:cxn modelId="{1CE02D24-9B9D-4067-973E-D36F68026F32}" type="presOf" srcId="{419DD660-7978-4323-A6EE-E39E655D2414}" destId="{721BFD1B-A032-4D8E-9BF6-A2DE4150392E}" srcOrd="0" destOrd="0" presId="urn:microsoft.com/office/officeart/2005/8/layout/hProcess9"/>
    <dgm:cxn modelId="{49009FAF-E446-4E9C-913E-A418D476212F}" type="presParOf" srcId="{F1FBB41F-E9E1-4E81-AF74-2BC3C28C40BF}" destId="{1C7275C6-6605-48A1-A9F0-F2091651972B}" srcOrd="0" destOrd="0" presId="urn:microsoft.com/office/officeart/2005/8/layout/hProcess9"/>
    <dgm:cxn modelId="{AF508043-BDD6-4EF4-B3A8-26E5AA8A5E83}" type="presParOf" srcId="{F1FBB41F-E9E1-4E81-AF74-2BC3C28C40BF}" destId="{CFE20EB6-983B-4E8C-A538-A576CAE5152B}" srcOrd="1" destOrd="0" presId="urn:microsoft.com/office/officeart/2005/8/layout/hProcess9"/>
    <dgm:cxn modelId="{123351E7-A562-4C7E-9B6D-EF569A910E46}" type="presParOf" srcId="{CFE20EB6-983B-4E8C-A538-A576CAE5152B}" destId="{221846C8-843D-485A-8904-3F1A19F6B0B0}" srcOrd="0" destOrd="0" presId="urn:microsoft.com/office/officeart/2005/8/layout/hProcess9"/>
    <dgm:cxn modelId="{73D7B929-FB71-4929-A435-F848FECC7256}" type="presParOf" srcId="{CFE20EB6-983B-4E8C-A538-A576CAE5152B}" destId="{29320E81-7372-4E93-90C4-09EECDA31E60}" srcOrd="1" destOrd="0" presId="urn:microsoft.com/office/officeart/2005/8/layout/hProcess9"/>
    <dgm:cxn modelId="{7472CC99-5E93-4077-83C9-E7A45CF804E3}" type="presParOf" srcId="{CFE20EB6-983B-4E8C-A538-A576CAE5152B}" destId="{CCE32F6F-3AE1-483C-B7C6-5A4B69209A53}" srcOrd="2" destOrd="0" presId="urn:microsoft.com/office/officeart/2005/8/layout/hProcess9"/>
    <dgm:cxn modelId="{E74B954F-9C36-4652-8233-00D34D7FCB39}" type="presParOf" srcId="{CFE20EB6-983B-4E8C-A538-A576CAE5152B}" destId="{02FD4850-1BBC-4CC7-8DE6-6D986B972E4C}" srcOrd="3" destOrd="0" presId="urn:microsoft.com/office/officeart/2005/8/layout/hProcess9"/>
    <dgm:cxn modelId="{466E69CC-B201-4A9C-8573-F7D26D9D97DC}" type="presParOf" srcId="{CFE20EB6-983B-4E8C-A538-A576CAE5152B}" destId="{721BFD1B-A032-4D8E-9BF6-A2DE4150392E}" srcOrd="4" destOrd="0" presId="urn:microsoft.com/office/officeart/2005/8/layout/hProcess9"/>
    <dgm:cxn modelId="{3A30450B-0FB2-40BC-9B66-36B1A2C5BEDA}" type="presParOf" srcId="{CFE20EB6-983B-4E8C-A538-A576CAE5152B}" destId="{743B789D-59E2-4542-AAE9-01919507628E}" srcOrd="5" destOrd="0" presId="urn:microsoft.com/office/officeart/2005/8/layout/hProcess9"/>
    <dgm:cxn modelId="{C18BA88D-9C3B-4661-97F6-DA41EA3FBE56}" type="presParOf" srcId="{CFE20EB6-983B-4E8C-A538-A576CAE5152B}" destId="{9212D5FA-F255-46B2-B482-A08A9026AAB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275C6-6605-48A1-A9F0-F2091651972B}">
      <dsp:nvSpPr>
        <dsp:cNvPr id="0" name=""/>
        <dsp:cNvSpPr/>
      </dsp:nvSpPr>
      <dsp:spPr>
        <a:xfrm>
          <a:off x="642917" y="0"/>
          <a:ext cx="7286402" cy="242739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846C8-843D-485A-8904-3F1A19F6B0B0}">
      <dsp:nvSpPr>
        <dsp:cNvPr id="0" name=""/>
        <dsp:cNvSpPr/>
      </dsp:nvSpPr>
      <dsp:spPr>
        <a:xfrm>
          <a:off x="497" y="728216"/>
          <a:ext cx="2047220" cy="97095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/>
            <a:t>ASK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/>
            <a:t>語音助理建立</a:t>
          </a:r>
        </a:p>
      </dsp:txBody>
      <dsp:txXfrm>
        <a:off x="47895" y="775614"/>
        <a:ext cx="1952424" cy="876160"/>
      </dsp:txXfrm>
    </dsp:sp>
    <dsp:sp modelId="{CCE32F6F-3AE1-483C-B7C6-5A4B69209A53}">
      <dsp:nvSpPr>
        <dsp:cNvPr id="0" name=""/>
        <dsp:cNvSpPr/>
      </dsp:nvSpPr>
      <dsp:spPr>
        <a:xfrm>
          <a:off x="2175171" y="728216"/>
          <a:ext cx="2047220" cy="970956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/>
            <a:t>AWS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/>
            <a:t>Intent </a:t>
          </a:r>
          <a:r>
            <a:rPr lang="zh-TW" altLang="en-US" sz="2000" kern="1200" dirty="0"/>
            <a:t>實作</a:t>
          </a:r>
          <a:endParaRPr lang="en-US" altLang="zh-TW" sz="2000" kern="1200" dirty="0"/>
        </a:p>
      </dsp:txBody>
      <dsp:txXfrm>
        <a:off x="2222569" y="775614"/>
        <a:ext cx="1952424" cy="876160"/>
      </dsp:txXfrm>
    </dsp:sp>
    <dsp:sp modelId="{721BFD1B-A032-4D8E-9BF6-A2DE4150392E}">
      <dsp:nvSpPr>
        <dsp:cNvPr id="0" name=""/>
        <dsp:cNvSpPr/>
      </dsp:nvSpPr>
      <dsp:spPr>
        <a:xfrm>
          <a:off x="4349845" y="728216"/>
          <a:ext cx="2047220" cy="970956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/>
            <a:t>Raspberry pi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/>
            <a:t>http server</a:t>
          </a:r>
          <a:r>
            <a:rPr lang="zh-TW" altLang="en-US" sz="2000" kern="1200" dirty="0"/>
            <a:t>建立</a:t>
          </a:r>
        </a:p>
      </dsp:txBody>
      <dsp:txXfrm>
        <a:off x="4397243" y="775614"/>
        <a:ext cx="1952424" cy="876160"/>
      </dsp:txXfrm>
    </dsp:sp>
    <dsp:sp modelId="{9212D5FA-F255-46B2-B482-A08A9026AABC}">
      <dsp:nvSpPr>
        <dsp:cNvPr id="0" name=""/>
        <dsp:cNvSpPr/>
      </dsp:nvSpPr>
      <dsp:spPr>
        <a:xfrm>
          <a:off x="6524520" y="728216"/>
          <a:ext cx="2047220" cy="970956"/>
        </a:xfrm>
        <a:prstGeom prst="roundRect">
          <a:avLst/>
        </a:prstGeom>
        <a:solidFill>
          <a:srgbClr val="F7964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EMSK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GPIO UART</a:t>
          </a:r>
          <a:r>
            <a:rPr lang="zh-TW" altLang="en-US" sz="1800" kern="1200" dirty="0"/>
            <a:t>實作</a:t>
          </a:r>
        </a:p>
      </dsp:txBody>
      <dsp:txXfrm>
        <a:off x="6571918" y="775614"/>
        <a:ext cx="1952424" cy="87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B8E4E-7770-4E88-99DC-99515BBA3C51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A4AD-1DF7-483B-967F-B0802D498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6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A4AD-1DF7-483B-967F-B0802D4983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5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A4AD-1DF7-483B-967F-B0802D4983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28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18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71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03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22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4253" y="258234"/>
            <a:ext cx="4227376" cy="529569"/>
          </a:xfrm>
          <a:prstGeom prst="rect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539944" y="171547"/>
            <a:ext cx="604056" cy="616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282576" y="5989475"/>
            <a:ext cx="1470025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045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30453" y="182446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3045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143256" y="841948"/>
            <a:ext cx="1051501" cy="355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296289" y="841949"/>
            <a:ext cx="2795593" cy="435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30453" y="182446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31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62" r:id="rId5"/>
    <p:sldLayoutId id="2147483664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/>
          <p:cNvGrpSpPr/>
          <p:nvPr/>
        </p:nvGrpSpPr>
        <p:grpSpPr>
          <a:xfrm>
            <a:off x="0" y="563118"/>
            <a:ext cx="9144000" cy="4689418"/>
            <a:chOff x="0" y="606913"/>
            <a:chExt cx="9144000" cy="4689418"/>
          </a:xfrm>
        </p:grpSpPr>
        <p:sp>
          <p:nvSpPr>
            <p:cNvPr id="2" name="矩形 1"/>
            <p:cNvSpPr/>
            <p:nvPr/>
          </p:nvSpPr>
          <p:spPr>
            <a:xfrm>
              <a:off x="0" y="606913"/>
              <a:ext cx="9144000" cy="4529863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0" y="5130594"/>
              <a:ext cx="9144000" cy="165737"/>
              <a:chOff x="3143250" y="4697264"/>
              <a:chExt cx="6248400" cy="1993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143250" y="4697264"/>
                <a:ext cx="1562100" cy="199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05350" y="4697264"/>
                <a:ext cx="1562100" cy="19931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267450" y="4697264"/>
                <a:ext cx="1562100" cy="199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829550" y="4697264"/>
                <a:ext cx="1562100" cy="19931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Rectangle 11"/>
            <p:cNvSpPr/>
            <p:nvPr/>
          </p:nvSpPr>
          <p:spPr>
            <a:xfrm>
              <a:off x="209182" y="3840141"/>
              <a:ext cx="5132075" cy="1169549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競賽</a:t>
              </a:r>
              <a:r>
                <a:rPr lang="zh-TW" altLang="en-US" sz="2000" b="1" dirty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題目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：智慧燈具</a:t>
              </a:r>
              <a:r>
                <a:rPr lang="en-US" altLang="zh-TW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You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 </a:t>
              </a:r>
              <a:r>
                <a:rPr lang="en-US" altLang="zh-TW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and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 </a:t>
              </a:r>
              <a:r>
                <a:rPr lang="en-US" altLang="zh-TW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Me</a:t>
              </a:r>
            </a:p>
            <a:p>
              <a:pPr>
                <a:lnSpc>
                  <a:spcPts val="28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參賽隊</a:t>
              </a:r>
              <a:r>
                <a:rPr lang="zh-TW" altLang="en-US" sz="2000" b="1" dirty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伍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：香港腳</a:t>
              </a:r>
              <a:r>
                <a:rPr lang="en-US" altLang="zh-TW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Virus</a:t>
              </a:r>
            </a:p>
            <a:p>
              <a:pPr>
                <a:lnSpc>
                  <a:spcPts val="28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  <a:latin typeface="+mj-ea"/>
                  <a:ea typeface="+mj-ea"/>
                  <a:cs typeface="Microsoft YaHei" charset="0"/>
                </a:rPr>
                <a:t>隊        員：陳鈺憲、楊東昇、巫忠達</a:t>
              </a:r>
              <a:endParaRPr lang="en-US" altLang="zh-TW" sz="2000" b="1" dirty="0" smtClean="0">
                <a:solidFill>
                  <a:schemeClr val="bg1"/>
                </a:solidFill>
                <a:latin typeface="+mj-ea"/>
                <a:ea typeface="+mj-ea"/>
                <a:cs typeface="Microsoft YaHei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29812" y="1548405"/>
              <a:ext cx="54843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TW" sz="4000" b="1" dirty="0" smtClean="0">
                  <a:solidFill>
                    <a:schemeClr val="accent4"/>
                  </a:solidFill>
                </a:rPr>
                <a:t>2018 </a:t>
              </a:r>
              <a:r>
                <a:rPr lang="en-US" altLang="zh-TW" sz="4000" b="1" dirty="0">
                  <a:solidFill>
                    <a:schemeClr val="accent4"/>
                  </a:solidFill>
                </a:rPr>
                <a:t>Synopsys </a:t>
              </a:r>
              <a:r>
                <a:rPr lang="en-US" altLang="zh-TW" sz="4000" b="1" dirty="0" smtClean="0">
                  <a:solidFill>
                    <a:schemeClr val="accent4"/>
                  </a:solidFill>
                </a:rPr>
                <a:t>ARC</a:t>
              </a:r>
            </a:p>
            <a:p>
              <a:pPr algn="ctr">
                <a:spcAft>
                  <a:spcPts val="1200"/>
                </a:spcAft>
              </a:pPr>
              <a:r>
                <a:rPr lang="zh-TW" altLang="en-US" sz="4000" b="1" dirty="0" smtClean="0">
                  <a:solidFill>
                    <a:schemeClr val="accent4"/>
                  </a:solidFill>
                </a:rPr>
                <a:t>設計大</a:t>
              </a:r>
              <a:r>
                <a:rPr lang="zh-TW" altLang="en-US" sz="4000" b="1" dirty="0">
                  <a:solidFill>
                    <a:schemeClr val="accent4"/>
                  </a:solidFill>
                </a:rPr>
                <a:t>賽</a:t>
              </a:r>
              <a:endParaRPr lang="en-US" altLang="zh-TW" sz="4000" b="1" dirty="0" smtClean="0">
                <a:solidFill>
                  <a:schemeClr val="accent4"/>
                </a:solidFill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24" y="5371343"/>
            <a:ext cx="3088552" cy="13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213257" y="409582"/>
            <a:ext cx="1845469" cy="4984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TW" altLang="en-US" b="1" dirty="0" smtClean="0">
                <a:latin typeface="Microsoft YaHei" pitchFamily="34" charset="-122"/>
                <a:ea typeface="Microsoft YaHei" pitchFamily="34" charset="-122"/>
              </a:rPr>
              <a:t>作</a:t>
            </a:r>
            <a:r>
              <a:rPr kumimoji="1" lang="zh-TW" altLang="en-US" b="1" dirty="0">
                <a:latin typeface="Microsoft YaHei" pitchFamily="34" charset="-122"/>
                <a:ea typeface="Microsoft YaHei" pitchFamily="34" charset="-122"/>
              </a:rPr>
              <a:t>品</a:t>
            </a:r>
            <a:r>
              <a:rPr kumimoji="1" lang="zh-TW" altLang="en-US" b="1" dirty="0" smtClean="0">
                <a:latin typeface="Microsoft YaHei" pitchFamily="34" charset="-122"/>
                <a:ea typeface="Microsoft YaHei" pitchFamily="34" charset="-122"/>
              </a:rPr>
              <a:t>簡介</a:t>
            </a:r>
            <a:endParaRPr kumimoji="1" lang="zh-CN" altLang="en-US" b="1" dirty="0"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28570" y="1096256"/>
            <a:ext cx="3909644" cy="369332"/>
            <a:chOff x="514031" y="4102834"/>
            <a:chExt cx="3909644" cy="369332"/>
          </a:xfrm>
        </p:grpSpPr>
        <p:sp>
          <p:nvSpPr>
            <p:cNvPr id="76" name="文本框 33"/>
            <p:cNvSpPr txBox="1"/>
            <p:nvPr/>
          </p:nvSpPr>
          <p:spPr>
            <a:xfrm>
              <a:off x="674483" y="4102834"/>
              <a:ext cx="374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err="1" smtClean="0">
                  <a:solidFill>
                    <a:schemeClr val="accent3"/>
                  </a:solidFill>
                  <a:latin typeface="+mj-ea"/>
                  <a:ea typeface="+mj-ea"/>
                  <a:cs typeface="Microsoft YaHei" charset="0"/>
                </a:rPr>
                <a:t>IoT</a:t>
              </a:r>
              <a:r>
                <a:rPr lang="en-US" altLang="zh-TW" b="1" dirty="0" smtClean="0">
                  <a:solidFill>
                    <a:schemeClr val="accent3"/>
                  </a:solidFill>
                  <a:latin typeface="+mj-ea"/>
                  <a:ea typeface="+mj-ea"/>
                  <a:cs typeface="Microsoft YaHei" charset="0"/>
                </a:rPr>
                <a:t> + </a:t>
              </a:r>
              <a:r>
                <a:rPr lang="zh-TW" altLang="en-US" b="1" dirty="0" smtClean="0">
                  <a:solidFill>
                    <a:schemeClr val="accent3"/>
                  </a:solidFill>
                  <a:latin typeface="+mj-ea"/>
                  <a:ea typeface="+mj-ea"/>
                  <a:cs typeface="Microsoft YaHei" charset="0"/>
                </a:rPr>
                <a:t>家庭 </a:t>
              </a:r>
              <a:r>
                <a:rPr lang="en-US" altLang="zh-TW" b="1" dirty="0" smtClean="0">
                  <a:solidFill>
                    <a:schemeClr val="accent3"/>
                  </a:solidFill>
                  <a:latin typeface="+mj-ea"/>
                  <a:ea typeface="+mj-ea"/>
                  <a:cs typeface="Microsoft YaHei" charset="0"/>
                </a:rPr>
                <a:t>+</a:t>
              </a:r>
              <a:r>
                <a:rPr lang="zh-TW" altLang="en-US" b="1" dirty="0" smtClean="0">
                  <a:solidFill>
                    <a:schemeClr val="accent3"/>
                  </a:solidFill>
                  <a:latin typeface="+mj-ea"/>
                  <a:ea typeface="+mj-ea"/>
                  <a:cs typeface="Microsoft YaHei" charset="0"/>
                </a:rPr>
                <a:t> 語音助理</a:t>
              </a:r>
              <a:r>
                <a:rPr lang="en-US" altLang="zh-TW" b="1" dirty="0" smtClean="0">
                  <a:solidFill>
                    <a:schemeClr val="accent3"/>
                  </a:solidFill>
                  <a:latin typeface="+mj-ea"/>
                  <a:ea typeface="+mj-ea"/>
                  <a:cs typeface="Microsoft YaHei" charset="0"/>
                </a:rPr>
                <a:t>=</a:t>
              </a:r>
              <a:r>
                <a:rPr lang="zh-TW" altLang="en-US" b="1" dirty="0" smtClean="0">
                  <a:solidFill>
                    <a:schemeClr val="accent3"/>
                  </a:solidFill>
                  <a:latin typeface="+mj-ea"/>
                  <a:ea typeface="+mj-ea"/>
                  <a:cs typeface="Microsoft YaHei" charset="0"/>
                </a:rPr>
                <a:t> 智慧家庭</a:t>
              </a:r>
              <a:endParaRPr lang="zh-CN" altLang="en-US" b="1" dirty="0">
                <a:solidFill>
                  <a:schemeClr val="accent3"/>
                </a:solidFill>
                <a:latin typeface="+mj-ea"/>
                <a:ea typeface="+mj-ea"/>
                <a:cs typeface="Microsoft YaHei" charset="0"/>
              </a:endParaRPr>
            </a:p>
          </p:txBody>
        </p:sp>
        <p:sp>
          <p:nvSpPr>
            <p:cNvPr id="79" name="等腰三角形 6"/>
            <p:cNvSpPr/>
            <p:nvPr/>
          </p:nvSpPr>
          <p:spPr>
            <a:xfrm>
              <a:off x="514031" y="4203898"/>
              <a:ext cx="160452" cy="16720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8"/>
          <p:cNvGrpSpPr/>
          <p:nvPr/>
        </p:nvGrpSpPr>
        <p:grpSpPr>
          <a:xfrm>
            <a:off x="371476" y="476251"/>
            <a:ext cx="641195" cy="352425"/>
            <a:chOff x="495300" y="476250"/>
            <a:chExt cx="1478793" cy="609600"/>
          </a:xfrm>
        </p:grpSpPr>
        <p:sp>
          <p:nvSpPr>
            <p:cNvPr id="81" name="矩形 80"/>
            <p:cNvSpPr/>
            <p:nvPr/>
          </p:nvSpPr>
          <p:spPr>
            <a:xfrm rot="2745231">
              <a:off x="495300" y="476250"/>
              <a:ext cx="609600" cy="6096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 rot="2745231">
              <a:off x="783439" y="476250"/>
              <a:ext cx="609600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rot="2745231">
              <a:off x="1073966" y="476250"/>
              <a:ext cx="609600" cy="6096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 rot="2745231">
              <a:off x="1364493" y="476250"/>
              <a:ext cx="609600" cy="6096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2"/>
          <p:cNvGrpSpPr/>
          <p:nvPr/>
        </p:nvGrpSpPr>
        <p:grpSpPr>
          <a:xfrm flipV="1">
            <a:off x="-17525" y="6651301"/>
            <a:ext cx="9144000" cy="89140"/>
            <a:chOff x="3143250" y="4705350"/>
            <a:chExt cx="6248400" cy="199314"/>
          </a:xfrm>
        </p:grpSpPr>
        <p:sp>
          <p:nvSpPr>
            <p:cNvPr id="87" name="矩形 86"/>
            <p:cNvSpPr/>
            <p:nvPr/>
          </p:nvSpPr>
          <p:spPr>
            <a:xfrm>
              <a:off x="3143250" y="4705350"/>
              <a:ext cx="1562100" cy="199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4705350" y="4705350"/>
              <a:ext cx="1562100" cy="199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6267450" y="4705350"/>
              <a:ext cx="1562100" cy="199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7829550" y="4705350"/>
              <a:ext cx="1562100" cy="199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789022" y="1564922"/>
            <a:ext cx="757597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</a:pPr>
            <a:r>
              <a:rPr lang="zh-TW" altLang="en-US" sz="1600" b="1" dirty="0" smtClean="0">
                <a:latin typeface="+mn-ea"/>
              </a:rPr>
              <a:t>我們希望可以利用</a:t>
            </a:r>
            <a:r>
              <a:rPr lang="en-US" altLang="zh-TW" sz="1600" b="1" dirty="0" smtClean="0">
                <a:latin typeface="+mn-ea"/>
              </a:rPr>
              <a:t>Amazon</a:t>
            </a:r>
            <a:r>
              <a:rPr lang="zh-TW" altLang="en-US" sz="1600" b="1" dirty="0" smtClean="0">
                <a:latin typeface="+mn-ea"/>
              </a:rPr>
              <a:t>語音助理、</a:t>
            </a:r>
            <a:r>
              <a:rPr lang="en-US" altLang="zh-TW" sz="1600" b="1" dirty="0" smtClean="0">
                <a:latin typeface="+mn-ea"/>
              </a:rPr>
              <a:t>ARC</a:t>
            </a:r>
            <a:r>
              <a:rPr lang="zh-TW" altLang="en-US" sz="1600" b="1" dirty="0" smtClean="0">
                <a:latin typeface="+mn-ea"/>
              </a:rPr>
              <a:t>開發版與</a:t>
            </a:r>
            <a:r>
              <a:rPr lang="en-US" altLang="zh-TW" sz="1600" b="1" dirty="0" smtClean="0">
                <a:latin typeface="+mn-ea"/>
              </a:rPr>
              <a:t>RGB</a:t>
            </a:r>
            <a:r>
              <a:rPr lang="zh-TW" altLang="en-US" sz="1600" b="1" dirty="0" smtClean="0">
                <a:latin typeface="+mn-ea"/>
              </a:rPr>
              <a:t>燈條來模擬出智慧家庭聲控燈具。我們作品不只可以開與關，還會有六種顏色變化。</a:t>
            </a:r>
            <a:endParaRPr lang="en-US" altLang="zh-TW" sz="1600" b="1" dirty="0" smtClean="0">
              <a:latin typeface="+mn-ea"/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512908" y="2700664"/>
            <a:ext cx="8116238" cy="3677942"/>
            <a:chOff x="512908" y="2700664"/>
            <a:chExt cx="8116238" cy="3677942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62" y="3547880"/>
              <a:ext cx="3588375" cy="2392250"/>
            </a:xfrm>
            <a:prstGeom prst="rect">
              <a:avLst/>
            </a:prstGeom>
            <a:effectLst>
              <a:glow>
                <a:schemeClr val="accent1"/>
              </a:glow>
              <a:softEdge rad="101600"/>
            </a:effectLst>
          </p:spPr>
        </p:pic>
        <p:sp>
          <p:nvSpPr>
            <p:cNvPr id="12" name="橢圓形圖說文字 11"/>
            <p:cNvSpPr/>
            <p:nvPr/>
          </p:nvSpPr>
          <p:spPr>
            <a:xfrm>
              <a:off x="1479957" y="3510730"/>
              <a:ext cx="1697583" cy="762000"/>
            </a:xfrm>
            <a:prstGeom prst="wedgeEllipseCallout">
              <a:avLst>
                <a:gd name="adj1" fmla="val 45767"/>
                <a:gd name="adj2" fmla="val 60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Turn on the light!!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81" b="15037"/>
            <a:stretch/>
          </p:blipFill>
          <p:spPr>
            <a:xfrm>
              <a:off x="5455659" y="3358950"/>
              <a:ext cx="2273300" cy="2733300"/>
            </a:xfrm>
            <a:prstGeom prst="rect">
              <a:avLst/>
            </a:prstGeom>
            <a:effectLst>
              <a:softEdge rad="76200"/>
            </a:effectLst>
          </p:spPr>
        </p:pic>
        <p:sp>
          <p:nvSpPr>
            <p:cNvPr id="15" name="橢圓 14"/>
            <p:cNvSpPr/>
            <p:nvPr/>
          </p:nvSpPr>
          <p:spPr>
            <a:xfrm>
              <a:off x="2478025" y="5254272"/>
              <a:ext cx="790251" cy="723008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093877" y="5864935"/>
              <a:ext cx="2046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accent3"/>
                  </a:solidFill>
                </a:rPr>
                <a:t>Voice Assistant</a:t>
              </a:r>
              <a:endParaRPr lang="zh-TW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20" name="向右箭號 19"/>
            <p:cNvSpPr/>
            <p:nvPr/>
          </p:nvSpPr>
          <p:spPr>
            <a:xfrm>
              <a:off x="4700332" y="3951101"/>
              <a:ext cx="895843" cy="224475"/>
            </a:xfrm>
            <a:prstGeom prst="stripedRightArrow">
              <a:avLst>
                <a:gd name="adj1" fmla="val 41276"/>
                <a:gd name="adj2" fmla="val 642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向右箭號 50"/>
            <p:cNvSpPr/>
            <p:nvPr/>
          </p:nvSpPr>
          <p:spPr>
            <a:xfrm>
              <a:off x="4700331" y="4633756"/>
              <a:ext cx="895843" cy="224475"/>
            </a:xfrm>
            <a:prstGeom prst="stripedRightArrow">
              <a:avLst>
                <a:gd name="adj1" fmla="val 41276"/>
                <a:gd name="adj2" fmla="val 642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向右箭號 51"/>
            <p:cNvSpPr/>
            <p:nvPr/>
          </p:nvSpPr>
          <p:spPr>
            <a:xfrm>
              <a:off x="4700637" y="5290314"/>
              <a:ext cx="895843" cy="224475"/>
            </a:xfrm>
            <a:prstGeom prst="stripedRightArrow">
              <a:avLst>
                <a:gd name="adj1" fmla="val 41276"/>
                <a:gd name="adj2" fmla="val 642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1026868" y="6347836"/>
              <a:ext cx="7090264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V="1">
              <a:off x="8080181" y="3266271"/>
              <a:ext cx="0" cy="3112335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1063238" y="3242002"/>
              <a:ext cx="0" cy="3112335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rot="900000">
              <a:off x="4489146" y="2862048"/>
              <a:ext cx="4140000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 rot="20700000">
              <a:off x="512908" y="2862346"/>
              <a:ext cx="4140000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13"/>
            <p:cNvSpPr txBox="1"/>
            <p:nvPr/>
          </p:nvSpPr>
          <p:spPr>
            <a:xfrm>
              <a:off x="2734767" y="2700664"/>
              <a:ext cx="3597482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</a:rPr>
                <a:t>智慧燈具</a:t>
              </a:r>
              <a:r>
                <a:rPr lang="en-US" altLang="zh-TW" sz="2800" b="1" dirty="0" smtClean="0">
                  <a:solidFill>
                    <a:schemeClr val="bg1"/>
                  </a:solidFill>
                </a:rPr>
                <a:t>You</a:t>
              </a:r>
              <a:r>
                <a:rPr lang="zh-TW" altLang="en-US" sz="28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sz="2800" b="1" dirty="0" smtClean="0">
                  <a:solidFill>
                    <a:schemeClr val="bg1"/>
                  </a:solidFill>
                </a:rPr>
                <a:t>and</a:t>
              </a:r>
              <a:r>
                <a:rPr lang="zh-TW" altLang="en-US" sz="28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sz="2800" b="1" dirty="0" smtClean="0">
                  <a:solidFill>
                    <a:schemeClr val="bg1"/>
                  </a:solidFill>
                </a:rPr>
                <a:t>Me</a:t>
              </a:r>
              <a:endParaRPr lang="zh-CN" altLang="en-US" sz="28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直接连接符 11"/>
          <p:cNvCxnSpPr/>
          <p:nvPr/>
        </p:nvCxnSpPr>
        <p:spPr>
          <a:xfrm>
            <a:off x="1214438" y="901644"/>
            <a:ext cx="18081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219200" y="403170"/>
            <a:ext cx="1845469" cy="4984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TW" altLang="en-US" b="1" dirty="0" smtClean="0">
                <a:latin typeface="Microsoft YaHei" pitchFamily="34" charset="-122"/>
                <a:ea typeface="Microsoft YaHei" pitchFamily="34" charset="-122"/>
              </a:rPr>
              <a:t>系統</a:t>
            </a:r>
            <a:r>
              <a:rPr kumimoji="1" lang="zh-TW" altLang="en-US" b="1" dirty="0">
                <a:latin typeface="Microsoft YaHei" pitchFamily="34" charset="-122"/>
                <a:ea typeface="Microsoft YaHei" pitchFamily="34" charset="-122"/>
              </a:rPr>
              <a:t>架構</a:t>
            </a:r>
            <a:endParaRPr kumimoji="1" lang="zh-CN" altLang="en-US" b="1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26" name="组合 8"/>
          <p:cNvGrpSpPr/>
          <p:nvPr/>
        </p:nvGrpSpPr>
        <p:grpSpPr>
          <a:xfrm>
            <a:off x="371476" y="476251"/>
            <a:ext cx="641195" cy="352425"/>
            <a:chOff x="495300" y="476250"/>
            <a:chExt cx="1478793" cy="609600"/>
          </a:xfrm>
        </p:grpSpPr>
        <p:sp>
          <p:nvSpPr>
            <p:cNvPr id="27" name="矩形 26"/>
            <p:cNvSpPr/>
            <p:nvPr/>
          </p:nvSpPr>
          <p:spPr>
            <a:xfrm rot="2745231">
              <a:off x="495300" y="476250"/>
              <a:ext cx="609600" cy="6096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745231">
              <a:off x="783439" y="476250"/>
              <a:ext cx="609600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2745231">
              <a:off x="1073966" y="476250"/>
              <a:ext cx="609600" cy="6096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745231">
              <a:off x="1364493" y="476250"/>
              <a:ext cx="609600" cy="6096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/>
        </p:nvCxnSpPr>
        <p:spPr>
          <a:xfrm>
            <a:off x="1214438" y="901644"/>
            <a:ext cx="18081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2"/>
          <p:cNvGrpSpPr/>
          <p:nvPr/>
        </p:nvGrpSpPr>
        <p:grpSpPr>
          <a:xfrm flipV="1">
            <a:off x="-17525" y="6651301"/>
            <a:ext cx="9144000" cy="89140"/>
            <a:chOff x="3143250" y="4705350"/>
            <a:chExt cx="6248400" cy="199314"/>
          </a:xfrm>
        </p:grpSpPr>
        <p:sp>
          <p:nvSpPr>
            <p:cNvPr id="38" name="矩形 37"/>
            <p:cNvSpPr/>
            <p:nvPr/>
          </p:nvSpPr>
          <p:spPr>
            <a:xfrm>
              <a:off x="3143250" y="4705350"/>
              <a:ext cx="1562100" cy="199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705350" y="4705350"/>
              <a:ext cx="1562100" cy="199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67450" y="4705350"/>
              <a:ext cx="1562100" cy="199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829550" y="4705350"/>
              <a:ext cx="1562100" cy="199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64" y="1124503"/>
            <a:ext cx="5760073" cy="3791366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784013" y="5183979"/>
            <a:ext cx="75759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altLang="zh-TW" sz="1600" b="1" dirty="0" smtClean="0">
                <a:latin typeface="+mn-ea"/>
              </a:rPr>
              <a:t>I.   ASK</a:t>
            </a:r>
            <a:r>
              <a:rPr lang="zh-TW" altLang="en-US" sz="1600" b="1" dirty="0" smtClean="0">
                <a:latin typeface="+mn-ea"/>
              </a:rPr>
              <a:t>實作</a:t>
            </a:r>
            <a:r>
              <a:rPr lang="zh-TW" altLang="en-US" sz="1600" b="1" dirty="0">
                <a:latin typeface="+mn-ea"/>
              </a:rPr>
              <a:t> </a:t>
            </a:r>
            <a:r>
              <a:rPr lang="zh-TW" altLang="en-US" sz="1600" b="1" dirty="0" smtClean="0">
                <a:latin typeface="+mn-ea"/>
              </a:rPr>
              <a:t> ：特殊語句觸發條件設定實作並傳送</a:t>
            </a:r>
            <a:r>
              <a:rPr lang="en-US" altLang="zh-TW" sz="1600" b="1" dirty="0" smtClean="0">
                <a:latin typeface="+mn-ea"/>
              </a:rPr>
              <a:t>Intent</a:t>
            </a:r>
            <a:r>
              <a:rPr lang="zh-TW" altLang="en-US" sz="1600" b="1" dirty="0" smtClean="0">
                <a:latin typeface="+mn-ea"/>
              </a:rPr>
              <a:t>。</a:t>
            </a:r>
            <a:endParaRPr lang="en-US" altLang="zh-TW" sz="1600" b="1" dirty="0" smtClean="0">
              <a:latin typeface="+mn-ea"/>
            </a:endParaRPr>
          </a:p>
          <a:p>
            <a:pPr algn="just">
              <a:lnSpc>
                <a:spcPts val="2100"/>
              </a:lnSpc>
            </a:pPr>
            <a:r>
              <a:rPr lang="en-US" altLang="zh-TW" sz="1600" b="1" dirty="0" smtClean="0">
                <a:latin typeface="+mn-ea"/>
              </a:rPr>
              <a:t>II.  AWS</a:t>
            </a:r>
            <a:r>
              <a:rPr lang="zh-TW" altLang="en-US" sz="1600" b="1" dirty="0" smtClean="0">
                <a:latin typeface="+mn-ea"/>
              </a:rPr>
              <a:t>實作  </a:t>
            </a:r>
            <a:r>
              <a:rPr lang="en-US" altLang="zh-TW" sz="1600" b="1" dirty="0" smtClean="0">
                <a:latin typeface="+mn-ea"/>
              </a:rPr>
              <a:t>: </a:t>
            </a:r>
            <a:r>
              <a:rPr lang="zh-TW" altLang="en-US" sz="1600" b="1" dirty="0" smtClean="0">
                <a:latin typeface="+mn-ea"/>
              </a:rPr>
              <a:t>向網頁伺服器進行</a:t>
            </a:r>
            <a:r>
              <a:rPr lang="en-US" altLang="zh-TW" sz="1600" b="1" dirty="0" smtClean="0">
                <a:latin typeface="+mn-ea"/>
              </a:rPr>
              <a:t>Http</a:t>
            </a:r>
            <a:r>
              <a:rPr lang="zh-TW" altLang="en-US" sz="1600" b="1" dirty="0" smtClean="0">
                <a:latin typeface="+mn-ea"/>
              </a:rPr>
              <a:t> </a:t>
            </a:r>
            <a:r>
              <a:rPr lang="en-US" altLang="zh-TW" sz="1600" b="1" dirty="0" smtClean="0">
                <a:latin typeface="+mn-ea"/>
              </a:rPr>
              <a:t>Request</a:t>
            </a:r>
            <a:r>
              <a:rPr lang="zh-TW" altLang="en-US" sz="1600" b="1" dirty="0" smtClean="0">
                <a:latin typeface="+mn-ea"/>
              </a:rPr>
              <a:t>。</a:t>
            </a:r>
            <a:endParaRPr lang="en-US" altLang="zh-TW" sz="1600" b="1" dirty="0" smtClean="0">
              <a:latin typeface="+mn-ea"/>
            </a:endParaRPr>
          </a:p>
          <a:p>
            <a:pPr algn="just">
              <a:lnSpc>
                <a:spcPts val="2100"/>
              </a:lnSpc>
            </a:pPr>
            <a:r>
              <a:rPr lang="en-US" altLang="zh-TW" sz="1600" b="1" dirty="0" smtClean="0">
                <a:latin typeface="+mn-ea"/>
              </a:rPr>
              <a:t>III. RPi3</a:t>
            </a:r>
            <a:r>
              <a:rPr lang="zh-TW" altLang="en-US" sz="1600" b="1" dirty="0" smtClean="0">
                <a:latin typeface="+mn-ea"/>
              </a:rPr>
              <a:t>實作 ：網頁伺服器實作及</a:t>
            </a:r>
            <a:r>
              <a:rPr lang="en-US" altLang="zh-TW" sz="1600" b="1" dirty="0" smtClean="0">
                <a:latin typeface="+mn-ea"/>
              </a:rPr>
              <a:t>Intent</a:t>
            </a:r>
            <a:r>
              <a:rPr lang="zh-TW" altLang="en-US" sz="1600" b="1" dirty="0" smtClean="0">
                <a:latin typeface="+mn-ea"/>
              </a:rPr>
              <a:t>參數解碼程式實作。</a:t>
            </a:r>
            <a:endParaRPr lang="en-US" altLang="zh-TW" sz="1600" b="1" dirty="0" smtClean="0">
              <a:latin typeface="+mn-ea"/>
            </a:endParaRPr>
          </a:p>
          <a:p>
            <a:pPr algn="just">
              <a:lnSpc>
                <a:spcPts val="2100"/>
              </a:lnSpc>
            </a:pPr>
            <a:r>
              <a:rPr lang="en-US" altLang="zh-TW" sz="1600" b="1" dirty="0" smtClean="0">
                <a:latin typeface="+mn-ea"/>
              </a:rPr>
              <a:t>IV. ARC</a:t>
            </a:r>
            <a:r>
              <a:rPr lang="zh-TW" altLang="en-US" sz="1600" b="1" dirty="0" smtClean="0">
                <a:latin typeface="+mn-ea"/>
              </a:rPr>
              <a:t>實作   </a:t>
            </a:r>
            <a:r>
              <a:rPr lang="en-US" altLang="zh-TW" sz="1600" b="1" dirty="0" smtClean="0">
                <a:latin typeface="+mn-ea"/>
              </a:rPr>
              <a:t>:</a:t>
            </a:r>
            <a:r>
              <a:rPr lang="zh-TW" altLang="en-US" sz="1600" b="1" dirty="0" smtClean="0">
                <a:latin typeface="+mn-ea"/>
              </a:rPr>
              <a:t> </a:t>
            </a:r>
            <a:r>
              <a:rPr lang="en-US" altLang="zh-TW" sz="1600" b="1" dirty="0" smtClean="0">
                <a:latin typeface="+mn-ea"/>
              </a:rPr>
              <a:t>GPIO</a:t>
            </a:r>
            <a:r>
              <a:rPr lang="zh-TW" altLang="en-US" sz="1600" b="1" dirty="0" smtClean="0">
                <a:latin typeface="+mn-ea"/>
              </a:rPr>
              <a:t>控制燈條。</a:t>
            </a:r>
            <a:endParaRPr lang="en-US" altLang="zh-TW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219200" y="403170"/>
            <a:ext cx="2394857" cy="4984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TW" altLang="en-US" b="1" dirty="0" smtClean="0">
                <a:latin typeface="Microsoft YaHei" pitchFamily="34" charset="-122"/>
                <a:ea typeface="Microsoft YaHei" pitchFamily="34" charset="-122"/>
              </a:rPr>
              <a:t>硬體實際</a:t>
            </a:r>
            <a:r>
              <a:rPr kumimoji="1" lang="zh-TW" altLang="en-US" b="1" dirty="0">
                <a:latin typeface="Microsoft YaHei" pitchFamily="34" charset="-122"/>
                <a:ea typeface="Microsoft YaHei" pitchFamily="34" charset="-122"/>
              </a:rPr>
              <a:t>架設</a:t>
            </a:r>
            <a:endParaRPr kumimoji="1" lang="zh-CN" altLang="en-US" b="1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26" name="组合 8"/>
          <p:cNvGrpSpPr/>
          <p:nvPr/>
        </p:nvGrpSpPr>
        <p:grpSpPr>
          <a:xfrm>
            <a:off x="371476" y="476251"/>
            <a:ext cx="641195" cy="352425"/>
            <a:chOff x="495300" y="476250"/>
            <a:chExt cx="1478793" cy="609600"/>
          </a:xfrm>
        </p:grpSpPr>
        <p:sp>
          <p:nvSpPr>
            <p:cNvPr id="27" name="矩形 26"/>
            <p:cNvSpPr/>
            <p:nvPr/>
          </p:nvSpPr>
          <p:spPr>
            <a:xfrm rot="2745231">
              <a:off x="495300" y="476250"/>
              <a:ext cx="609600" cy="6096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745231">
              <a:off x="783439" y="476250"/>
              <a:ext cx="609600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2745231">
              <a:off x="1073966" y="476250"/>
              <a:ext cx="609600" cy="6096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745231">
              <a:off x="1364493" y="476250"/>
              <a:ext cx="609600" cy="6096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/>
        </p:nvCxnSpPr>
        <p:spPr>
          <a:xfrm>
            <a:off x="1214438" y="901644"/>
            <a:ext cx="234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2"/>
          <p:cNvGrpSpPr/>
          <p:nvPr/>
        </p:nvGrpSpPr>
        <p:grpSpPr>
          <a:xfrm flipV="1">
            <a:off x="-17525" y="6651301"/>
            <a:ext cx="9144000" cy="89140"/>
            <a:chOff x="3143250" y="4705350"/>
            <a:chExt cx="6248400" cy="199314"/>
          </a:xfrm>
        </p:grpSpPr>
        <p:sp>
          <p:nvSpPr>
            <p:cNvPr id="38" name="矩形 37"/>
            <p:cNvSpPr/>
            <p:nvPr/>
          </p:nvSpPr>
          <p:spPr>
            <a:xfrm>
              <a:off x="3143250" y="4705350"/>
              <a:ext cx="1562100" cy="199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705350" y="4705350"/>
              <a:ext cx="1562100" cy="199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67450" y="4705350"/>
              <a:ext cx="1562100" cy="199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829550" y="4705350"/>
              <a:ext cx="1562100" cy="199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24" y="1500639"/>
            <a:ext cx="6493353" cy="4551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24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資料庫圖表 13"/>
          <p:cNvGraphicFramePr/>
          <p:nvPr>
            <p:extLst>
              <p:ext uri="{D42A27DB-BD31-4B8C-83A1-F6EECF244321}">
                <p14:modId xmlns:p14="http://schemas.microsoft.com/office/powerpoint/2010/main" val="709479272"/>
              </p:ext>
            </p:extLst>
          </p:nvPr>
        </p:nvGraphicFramePr>
        <p:xfrm>
          <a:off x="285881" y="855505"/>
          <a:ext cx="8572238" cy="24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文本占位符 1"/>
          <p:cNvSpPr txBox="1">
            <a:spLocks/>
          </p:cNvSpPr>
          <p:nvPr/>
        </p:nvSpPr>
        <p:spPr>
          <a:xfrm>
            <a:off x="1219200" y="403170"/>
            <a:ext cx="1845469" cy="498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b="1" dirty="0" smtClean="0">
                <a:latin typeface="Microsoft YaHei" pitchFamily="34" charset="-122"/>
                <a:ea typeface="Microsoft YaHei" pitchFamily="34" charset="-122"/>
              </a:rPr>
              <a:t>軟體</a:t>
            </a:r>
            <a:r>
              <a:rPr kumimoji="1" lang="zh-TW" altLang="en-US" b="1" dirty="0">
                <a:latin typeface="Microsoft YaHei" pitchFamily="34" charset="-122"/>
                <a:ea typeface="Microsoft YaHei" pitchFamily="34" charset="-122"/>
              </a:rPr>
              <a:t>流程</a:t>
            </a:r>
            <a:endParaRPr kumimoji="1" lang="zh-CN" altLang="en-US" b="1" dirty="0"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24" name="组合 8"/>
          <p:cNvGrpSpPr/>
          <p:nvPr/>
        </p:nvGrpSpPr>
        <p:grpSpPr>
          <a:xfrm>
            <a:off x="371476" y="476251"/>
            <a:ext cx="641195" cy="352425"/>
            <a:chOff x="495300" y="476250"/>
            <a:chExt cx="1478793" cy="609600"/>
          </a:xfrm>
        </p:grpSpPr>
        <p:sp>
          <p:nvSpPr>
            <p:cNvPr id="25" name="矩形 24"/>
            <p:cNvSpPr/>
            <p:nvPr/>
          </p:nvSpPr>
          <p:spPr>
            <a:xfrm rot="2745231">
              <a:off x="495300" y="476250"/>
              <a:ext cx="609600" cy="6096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745231">
              <a:off x="783439" y="476250"/>
              <a:ext cx="609600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745231">
              <a:off x="1073966" y="476250"/>
              <a:ext cx="609600" cy="6096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745231">
              <a:off x="1364493" y="476250"/>
              <a:ext cx="609600" cy="6096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11"/>
          <p:cNvCxnSpPr/>
          <p:nvPr/>
        </p:nvCxnSpPr>
        <p:spPr>
          <a:xfrm>
            <a:off x="1214438" y="825444"/>
            <a:ext cx="18081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2"/>
          <p:cNvGrpSpPr/>
          <p:nvPr/>
        </p:nvGrpSpPr>
        <p:grpSpPr>
          <a:xfrm flipV="1">
            <a:off x="-17525" y="6651301"/>
            <a:ext cx="9144000" cy="89140"/>
            <a:chOff x="3143250" y="4705350"/>
            <a:chExt cx="6248400" cy="199314"/>
          </a:xfrm>
        </p:grpSpPr>
        <p:sp>
          <p:nvSpPr>
            <p:cNvPr id="53" name="矩形 52"/>
            <p:cNvSpPr/>
            <p:nvPr/>
          </p:nvSpPr>
          <p:spPr>
            <a:xfrm>
              <a:off x="3143250" y="4705350"/>
              <a:ext cx="1562100" cy="199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705350" y="4705350"/>
              <a:ext cx="1562100" cy="199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267450" y="4705350"/>
              <a:ext cx="1562100" cy="199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829550" y="4705350"/>
              <a:ext cx="1562100" cy="199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41143" y="2817744"/>
            <a:ext cx="8661715" cy="3482882"/>
            <a:chOff x="285881" y="2893944"/>
            <a:chExt cx="8661715" cy="3482882"/>
          </a:xfrm>
        </p:grpSpPr>
        <p:sp>
          <p:nvSpPr>
            <p:cNvPr id="34" name="圓角矩形 33"/>
            <p:cNvSpPr/>
            <p:nvPr/>
          </p:nvSpPr>
          <p:spPr>
            <a:xfrm>
              <a:off x="6840552" y="2893944"/>
              <a:ext cx="2107044" cy="3464458"/>
            </a:xfrm>
            <a:prstGeom prst="roundRect">
              <a:avLst>
                <a:gd name="adj" fmla="val 11667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TW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4643953" y="2893944"/>
              <a:ext cx="2107044" cy="3464458"/>
            </a:xfrm>
            <a:prstGeom prst="roundRect">
              <a:avLst>
                <a:gd name="adj" fmla="val 11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TW" altLang="en-US" b="1" dirty="0">
                <a:solidFill>
                  <a:schemeClr val="bg2"/>
                </a:solidFill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2447432" y="2912368"/>
              <a:ext cx="2107044" cy="3464458"/>
              <a:chOff x="2447432" y="2893946"/>
              <a:chExt cx="2107044" cy="3464458"/>
            </a:xfrm>
          </p:grpSpPr>
          <p:sp>
            <p:nvSpPr>
              <p:cNvPr id="22" name="圓角矩形 21"/>
              <p:cNvSpPr/>
              <p:nvPr/>
            </p:nvSpPr>
            <p:spPr>
              <a:xfrm>
                <a:off x="2447432" y="2893946"/>
                <a:ext cx="2107044" cy="3464458"/>
              </a:xfrm>
              <a:prstGeom prst="roundRect">
                <a:avLst>
                  <a:gd name="adj" fmla="val 116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TW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2575803" y="3125763"/>
                <a:ext cx="1850302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chemeClr val="bg2"/>
                    </a:solidFill>
                  </a:rPr>
                  <a:t>實作出ASK每個Intent的功能，使用http requset發送帶有key/value的URL控制命令給智慧居家的裝置</a:t>
                </a:r>
                <a:r>
                  <a:rPr lang="zh-TW" altLang="en-US" b="1" dirty="0" smtClean="0">
                    <a:solidFill>
                      <a:schemeClr val="bg2"/>
                    </a:solidFill>
                  </a:rPr>
                  <a:t>。</a:t>
                </a:r>
                <a:endParaRPr lang="en-US" altLang="zh-TW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285881" y="2893945"/>
              <a:ext cx="2067209" cy="3464459"/>
              <a:chOff x="285881" y="2893945"/>
              <a:chExt cx="2067209" cy="3464459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285881" y="2893945"/>
                <a:ext cx="2067209" cy="3464458"/>
              </a:xfrm>
              <a:prstGeom prst="roundRect">
                <a:avLst>
                  <a:gd name="adj" fmla="val 11667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TW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02925" y="2942084"/>
                <a:ext cx="183312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chemeClr val="bg2"/>
                    </a:solidFill>
                  </a:rPr>
                  <a:t>在平台上設定語音關鍵字，使平台能夠辨識使用者的語音，分析使用者想達成的控制功能，將辨識結果供後端AWS實作。</a:t>
                </a:r>
                <a:endParaRPr lang="zh-TW" altLang="en-US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803417" y="3077217"/>
              <a:ext cx="1790700" cy="3146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b="1" dirty="0">
                  <a:solidFill>
                    <a:schemeClr val="bg2"/>
                  </a:solidFill>
                </a:rPr>
                <a:t>建立Apache server並使用PHP伺服器語言來擷取帶有key/value的url，分析遠端傳送來的控制命令並將命令透過UART或GPIO傳送給EMSK。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109455" y="3566748"/>
              <a:ext cx="1569238" cy="2118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b="1" dirty="0" smtClean="0">
                  <a:solidFill>
                    <a:schemeClr val="bg2"/>
                  </a:solidFill>
                </a:rPr>
                <a:t>透過</a:t>
              </a:r>
              <a:r>
                <a:rPr lang="zh-TW" altLang="en-US" b="1" dirty="0">
                  <a:solidFill>
                    <a:schemeClr val="bg2"/>
                  </a:solidFill>
                </a:rPr>
                <a:t>GPIO或UART接收控制命令，並利用GPIO控制三色光燈條。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0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占位符 1"/>
          <p:cNvSpPr txBox="1">
            <a:spLocks/>
          </p:cNvSpPr>
          <p:nvPr/>
        </p:nvSpPr>
        <p:spPr>
          <a:xfrm>
            <a:off x="1219200" y="403170"/>
            <a:ext cx="1845469" cy="498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b="1" dirty="0" smtClean="0">
                <a:latin typeface="Microsoft YaHei" pitchFamily="34" charset="-122"/>
                <a:ea typeface="Microsoft YaHei" pitchFamily="34" charset="-122"/>
              </a:rPr>
              <a:t>測試</a:t>
            </a:r>
            <a:r>
              <a:rPr kumimoji="1" lang="zh-TW" altLang="en-US" b="1" dirty="0">
                <a:latin typeface="Microsoft YaHei" pitchFamily="34" charset="-122"/>
                <a:ea typeface="Microsoft YaHei" pitchFamily="34" charset="-122"/>
              </a:rPr>
              <a:t>結果</a:t>
            </a:r>
            <a:endParaRPr kumimoji="1" lang="zh-CN" altLang="en-US" b="1" dirty="0"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63" name="组合 8"/>
          <p:cNvGrpSpPr/>
          <p:nvPr/>
        </p:nvGrpSpPr>
        <p:grpSpPr>
          <a:xfrm>
            <a:off x="371476" y="476251"/>
            <a:ext cx="641195" cy="352425"/>
            <a:chOff x="495300" y="476250"/>
            <a:chExt cx="1478793" cy="609600"/>
          </a:xfrm>
        </p:grpSpPr>
        <p:sp>
          <p:nvSpPr>
            <p:cNvPr id="64" name="矩形 63"/>
            <p:cNvSpPr/>
            <p:nvPr/>
          </p:nvSpPr>
          <p:spPr>
            <a:xfrm rot="2745231">
              <a:off x="495300" y="476250"/>
              <a:ext cx="609600" cy="6096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2745231">
              <a:off x="783439" y="476250"/>
              <a:ext cx="609600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2745231">
              <a:off x="1073966" y="476250"/>
              <a:ext cx="609600" cy="6096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 rot="2745231">
              <a:off x="1364493" y="476250"/>
              <a:ext cx="609600" cy="6096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11"/>
          <p:cNvCxnSpPr/>
          <p:nvPr/>
        </p:nvCxnSpPr>
        <p:spPr>
          <a:xfrm>
            <a:off x="1214438" y="901644"/>
            <a:ext cx="18081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1609157" y="1080757"/>
            <a:ext cx="5925687" cy="1266102"/>
            <a:chOff x="1683141" y="1080757"/>
            <a:chExt cx="5925687" cy="126610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141" y="1080757"/>
              <a:ext cx="1262743" cy="1262743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3211904" y="1481295"/>
              <a:ext cx="2685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/>
                <a:t>Light turn {color}.</a:t>
              </a:r>
              <a:endParaRPr lang="zh-TW" altLang="en-US" sz="2400" b="1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122" y="1149132"/>
              <a:ext cx="1536706" cy="1197727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0" y="2559901"/>
            <a:ext cx="9144000" cy="4180540"/>
            <a:chOff x="-17525" y="2559901"/>
            <a:chExt cx="9144000" cy="4180540"/>
          </a:xfrm>
        </p:grpSpPr>
        <p:grpSp>
          <p:nvGrpSpPr>
            <p:cNvPr id="35" name="组合 2"/>
            <p:cNvGrpSpPr/>
            <p:nvPr/>
          </p:nvGrpSpPr>
          <p:grpSpPr>
            <a:xfrm flipV="1">
              <a:off x="-17525" y="6651301"/>
              <a:ext cx="9144000" cy="89140"/>
              <a:chOff x="3143250" y="4705350"/>
              <a:chExt cx="6248400" cy="199314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3143250" y="4705350"/>
                <a:ext cx="1562100" cy="199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705350" y="4705350"/>
                <a:ext cx="1562100" cy="19931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267450" y="4705350"/>
                <a:ext cx="1562100" cy="199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829550" y="4705350"/>
                <a:ext cx="1562100" cy="19931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171"/>
            <a:stretch/>
          </p:blipFill>
          <p:spPr>
            <a:xfrm>
              <a:off x="530002" y="2989905"/>
              <a:ext cx="8083997" cy="3541562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846192" y="2566179"/>
              <a:ext cx="1839067" cy="461665"/>
            </a:xfrm>
            <a:prstGeom prst="rect">
              <a:avLst/>
            </a:prstGeom>
            <a:solidFill>
              <a:srgbClr val="FFEFE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</a:rPr>
                <a:t>c</a:t>
              </a:r>
              <a:r>
                <a:rPr lang="en-US" altLang="zh-TW" sz="2400" b="1" dirty="0" smtClean="0">
                  <a:solidFill>
                    <a:srgbClr val="FF0000"/>
                  </a:solidFill>
                </a:rPr>
                <a:t>olor = red 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411475" y="2559901"/>
              <a:ext cx="224458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accent4">
                      <a:lumMod val="50000"/>
                    </a:schemeClr>
                  </a:solidFill>
                </a:rPr>
                <a:t>c</a:t>
              </a:r>
              <a:r>
                <a:rPr lang="en-US" altLang="zh-TW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olor = green </a:t>
              </a:r>
              <a:endParaRPr lang="zh-TW" altLang="en-US" sz="24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319435" y="2566179"/>
              <a:ext cx="2014940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accent3">
                      <a:lumMod val="50000"/>
                    </a:schemeClr>
                  </a:solidFill>
                </a:rPr>
                <a:t>c</a:t>
              </a:r>
              <a:r>
                <a:rPr lang="en-US" altLang="zh-TW" sz="2400" b="1" dirty="0" smtClean="0">
                  <a:solidFill>
                    <a:schemeClr val="accent3">
                      <a:lumMod val="50000"/>
                    </a:schemeClr>
                  </a:solidFill>
                </a:rPr>
                <a:t>olor = blue </a:t>
              </a:r>
              <a:endParaRPr lang="zh-TW" altLang="en-US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156749" y="4529852"/>
              <a:ext cx="2365711" cy="461665"/>
            </a:xfrm>
            <a:prstGeom prst="rect">
              <a:avLst/>
            </a:prstGeom>
            <a:solidFill>
              <a:srgbClr val="F1E8F8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7030A0"/>
                  </a:solidFill>
                </a:rPr>
                <a:t>c</a:t>
              </a:r>
              <a:r>
                <a:rPr lang="en-US" altLang="zh-TW" sz="2400" b="1" dirty="0" smtClean="0">
                  <a:solidFill>
                    <a:srgbClr val="7030A0"/>
                  </a:solidFill>
                </a:rPr>
                <a:t>olor = purple </a:t>
              </a:r>
              <a:endParaRPr lang="zh-TW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250018" y="4529853"/>
              <a:ext cx="2567494" cy="461665"/>
            </a:xfrm>
            <a:prstGeom prst="rect">
              <a:avLst/>
            </a:prstGeom>
            <a:solidFill>
              <a:srgbClr val="DD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7370"/>
                  </a:solidFill>
                </a:rPr>
                <a:t>c</a:t>
              </a:r>
              <a:r>
                <a:rPr lang="en-US" altLang="zh-TW" sz="2400" b="1" dirty="0" smtClean="0">
                  <a:solidFill>
                    <a:srgbClr val="007370"/>
                  </a:solidFill>
                </a:rPr>
                <a:t>olor = peacock </a:t>
              </a:r>
              <a:endParaRPr lang="zh-TW" altLang="en-US" sz="2400" b="1" dirty="0">
                <a:solidFill>
                  <a:srgbClr val="007370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01921" y="4529852"/>
              <a:ext cx="2365711" cy="461665"/>
            </a:xfrm>
            <a:prstGeom prst="rect">
              <a:avLst/>
            </a:prstGeom>
            <a:solidFill>
              <a:srgbClr val="FFFFD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CDC800"/>
                  </a:solidFill>
                </a:rPr>
                <a:t>c</a:t>
              </a:r>
              <a:r>
                <a:rPr lang="en-US" altLang="zh-TW" sz="2400" b="1" dirty="0" smtClean="0">
                  <a:solidFill>
                    <a:srgbClr val="CDC800"/>
                  </a:solidFill>
                </a:rPr>
                <a:t>olor = yellow </a:t>
              </a:r>
              <a:endParaRPr lang="zh-TW" altLang="en-US" sz="2400" b="1" dirty="0">
                <a:solidFill>
                  <a:srgbClr val="CDC8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8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2"/>
          <p:cNvGrpSpPr/>
          <p:nvPr/>
        </p:nvGrpSpPr>
        <p:grpSpPr>
          <a:xfrm flipV="1">
            <a:off x="-17525" y="6651301"/>
            <a:ext cx="9144000" cy="89140"/>
            <a:chOff x="3143250" y="4705350"/>
            <a:chExt cx="6248400" cy="199314"/>
          </a:xfrm>
        </p:grpSpPr>
        <p:sp>
          <p:nvSpPr>
            <p:cNvPr id="53" name="矩形 52"/>
            <p:cNvSpPr/>
            <p:nvPr/>
          </p:nvSpPr>
          <p:spPr>
            <a:xfrm>
              <a:off x="3143250" y="4705350"/>
              <a:ext cx="1562100" cy="199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705350" y="4705350"/>
              <a:ext cx="1562100" cy="199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267450" y="4705350"/>
              <a:ext cx="1562100" cy="199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829550" y="4705350"/>
              <a:ext cx="1562100" cy="199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占位符 1"/>
          <p:cNvSpPr txBox="1">
            <a:spLocks/>
          </p:cNvSpPr>
          <p:nvPr/>
        </p:nvSpPr>
        <p:spPr>
          <a:xfrm>
            <a:off x="1219200" y="403170"/>
            <a:ext cx="1845469" cy="498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b="1" dirty="0" smtClean="0">
                <a:latin typeface="Microsoft YaHei" pitchFamily="34" charset="-122"/>
                <a:ea typeface="Microsoft YaHei" pitchFamily="34" charset="-122"/>
              </a:rPr>
              <a:t>測試</a:t>
            </a:r>
            <a:r>
              <a:rPr kumimoji="1" lang="zh-TW" altLang="en-US" b="1" dirty="0">
                <a:latin typeface="Microsoft YaHei" pitchFamily="34" charset="-122"/>
                <a:ea typeface="Microsoft YaHei" pitchFamily="34" charset="-122"/>
              </a:rPr>
              <a:t>結果</a:t>
            </a:r>
            <a:endParaRPr kumimoji="1" lang="zh-CN" altLang="en-US" b="1" dirty="0"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63" name="组合 8"/>
          <p:cNvGrpSpPr/>
          <p:nvPr/>
        </p:nvGrpSpPr>
        <p:grpSpPr>
          <a:xfrm>
            <a:off x="371476" y="476251"/>
            <a:ext cx="641195" cy="352425"/>
            <a:chOff x="495300" y="476250"/>
            <a:chExt cx="1478793" cy="609600"/>
          </a:xfrm>
        </p:grpSpPr>
        <p:sp>
          <p:nvSpPr>
            <p:cNvPr id="64" name="矩形 63"/>
            <p:cNvSpPr/>
            <p:nvPr/>
          </p:nvSpPr>
          <p:spPr>
            <a:xfrm rot="2745231">
              <a:off x="495300" y="476250"/>
              <a:ext cx="609600" cy="6096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2745231">
              <a:off x="783439" y="476250"/>
              <a:ext cx="609600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2745231">
              <a:off x="1073966" y="476250"/>
              <a:ext cx="609600" cy="6096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 rot="2745231">
              <a:off x="1364493" y="476250"/>
              <a:ext cx="609600" cy="6096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11"/>
          <p:cNvCxnSpPr/>
          <p:nvPr/>
        </p:nvCxnSpPr>
        <p:spPr>
          <a:xfrm>
            <a:off x="1214438" y="901644"/>
            <a:ext cx="18081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1444818" y="1224169"/>
            <a:ext cx="6254365" cy="1283083"/>
            <a:chOff x="1550131" y="1224169"/>
            <a:chExt cx="6254365" cy="128308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131" y="1224169"/>
              <a:ext cx="1262743" cy="1262743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945884" y="1624707"/>
              <a:ext cx="3188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/>
                <a:t>Turn {state} the light.</a:t>
              </a:r>
              <a:endParaRPr lang="zh-TW" altLang="en-US" sz="2400" b="1" dirty="0"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790" y="1309525"/>
              <a:ext cx="1536706" cy="1197727"/>
            </a:xfrm>
            <a:prstGeom prst="rect">
              <a:avLst/>
            </a:prstGeom>
          </p:spPr>
        </p:pic>
      </p:grpSp>
      <p:grpSp>
        <p:nvGrpSpPr>
          <p:cNvPr id="2" name="群組 1"/>
          <p:cNvGrpSpPr/>
          <p:nvPr/>
        </p:nvGrpSpPr>
        <p:grpSpPr>
          <a:xfrm>
            <a:off x="731813" y="3000523"/>
            <a:ext cx="7680375" cy="2359988"/>
            <a:chOff x="803750" y="3000523"/>
            <a:chExt cx="7680375" cy="235998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1" t="68829" r="14630"/>
            <a:stretch/>
          </p:blipFill>
          <p:spPr>
            <a:xfrm>
              <a:off x="803750" y="3211844"/>
              <a:ext cx="7680375" cy="2148667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1655246" y="3000524"/>
              <a:ext cx="185721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state = off 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726503" y="3000523"/>
              <a:ext cx="185721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state = on 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63940"/>
            <a:ext cx="9144000" cy="32058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4769785"/>
            <a:ext cx="9144000" cy="165737"/>
            <a:chOff x="3143250" y="4705350"/>
            <a:chExt cx="6248400" cy="199314"/>
          </a:xfrm>
        </p:grpSpPr>
        <p:sp>
          <p:nvSpPr>
            <p:cNvPr id="4" name="矩形 3"/>
            <p:cNvSpPr/>
            <p:nvPr/>
          </p:nvSpPr>
          <p:spPr>
            <a:xfrm>
              <a:off x="3143250" y="4705350"/>
              <a:ext cx="1562100" cy="199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05350" y="4705350"/>
              <a:ext cx="1562100" cy="199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67450" y="4705350"/>
              <a:ext cx="1562100" cy="199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829550" y="4705350"/>
              <a:ext cx="1562100" cy="199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1064" y="2262579"/>
            <a:ext cx="4241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accent4"/>
                </a:solidFill>
              </a:rPr>
              <a:t>謝謝！</a:t>
            </a:r>
            <a:endParaRPr lang="zh-CN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87" y="302238"/>
            <a:ext cx="1371600" cy="24384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36" y="5027777"/>
            <a:ext cx="2271841" cy="9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1AAD7"/>
      </a:accent1>
      <a:accent2>
        <a:srgbClr val="3CC2B8"/>
      </a:accent2>
      <a:accent3>
        <a:srgbClr val="426FCF"/>
      </a:accent3>
      <a:accent4>
        <a:srgbClr val="81C373"/>
      </a:accent4>
      <a:accent5>
        <a:srgbClr val="C6CD2F"/>
      </a:accent5>
      <a:accent6>
        <a:srgbClr val="51515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394</Words>
  <Application>Microsoft Office PowerPoint</Application>
  <PresentationFormat>如螢幕大小 (4:3)</PresentationFormat>
  <Paragraphs>45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Microsoft YaHei</vt:lpstr>
      <vt:lpstr>Microsoft YaHei</vt:lpstr>
      <vt:lpstr>黑体</vt:lpstr>
      <vt:lpstr>微軟正黑體</vt:lpstr>
      <vt:lpstr>新細明體</vt:lpstr>
      <vt:lpstr>Arial</vt:lpstr>
      <vt:lpstr>Calibri</vt:lpstr>
      <vt:lpstr>Century Gothic</vt:lpstr>
      <vt:lpstr>Segoe UI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陳鈺憲</cp:lastModifiedBy>
  <cp:revision>233</cp:revision>
  <dcterms:created xsi:type="dcterms:W3CDTF">2015-08-18T02:51:41Z</dcterms:created>
  <dcterms:modified xsi:type="dcterms:W3CDTF">2018-05-16T07:03:53Z</dcterms:modified>
</cp:coreProperties>
</file>