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1" r:id="rId2"/>
    <p:sldId id="264" r:id="rId3"/>
    <p:sldId id="260" r:id="rId4"/>
    <p:sldId id="263" r:id="rId5"/>
    <p:sldId id="257" r:id="rId6"/>
    <p:sldId id="265" r:id="rId7"/>
    <p:sldId id="266" r:id="rId8"/>
    <p:sldId id="262" r:id="rId9"/>
    <p:sldId id="267" r:id="rId10"/>
    <p:sldId id="269" r:id="rId11"/>
    <p:sldId id="270" r:id="rId12"/>
    <p:sldId id="268" r:id="rId13"/>
    <p:sldId id="259" r:id="rId1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0" autoAdjust="0"/>
    <p:restoredTop sz="95424" autoAdjust="0"/>
  </p:normalViewPr>
  <p:slideViewPr>
    <p:cSldViewPr snapToGrid="0" snapToObjects="1">
      <p:cViewPr>
        <p:scale>
          <a:sx n="99" d="100"/>
          <a:sy n="99" d="100"/>
        </p:scale>
        <p:origin x="-84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8809F-E9E9-9A40-B308-536657639BAF}" type="datetimeFigureOut">
              <a:rPr kumimoji="1" lang="zh-CN" altLang="en-US" smtClean="0"/>
              <a:t>17-3-8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4E9CB-ED8C-CF4A-993F-23D22584BD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2727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4352" y="1143177"/>
            <a:ext cx="5927764" cy="308629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75AAC-F8C6-48DE-BD61-1A8854A17F2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368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75AAC-F8C6-48DE-BD61-1A8854A17F2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368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1E96-5BB9-1142-9679-39FF411E49C3}" type="datetimeFigureOut">
              <a:rPr kumimoji="1" lang="zh-CN" altLang="en-US" smtClean="0"/>
              <a:t>17-3-8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8F6-2D22-8A4A-BC7A-B997565A22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652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1E96-5BB9-1142-9679-39FF411E49C3}" type="datetimeFigureOut">
              <a:rPr kumimoji="1" lang="zh-CN" altLang="en-US" smtClean="0"/>
              <a:t>17-3-8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8F6-2D22-8A4A-BC7A-B997565A22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85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1E96-5BB9-1142-9679-39FF411E49C3}" type="datetimeFigureOut">
              <a:rPr kumimoji="1" lang="zh-CN" altLang="en-US" smtClean="0"/>
              <a:t>17-3-8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8F6-2D22-8A4A-BC7A-B997565A22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34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1E96-5BB9-1142-9679-39FF411E49C3}" type="datetimeFigureOut">
              <a:rPr kumimoji="1" lang="zh-CN" altLang="en-US" smtClean="0"/>
              <a:t>17-3-8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8F6-2D22-8A4A-BC7A-B997565A22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570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1E96-5BB9-1142-9679-39FF411E49C3}" type="datetimeFigureOut">
              <a:rPr kumimoji="1" lang="zh-CN" altLang="en-US" smtClean="0"/>
              <a:t>17-3-8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8F6-2D22-8A4A-BC7A-B997565A22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946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1E96-5BB9-1142-9679-39FF411E49C3}" type="datetimeFigureOut">
              <a:rPr kumimoji="1" lang="zh-CN" altLang="en-US" smtClean="0"/>
              <a:t>17-3-8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8F6-2D22-8A4A-BC7A-B997565A22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742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1E96-5BB9-1142-9679-39FF411E49C3}" type="datetimeFigureOut">
              <a:rPr kumimoji="1" lang="zh-CN" altLang="en-US" smtClean="0"/>
              <a:t>17-3-8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8F6-2D22-8A4A-BC7A-B997565A22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655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1E96-5BB9-1142-9679-39FF411E49C3}" type="datetimeFigureOut">
              <a:rPr kumimoji="1" lang="zh-CN" altLang="en-US" smtClean="0"/>
              <a:t>17-3-8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8F6-2D22-8A4A-BC7A-B997565A22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610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1E96-5BB9-1142-9679-39FF411E49C3}" type="datetimeFigureOut">
              <a:rPr kumimoji="1" lang="zh-CN" altLang="en-US" smtClean="0"/>
              <a:t>17-3-8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8F6-2D22-8A4A-BC7A-B997565A22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606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1E96-5BB9-1142-9679-39FF411E49C3}" type="datetimeFigureOut">
              <a:rPr kumimoji="1" lang="zh-CN" altLang="en-US" smtClean="0"/>
              <a:t>17-3-8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8F6-2D22-8A4A-BC7A-B997565A22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945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1E96-5BB9-1142-9679-39FF411E49C3}" type="datetimeFigureOut">
              <a:rPr kumimoji="1" lang="zh-CN" altLang="en-US" smtClean="0"/>
              <a:t>17-3-8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8F6-2D22-8A4A-BC7A-B997565A22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941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51E96-5BB9-1142-9679-39FF411E49C3}" type="datetimeFigureOut">
              <a:rPr kumimoji="1" lang="zh-CN" altLang="en-US" smtClean="0"/>
              <a:t>17-3-8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E8F6-2D22-8A4A-BC7A-B997565A22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84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50966" y="3739044"/>
            <a:ext cx="223651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 b="1" dirty="0" smtClean="0">
                <a:solidFill>
                  <a:srgbClr val="800000"/>
                </a:solidFill>
                <a:latin typeface="微软雅黑"/>
                <a:ea typeface="微软雅黑"/>
                <a:cs typeface="微软雅黑"/>
              </a:rPr>
              <a:t>协议：固化</a:t>
            </a:r>
            <a:endParaRPr kumimoji="1" lang="en-US" altLang="zh-CN" sz="2000" b="1" dirty="0" smtClean="0">
              <a:solidFill>
                <a:srgbClr val="800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en-US" altLang="zh-CN" sz="2000" b="1" dirty="0">
              <a:solidFill>
                <a:srgbClr val="800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2000" b="1" dirty="0" smtClean="0">
                <a:solidFill>
                  <a:srgbClr val="800000"/>
                </a:solidFill>
                <a:latin typeface="微软雅黑"/>
                <a:ea typeface="微软雅黑"/>
                <a:cs typeface="微软雅黑"/>
              </a:rPr>
              <a:t>策划：深化</a:t>
            </a:r>
            <a:endParaRPr kumimoji="1" lang="en-US" altLang="zh-CN" sz="2000" b="1" dirty="0" smtClean="0">
              <a:solidFill>
                <a:srgbClr val="800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en-US" altLang="zh-CN" sz="2000" b="1" dirty="0">
              <a:solidFill>
                <a:srgbClr val="800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2000" b="1" dirty="0" smtClean="0">
                <a:solidFill>
                  <a:srgbClr val="800000"/>
                </a:solidFill>
                <a:latin typeface="微软雅黑"/>
                <a:ea typeface="微软雅黑"/>
                <a:cs typeface="微软雅黑"/>
              </a:rPr>
              <a:t>示范区建设：强化</a:t>
            </a:r>
            <a:endParaRPr kumimoji="1" lang="zh-CN" altLang="en-US" sz="2000" b="1" dirty="0">
              <a:solidFill>
                <a:srgbClr val="8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0153" y="1733732"/>
            <a:ext cx="71386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  <a:latin typeface="微软雅黑"/>
                <a:ea typeface="微软雅黑"/>
                <a:cs typeface="微软雅黑"/>
              </a:rPr>
              <a:t>2017-</a:t>
            </a:r>
            <a:r>
              <a:rPr kumimoji="1" lang="zh-CN" altLang="en-US" sz="8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  <a:latin typeface="微软雅黑"/>
                <a:ea typeface="微软雅黑"/>
                <a:cs typeface="微软雅黑"/>
              </a:rPr>
              <a:t>动起来！</a:t>
            </a:r>
            <a:endParaRPr kumimoji="1" lang="zh-CN" altLang="en-US" sz="8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95237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曲线连接符 9"/>
          <p:cNvCxnSpPr/>
          <p:nvPr/>
        </p:nvCxnSpPr>
        <p:spPr>
          <a:xfrm rot="16200000" flipH="1">
            <a:off x="4780463" y="2520288"/>
            <a:ext cx="15240" cy="3530376"/>
          </a:xfrm>
          <a:prstGeom prst="curvedConnector3">
            <a:avLst>
              <a:gd name="adj1" fmla="val 6071843"/>
            </a:avLst>
          </a:prstGeom>
          <a:ln w="34925">
            <a:solidFill>
              <a:srgbClr val="800000"/>
            </a:solidFill>
            <a:headEnd type="none"/>
            <a:tailEnd type="arrow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1" name="组 10"/>
          <p:cNvGrpSpPr/>
          <p:nvPr/>
        </p:nvGrpSpPr>
        <p:grpSpPr>
          <a:xfrm>
            <a:off x="2699792" y="2902922"/>
            <a:ext cx="4433188" cy="1327155"/>
            <a:chOff x="2278340" y="1921396"/>
            <a:chExt cx="4433188" cy="1105962"/>
          </a:xfrm>
        </p:grpSpPr>
        <p:sp>
          <p:nvSpPr>
            <p:cNvPr id="12" name="文本框 11"/>
            <p:cNvSpPr txBox="1"/>
            <p:nvPr/>
          </p:nvSpPr>
          <p:spPr>
            <a:xfrm>
              <a:off x="3790508" y="2719581"/>
              <a:ext cx="1120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 smtClean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搭建平台</a:t>
              </a:r>
              <a:endParaRPr kumimoji="1" lang="zh-CN" altLang="en-US" b="1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790508" y="1921396"/>
              <a:ext cx="1120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 smtClean="0">
                  <a:solidFill>
                    <a:srgbClr val="800000"/>
                  </a:solidFill>
                  <a:latin typeface="微软雅黑"/>
                  <a:ea typeface="微软雅黑"/>
                  <a:cs typeface="微软雅黑"/>
                </a:rPr>
                <a:t>吸纳资源</a:t>
              </a:r>
              <a:endParaRPr kumimoji="1" lang="zh-CN" altLang="en-US" b="1" dirty="0">
                <a:solidFill>
                  <a:srgbClr val="80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0708" y="2719581"/>
              <a:ext cx="1120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 smtClean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对接资源</a:t>
              </a:r>
              <a:endParaRPr kumimoji="1" lang="zh-CN" altLang="en-US" b="1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278340" y="2719581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 smtClean="0">
                  <a:latin typeface="微软雅黑"/>
                  <a:ea typeface="微软雅黑"/>
                  <a:cs typeface="微软雅黑"/>
                </a:rPr>
                <a:t>资源</a:t>
              </a:r>
              <a:endParaRPr kumimoji="1" lang="zh-CN" altLang="en-US" b="1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2854404" y="2857500"/>
              <a:ext cx="864096" cy="144016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右箭头 16"/>
            <p:cNvSpPr/>
            <p:nvPr/>
          </p:nvSpPr>
          <p:spPr>
            <a:xfrm>
              <a:off x="4798620" y="2857500"/>
              <a:ext cx="864096" cy="144016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下箭头 17"/>
            <p:cNvSpPr/>
            <p:nvPr/>
          </p:nvSpPr>
          <p:spPr>
            <a:xfrm>
              <a:off x="4222556" y="2353444"/>
              <a:ext cx="144016" cy="360040"/>
            </a:xfrm>
            <a:prstGeom prst="downArrow">
              <a:avLst/>
            </a:prstGeom>
            <a:solidFill>
              <a:srgbClr val="800000">
                <a:alpha val="63000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21" name="曲线连接符 20"/>
          <p:cNvCxnSpPr>
            <a:stCxn id="13" idx="3"/>
            <a:endCxn id="14" idx="0"/>
          </p:cNvCxnSpPr>
          <p:nvPr/>
        </p:nvCxnSpPr>
        <p:spPr>
          <a:xfrm>
            <a:off x="5332780" y="3087589"/>
            <a:ext cx="1239790" cy="773155"/>
          </a:xfrm>
          <a:prstGeom prst="curvedConnector2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标题 1"/>
          <p:cNvSpPr>
            <a:spLocks noGrp="1"/>
          </p:cNvSpPr>
          <p:nvPr>
            <p:ph type="title"/>
          </p:nvPr>
        </p:nvSpPr>
        <p:spPr>
          <a:xfrm>
            <a:off x="323528" y="663893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en-US" dirty="0" smtClean="0"/>
              <a:t>“三区合一”</a:t>
            </a:r>
            <a:r>
              <a:rPr kumimoji="1" lang="zh-CN" altLang="en-US" dirty="0" smtClean="0">
                <a:solidFill>
                  <a:srgbClr val="800000"/>
                </a:solidFill>
                <a:latin typeface="微软雅黑"/>
                <a:ea typeface="微软雅黑"/>
                <a:cs typeface="微软雅黑"/>
              </a:rPr>
              <a:t>运作</a:t>
            </a:r>
            <a:endParaRPr kumimoji="1" lang="zh-CN" altLang="en-US" dirty="0">
              <a:solidFill>
                <a:srgbClr val="80000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900848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485078" y="3227485"/>
            <a:ext cx="674274" cy="826257"/>
          </a:xfrm>
          <a:prstGeom prst="rect">
            <a:avLst/>
          </a:prstGeom>
          <a:noFill/>
        </p:spPr>
        <p:txBody>
          <a:bodyPr wrap="none" lIns="117226" tIns="58613" rIns="117226" bIns="58613" rtlCol="0">
            <a:spAutoFit/>
          </a:bodyPr>
          <a:lstStyle/>
          <a:p>
            <a:r>
              <a:rPr kumimoji="1" lang="en-US" altLang="zh-CN" sz="4600" dirty="0">
                <a:latin typeface="微软雅黑"/>
                <a:ea typeface="微软雅黑"/>
                <a:cs typeface="微软雅黑"/>
              </a:rPr>
              <a:t>=</a:t>
            </a:r>
            <a:endParaRPr kumimoji="1" lang="zh-CN" altLang="en-US" sz="4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62559" y="3319595"/>
            <a:ext cx="2096225" cy="672369"/>
          </a:xfrm>
          <a:prstGeom prst="rect">
            <a:avLst/>
          </a:prstGeom>
          <a:noFill/>
        </p:spPr>
        <p:txBody>
          <a:bodyPr wrap="none" lIns="117226" tIns="58613" rIns="117226" bIns="58613" rtlCol="0">
            <a:spAutoFit/>
          </a:bodyPr>
          <a:lstStyle/>
          <a:p>
            <a:pPr algn="ctr"/>
            <a:r>
              <a:rPr kumimoji="1" lang="zh-CN" altLang="en-US" sz="3600" b="1" dirty="0">
                <a:solidFill>
                  <a:srgbClr val="800000"/>
                </a:solidFill>
                <a:latin typeface="微软雅黑"/>
                <a:ea typeface="微软雅黑"/>
                <a:cs typeface="微软雅黑"/>
              </a:rPr>
              <a:t>健康小镇</a:t>
            </a:r>
            <a:endParaRPr kumimoji="1" lang="en-US" altLang="zh-CN" sz="3600" b="1" dirty="0">
              <a:solidFill>
                <a:srgbClr val="800000"/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20" name="组 19"/>
          <p:cNvGrpSpPr/>
          <p:nvPr/>
        </p:nvGrpSpPr>
        <p:grpSpPr>
          <a:xfrm>
            <a:off x="1043609" y="1700808"/>
            <a:ext cx="4032448" cy="4425357"/>
            <a:chOff x="1691680" y="841276"/>
            <a:chExt cx="4032448" cy="3687797"/>
          </a:xfrm>
        </p:grpSpPr>
        <p:grpSp>
          <p:nvGrpSpPr>
            <p:cNvPr id="18" name="组 17"/>
            <p:cNvGrpSpPr/>
            <p:nvPr/>
          </p:nvGrpSpPr>
          <p:grpSpPr>
            <a:xfrm>
              <a:off x="3563888" y="2353444"/>
              <a:ext cx="360040" cy="360040"/>
              <a:chOff x="3311083" y="2425452"/>
              <a:chExt cx="360040" cy="360040"/>
            </a:xfrm>
          </p:grpSpPr>
          <p:cxnSp>
            <p:nvCxnSpPr>
              <p:cNvPr id="8" name="直线连接符 7"/>
              <p:cNvCxnSpPr/>
              <p:nvPr/>
            </p:nvCxnSpPr>
            <p:spPr>
              <a:xfrm flipH="1">
                <a:off x="3311083" y="2425452"/>
                <a:ext cx="360040" cy="3600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线连接符 8"/>
              <p:cNvCxnSpPr/>
              <p:nvPr/>
            </p:nvCxnSpPr>
            <p:spPr>
              <a:xfrm>
                <a:off x="3311083" y="2425452"/>
                <a:ext cx="360040" cy="3600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 15"/>
            <p:cNvGrpSpPr/>
            <p:nvPr/>
          </p:nvGrpSpPr>
          <p:grpSpPr>
            <a:xfrm>
              <a:off x="4211960" y="1633364"/>
              <a:ext cx="1512168" cy="1512168"/>
              <a:chOff x="3959155" y="1705372"/>
              <a:chExt cx="1512168" cy="1512168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4572000" y="2353444"/>
                <a:ext cx="3558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>
                    <a:latin typeface="微软雅黑"/>
                    <a:ea typeface="微软雅黑"/>
                    <a:cs typeface="微软雅黑"/>
                  </a:rPr>
                  <a:t>+</a:t>
                </a:r>
                <a:endParaRPr kumimoji="1" lang="zh-CN" altLang="en-US" dirty="0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7" name="双大括号 6"/>
              <p:cNvSpPr/>
              <p:nvPr/>
            </p:nvSpPr>
            <p:spPr>
              <a:xfrm>
                <a:off x="3959155" y="1849388"/>
                <a:ext cx="1512168" cy="1368152"/>
              </a:xfrm>
              <a:prstGeom prst="bracePair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4143119" y="1705372"/>
                <a:ext cx="1120820" cy="538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b="1" dirty="0" smtClean="0">
                    <a:latin typeface="微软雅黑"/>
                    <a:ea typeface="微软雅黑"/>
                    <a:cs typeface="微软雅黑"/>
                  </a:rPr>
                  <a:t>3+1</a:t>
                </a:r>
              </a:p>
              <a:p>
                <a:pPr algn="ctr"/>
                <a:r>
                  <a:rPr kumimoji="1" lang="zh-CN" altLang="en-US" b="1" dirty="0" smtClean="0">
                    <a:latin typeface="微软雅黑"/>
                    <a:ea typeface="微软雅黑"/>
                    <a:cs typeface="微软雅黑"/>
                  </a:rPr>
                  <a:t>资源整合</a:t>
                </a:r>
                <a:endParaRPr kumimoji="1" lang="zh-CN" altLang="en-US" b="1" dirty="0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4103171" y="2863597"/>
                <a:ext cx="13516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b="1" dirty="0" smtClean="0">
                    <a:solidFill>
                      <a:srgbClr val="800000"/>
                    </a:solidFill>
                    <a:latin typeface="微软雅黑"/>
                    <a:ea typeface="微软雅黑"/>
                    <a:cs typeface="微软雅黑"/>
                  </a:rPr>
                  <a:t>示范区建设</a:t>
                </a:r>
                <a:endParaRPr kumimoji="1" lang="zh-CN" altLang="en-US" b="1" dirty="0">
                  <a:solidFill>
                    <a:srgbClr val="800000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</p:grpSp>
        <p:grpSp>
          <p:nvGrpSpPr>
            <p:cNvPr id="17" name="组 16"/>
            <p:cNvGrpSpPr/>
            <p:nvPr/>
          </p:nvGrpSpPr>
          <p:grpSpPr>
            <a:xfrm>
              <a:off x="1691680" y="1633364"/>
              <a:ext cx="1512168" cy="1531913"/>
              <a:chOff x="1438875" y="1705372"/>
              <a:chExt cx="1512168" cy="153191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661311" y="1705372"/>
                <a:ext cx="11079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b="1" dirty="0" smtClean="0">
                    <a:latin typeface="微软雅黑"/>
                    <a:ea typeface="微软雅黑"/>
                    <a:cs typeface="微软雅黑"/>
                  </a:rPr>
                  <a:t>土地控制</a:t>
                </a:r>
                <a:endParaRPr kumimoji="1" lang="zh-CN" altLang="en-US" b="1" dirty="0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1654899" y="2929508"/>
                <a:ext cx="1120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b="1" dirty="0" smtClean="0">
                    <a:solidFill>
                      <a:srgbClr val="800000"/>
                    </a:solidFill>
                    <a:latin typeface="微软雅黑"/>
                    <a:ea typeface="微软雅黑"/>
                    <a:cs typeface="微软雅黑"/>
                  </a:rPr>
                  <a:t>团队建设</a:t>
                </a:r>
                <a:endParaRPr kumimoji="1" lang="zh-CN" altLang="en-US" b="1" dirty="0">
                  <a:solidFill>
                    <a:srgbClr val="800000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979712" y="2353444"/>
                <a:ext cx="3558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>
                    <a:latin typeface="微软雅黑"/>
                    <a:ea typeface="微软雅黑"/>
                    <a:cs typeface="微软雅黑"/>
                  </a:rPr>
                  <a:t>+</a:t>
                </a:r>
                <a:endParaRPr kumimoji="1" lang="zh-CN" altLang="en-US" dirty="0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4" name="双大括号 13"/>
              <p:cNvSpPr/>
              <p:nvPr/>
            </p:nvSpPr>
            <p:spPr>
              <a:xfrm>
                <a:off x="1438875" y="1849388"/>
                <a:ext cx="1512168" cy="1368152"/>
              </a:xfrm>
              <a:prstGeom prst="bracePair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微软雅黑"/>
                  <a:ea typeface="微软雅黑"/>
                  <a:cs typeface="微软雅黑"/>
                </a:endParaRPr>
              </a:p>
            </p:txBody>
          </p:sp>
        </p:grpSp>
        <p:sp>
          <p:nvSpPr>
            <p:cNvPr id="2" name="文本框 1"/>
            <p:cNvSpPr txBox="1"/>
            <p:nvPr/>
          </p:nvSpPr>
          <p:spPr>
            <a:xfrm>
              <a:off x="1977778" y="3918456"/>
              <a:ext cx="1107996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600" dirty="0">
                  <a:latin typeface="微软雅黑"/>
                  <a:ea typeface="微软雅黑"/>
                  <a:cs typeface="微软雅黑"/>
                </a:rPr>
                <a:t>基数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498058" y="3990464"/>
              <a:ext cx="1107996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600" dirty="0">
                  <a:latin typeface="微软雅黑"/>
                  <a:ea typeface="微软雅黑"/>
                  <a:cs typeface="微软雅黑"/>
                </a:rPr>
                <a:t>系数</a:t>
              </a:r>
            </a:p>
          </p:txBody>
        </p:sp>
        <p:sp>
          <p:nvSpPr>
            <p:cNvPr id="3" name="上弧形箭头 2"/>
            <p:cNvSpPr/>
            <p:nvPr/>
          </p:nvSpPr>
          <p:spPr>
            <a:xfrm>
              <a:off x="2592557" y="3289548"/>
              <a:ext cx="2232248" cy="576064"/>
            </a:xfrm>
            <a:prstGeom prst="curvedUpArrow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下弧形箭头 20"/>
            <p:cNvSpPr/>
            <p:nvPr/>
          </p:nvSpPr>
          <p:spPr>
            <a:xfrm flipH="1">
              <a:off x="2520549" y="841276"/>
              <a:ext cx="2232248" cy="576064"/>
            </a:xfrm>
            <a:prstGeom prst="curvedDownArrow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213071" y="404665"/>
            <a:ext cx="4866214" cy="672369"/>
          </a:xfrm>
          <a:prstGeom prst="rect">
            <a:avLst/>
          </a:prstGeom>
          <a:noFill/>
        </p:spPr>
        <p:txBody>
          <a:bodyPr wrap="none" lIns="117226" tIns="58613" rIns="117226" bIns="58613" rtlCol="0">
            <a:spAutoFit/>
          </a:bodyPr>
          <a:lstStyle/>
          <a:p>
            <a:pPr algn="ctr"/>
            <a:r>
              <a:rPr kumimoji="1" lang="zh-CN" altLang="en-US" sz="3600" b="1" dirty="0">
                <a:latin typeface="微软雅黑"/>
                <a:ea typeface="微软雅黑"/>
                <a:cs typeface="微软雅黑"/>
              </a:rPr>
              <a:t>“三区合一”</a:t>
            </a:r>
            <a:r>
              <a:rPr kumimoji="1" lang="zh-CN" altLang="en-US" sz="3600" b="1" dirty="0">
                <a:solidFill>
                  <a:srgbClr val="800000"/>
                </a:solidFill>
                <a:latin typeface="微软雅黑"/>
                <a:ea typeface="微软雅黑"/>
                <a:cs typeface="微软雅黑"/>
              </a:rPr>
              <a:t>平台搭建</a:t>
            </a:r>
            <a:endParaRPr kumimoji="1" lang="en-US" altLang="zh-CN" sz="3600" b="1" dirty="0">
              <a:solidFill>
                <a:srgbClr val="80000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699597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11543"/>
              </p:ext>
            </p:extLst>
          </p:nvPr>
        </p:nvGraphicFramePr>
        <p:xfrm>
          <a:off x="320998" y="864574"/>
          <a:ext cx="8492652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65"/>
                <a:gridCol w="2407405"/>
                <a:gridCol w="2611944"/>
                <a:gridCol w="2257938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bg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项目价值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rgbClr val="8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资源价值</a:t>
                      </a:r>
                      <a:endParaRPr lang="zh-CN" altLang="en-US" sz="1400" b="1" dirty="0">
                        <a:solidFill>
                          <a:srgbClr val="8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微软雅黑"/>
                          <a:ea typeface="微软雅黑"/>
                          <a:cs typeface="微软雅黑"/>
                        </a:rPr>
                        <a:t>权益（法律）固化程度</a:t>
                      </a:r>
                      <a:endParaRPr lang="zh-CN" altLang="en-US" sz="1400" b="1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微软雅黑"/>
                          <a:ea typeface="微软雅黑"/>
                          <a:cs typeface="微软雅黑"/>
                        </a:rPr>
                        <a:t>前期工作成熟度</a:t>
                      </a:r>
                      <a:endParaRPr lang="zh-CN" altLang="en-US" sz="1400" b="1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微软雅黑"/>
                          <a:ea typeface="微软雅黑"/>
                          <a:cs typeface="微软雅黑"/>
                        </a:rPr>
                        <a:t>基础配套成熟度</a:t>
                      </a:r>
                      <a:endParaRPr lang="zh-CN" altLang="en-US" sz="1400" b="1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rgbClr val="8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合作协议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策划规划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市政配套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rgbClr val="8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实施协议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土地控制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公共配套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rgbClr val="8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辅助协议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报批报建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rgbClr val="8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运营价值</a:t>
                      </a:r>
                      <a:endParaRPr lang="zh-CN" altLang="en-US" sz="1400" b="1" dirty="0">
                        <a:solidFill>
                          <a:srgbClr val="8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微软雅黑"/>
                          <a:ea typeface="微软雅黑"/>
                          <a:cs typeface="微软雅黑"/>
                        </a:rPr>
                        <a:t>示范区独特性</a:t>
                      </a:r>
                      <a:endParaRPr lang="zh-CN" altLang="en-US" sz="1400" b="1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微软雅黑"/>
                          <a:ea typeface="微软雅黑"/>
                          <a:cs typeface="微软雅黑"/>
                        </a:rPr>
                        <a:t>可复制性</a:t>
                      </a:r>
                      <a:endParaRPr lang="zh-CN" altLang="en-US" sz="1400" b="1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微软雅黑"/>
                          <a:ea typeface="微软雅黑"/>
                          <a:cs typeface="微软雅黑"/>
                        </a:rPr>
                        <a:t>三大效益</a:t>
                      </a:r>
                      <a:endParaRPr lang="zh-CN" altLang="en-US" sz="1400" b="1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rgbClr val="8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建设模式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产业发展模式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经济效益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rgbClr val="8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运营体系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产业体系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生态效益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rgbClr val="8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精神内涵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产品组合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社会效益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rgbClr val="8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资本价值</a:t>
                      </a:r>
                      <a:endParaRPr lang="zh-CN" altLang="en-US" sz="1400" b="1" dirty="0">
                        <a:solidFill>
                          <a:srgbClr val="8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微软雅黑"/>
                          <a:ea typeface="微软雅黑"/>
                          <a:cs typeface="微软雅黑"/>
                        </a:rPr>
                        <a:t>区域影响力</a:t>
                      </a:r>
                      <a:endParaRPr lang="zh-CN" altLang="en-US" sz="1400" b="1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微软雅黑"/>
                          <a:ea typeface="微软雅黑"/>
                          <a:cs typeface="微软雅黑"/>
                        </a:rPr>
                        <a:t>团队成熟度</a:t>
                      </a:r>
                      <a:endParaRPr lang="zh-CN" altLang="en-US" sz="1400" b="1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微软雅黑"/>
                          <a:ea typeface="微软雅黑"/>
                          <a:cs typeface="微软雅黑"/>
                        </a:rPr>
                        <a:t>商业模式</a:t>
                      </a:r>
                      <a:endParaRPr lang="zh-CN" altLang="en-US" sz="1400" b="1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rgbClr val="8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区域话语权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共同的信仰和价值观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商业模式设计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rgbClr val="8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合理效益贡献方式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共同的愿景和目标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竞争战略规划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rgbClr val="8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政、企、民治理结构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共同的制度和文化认同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战略实施计划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rgbClr val="8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共同的利益机制和可持续发展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 smtClean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175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561" y="242147"/>
            <a:ext cx="228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2017  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运营工作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20346" y="1598507"/>
            <a:ext cx="1151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难点攻坚</a:t>
            </a:r>
            <a:endParaRPr lang="zh-CN" altLang="en-US" sz="1600" b="1"/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1371600" y="1203961"/>
            <a:ext cx="6350" cy="1340273"/>
          </a:xfrm>
          <a:prstGeom prst="line">
            <a:avLst/>
          </a:prstGeom>
          <a:ln w="28575" cmpd="sng">
            <a:solidFill>
              <a:srgbClr val="182A0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470025" y="928794"/>
            <a:ext cx="4461510" cy="137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zh-CN" altLang="en-US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、政企合作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建立政府与企业的沟通协调机制，恢复管委会的功能</a:t>
            </a:r>
          </a:p>
          <a:p>
            <a:pPr>
              <a:lnSpc>
                <a:spcPct val="120000"/>
              </a:lnSpc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、租赁合同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解决土地租赁成本过高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、存量资产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合理有效利用租赁土地、民宿</a:t>
            </a:r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229236" y="3130127"/>
            <a:ext cx="1151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</a:rPr>
              <a:t>资源整合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371600" y="2873587"/>
            <a:ext cx="8890" cy="1017693"/>
          </a:xfrm>
          <a:prstGeom prst="line">
            <a:avLst/>
          </a:prstGeom>
          <a:ln w="28575" cmpd="sng">
            <a:solidFill>
              <a:srgbClr val="182A0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470660" y="2951480"/>
            <a:ext cx="4316730" cy="968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、引进土著农耕法童军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产业落地、销售渠道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、引进家园计划唐冠华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慈善基金、社区共建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……</a:t>
            </a:r>
            <a:endParaRPr lang="zh-CN" altLang="en-US" sz="2000" dirty="0">
              <a:solidFill>
                <a:srgbClr val="8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28601" y="5059681"/>
            <a:ext cx="1151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</a:rPr>
              <a:t>综合运营</a:t>
            </a: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1367791" y="4371341"/>
            <a:ext cx="3175" cy="2020993"/>
          </a:xfrm>
          <a:prstGeom prst="line">
            <a:avLst/>
          </a:prstGeom>
          <a:ln w="28575" cmpd="sng">
            <a:solidFill>
              <a:srgbClr val="182A0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470661" y="4317153"/>
            <a:ext cx="4980305" cy="1636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、餐厅建设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完成餐厅建设，提供员工用餐，对外经营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、农民工作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完成与村委会探讨农民工用工问题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、自产自销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完成农副产品加工销售</a:t>
            </a:r>
          </a:p>
          <a:p>
            <a:pPr>
              <a:lnSpc>
                <a:spcPct val="120000"/>
              </a:lnSpc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、岗位职责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完成运营部岗位职责梳理，岗位培训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、合同梳理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完成租赁合同梳理和制定档案管理体系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6、村民合作——探讨新的村民合作管理办法</a:t>
            </a:r>
          </a:p>
        </p:txBody>
      </p:sp>
      <p:sp>
        <p:nvSpPr>
          <p:cNvPr id="5" name="虚尾箭头 4"/>
          <p:cNvSpPr/>
          <p:nvPr/>
        </p:nvSpPr>
        <p:spPr>
          <a:xfrm>
            <a:off x="6153786" y="3260514"/>
            <a:ext cx="663575" cy="434340"/>
          </a:xfrm>
          <a:prstGeom prst="striped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711521" y="2647807"/>
            <a:ext cx="2432479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000" b="1" dirty="0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b="1" dirty="0" smtClean="0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</a:rPr>
              <a:t>实践产业发展模式</a:t>
            </a:r>
            <a:endParaRPr lang="en-US" altLang="zh-CN" sz="2000" b="1" dirty="0" smtClean="0">
              <a:solidFill>
                <a:srgbClr val="8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2000" b="1" dirty="0" smtClean="0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</a:rPr>
              <a:t>创建美丽乡村品牌</a:t>
            </a:r>
            <a:endParaRPr lang="zh-CN" altLang="en-US" sz="2000" b="1" dirty="0">
              <a:solidFill>
                <a:srgbClr val="8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6450966" y="1203961"/>
            <a:ext cx="0" cy="51883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895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1244770" y="2083362"/>
            <a:ext cx="3966307" cy="2774461"/>
            <a:chOff x="1504462" y="957385"/>
            <a:chExt cx="3966307" cy="2774461"/>
          </a:xfrm>
        </p:grpSpPr>
        <p:cxnSp>
          <p:nvCxnSpPr>
            <p:cNvPr id="5" name="直线连接符 4"/>
            <p:cNvCxnSpPr/>
            <p:nvPr/>
          </p:nvCxnSpPr>
          <p:spPr>
            <a:xfrm>
              <a:off x="1699846" y="957385"/>
              <a:ext cx="3770923" cy="27744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6"/>
            <p:cNvCxnSpPr/>
            <p:nvPr/>
          </p:nvCxnSpPr>
          <p:spPr>
            <a:xfrm flipV="1">
              <a:off x="1504462" y="957385"/>
              <a:ext cx="3966307" cy="27744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/>
            <p:nvPr/>
          </p:nvCxnSpPr>
          <p:spPr>
            <a:xfrm>
              <a:off x="1504462" y="2305534"/>
              <a:ext cx="39663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404609" y="173167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latin typeface="黑体"/>
                <a:ea typeface="黑体"/>
                <a:cs typeface="黑体"/>
              </a:rPr>
              <a:t>政府</a:t>
            </a:r>
            <a:endParaRPr kumimoji="1" lang="zh-CN" altLang="en-US" sz="2400" b="1" dirty="0">
              <a:latin typeface="黑体"/>
              <a:ea typeface="黑体"/>
              <a:cs typeface="黑体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4609" y="320067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latin typeface="黑体"/>
                <a:ea typeface="黑体"/>
                <a:cs typeface="黑体"/>
              </a:rPr>
              <a:t>农民</a:t>
            </a:r>
            <a:endParaRPr kumimoji="1" lang="zh-CN" altLang="en-US" sz="2400" b="1" dirty="0">
              <a:latin typeface="黑体"/>
              <a:ea typeface="黑体"/>
              <a:cs typeface="黑体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4609" y="462699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latin typeface="黑体"/>
                <a:ea typeface="黑体"/>
                <a:cs typeface="黑体"/>
              </a:rPr>
              <a:t>客户</a:t>
            </a:r>
            <a:endParaRPr kumimoji="1" lang="zh-CN" altLang="en-US" sz="2400" b="1" dirty="0">
              <a:latin typeface="黑体"/>
              <a:ea typeface="黑体"/>
              <a:cs typeface="黑体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29696" y="254502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b="1" dirty="0" smtClean="0">
                <a:solidFill>
                  <a:srgbClr val="800000"/>
                </a:solidFill>
                <a:latin typeface="黑体"/>
                <a:ea typeface="黑体"/>
                <a:cs typeface="黑体"/>
              </a:rPr>
              <a:t>策划</a:t>
            </a:r>
            <a:endParaRPr kumimoji="1" lang="en-US" altLang="zh-CN" b="1" dirty="0" smtClean="0">
              <a:solidFill>
                <a:srgbClr val="800000"/>
              </a:solidFill>
              <a:latin typeface="黑体"/>
              <a:ea typeface="黑体"/>
              <a:cs typeface="黑体"/>
            </a:endParaRPr>
          </a:p>
          <a:p>
            <a:pPr algn="ctr"/>
            <a:r>
              <a:rPr kumimoji="1" lang="zh-CN" altLang="zh-CN" b="1" dirty="0" smtClean="0">
                <a:solidFill>
                  <a:srgbClr val="800000"/>
                </a:solidFill>
                <a:latin typeface="黑体"/>
                <a:ea typeface="黑体"/>
                <a:cs typeface="黑体"/>
              </a:rPr>
              <a:t>（</a:t>
            </a:r>
            <a:r>
              <a:rPr kumimoji="1" lang="zh-CN" altLang="en-US" b="1" dirty="0" smtClean="0">
                <a:solidFill>
                  <a:srgbClr val="800000"/>
                </a:solidFill>
                <a:latin typeface="黑体"/>
                <a:ea typeface="黑体"/>
                <a:cs typeface="黑体"/>
              </a:rPr>
              <a:t>定位）</a:t>
            </a:r>
            <a:endParaRPr kumimoji="1" lang="zh-CN" altLang="en-US" b="1" dirty="0">
              <a:solidFill>
                <a:srgbClr val="8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98865" y="378527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b="1" dirty="0" smtClean="0">
                <a:solidFill>
                  <a:srgbClr val="800000"/>
                </a:solidFill>
                <a:latin typeface="黑体"/>
                <a:ea typeface="黑体"/>
                <a:cs typeface="黑体"/>
              </a:rPr>
              <a:t>示范区</a:t>
            </a:r>
            <a:endParaRPr kumimoji="1" lang="en-US" altLang="zh-CN" b="1" dirty="0" smtClean="0">
              <a:solidFill>
                <a:srgbClr val="800000"/>
              </a:solidFill>
              <a:latin typeface="黑体"/>
              <a:ea typeface="黑体"/>
              <a:cs typeface="黑体"/>
            </a:endParaRPr>
          </a:p>
          <a:p>
            <a:pPr algn="ctr"/>
            <a:r>
              <a:rPr kumimoji="1" lang="zh-CN" altLang="zh-CN" b="1" dirty="0" smtClean="0">
                <a:solidFill>
                  <a:srgbClr val="800000"/>
                </a:solidFill>
                <a:latin typeface="黑体"/>
                <a:ea typeface="黑体"/>
                <a:cs typeface="黑体"/>
              </a:rPr>
              <a:t>（</a:t>
            </a:r>
            <a:r>
              <a:rPr kumimoji="1" lang="zh-CN" altLang="en-US" b="1" dirty="0" smtClean="0">
                <a:solidFill>
                  <a:srgbClr val="800000"/>
                </a:solidFill>
                <a:latin typeface="黑体"/>
                <a:ea typeface="黑体"/>
                <a:cs typeface="黑体"/>
              </a:rPr>
              <a:t>美丽乡村）</a:t>
            </a:r>
            <a:endParaRPr kumimoji="1" lang="zh-CN" altLang="en-US" b="1" dirty="0">
              <a:solidFill>
                <a:srgbClr val="8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480701" y="185252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latin typeface="黑体"/>
                <a:ea typeface="黑体"/>
                <a:cs typeface="黑体"/>
              </a:rPr>
              <a:t>协议</a:t>
            </a:r>
            <a:endParaRPr kumimoji="1" lang="zh-CN" altLang="en-US" sz="2400" b="1" dirty="0">
              <a:latin typeface="黑体"/>
              <a:ea typeface="黑体"/>
              <a:cs typeface="黑体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95468" y="325107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latin typeface="黑体"/>
                <a:ea typeface="黑体"/>
                <a:cs typeface="黑体"/>
              </a:rPr>
              <a:t>规划</a:t>
            </a:r>
            <a:endParaRPr kumimoji="1" lang="zh-CN" altLang="en-US" sz="2400" b="1" dirty="0">
              <a:latin typeface="黑体"/>
              <a:ea typeface="黑体"/>
              <a:cs typeface="黑体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75929" y="4626989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latin typeface="黑体"/>
                <a:ea typeface="黑体"/>
                <a:cs typeface="黑体"/>
              </a:rPr>
              <a:t>土地</a:t>
            </a:r>
            <a:endParaRPr kumimoji="1" lang="zh-CN" altLang="en-US" sz="2400" b="1" dirty="0">
              <a:latin typeface="黑体"/>
              <a:ea typeface="黑体"/>
              <a:cs typeface="黑体"/>
            </a:endParaRPr>
          </a:p>
        </p:txBody>
      </p:sp>
      <p:cxnSp>
        <p:nvCxnSpPr>
          <p:cNvPr id="21" name="直线连接符 20"/>
          <p:cNvCxnSpPr/>
          <p:nvPr/>
        </p:nvCxnSpPr>
        <p:spPr>
          <a:xfrm>
            <a:off x="6721231" y="1387231"/>
            <a:ext cx="0" cy="4376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右箭头 21"/>
          <p:cNvSpPr/>
          <p:nvPr/>
        </p:nvSpPr>
        <p:spPr>
          <a:xfrm>
            <a:off x="6486769" y="3251072"/>
            <a:ext cx="527539" cy="411271"/>
          </a:xfrm>
          <a:prstGeom prst="rightArrow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287847" y="2041666"/>
            <a:ext cx="8130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solidFill>
                  <a:srgbClr val="800000"/>
                </a:solidFill>
                <a:latin typeface="微软雅黑"/>
                <a:ea typeface="微软雅黑"/>
                <a:cs typeface="微软雅黑"/>
              </a:rPr>
              <a:t>产品</a:t>
            </a:r>
            <a:endParaRPr kumimoji="1" lang="en-US" altLang="zh-CN" sz="2400" b="1" dirty="0">
              <a:solidFill>
                <a:srgbClr val="800000"/>
              </a:solidFill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b="1" dirty="0" smtClean="0">
              <a:solidFill>
                <a:srgbClr val="800000"/>
              </a:solidFill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b="1" dirty="0">
              <a:solidFill>
                <a:srgbClr val="800000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b="1" dirty="0" smtClean="0">
                <a:solidFill>
                  <a:srgbClr val="800000"/>
                </a:solidFill>
                <a:latin typeface="微软雅黑"/>
                <a:ea typeface="微软雅黑"/>
                <a:cs typeface="微软雅黑"/>
              </a:rPr>
              <a:t>营销</a:t>
            </a:r>
            <a:endParaRPr kumimoji="1" lang="en-US" altLang="zh-CN" sz="2400" b="1" dirty="0" smtClean="0">
              <a:solidFill>
                <a:srgbClr val="800000"/>
              </a:solidFill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b="1" dirty="0">
              <a:solidFill>
                <a:srgbClr val="800000"/>
              </a:solidFill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b="1" dirty="0" smtClean="0">
              <a:solidFill>
                <a:srgbClr val="800000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b="1" dirty="0" smtClean="0">
                <a:solidFill>
                  <a:srgbClr val="800000"/>
                </a:solidFill>
                <a:latin typeface="微软雅黑"/>
                <a:ea typeface="微软雅黑"/>
                <a:cs typeface="微软雅黑"/>
              </a:rPr>
              <a:t>运营</a:t>
            </a:r>
            <a:endParaRPr kumimoji="1" lang="zh-CN" altLang="en-US" sz="2400" b="1" dirty="0">
              <a:solidFill>
                <a:srgbClr val="80000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20678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组 102"/>
          <p:cNvGrpSpPr/>
          <p:nvPr/>
        </p:nvGrpSpPr>
        <p:grpSpPr>
          <a:xfrm>
            <a:off x="456424" y="1710200"/>
            <a:ext cx="8186433" cy="3215351"/>
            <a:chOff x="456424" y="404730"/>
            <a:chExt cx="8186433" cy="3215351"/>
          </a:xfrm>
        </p:grpSpPr>
        <p:sp>
          <p:nvSpPr>
            <p:cNvPr id="5" name="文本框 4"/>
            <p:cNvSpPr txBox="1"/>
            <p:nvPr/>
          </p:nvSpPr>
          <p:spPr>
            <a:xfrm>
              <a:off x="456424" y="983555"/>
              <a:ext cx="2604704" cy="224676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zh-CN" altLang="en-US" sz="1400" dirty="0" smtClean="0">
                  <a:latin typeface="黑体"/>
                  <a:ea typeface="黑体"/>
                  <a:cs typeface="黑体"/>
                </a:rPr>
                <a:t>宏观：</a:t>
              </a:r>
              <a:r>
                <a:rPr kumimoji="1" lang="en-US" altLang="zh-CN" sz="1400" dirty="0" smtClean="0">
                  <a:latin typeface="黑体"/>
                  <a:ea typeface="黑体"/>
                  <a:cs typeface="黑体"/>
                </a:rPr>
                <a:t>19</a:t>
              </a:r>
              <a:r>
                <a:rPr kumimoji="1" lang="zh-CN" altLang="en-US" sz="1400" dirty="0" smtClean="0">
                  <a:latin typeface="黑体"/>
                  <a:ea typeface="黑体"/>
                  <a:cs typeface="黑体"/>
                </a:rPr>
                <a:t>大</a:t>
              </a:r>
              <a:endParaRPr kumimoji="1" lang="en-US" altLang="zh-CN" sz="1400" dirty="0" smtClean="0">
                <a:latin typeface="黑体"/>
                <a:ea typeface="黑体"/>
                <a:cs typeface="黑体"/>
              </a:endParaRPr>
            </a:p>
            <a:p>
              <a:r>
                <a:rPr kumimoji="1" lang="en-US" altLang="zh-CN" sz="1400" dirty="0">
                  <a:latin typeface="黑体"/>
                  <a:ea typeface="黑体"/>
                  <a:cs typeface="黑体"/>
                </a:rPr>
                <a:t> </a:t>
              </a:r>
              <a:r>
                <a:rPr kumimoji="1" lang="en-US" altLang="zh-CN" sz="1400" dirty="0" smtClean="0">
                  <a:latin typeface="黑体"/>
                  <a:ea typeface="黑体"/>
                  <a:cs typeface="黑体"/>
                </a:rPr>
                <a:t>     </a:t>
              </a:r>
              <a:r>
                <a:rPr kumimoji="1" lang="zh-CN" altLang="en-US" sz="1400" dirty="0" smtClean="0">
                  <a:latin typeface="黑体"/>
                  <a:ea typeface="黑体"/>
                  <a:cs typeface="黑体"/>
                </a:rPr>
                <a:t>健康中国</a:t>
              </a:r>
              <a:endParaRPr kumimoji="1" lang="en-US" altLang="zh-CN" sz="1400" dirty="0" smtClean="0">
                <a:latin typeface="黑体"/>
                <a:ea typeface="黑体"/>
                <a:cs typeface="黑体"/>
              </a:endParaRPr>
            </a:p>
            <a:p>
              <a:r>
                <a:rPr kumimoji="1" lang="en-US" altLang="zh-CN" sz="1400" dirty="0">
                  <a:latin typeface="黑体"/>
                  <a:ea typeface="黑体"/>
                  <a:cs typeface="黑体"/>
                </a:rPr>
                <a:t> </a:t>
              </a:r>
              <a:r>
                <a:rPr kumimoji="1" lang="en-US" altLang="zh-CN" sz="1400" dirty="0" smtClean="0">
                  <a:latin typeface="黑体"/>
                  <a:ea typeface="黑体"/>
                  <a:cs typeface="黑体"/>
                </a:rPr>
                <a:t>     </a:t>
              </a:r>
              <a:r>
                <a:rPr kumimoji="1" lang="zh-CN" altLang="en-US" sz="1400" dirty="0" smtClean="0">
                  <a:latin typeface="黑体"/>
                  <a:ea typeface="黑体"/>
                  <a:cs typeface="黑体"/>
                </a:rPr>
                <a:t>扶贫战略</a:t>
              </a:r>
              <a:endParaRPr kumimoji="1" lang="en-US" altLang="zh-CN" sz="1400" dirty="0" smtClean="0">
                <a:latin typeface="黑体"/>
                <a:ea typeface="黑体"/>
                <a:cs typeface="黑体"/>
              </a:endParaRPr>
            </a:p>
            <a:p>
              <a:r>
                <a:rPr kumimoji="1" lang="zh-CN" altLang="en-US" sz="1400" dirty="0" smtClean="0">
                  <a:latin typeface="黑体"/>
                  <a:ea typeface="黑体"/>
                  <a:cs typeface="黑体"/>
                </a:rPr>
                <a:t>      产业小镇，</a:t>
              </a:r>
              <a:r>
                <a:rPr kumimoji="1" lang="en-US" altLang="zh-CN" sz="1400" dirty="0" smtClean="0">
                  <a:latin typeface="黑体"/>
                  <a:ea typeface="黑体"/>
                  <a:cs typeface="黑体"/>
                </a:rPr>
                <a:t>……</a:t>
              </a:r>
            </a:p>
            <a:p>
              <a:r>
                <a:rPr kumimoji="1" lang="zh-CN" altLang="en-US" sz="1400" dirty="0" smtClean="0">
                  <a:latin typeface="黑体"/>
                  <a:ea typeface="黑体"/>
                  <a:cs typeface="黑体"/>
                </a:rPr>
                <a:t>中观</a:t>
              </a:r>
              <a:r>
                <a:rPr kumimoji="1" lang="zh-CN" altLang="en-US" sz="1400" dirty="0">
                  <a:latin typeface="黑体"/>
                  <a:ea typeface="黑体"/>
                  <a:cs typeface="黑体"/>
                </a:rPr>
                <a:t>：公司</a:t>
              </a:r>
              <a:r>
                <a:rPr kumimoji="1" lang="en-US" altLang="zh-CN" sz="1400" dirty="0">
                  <a:latin typeface="黑体"/>
                  <a:ea typeface="黑体"/>
                  <a:cs typeface="黑体"/>
                </a:rPr>
                <a:t>25</a:t>
              </a:r>
              <a:r>
                <a:rPr kumimoji="1" lang="zh-CN" altLang="en-US" sz="1400" dirty="0">
                  <a:latin typeface="黑体"/>
                  <a:ea typeface="黑体"/>
                  <a:cs typeface="黑体"/>
                </a:rPr>
                <a:t>周年</a:t>
              </a:r>
              <a:endParaRPr kumimoji="1" lang="en-US" altLang="zh-CN" sz="1400" dirty="0">
                <a:latin typeface="黑体"/>
                <a:ea typeface="黑体"/>
                <a:cs typeface="黑体"/>
              </a:endParaRPr>
            </a:p>
            <a:p>
              <a:r>
                <a:rPr kumimoji="1" lang="en-US" altLang="zh-CN" sz="1400" dirty="0">
                  <a:latin typeface="黑体"/>
                  <a:ea typeface="黑体"/>
                  <a:cs typeface="黑体"/>
                </a:rPr>
                <a:t>      </a:t>
              </a:r>
              <a:r>
                <a:rPr kumimoji="1" lang="zh-CN" altLang="en-US" sz="1400" dirty="0">
                  <a:latin typeface="黑体"/>
                  <a:ea typeface="黑体"/>
                  <a:cs typeface="黑体"/>
                </a:rPr>
                <a:t>战略转型探索第</a:t>
              </a:r>
              <a:r>
                <a:rPr kumimoji="1" lang="en-US" altLang="zh-CN" sz="1400" dirty="0">
                  <a:latin typeface="黑体"/>
                  <a:ea typeface="黑体"/>
                  <a:cs typeface="黑体"/>
                </a:rPr>
                <a:t>7</a:t>
              </a:r>
              <a:r>
                <a:rPr kumimoji="1" lang="zh-CN" altLang="en-US" sz="1400" dirty="0">
                  <a:latin typeface="黑体"/>
                  <a:ea typeface="黑体"/>
                  <a:cs typeface="黑体"/>
                </a:rPr>
                <a:t>个</a:t>
              </a:r>
              <a:r>
                <a:rPr kumimoji="1" lang="zh-CN" altLang="en-US" sz="1400" dirty="0" smtClean="0">
                  <a:latin typeface="黑体"/>
                  <a:ea typeface="黑体"/>
                  <a:cs typeface="黑体"/>
                </a:rPr>
                <a:t>年头</a:t>
              </a:r>
              <a:endParaRPr kumimoji="1" lang="en-US" altLang="zh-CN" sz="1400" dirty="0" smtClean="0">
                <a:latin typeface="黑体"/>
                <a:ea typeface="黑体"/>
                <a:cs typeface="黑体"/>
              </a:endParaRPr>
            </a:p>
            <a:p>
              <a:r>
                <a:rPr kumimoji="1" lang="zh-CN" altLang="zh-CN" sz="1400" dirty="0">
                  <a:latin typeface="黑体"/>
                  <a:ea typeface="黑体"/>
                  <a:cs typeface="黑体"/>
                </a:rPr>
                <a:t> </a:t>
              </a:r>
              <a:r>
                <a:rPr kumimoji="1" lang="zh-CN" altLang="en-US" sz="1400" dirty="0" smtClean="0">
                  <a:latin typeface="黑体"/>
                  <a:ea typeface="黑体"/>
                  <a:cs typeface="黑体"/>
                </a:rPr>
                <a:t>      真健康小镇</a:t>
              </a:r>
              <a:r>
                <a:rPr kumimoji="1" lang="en-US" altLang="zh-CN" sz="1400" dirty="0" smtClean="0">
                  <a:latin typeface="黑体"/>
                  <a:ea typeface="黑体"/>
                  <a:cs typeface="黑体"/>
                </a:rPr>
                <a:t>……</a:t>
              </a:r>
            </a:p>
            <a:p>
              <a:r>
                <a:rPr kumimoji="1" lang="zh-CN" altLang="en-US" sz="1400" dirty="0">
                  <a:latin typeface="黑体"/>
                  <a:ea typeface="黑体"/>
                  <a:cs typeface="黑体"/>
                </a:rPr>
                <a:t>微观</a:t>
              </a:r>
              <a:r>
                <a:rPr kumimoji="1" lang="zh-CN" altLang="en-US" sz="1400" dirty="0" smtClean="0">
                  <a:latin typeface="黑体"/>
                  <a:ea typeface="黑体"/>
                  <a:cs typeface="黑体"/>
                </a:rPr>
                <a:t>：海南布局</a:t>
              </a:r>
              <a:endParaRPr kumimoji="1" lang="en-US" altLang="zh-CN" sz="1400" dirty="0">
                <a:latin typeface="黑体"/>
                <a:ea typeface="黑体"/>
                <a:cs typeface="黑体"/>
              </a:endParaRPr>
            </a:p>
            <a:p>
              <a:r>
                <a:rPr kumimoji="1" lang="en-US" altLang="zh-CN" sz="1400" dirty="0">
                  <a:latin typeface="黑体"/>
                  <a:ea typeface="黑体"/>
                  <a:cs typeface="黑体"/>
                </a:rPr>
                <a:t>      </a:t>
              </a:r>
              <a:r>
                <a:rPr kumimoji="1" lang="zh-CN" altLang="en-US" sz="1400" dirty="0">
                  <a:latin typeface="黑体"/>
                  <a:ea typeface="黑体"/>
                  <a:cs typeface="黑体"/>
                </a:rPr>
                <a:t>项目控制</a:t>
              </a:r>
              <a:endParaRPr kumimoji="1" lang="en-US" altLang="zh-CN" sz="1400" dirty="0">
                <a:latin typeface="黑体"/>
                <a:ea typeface="黑体"/>
                <a:cs typeface="黑体"/>
              </a:endParaRPr>
            </a:p>
            <a:p>
              <a:r>
                <a:rPr kumimoji="1" lang="en-US" altLang="zh-CN" sz="1400" dirty="0">
                  <a:latin typeface="黑体"/>
                  <a:ea typeface="黑体"/>
                  <a:cs typeface="黑体"/>
                </a:rPr>
                <a:t>      </a:t>
              </a:r>
              <a:r>
                <a:rPr kumimoji="1" lang="zh-CN" altLang="en-US" sz="1400" dirty="0" smtClean="0">
                  <a:latin typeface="黑体"/>
                  <a:ea typeface="黑体"/>
                  <a:cs typeface="黑体"/>
                </a:rPr>
                <a:t>产业落地，</a:t>
              </a:r>
              <a:r>
                <a:rPr kumimoji="1" lang="en-US" altLang="zh-CN" sz="1400" dirty="0" smtClean="0">
                  <a:latin typeface="黑体"/>
                  <a:ea typeface="黑体"/>
                  <a:cs typeface="黑体"/>
                </a:rPr>
                <a:t>……</a:t>
              </a:r>
              <a:endParaRPr kumimoji="1" lang="en-US" altLang="zh-CN" sz="1400" dirty="0">
                <a:latin typeface="黑体"/>
                <a:ea typeface="黑体"/>
                <a:cs typeface="黑体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372077" y="192814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>
                  <a:latin typeface="黑体"/>
                  <a:ea typeface="黑体"/>
                  <a:cs typeface="黑体"/>
                </a:rPr>
                <a:t>动起来！</a:t>
              </a:r>
              <a:endParaRPr kumimoji="1" lang="zh-CN" altLang="en-US" dirty="0">
                <a:latin typeface="黑体"/>
                <a:ea typeface="黑体"/>
                <a:cs typeface="黑体"/>
              </a:endParaRPr>
            </a:p>
          </p:txBody>
        </p:sp>
        <p:cxnSp>
          <p:nvCxnSpPr>
            <p:cNvPr id="9" name="直线箭头连接符 8"/>
            <p:cNvCxnSpPr>
              <a:stCxn id="5" idx="3"/>
              <a:endCxn id="7" idx="1"/>
            </p:cNvCxnSpPr>
            <p:nvPr/>
          </p:nvCxnSpPr>
          <p:spPr>
            <a:xfrm>
              <a:off x="3061128" y="2106940"/>
              <a:ext cx="310949" cy="58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5053607" y="1466476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 smtClean="0">
                  <a:latin typeface="微软雅黑"/>
                  <a:ea typeface="微软雅黑"/>
                  <a:cs typeface="微软雅黑"/>
                </a:rPr>
                <a:t>宜大动，</a:t>
              </a:r>
              <a:endParaRPr kumimoji="1" lang="en-US" altLang="zh-CN" dirty="0" smtClean="0">
                <a:latin typeface="微软雅黑"/>
                <a:ea typeface="微软雅黑"/>
                <a:cs typeface="微软雅黑"/>
              </a:endParaRPr>
            </a:p>
            <a:p>
              <a:pPr algn="ctr"/>
              <a:r>
                <a:rPr kumimoji="1"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不得乱动！</a:t>
              </a:r>
              <a:endParaRPr kumimoji="1" lang="zh-CN" altLang="en-US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053607" y="2125297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>
                  <a:latin typeface="微软雅黑"/>
                  <a:ea typeface="微软雅黑"/>
                  <a:cs typeface="微软雅黑"/>
                </a:rPr>
                <a:t>不宜大动</a:t>
              </a:r>
              <a:endParaRPr kumimoji="1" lang="en-US" altLang="zh-CN" dirty="0" smtClean="0">
                <a:latin typeface="微软雅黑"/>
                <a:ea typeface="微软雅黑"/>
                <a:cs typeface="微软雅黑"/>
              </a:endParaRPr>
            </a:p>
            <a:p>
              <a:r>
                <a:rPr kumimoji="1"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不得不动！</a:t>
              </a:r>
              <a:endParaRPr kumimoji="1" lang="zh-CN" altLang="en-US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cxnSp>
          <p:nvCxnSpPr>
            <p:cNvPr id="13" name="肘形连接符 12"/>
            <p:cNvCxnSpPr>
              <a:stCxn id="7" idx="3"/>
              <a:endCxn id="10" idx="1"/>
            </p:cNvCxnSpPr>
            <p:nvPr/>
          </p:nvCxnSpPr>
          <p:spPr>
            <a:xfrm flipV="1">
              <a:off x="4480073" y="1789642"/>
              <a:ext cx="573534" cy="323165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肘形连接符 14"/>
            <p:cNvCxnSpPr>
              <a:stCxn id="7" idx="3"/>
              <a:endCxn id="11" idx="1"/>
            </p:cNvCxnSpPr>
            <p:nvPr/>
          </p:nvCxnSpPr>
          <p:spPr>
            <a:xfrm>
              <a:off x="4480073" y="2112807"/>
              <a:ext cx="573534" cy="335656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6697579" y="1528032"/>
              <a:ext cx="193842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 smtClean="0">
                  <a:latin typeface="微软雅黑"/>
                  <a:ea typeface="微软雅黑"/>
                  <a:cs typeface="微软雅黑"/>
                </a:rPr>
                <a:t>夯实基础、团队建立</a:t>
              </a:r>
              <a:endParaRPr lang="en-US" altLang="zh-CN" sz="1400" dirty="0" smtClean="0">
                <a:latin typeface="微软雅黑"/>
                <a:ea typeface="微软雅黑"/>
                <a:cs typeface="微软雅黑"/>
              </a:endParaRPr>
            </a:p>
            <a:p>
              <a:pPr algn="ctr"/>
              <a:r>
                <a:rPr lang="zh-CN" altLang="en-US" sz="1400" dirty="0" smtClean="0">
                  <a:latin typeface="微软雅黑"/>
                  <a:ea typeface="微软雅黑"/>
                  <a:cs typeface="微软雅黑"/>
                </a:rPr>
                <a:t>科学规划、风险控制</a:t>
              </a:r>
              <a:endParaRPr lang="en-US" altLang="zh-CN" sz="1400" dirty="0" smtClean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677360" y="2179264"/>
              <a:ext cx="196549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 smtClean="0">
                  <a:latin typeface="微软雅黑"/>
                  <a:ea typeface="微软雅黑"/>
                  <a:cs typeface="微软雅黑"/>
                </a:rPr>
                <a:t>搭建平台、整合资源</a:t>
              </a:r>
              <a:endParaRPr lang="en-US" altLang="zh-CN" sz="1400" dirty="0" smtClean="0">
                <a:latin typeface="微软雅黑"/>
                <a:ea typeface="微软雅黑"/>
                <a:cs typeface="微软雅黑"/>
              </a:endParaRPr>
            </a:p>
            <a:p>
              <a:pPr algn="ctr"/>
              <a:r>
                <a:rPr lang="zh-CN" altLang="en-US" sz="1400" dirty="0" smtClean="0">
                  <a:latin typeface="微软雅黑"/>
                  <a:ea typeface="微软雅黑"/>
                  <a:cs typeface="微软雅黑"/>
                </a:rPr>
                <a:t>拓展渠道、质效落地</a:t>
              </a:r>
              <a:endParaRPr lang="zh-CN" altLang="en-US" sz="1400" dirty="0">
                <a:latin typeface="微软雅黑"/>
                <a:ea typeface="微软雅黑"/>
                <a:cs typeface="微软雅黑"/>
              </a:endParaRPr>
            </a:p>
          </p:txBody>
        </p:sp>
        <p:cxnSp>
          <p:nvCxnSpPr>
            <p:cNvPr id="43" name="直线箭头连接符 42"/>
            <p:cNvCxnSpPr/>
            <p:nvPr/>
          </p:nvCxnSpPr>
          <p:spPr>
            <a:xfrm>
              <a:off x="6392435" y="2135998"/>
              <a:ext cx="3051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线连接符 44"/>
            <p:cNvCxnSpPr/>
            <p:nvPr/>
          </p:nvCxnSpPr>
          <p:spPr>
            <a:xfrm>
              <a:off x="456424" y="3244410"/>
              <a:ext cx="8071726" cy="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下箭头 51"/>
            <p:cNvSpPr/>
            <p:nvPr/>
          </p:nvSpPr>
          <p:spPr>
            <a:xfrm>
              <a:off x="4360050" y="3082419"/>
              <a:ext cx="418984" cy="537662"/>
            </a:xfrm>
            <a:prstGeom prst="downArrow">
              <a:avLst/>
            </a:prstGeom>
            <a:solidFill>
              <a:srgbClr val="800000"/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7365965" y="417824"/>
              <a:ext cx="59503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800000"/>
                  </a:solidFill>
                  <a:latin typeface="黑体"/>
                  <a:ea typeface="黑体"/>
                  <a:cs typeface="黑体"/>
                </a:rPr>
                <a:t>基本</a:t>
              </a:r>
              <a:endParaRPr kumimoji="1" lang="en-US" altLang="zh-CN" sz="1600" dirty="0">
                <a:solidFill>
                  <a:srgbClr val="800000"/>
                </a:solidFill>
                <a:latin typeface="黑体"/>
                <a:ea typeface="黑体"/>
                <a:cs typeface="黑体"/>
              </a:endParaRPr>
            </a:p>
            <a:p>
              <a:r>
                <a:rPr kumimoji="1" lang="zh-CN" altLang="en-US" sz="1600" dirty="0">
                  <a:solidFill>
                    <a:srgbClr val="800000"/>
                  </a:solidFill>
                  <a:latin typeface="黑体"/>
                  <a:ea typeface="黑体"/>
                  <a:cs typeface="黑体"/>
                </a:rPr>
                <a:t>纲领</a:t>
              </a: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1469282" y="404730"/>
              <a:ext cx="59503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 smtClean="0">
                  <a:solidFill>
                    <a:srgbClr val="800000"/>
                  </a:solidFill>
                  <a:latin typeface="黑体"/>
                  <a:ea typeface="黑体"/>
                  <a:cs typeface="黑体"/>
                </a:rPr>
                <a:t>基本</a:t>
              </a:r>
              <a:endParaRPr kumimoji="1" lang="en-US" altLang="zh-CN" sz="1600" dirty="0" smtClean="0">
                <a:solidFill>
                  <a:srgbClr val="800000"/>
                </a:solidFill>
                <a:latin typeface="黑体"/>
                <a:ea typeface="黑体"/>
                <a:cs typeface="黑体"/>
              </a:endParaRPr>
            </a:p>
            <a:p>
              <a:r>
                <a:rPr kumimoji="1" lang="zh-CN" altLang="en-US" sz="1600" dirty="0" smtClean="0">
                  <a:solidFill>
                    <a:srgbClr val="800000"/>
                  </a:solidFill>
                  <a:latin typeface="黑体"/>
                  <a:ea typeface="黑体"/>
                  <a:cs typeface="黑体"/>
                </a:rPr>
                <a:t>形势</a:t>
              </a:r>
              <a:endParaRPr kumimoji="1" lang="en-US" altLang="zh-CN" sz="1600" dirty="0" smtClean="0">
                <a:solidFill>
                  <a:srgbClr val="800000"/>
                </a:solidFill>
                <a:latin typeface="黑体"/>
                <a:ea typeface="黑体"/>
                <a:cs typeface="黑体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5335644" y="417824"/>
              <a:ext cx="59503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800000"/>
                  </a:solidFill>
                  <a:latin typeface="黑体"/>
                  <a:ea typeface="黑体"/>
                  <a:cs typeface="黑体"/>
                </a:rPr>
                <a:t>基本</a:t>
              </a:r>
              <a:endParaRPr kumimoji="1" lang="en-US" altLang="zh-CN" sz="1600" dirty="0">
                <a:solidFill>
                  <a:srgbClr val="800000"/>
                </a:solidFill>
                <a:latin typeface="黑体"/>
                <a:ea typeface="黑体"/>
                <a:cs typeface="黑体"/>
              </a:endParaRPr>
            </a:p>
            <a:p>
              <a:r>
                <a:rPr kumimoji="1" lang="zh-CN" altLang="en-US" sz="1600" dirty="0">
                  <a:solidFill>
                    <a:srgbClr val="800000"/>
                  </a:solidFill>
                  <a:latin typeface="黑体"/>
                  <a:ea typeface="黑体"/>
                  <a:cs typeface="黑体"/>
                </a:rPr>
                <a:t>原则</a:t>
              </a:r>
              <a:endParaRPr kumimoji="1" lang="en-US" altLang="zh-CN" sz="1600" dirty="0">
                <a:solidFill>
                  <a:srgbClr val="800000"/>
                </a:solidFill>
                <a:latin typeface="黑体"/>
                <a:ea typeface="黑体"/>
                <a:cs typeface="黑体"/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3565122" y="404730"/>
              <a:ext cx="59503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 sz="1600">
                  <a:solidFill>
                    <a:srgbClr val="800000"/>
                  </a:solidFill>
                  <a:latin typeface="黑体"/>
                  <a:ea typeface="黑体"/>
                  <a:cs typeface="黑体"/>
                </a:defRPr>
              </a:lvl1pPr>
            </a:lstStyle>
            <a:p>
              <a:r>
                <a:rPr lang="zh-CN" altLang="en-US" dirty="0"/>
                <a:t>基本</a:t>
              </a:r>
              <a:endParaRPr lang="en-US" altLang="zh-CN" dirty="0"/>
            </a:p>
            <a:p>
              <a:r>
                <a:rPr lang="zh-CN" altLang="en-US" dirty="0"/>
                <a:t>共识</a:t>
              </a:r>
              <a:endParaRPr lang="en-US" altLang="zh-CN" dirty="0"/>
            </a:p>
          </p:txBody>
        </p:sp>
      </p:grpSp>
      <p:sp>
        <p:nvSpPr>
          <p:cNvPr id="105" name="TextBox 5"/>
          <p:cNvSpPr txBox="1"/>
          <p:nvPr/>
        </p:nvSpPr>
        <p:spPr>
          <a:xfrm>
            <a:off x="445756" y="206037"/>
            <a:ext cx="4402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b="1">
                <a:solidFill>
                  <a:srgbClr val="663300"/>
                </a:solidFill>
              </a:defRPr>
            </a:lvl1pPr>
          </a:lstStyle>
          <a:p>
            <a:r>
              <a:rPr lang="zh-CN" altLang="en-US" sz="2800" dirty="0" smtClean="0">
                <a:solidFill>
                  <a:srgbClr val="800000"/>
                </a:solidFill>
                <a:latin typeface="微软雅黑"/>
                <a:ea typeface="微软雅黑"/>
                <a:cs typeface="微软雅黑"/>
              </a:rPr>
              <a:t>共识与原则</a:t>
            </a:r>
            <a:endParaRPr lang="en-US" altLang="zh-CN" sz="2800" dirty="0" smtClean="0">
              <a:solidFill>
                <a:srgbClr val="8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4" name="TextBox 5"/>
          <p:cNvSpPr txBox="1"/>
          <p:nvPr/>
        </p:nvSpPr>
        <p:spPr>
          <a:xfrm>
            <a:off x="2942143" y="5233025"/>
            <a:ext cx="3231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b="1">
                <a:solidFill>
                  <a:srgbClr val="663300"/>
                </a:solidFill>
              </a:defRPr>
            </a:lvl1pPr>
          </a:lstStyle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多个维度展开，核心点突破</a:t>
            </a:r>
            <a:endParaRPr lang="en-US" altLang="zh-CN" sz="20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49355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同心圆 48"/>
          <p:cNvSpPr/>
          <p:nvPr/>
        </p:nvSpPr>
        <p:spPr>
          <a:xfrm>
            <a:off x="4455754" y="4749194"/>
            <a:ext cx="868234" cy="815770"/>
          </a:xfrm>
          <a:prstGeom prst="donut">
            <a:avLst>
              <a:gd name="adj" fmla="val 4105"/>
            </a:avLst>
          </a:prstGeom>
          <a:solidFill>
            <a:srgbClr val="C0504D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 smtClean="0">
                <a:solidFill>
                  <a:schemeClr val="tx1"/>
                </a:solidFill>
                <a:latin typeface="黑体"/>
                <a:ea typeface="黑体"/>
                <a:cs typeface="黑体"/>
              </a:rPr>
              <a:t>项目</a:t>
            </a:r>
            <a:endParaRPr kumimoji="1" lang="en-US" altLang="zh-CN" sz="1200" b="1" dirty="0">
              <a:solidFill>
                <a:schemeClr val="tx1"/>
              </a:solidFill>
              <a:latin typeface="黑体"/>
              <a:ea typeface="黑体"/>
              <a:cs typeface="黑体"/>
            </a:endParaRPr>
          </a:p>
          <a:p>
            <a:pPr algn="ctr"/>
            <a:r>
              <a:rPr kumimoji="1" lang="zh-CN" altLang="en-US" sz="1200" b="1" dirty="0" smtClean="0">
                <a:solidFill>
                  <a:schemeClr val="tx1"/>
                </a:solidFill>
                <a:latin typeface="黑体"/>
                <a:ea typeface="黑体"/>
                <a:cs typeface="黑体"/>
              </a:rPr>
              <a:t>控制</a:t>
            </a:r>
            <a:endParaRPr kumimoji="1" lang="en-US" altLang="zh-CN" sz="1200" b="1" dirty="0" smtClean="0">
              <a:solidFill>
                <a:schemeClr val="tx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50" name="同心圆 49"/>
          <p:cNvSpPr/>
          <p:nvPr/>
        </p:nvSpPr>
        <p:spPr>
          <a:xfrm>
            <a:off x="6706357" y="1833165"/>
            <a:ext cx="868234" cy="776151"/>
          </a:xfrm>
          <a:prstGeom prst="donut">
            <a:avLst>
              <a:gd name="adj" fmla="val 4105"/>
            </a:avLst>
          </a:prstGeom>
          <a:solidFill>
            <a:srgbClr val="C0504D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 smtClean="0">
                <a:solidFill>
                  <a:schemeClr val="tx1"/>
                </a:solidFill>
                <a:latin typeface="黑体"/>
                <a:ea typeface="黑体"/>
                <a:cs typeface="黑体"/>
              </a:rPr>
              <a:t>战略布局</a:t>
            </a:r>
            <a:endParaRPr kumimoji="1" lang="zh-CN" altLang="en-US" sz="1200" b="1" dirty="0">
              <a:solidFill>
                <a:schemeClr val="tx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53" name="同心圆 52"/>
          <p:cNvSpPr/>
          <p:nvPr/>
        </p:nvSpPr>
        <p:spPr>
          <a:xfrm>
            <a:off x="1946696" y="1833165"/>
            <a:ext cx="868234" cy="802339"/>
          </a:xfrm>
          <a:prstGeom prst="donut">
            <a:avLst>
              <a:gd name="adj" fmla="val 4105"/>
            </a:avLst>
          </a:prstGeom>
          <a:solidFill>
            <a:srgbClr val="C0504D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 smtClean="0">
                <a:solidFill>
                  <a:schemeClr val="tx1"/>
                </a:solidFill>
                <a:latin typeface="黑体"/>
                <a:ea typeface="黑体"/>
                <a:cs typeface="黑体"/>
              </a:rPr>
              <a:t>产业落地</a:t>
            </a:r>
            <a:endParaRPr kumimoji="1" lang="zh-CN" altLang="en-US" sz="1200" b="1" dirty="0">
              <a:solidFill>
                <a:schemeClr val="tx1"/>
              </a:solidFill>
              <a:latin typeface="黑体"/>
              <a:ea typeface="黑体"/>
              <a:cs typeface="黑体"/>
            </a:endParaRPr>
          </a:p>
        </p:txBody>
      </p:sp>
      <p:cxnSp>
        <p:nvCxnSpPr>
          <p:cNvPr id="63" name="直线连接符 62"/>
          <p:cNvCxnSpPr>
            <a:stCxn id="53" idx="4"/>
            <a:endCxn id="49" idx="1"/>
          </p:cNvCxnSpPr>
          <p:nvPr/>
        </p:nvCxnSpPr>
        <p:spPr>
          <a:xfrm>
            <a:off x="2380813" y="2635504"/>
            <a:ext cx="2202091" cy="2233157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/>
          <p:cNvCxnSpPr>
            <a:stCxn id="49" idx="7"/>
            <a:endCxn id="50" idx="4"/>
          </p:cNvCxnSpPr>
          <p:nvPr/>
        </p:nvCxnSpPr>
        <p:spPr>
          <a:xfrm flipV="1">
            <a:off x="5196838" y="2609316"/>
            <a:ext cx="1943636" cy="2259345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>
            <a:stCxn id="53" idx="6"/>
            <a:endCxn id="50" idx="2"/>
          </p:cNvCxnSpPr>
          <p:nvPr/>
        </p:nvCxnSpPr>
        <p:spPr>
          <a:xfrm flipV="1">
            <a:off x="2814930" y="2221241"/>
            <a:ext cx="3891427" cy="13094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同心圆 69"/>
          <p:cNvSpPr/>
          <p:nvPr/>
        </p:nvSpPr>
        <p:spPr>
          <a:xfrm>
            <a:off x="3965774" y="2609316"/>
            <a:ext cx="1664323" cy="1074822"/>
          </a:xfrm>
          <a:prstGeom prst="donut">
            <a:avLst>
              <a:gd name="adj" fmla="val 4105"/>
            </a:avLst>
          </a:prstGeom>
          <a:solidFill>
            <a:srgbClr val="C0504D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800000"/>
                </a:solidFill>
                <a:latin typeface="黑体"/>
                <a:ea typeface="黑体"/>
                <a:cs typeface="黑体"/>
              </a:rPr>
              <a:t>策划（定位</a:t>
            </a:r>
            <a:r>
              <a:rPr kumimoji="1" lang="en-US" altLang="zh-CN" sz="1200" dirty="0">
                <a:solidFill>
                  <a:srgbClr val="800000"/>
                </a:solidFill>
                <a:latin typeface="黑体"/>
                <a:ea typeface="黑体"/>
                <a:cs typeface="黑体"/>
              </a:rPr>
              <a:t>)</a:t>
            </a:r>
            <a:endParaRPr kumimoji="1" lang="en-US" altLang="zh-CN" sz="1200" dirty="0" smtClean="0">
              <a:solidFill>
                <a:srgbClr val="800000"/>
              </a:solidFill>
              <a:latin typeface="黑体"/>
              <a:ea typeface="黑体"/>
              <a:cs typeface="黑体"/>
            </a:endParaRPr>
          </a:p>
          <a:p>
            <a:pPr algn="ctr"/>
            <a:r>
              <a:rPr kumimoji="1" lang="zh-CN" altLang="en-US" sz="1200" dirty="0" smtClean="0">
                <a:solidFill>
                  <a:srgbClr val="800000"/>
                </a:solidFill>
                <a:latin typeface="黑体"/>
                <a:ea typeface="黑体"/>
                <a:cs typeface="黑体"/>
              </a:rPr>
              <a:t>示范区运营</a:t>
            </a:r>
            <a:endParaRPr kumimoji="1" lang="zh-CN" altLang="en-US" sz="1200" dirty="0">
              <a:solidFill>
                <a:srgbClr val="8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41" name="右箭头 40"/>
          <p:cNvSpPr/>
          <p:nvPr/>
        </p:nvSpPr>
        <p:spPr>
          <a:xfrm rot="20398959">
            <a:off x="5665717" y="2362281"/>
            <a:ext cx="1066468" cy="711087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rgbClr val="000000"/>
                </a:solidFill>
              </a:rPr>
              <a:t>模式复制</a:t>
            </a:r>
          </a:p>
        </p:txBody>
      </p:sp>
      <p:sp>
        <p:nvSpPr>
          <p:cNvPr id="76" name="右箭头 75"/>
          <p:cNvSpPr/>
          <p:nvPr/>
        </p:nvSpPr>
        <p:spPr>
          <a:xfrm rot="12191196" flipV="1">
            <a:off x="2757906" y="2410902"/>
            <a:ext cx="1116939" cy="748351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</a:rPr>
              <a:t>资源合作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81" name="右箭头 80"/>
          <p:cNvSpPr/>
          <p:nvPr/>
        </p:nvSpPr>
        <p:spPr>
          <a:xfrm rot="5400000">
            <a:off x="4326606" y="3843284"/>
            <a:ext cx="1029376" cy="711087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</a:rPr>
              <a:t>协议手续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13" name="TextBox 5"/>
          <p:cNvSpPr txBox="1"/>
          <p:nvPr/>
        </p:nvSpPr>
        <p:spPr>
          <a:xfrm>
            <a:off x="445756" y="206037"/>
            <a:ext cx="4402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b="1">
                <a:solidFill>
                  <a:srgbClr val="663300"/>
                </a:solidFill>
              </a:defRPr>
            </a:lvl1pPr>
          </a:lstStyle>
          <a:p>
            <a:r>
              <a:rPr lang="zh-CN" altLang="en-US" sz="28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三个核心</a:t>
            </a:r>
            <a:endParaRPr lang="en-US" altLang="zh-CN" sz="28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92614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双中括号 12"/>
          <p:cNvSpPr/>
          <p:nvPr/>
        </p:nvSpPr>
        <p:spPr>
          <a:xfrm>
            <a:off x="218097" y="1565708"/>
            <a:ext cx="8775160" cy="3205539"/>
          </a:xfrm>
          <a:prstGeom prst="bracketPair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黑体"/>
              <a:ea typeface="黑体"/>
              <a:cs typeface="黑体"/>
            </a:endParaRPr>
          </a:p>
        </p:txBody>
      </p:sp>
      <p:sp>
        <p:nvSpPr>
          <p:cNvPr id="9" name="双中括号 8"/>
          <p:cNvSpPr/>
          <p:nvPr/>
        </p:nvSpPr>
        <p:spPr>
          <a:xfrm>
            <a:off x="2945984" y="1873485"/>
            <a:ext cx="3622558" cy="2055495"/>
          </a:xfrm>
          <a:prstGeom prst="bracketPai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黑体"/>
              <a:ea typeface="黑体"/>
              <a:cs typeface="黑体"/>
            </a:endParaRPr>
          </a:p>
        </p:txBody>
      </p:sp>
      <p:sp>
        <p:nvSpPr>
          <p:cNvPr id="8" name="双中括号 7"/>
          <p:cNvSpPr/>
          <p:nvPr/>
        </p:nvSpPr>
        <p:spPr>
          <a:xfrm>
            <a:off x="4284234" y="2320373"/>
            <a:ext cx="1135770" cy="1160601"/>
          </a:xfrm>
          <a:prstGeom prst="bracketPair">
            <a:avLst/>
          </a:prstGeom>
          <a:solidFill>
            <a:schemeClr val="bg1">
              <a:lumMod val="65000"/>
            </a:schemeClr>
          </a:solidFill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示范区</a:t>
            </a:r>
          </a:p>
          <a:p>
            <a:pPr algn="ctr"/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提升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79269" y="2568524"/>
            <a:ext cx="1344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 smtClean="0">
                <a:latin typeface="微软雅黑"/>
                <a:ea typeface="微软雅黑"/>
                <a:cs typeface="微软雅黑"/>
              </a:rPr>
              <a:t>全域旅游</a:t>
            </a:r>
            <a:endParaRPr kumimoji="1" lang="en-US" altLang="zh-CN" sz="1200" b="1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zh-CN" sz="1200" b="1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kumimoji="1" lang="zh-CN" altLang="en-US" sz="1200" b="1" dirty="0" smtClean="0">
                <a:latin typeface="微软雅黑"/>
                <a:ea typeface="微软雅黑"/>
                <a:cs typeface="微软雅黑"/>
              </a:rPr>
              <a:t>全乡存量）</a:t>
            </a:r>
            <a:endParaRPr kumimoji="1" lang="zh-CN" altLang="en-US" sz="12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44041" y="2729359"/>
            <a:ext cx="930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b="1" dirty="0" smtClean="0">
                <a:latin typeface="微软雅黑"/>
                <a:ea typeface="微软雅黑"/>
                <a:cs typeface="微软雅黑"/>
              </a:rPr>
              <a:t>政策对接</a:t>
            </a:r>
            <a:endParaRPr kumimoji="1" lang="en-US" altLang="zh-CN" sz="1200" b="1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zh-CN" sz="1200" b="1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kumimoji="1" lang="zh-CN" altLang="en-US" sz="1200" b="1" dirty="0" smtClean="0">
                <a:latin typeface="微软雅黑"/>
                <a:ea typeface="微软雅黑"/>
                <a:cs typeface="微软雅黑"/>
              </a:rPr>
              <a:t>扶贫）</a:t>
            </a:r>
            <a:endParaRPr kumimoji="1" lang="zh-CN" altLang="en-US" sz="14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74896" y="3381644"/>
            <a:ext cx="15673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＋</a:t>
            </a:r>
          </a:p>
          <a:p>
            <a:pPr algn="ctr"/>
            <a:r>
              <a:rPr kumimoji="1" lang="zh-CN" altLang="en-US" sz="1200" b="1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在地文化</a:t>
            </a:r>
            <a:endParaRPr kumimoji="1" lang="en-US" altLang="zh-CN" sz="1200" b="1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284234" y="5080089"/>
            <a:ext cx="1344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美丽乡村</a:t>
            </a:r>
          </a:p>
          <a:p>
            <a:pPr algn="ctr"/>
            <a:r>
              <a:rPr kumimoji="1" lang="zh-CN" altLang="en-US" sz="1200" b="1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品牌</a:t>
            </a:r>
            <a:endParaRPr kumimoji="1" lang="en-US" altLang="zh-CN" sz="1200" b="1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94016" y="2386982"/>
            <a:ext cx="1344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 smtClean="0">
                <a:latin typeface="微软雅黑"/>
                <a:ea typeface="微软雅黑"/>
                <a:cs typeface="微软雅黑"/>
              </a:rPr>
              <a:t>“三区合一”</a:t>
            </a:r>
            <a:endParaRPr kumimoji="1" lang="en-US" altLang="zh-CN" sz="1200" b="1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200" b="1" dirty="0" smtClean="0">
                <a:latin typeface="微软雅黑"/>
                <a:ea typeface="微软雅黑"/>
                <a:cs typeface="微软雅黑"/>
              </a:rPr>
              <a:t>真健康小镇策划</a:t>
            </a:r>
            <a:endParaRPr kumimoji="1" lang="zh-CN" altLang="en-US" sz="1200" b="1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3" name="直线箭头连接符 22"/>
          <p:cNvCxnSpPr/>
          <p:nvPr/>
        </p:nvCxnSpPr>
        <p:spPr>
          <a:xfrm>
            <a:off x="4903259" y="4679319"/>
            <a:ext cx="0" cy="360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401557" y="3340249"/>
            <a:ext cx="112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规划编制准备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342571" y="4161303"/>
            <a:ext cx="1121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 smtClean="0">
                <a:latin typeface="微软雅黑"/>
                <a:ea typeface="微软雅黑"/>
                <a:cs typeface="微软雅黑"/>
              </a:rPr>
              <a:t>新农村</a:t>
            </a:r>
            <a:endParaRPr kumimoji="1" lang="en-US" altLang="zh-CN" sz="1200" b="1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200" b="1" dirty="0" smtClean="0">
                <a:latin typeface="微软雅黑"/>
                <a:ea typeface="微软雅黑"/>
                <a:cs typeface="微软雅黑"/>
              </a:rPr>
              <a:t>典范</a:t>
            </a:r>
            <a:endParaRPr kumimoji="1" lang="zh-CN" altLang="en-US" sz="1200" b="1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9" name="直线箭头连接符 28"/>
          <p:cNvCxnSpPr/>
          <p:nvPr/>
        </p:nvCxnSpPr>
        <p:spPr>
          <a:xfrm>
            <a:off x="4890166" y="3952607"/>
            <a:ext cx="0" cy="2243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>
            <a:off x="1935157" y="3596714"/>
            <a:ext cx="0" cy="469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374469" y="4119594"/>
            <a:ext cx="112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 smtClean="0">
                <a:latin typeface="Heiti SC Light"/>
                <a:ea typeface="Heiti SC Light"/>
                <a:cs typeface="Heiti SC Light"/>
              </a:rPr>
              <a:t>审批通道建立</a:t>
            </a:r>
            <a:endParaRPr kumimoji="1" lang="zh-CN" altLang="en-US" sz="12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942814" y="3046749"/>
            <a:ext cx="112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b="1" dirty="0" smtClean="0">
                <a:solidFill>
                  <a:srgbClr val="000000"/>
                </a:solidFill>
                <a:latin typeface="Heiti SC Light"/>
                <a:ea typeface="Heiti SC Light"/>
                <a:cs typeface="Heiti SC Light"/>
              </a:rPr>
              <a:t>大三亚布局</a:t>
            </a:r>
            <a:endParaRPr kumimoji="1" lang="en-US" altLang="zh-CN" sz="1200" b="1" dirty="0" smtClean="0">
              <a:solidFill>
                <a:srgbClr val="000000"/>
              </a:solidFill>
              <a:latin typeface="Heiti SC Light"/>
              <a:ea typeface="Heiti SC Light"/>
              <a:cs typeface="Heiti SC Light"/>
            </a:endParaRPr>
          </a:p>
          <a:p>
            <a:r>
              <a:rPr kumimoji="1" lang="zh-CN" altLang="en-US" sz="1200" b="1" dirty="0" smtClean="0">
                <a:solidFill>
                  <a:srgbClr val="000000"/>
                </a:solidFill>
                <a:latin typeface="Heiti SC Light"/>
                <a:ea typeface="Heiti SC Light"/>
                <a:cs typeface="Heiti SC Light"/>
              </a:rPr>
              <a:t>大海口布局</a:t>
            </a:r>
            <a:endParaRPr kumimoji="1" lang="en-US" altLang="zh-CN" sz="1200" b="1" dirty="0" smtClean="0">
              <a:solidFill>
                <a:srgbClr val="000000"/>
              </a:solidFill>
              <a:latin typeface="Heiti SC Light"/>
              <a:ea typeface="Heiti SC Light"/>
              <a:cs typeface="Heiti SC Light"/>
            </a:endParaRPr>
          </a:p>
          <a:p>
            <a:r>
              <a:rPr kumimoji="1" lang="zh-CN" altLang="en-US" sz="1200" b="1" dirty="0" smtClean="0">
                <a:solidFill>
                  <a:srgbClr val="000000"/>
                </a:solidFill>
                <a:latin typeface="Heiti SC Light"/>
                <a:ea typeface="Heiti SC Light"/>
                <a:cs typeface="Heiti SC Light"/>
              </a:rPr>
              <a:t>七仙岭拓展</a:t>
            </a:r>
            <a:endParaRPr kumimoji="1" lang="zh-CN" altLang="en-US" sz="1200" b="1" dirty="0">
              <a:solidFill>
                <a:srgbClr val="000000"/>
              </a:solidFill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663941" y="2401014"/>
            <a:ext cx="1567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 smtClean="0">
                <a:latin typeface="微软雅黑"/>
                <a:ea typeface="微软雅黑"/>
                <a:cs typeface="微软雅黑"/>
              </a:rPr>
              <a:t>海南战略布局</a:t>
            </a:r>
            <a:endParaRPr kumimoji="1" lang="zh-CN" altLang="en-US" sz="1200" b="1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48" name="直线箭头连接符 47"/>
          <p:cNvCxnSpPr/>
          <p:nvPr/>
        </p:nvCxnSpPr>
        <p:spPr>
          <a:xfrm>
            <a:off x="4912106" y="5622154"/>
            <a:ext cx="4774" cy="219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同心圆 48"/>
          <p:cNvSpPr/>
          <p:nvPr/>
        </p:nvSpPr>
        <p:spPr>
          <a:xfrm>
            <a:off x="4508421" y="5842134"/>
            <a:ext cx="868234" cy="628485"/>
          </a:xfrm>
          <a:prstGeom prst="donut">
            <a:avLst>
              <a:gd name="adj" fmla="val 4105"/>
            </a:avLst>
          </a:prstGeom>
          <a:solidFill>
            <a:srgbClr val="C0504D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800000"/>
                </a:solidFill>
                <a:latin typeface="黑体"/>
                <a:ea typeface="黑体"/>
                <a:cs typeface="黑体"/>
              </a:rPr>
              <a:t>产业落地</a:t>
            </a:r>
            <a:endParaRPr kumimoji="1" lang="zh-CN" altLang="en-US" sz="1200" dirty="0">
              <a:solidFill>
                <a:srgbClr val="8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50" name="同心圆 49"/>
          <p:cNvSpPr/>
          <p:nvPr/>
        </p:nvSpPr>
        <p:spPr>
          <a:xfrm>
            <a:off x="7393032" y="4813888"/>
            <a:ext cx="868234" cy="628485"/>
          </a:xfrm>
          <a:prstGeom prst="donut">
            <a:avLst>
              <a:gd name="adj" fmla="val 4105"/>
            </a:avLst>
          </a:prstGeom>
          <a:solidFill>
            <a:srgbClr val="C0504D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800000"/>
                </a:solidFill>
                <a:latin typeface="黑体"/>
                <a:ea typeface="黑体"/>
                <a:cs typeface="黑体"/>
              </a:rPr>
              <a:t>战略布局</a:t>
            </a:r>
            <a:endParaRPr kumimoji="1" lang="zh-CN" altLang="en-US" sz="1200" dirty="0">
              <a:solidFill>
                <a:srgbClr val="8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53" name="同心圆 52"/>
          <p:cNvSpPr/>
          <p:nvPr/>
        </p:nvSpPr>
        <p:spPr>
          <a:xfrm>
            <a:off x="967440" y="4866264"/>
            <a:ext cx="868234" cy="628485"/>
          </a:xfrm>
          <a:prstGeom prst="donut">
            <a:avLst>
              <a:gd name="adj" fmla="val 4105"/>
            </a:avLst>
          </a:prstGeom>
          <a:solidFill>
            <a:srgbClr val="C0504D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800000"/>
                </a:solidFill>
                <a:latin typeface="黑体"/>
                <a:ea typeface="黑体"/>
                <a:cs typeface="黑体"/>
              </a:rPr>
              <a:t>项目控制</a:t>
            </a:r>
            <a:endParaRPr kumimoji="1" lang="zh-CN" altLang="en-US" sz="1200" dirty="0">
              <a:solidFill>
                <a:srgbClr val="800000"/>
              </a:solidFill>
              <a:latin typeface="黑体"/>
              <a:ea typeface="黑体"/>
              <a:cs typeface="黑体"/>
            </a:endParaRPr>
          </a:p>
        </p:txBody>
      </p:sp>
      <p:cxnSp>
        <p:nvCxnSpPr>
          <p:cNvPr id="55" name="直线箭头连接符 54"/>
          <p:cNvCxnSpPr>
            <a:stCxn id="39" idx="2"/>
            <a:endCxn id="53" idx="0"/>
          </p:cNvCxnSpPr>
          <p:nvPr/>
        </p:nvCxnSpPr>
        <p:spPr>
          <a:xfrm flipH="1">
            <a:off x="1401557" y="4396593"/>
            <a:ext cx="533600" cy="4696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线连接符 62"/>
          <p:cNvCxnSpPr>
            <a:stCxn id="53" idx="5"/>
            <a:endCxn id="49" idx="2"/>
          </p:cNvCxnSpPr>
          <p:nvPr/>
        </p:nvCxnSpPr>
        <p:spPr>
          <a:xfrm>
            <a:off x="1708524" y="5402710"/>
            <a:ext cx="2799897" cy="753667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/>
          <p:cNvCxnSpPr>
            <a:stCxn id="49" idx="6"/>
            <a:endCxn id="50" idx="3"/>
          </p:cNvCxnSpPr>
          <p:nvPr/>
        </p:nvCxnSpPr>
        <p:spPr>
          <a:xfrm flipV="1">
            <a:off x="5376655" y="5350334"/>
            <a:ext cx="2143527" cy="806043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2495845" y="24420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 smtClean="0"/>
              <a:t>＋</a:t>
            </a:r>
            <a:endParaRPr kumimoji="1"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589780" y="106933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协议</a:t>
            </a:r>
            <a:endParaRPr lang="zh-CN" altLang="en-US" b="1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644105" y="106933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/>
                <a:ea typeface="微软雅黑"/>
                <a:cs typeface="微软雅黑"/>
              </a:rPr>
              <a:t>策划</a:t>
            </a:r>
            <a:endParaRPr lang="zh-CN" altLang="en-US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984334" y="1078501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800000"/>
                </a:solidFill>
                <a:latin typeface="微软雅黑"/>
                <a:ea typeface="微软雅黑"/>
                <a:cs typeface="微软雅黑"/>
              </a:rPr>
              <a:t>手续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4844460" y="1078501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800000"/>
                </a:solidFill>
                <a:latin typeface="微软雅黑"/>
                <a:ea typeface="微软雅黑"/>
                <a:cs typeface="微软雅黑"/>
              </a:rPr>
              <a:t>产业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5823849" y="106933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800000"/>
                </a:solidFill>
                <a:latin typeface="微软雅黑"/>
                <a:ea typeface="微软雅黑"/>
                <a:cs typeface="微软雅黑"/>
              </a:rPr>
              <a:t>营销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6910327" y="1069331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团建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972992" y="106933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拓展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890188" y="1074576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800000"/>
                </a:solidFill>
                <a:latin typeface="微软雅黑"/>
                <a:ea typeface="微软雅黑"/>
                <a:cs typeface="微软雅黑"/>
              </a:rPr>
              <a:t>资源</a:t>
            </a:r>
            <a:endParaRPr lang="zh-CN" altLang="en-US" dirty="0"/>
          </a:p>
        </p:txBody>
      </p:sp>
      <p:sp>
        <p:nvSpPr>
          <p:cNvPr id="56" name="TextBox 5"/>
          <p:cNvSpPr txBox="1"/>
          <p:nvPr/>
        </p:nvSpPr>
        <p:spPr>
          <a:xfrm>
            <a:off x="218097" y="302896"/>
            <a:ext cx="4402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b="1">
                <a:solidFill>
                  <a:srgbClr val="663300"/>
                </a:solidFill>
              </a:defRPr>
            </a:lvl1pPr>
          </a:lstStyle>
          <a:p>
            <a:r>
              <a:rPr lang="zh-CN" altLang="en-US" sz="28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多个维度</a:t>
            </a:r>
            <a:endParaRPr lang="en-US" altLang="zh-CN" sz="2800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2927" y="2503591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b="1" dirty="0" smtClean="0">
                <a:latin typeface="微软雅黑"/>
                <a:ea typeface="微软雅黑"/>
                <a:cs typeface="微软雅黑"/>
              </a:rPr>
              <a:t>执行梳理</a:t>
            </a:r>
            <a:endParaRPr kumimoji="1" lang="zh-CN" altLang="en-US" sz="12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36563" y="3321099"/>
            <a:ext cx="1120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合作模式深化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99093" y="413723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深化协议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568542" y="2396544"/>
            <a:ext cx="1567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 smtClean="0">
                <a:latin typeface="微软雅黑"/>
                <a:ea typeface="微软雅黑"/>
                <a:cs typeface="微软雅黑"/>
              </a:rPr>
              <a:t>海南总部建设</a:t>
            </a:r>
            <a:endParaRPr kumimoji="1" lang="zh-CN" altLang="en-US" sz="12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6552769" y="3111953"/>
            <a:ext cx="1567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人员优化</a:t>
            </a:r>
            <a:endParaRPr kumimoji="1" lang="en-US" altLang="zh-CN" sz="12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专业培训</a:t>
            </a:r>
            <a:endParaRPr kumimoji="1" lang="en-US" altLang="zh-CN" sz="12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团建活动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3892658" y="27227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 smtClean="0"/>
              <a:t>＋</a:t>
            </a:r>
            <a:endParaRPr kumimoji="1"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5379274" y="26185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 smtClean="0"/>
              <a:t>＋</a:t>
            </a:r>
            <a:endParaRPr kumimoji="1"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4060771" y="1872844"/>
            <a:ext cx="1567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合作资源</a:t>
            </a:r>
            <a:endParaRPr kumimoji="1" lang="en-US" altLang="zh-CN" sz="1200" b="1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zh-CN" sz="1200" b="1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+</a:t>
            </a:r>
            <a:endParaRPr kumimoji="1" lang="en-US" altLang="zh-CN" sz="1200" b="1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70" name="直线箭头连接符 69"/>
          <p:cNvCxnSpPr/>
          <p:nvPr/>
        </p:nvCxnSpPr>
        <p:spPr>
          <a:xfrm>
            <a:off x="791810" y="3598098"/>
            <a:ext cx="0" cy="469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线箭头连接符 70"/>
          <p:cNvCxnSpPr/>
          <p:nvPr/>
        </p:nvCxnSpPr>
        <p:spPr>
          <a:xfrm>
            <a:off x="788210" y="2884485"/>
            <a:ext cx="0" cy="469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>
            <a:stCxn id="58" idx="2"/>
            <a:endCxn id="53" idx="0"/>
          </p:cNvCxnSpPr>
          <p:nvPr/>
        </p:nvCxnSpPr>
        <p:spPr>
          <a:xfrm>
            <a:off x="799203" y="4414235"/>
            <a:ext cx="602354" cy="4520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/>
          <p:nvPr/>
        </p:nvCxnSpPr>
        <p:spPr>
          <a:xfrm>
            <a:off x="1928443" y="2908605"/>
            <a:ext cx="0" cy="469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线箭头连接符 75"/>
          <p:cNvCxnSpPr/>
          <p:nvPr/>
        </p:nvCxnSpPr>
        <p:spPr>
          <a:xfrm>
            <a:off x="7393032" y="2638593"/>
            <a:ext cx="0" cy="469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线箭头连接符 76"/>
          <p:cNvCxnSpPr/>
          <p:nvPr/>
        </p:nvCxnSpPr>
        <p:spPr>
          <a:xfrm>
            <a:off x="8456304" y="2637962"/>
            <a:ext cx="0" cy="469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线箭头连接符 77"/>
          <p:cNvCxnSpPr>
            <a:stCxn id="43" idx="2"/>
          </p:cNvCxnSpPr>
          <p:nvPr/>
        </p:nvCxnSpPr>
        <p:spPr>
          <a:xfrm flipH="1">
            <a:off x="7869120" y="3693080"/>
            <a:ext cx="638509" cy="1090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直线箭头连接符 80"/>
          <p:cNvCxnSpPr/>
          <p:nvPr/>
        </p:nvCxnSpPr>
        <p:spPr>
          <a:xfrm>
            <a:off x="7362116" y="3822424"/>
            <a:ext cx="464435" cy="9737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6528726" y="24652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 smtClean="0"/>
              <a:t>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1663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72143" y="1309083"/>
            <a:ext cx="10054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latin typeface="微软雅黑"/>
                <a:ea typeface="微软雅黑"/>
                <a:cs typeface="微软雅黑"/>
              </a:rPr>
              <a:t>战略</a:t>
            </a:r>
            <a:endParaRPr kumimoji="1" lang="zh-CN" altLang="en-US" sz="32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72143" y="2985483"/>
            <a:ext cx="10054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latin typeface="微软雅黑"/>
                <a:ea typeface="微软雅黑"/>
                <a:cs typeface="微软雅黑"/>
              </a:rPr>
              <a:t>市场</a:t>
            </a:r>
            <a:endParaRPr kumimoji="1" lang="zh-CN" altLang="en-US" sz="32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90327" y="4779108"/>
            <a:ext cx="223651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latin typeface="微软雅黑"/>
                <a:ea typeface="微软雅黑"/>
                <a:cs typeface="微软雅黑"/>
              </a:rPr>
              <a:t>利益相关者</a:t>
            </a:r>
            <a:endParaRPr kumimoji="1" lang="zh-CN" altLang="en-US" sz="3200" b="1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8" name="直线连接符 7"/>
          <p:cNvCxnSpPr/>
          <p:nvPr/>
        </p:nvCxnSpPr>
        <p:spPr>
          <a:xfrm>
            <a:off x="5138615" y="937846"/>
            <a:ext cx="0" cy="4943231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右箭头 8"/>
          <p:cNvSpPr/>
          <p:nvPr/>
        </p:nvSpPr>
        <p:spPr>
          <a:xfrm>
            <a:off x="4939235" y="3065816"/>
            <a:ext cx="679947" cy="590073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081033" y="3065816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b="1" dirty="0" smtClean="0">
                <a:solidFill>
                  <a:srgbClr val="800000"/>
                </a:solidFill>
                <a:latin typeface="微软雅黑"/>
                <a:ea typeface="微软雅黑"/>
                <a:cs typeface="微软雅黑"/>
              </a:rPr>
              <a:t>策划</a:t>
            </a:r>
            <a:endParaRPr kumimoji="1" lang="zh-CN" altLang="en-US" sz="4000" b="1" dirty="0">
              <a:solidFill>
                <a:srgbClr val="80000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154041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479" y="145437"/>
            <a:ext cx="1673032" cy="549258"/>
          </a:xfrm>
          <a:prstGeom prst="rect">
            <a:avLst/>
          </a:prstGeom>
          <a:noFill/>
        </p:spPr>
        <p:txBody>
          <a:bodyPr wrap="none" lIns="117226" tIns="58613" rIns="117226" bIns="58613" rtlCol="0">
            <a:spAutoFit/>
          </a:bodyPr>
          <a:lstStyle/>
          <a:p>
            <a:r>
              <a:rPr kumimoji="1" lang="en-US" altLang="en-US" sz="2800" b="1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定位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深化</a:t>
            </a:r>
            <a:endParaRPr kumimoji="1" lang="zh-CN" altLang="en-US" sz="28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87825" y="2132857"/>
            <a:ext cx="2304256" cy="414766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kumimoji="1" lang="zh-CN" altLang="en-US" sz="1500"/>
          </a:p>
        </p:txBody>
      </p:sp>
      <p:sp>
        <p:nvSpPr>
          <p:cNvPr id="5" name="矩形 4"/>
          <p:cNvSpPr/>
          <p:nvPr/>
        </p:nvSpPr>
        <p:spPr>
          <a:xfrm>
            <a:off x="2987825" y="231846"/>
            <a:ext cx="2304256" cy="173825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kumimoji="1" lang="zh-CN" altLang="en-US" sz="1500"/>
          </a:p>
        </p:txBody>
      </p:sp>
      <p:sp>
        <p:nvSpPr>
          <p:cNvPr id="6" name="矩形 5"/>
          <p:cNvSpPr/>
          <p:nvPr/>
        </p:nvSpPr>
        <p:spPr>
          <a:xfrm>
            <a:off x="6372201" y="3763488"/>
            <a:ext cx="1368152" cy="42614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lIns="117226" tIns="58613" rIns="117226" bIns="58613" rtlCol="0">
            <a:spAutoFit/>
          </a:bodyPr>
          <a:lstStyle/>
          <a:p>
            <a:pPr algn="ctr"/>
            <a:r>
              <a:rPr kumimoji="1" lang="zh-CN" altLang="en-US" sz="2000" b="1" dirty="0" smtClean="0"/>
              <a:t>健康小镇</a:t>
            </a:r>
            <a:endParaRPr kumimoji="1" lang="zh-CN" altLang="en-US" sz="2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203848" y="581938"/>
            <a:ext cx="544518" cy="303037"/>
          </a:xfrm>
          <a:prstGeom prst="rect">
            <a:avLst/>
          </a:prstGeom>
          <a:noFill/>
          <a:ln w="12700" cmpd="sng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17226" tIns="58613" rIns="117226" bIns="58613" rtlCol="0">
            <a:spAutoFit/>
          </a:bodyPr>
          <a:lstStyle>
            <a:defPPr>
              <a:defRPr lang="zh-CN"/>
            </a:defPPr>
            <a:lvl1pPr>
              <a:defRPr kumimoji="1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客户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3203848" y="1273910"/>
            <a:ext cx="621462" cy="580036"/>
          </a:xfrm>
          <a:prstGeom prst="rect">
            <a:avLst/>
          </a:prstGeom>
          <a:noFill/>
          <a:ln w="12700" cmpd="sng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17226" tIns="58613" rIns="117226" bIns="58613" rtlCol="0">
            <a:spAutoFit/>
          </a:bodyPr>
          <a:lstStyle/>
          <a:p>
            <a:r>
              <a:rPr kumimoji="1" lang="zh-CN" altLang="en-US" sz="1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合作</a:t>
            </a:r>
            <a:endParaRPr kumimoji="1" lang="en-US" altLang="zh-CN"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1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伙伴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139953" y="430066"/>
            <a:ext cx="936104" cy="589269"/>
          </a:xfrm>
          <a:prstGeom prst="rect">
            <a:avLst/>
          </a:prstGeom>
          <a:noFill/>
          <a:ln w="12700" cmpd="sng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117226" tIns="58613" rIns="117226" bIns="58613" rtlCol="0">
            <a:spAutoFit/>
          </a:bodyPr>
          <a:lstStyle>
            <a:defPPr>
              <a:defRPr lang="zh-CN"/>
            </a:defPPr>
            <a:lvl1pPr>
              <a:defRPr kumimoji="1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dirty="0"/>
              <a:t>消费者</a:t>
            </a:r>
            <a:endParaRPr lang="en-US" altLang="zh-CN" dirty="0"/>
          </a:p>
          <a:p>
            <a:pPr algn="ctr">
              <a:lnSpc>
                <a:spcPct val="130000"/>
              </a:lnSpc>
            </a:pPr>
            <a:r>
              <a:rPr lang="zh-CN" altLang="en-US" dirty="0"/>
              <a:t>投资者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152901" y="1284130"/>
            <a:ext cx="933450" cy="550027"/>
          </a:xfrm>
          <a:prstGeom prst="rect">
            <a:avLst/>
          </a:prstGeom>
          <a:noFill/>
          <a:ln w="12700" cmpd="sng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117226" tIns="58613" rIns="117226" bIns="58613" rtlCol="0">
            <a:spAutoFit/>
          </a:bodyPr>
          <a:lstStyle>
            <a:defPPr>
              <a:defRPr lang="zh-CN"/>
            </a:defPPr>
            <a:lvl1pPr>
              <a:defRPr kumimoji="1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z="1100" dirty="0"/>
              <a:t>土地所有者</a:t>
            </a:r>
            <a:endParaRPr lang="en-US" altLang="zh-CN" sz="1100" dirty="0"/>
          </a:p>
          <a:p>
            <a:pPr algn="ctr">
              <a:lnSpc>
                <a:spcPct val="130000"/>
              </a:lnSpc>
            </a:pPr>
            <a:r>
              <a:rPr lang="zh-CN" altLang="en-US" sz="1100" dirty="0"/>
              <a:t>供应商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275857" y="2478495"/>
            <a:ext cx="492443" cy="487703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117226" tIns="58613" rIns="117226" bIns="58613" rtlCol="0">
            <a:spAutoFit/>
          </a:bodyPr>
          <a:lstStyle>
            <a:defPPr>
              <a:defRPr lang="zh-CN"/>
            </a:defPPr>
            <a:lvl1pPr algn="ctr">
              <a:defRPr kumimoji="1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规划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139952" y="2445377"/>
            <a:ext cx="792088" cy="589269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117226" tIns="58613" rIns="117226" bIns="58613" rtlCol="0">
            <a:spAutoFit/>
          </a:bodyPr>
          <a:lstStyle>
            <a:defPPr>
              <a:defRPr lang="zh-CN"/>
            </a:defPPr>
            <a:lvl1pPr algn="ctr">
              <a:defRPr kumimoji="1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dirty="0" smtClean="0"/>
              <a:t>项目策划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203849" y="5416422"/>
            <a:ext cx="646331" cy="672369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117226" tIns="58613" rIns="117226" bIns="58613" rtlCol="0">
            <a:spAutoFit/>
          </a:bodyPr>
          <a:lstStyle>
            <a:defPPr>
              <a:defRPr lang="zh-CN"/>
            </a:defPPr>
            <a:lvl1pPr algn="ctr">
              <a:defRPr kumimoji="1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示范区</a:t>
            </a:r>
            <a:endParaRPr lang="en-US" altLang="zh-CN" dirty="0"/>
          </a:p>
          <a:p>
            <a:r>
              <a:rPr lang="zh-CN" altLang="en-US" dirty="0"/>
              <a:t>运营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211961" y="5207367"/>
            <a:ext cx="720080" cy="829335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117226" tIns="58613" rIns="117226" bIns="58613" rtlCol="0">
            <a:spAutoFit/>
          </a:bodyPr>
          <a:lstStyle>
            <a:defPPr>
              <a:defRPr lang="zh-CN"/>
            </a:defPPr>
            <a:lvl1pPr algn="ctr">
              <a:defRPr kumimoji="1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dirty="0"/>
              <a:t>活动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设施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手续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203848" y="3442241"/>
            <a:ext cx="1728192" cy="303037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117226" tIns="58613" rIns="117226" bIns="58613" rtlCol="0">
            <a:spAutoFit/>
          </a:bodyPr>
          <a:lstStyle>
            <a:defPPr>
              <a:defRPr lang="zh-CN"/>
            </a:defPPr>
            <a:lvl1pPr algn="ctr">
              <a:defRPr kumimoji="1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协议内容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203848" y="4293098"/>
            <a:ext cx="1728192" cy="303037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117226" tIns="58613" rIns="117226" bIns="58613" rtlCol="0">
            <a:spAutoFit/>
          </a:bodyPr>
          <a:lstStyle>
            <a:defPPr>
              <a:defRPr lang="zh-CN"/>
            </a:defPPr>
            <a:lvl1pPr algn="ctr">
              <a:defRPr kumimoji="1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示范区建设</a:t>
            </a:r>
          </a:p>
        </p:txBody>
      </p:sp>
      <p:cxnSp>
        <p:nvCxnSpPr>
          <p:cNvPr id="26" name="直线箭头连接符 25"/>
          <p:cNvCxnSpPr/>
          <p:nvPr/>
        </p:nvCxnSpPr>
        <p:spPr>
          <a:xfrm flipV="1">
            <a:off x="3635896" y="2824134"/>
            <a:ext cx="0" cy="604867"/>
          </a:xfrm>
          <a:prstGeom prst="straightConnector1">
            <a:avLst/>
          </a:prstGeom>
          <a:ln w="9525" cmpd="sng">
            <a:solidFill>
              <a:srgbClr val="660066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3635896" y="4638735"/>
            <a:ext cx="0" cy="777686"/>
          </a:xfrm>
          <a:prstGeom prst="straightConnector1">
            <a:avLst/>
          </a:prstGeom>
          <a:ln w="9525" cmpd="sng">
            <a:solidFill>
              <a:srgbClr val="660066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707904" y="2996954"/>
            <a:ext cx="1390904" cy="349203"/>
          </a:xfrm>
          <a:prstGeom prst="rect">
            <a:avLst/>
          </a:prstGeom>
          <a:noFill/>
        </p:spPr>
        <p:txBody>
          <a:bodyPr wrap="none" lIns="117226" tIns="58613" rIns="117226" bIns="58613" rtlCol="0">
            <a:spAutoFit/>
          </a:bodyPr>
          <a:lstStyle/>
          <a:p>
            <a:r>
              <a:rPr kumimoji="1" lang="zh-CN" altLang="en-US" sz="1500" dirty="0">
                <a:solidFill>
                  <a:srgbClr val="000090"/>
                </a:solidFill>
              </a:rPr>
              <a:t>空间（资源）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680028" y="4824795"/>
            <a:ext cx="1390904" cy="349203"/>
          </a:xfrm>
          <a:prstGeom prst="rect">
            <a:avLst/>
          </a:prstGeom>
          <a:noFill/>
        </p:spPr>
        <p:txBody>
          <a:bodyPr wrap="none" lIns="117226" tIns="58613" rIns="117226" bIns="58613" rtlCol="0">
            <a:spAutoFit/>
          </a:bodyPr>
          <a:lstStyle/>
          <a:p>
            <a:r>
              <a:rPr kumimoji="1" lang="zh-CN" altLang="en-US" sz="1500" dirty="0">
                <a:solidFill>
                  <a:srgbClr val="000090"/>
                </a:solidFill>
              </a:rPr>
              <a:t>时间（时机）</a:t>
            </a:r>
          </a:p>
        </p:txBody>
      </p:sp>
      <p:cxnSp>
        <p:nvCxnSpPr>
          <p:cNvPr id="33" name="直线箭头连接符 32"/>
          <p:cNvCxnSpPr/>
          <p:nvPr/>
        </p:nvCxnSpPr>
        <p:spPr>
          <a:xfrm>
            <a:off x="3923928" y="3774638"/>
            <a:ext cx="0" cy="518458"/>
          </a:xfrm>
          <a:prstGeom prst="straightConnector1">
            <a:avLst/>
          </a:prstGeom>
          <a:ln w="9525" cmpd="sng">
            <a:solidFill>
              <a:schemeClr val="tx1"/>
            </a:solidFill>
            <a:prstDash val="sysDash"/>
            <a:headEnd type="triangl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923928" y="3861050"/>
            <a:ext cx="504167" cy="580036"/>
          </a:xfrm>
          <a:prstGeom prst="rect">
            <a:avLst/>
          </a:prstGeom>
          <a:noFill/>
        </p:spPr>
        <p:txBody>
          <a:bodyPr wrap="square" lIns="117226" tIns="58613" rIns="117226" bIns="58613" rtlCol="0">
            <a:spAutoFit/>
          </a:bodyPr>
          <a:lstStyle/>
          <a:p>
            <a:r>
              <a:rPr kumimoji="1" lang="zh-CN" altLang="en-US" sz="1500" dirty="0">
                <a:solidFill>
                  <a:srgbClr val="000090"/>
                </a:solidFill>
              </a:rPr>
              <a:t>偏差</a:t>
            </a:r>
          </a:p>
        </p:txBody>
      </p:sp>
      <p:sp>
        <p:nvSpPr>
          <p:cNvPr id="36" name="矩形 35"/>
          <p:cNvSpPr/>
          <p:nvPr/>
        </p:nvSpPr>
        <p:spPr>
          <a:xfrm>
            <a:off x="1187625" y="3774639"/>
            <a:ext cx="1368152" cy="82625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lIns="117226" tIns="58613" rIns="117226" bIns="58613" rtlCol="0">
            <a:spAutoFit/>
          </a:bodyPr>
          <a:lstStyle/>
          <a:p>
            <a:pPr algn="ctr"/>
            <a:r>
              <a:rPr kumimoji="1" lang="zh-CN" altLang="en-US" sz="2300" b="1" dirty="0"/>
              <a:t>区域运营</a:t>
            </a:r>
          </a:p>
        </p:txBody>
      </p:sp>
      <p:sp>
        <p:nvSpPr>
          <p:cNvPr id="37" name="矩形 36"/>
          <p:cNvSpPr/>
          <p:nvPr/>
        </p:nvSpPr>
        <p:spPr>
          <a:xfrm>
            <a:off x="1187625" y="4811555"/>
            <a:ext cx="1368152" cy="6048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土地资源控制为基础</a:t>
            </a:r>
            <a:r>
              <a:rPr kumimoji="1"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的平台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6372201" y="491074"/>
            <a:ext cx="1368152" cy="58003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txBody>
          <a:bodyPr wrap="square" lIns="117226" tIns="58613" rIns="117226" bIns="58613" rtlCol="0">
            <a:spAutoFit/>
          </a:bodyPr>
          <a:lstStyle/>
          <a:p>
            <a:pPr algn="ctr"/>
            <a:r>
              <a:rPr kumimoji="1" lang="zh-CN" altLang="en-US" sz="1500" dirty="0"/>
              <a:t>2</a:t>
            </a:r>
            <a:r>
              <a:rPr kumimoji="1" lang="en-US" altLang="zh-CN" sz="1500" dirty="0"/>
              <a:t>017</a:t>
            </a:r>
            <a:r>
              <a:rPr kumimoji="1" lang="zh-CN" altLang="en-US" sz="1500" dirty="0"/>
              <a:t>年核心研发目标</a:t>
            </a:r>
          </a:p>
        </p:txBody>
      </p:sp>
      <p:cxnSp>
        <p:nvCxnSpPr>
          <p:cNvPr id="40" name="直线箭头连接符 39"/>
          <p:cNvCxnSpPr>
            <a:stCxn id="39" idx="2"/>
            <a:endCxn id="6" idx="0"/>
          </p:cNvCxnSpPr>
          <p:nvPr/>
        </p:nvCxnSpPr>
        <p:spPr>
          <a:xfrm>
            <a:off x="7056277" y="1071110"/>
            <a:ext cx="0" cy="2692378"/>
          </a:xfrm>
          <a:prstGeom prst="straightConnector1">
            <a:avLst/>
          </a:prstGeom>
          <a:ln w="9525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372201" y="4984374"/>
            <a:ext cx="1368152" cy="3323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>
            <a:defPPr>
              <a:defRPr lang="zh-CN"/>
            </a:defPPr>
            <a:lvl1pPr algn="ctr">
              <a:defRPr kumimoji="1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</a:rPr>
              <a:t>土地＋研发平台</a:t>
            </a:r>
          </a:p>
        </p:txBody>
      </p:sp>
      <p:cxnSp>
        <p:nvCxnSpPr>
          <p:cNvPr id="48" name="肘形连接符 47"/>
          <p:cNvCxnSpPr>
            <a:stCxn id="37" idx="2"/>
            <a:endCxn id="44" idx="2"/>
          </p:cNvCxnSpPr>
          <p:nvPr/>
        </p:nvCxnSpPr>
        <p:spPr>
          <a:xfrm rot="5400000" flipH="1" flipV="1">
            <a:off x="4414164" y="2774309"/>
            <a:ext cx="99649" cy="5184576"/>
          </a:xfrm>
          <a:prstGeom prst="bentConnector3">
            <a:avLst>
              <a:gd name="adj1" fmla="val -1085854"/>
            </a:avLst>
          </a:prstGeom>
          <a:ln w="9525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5292080" y="4293098"/>
            <a:ext cx="864096" cy="303037"/>
          </a:xfrm>
          <a:prstGeom prst="rect">
            <a:avLst/>
          </a:prstGeom>
          <a:noFill/>
        </p:spPr>
        <p:txBody>
          <a:bodyPr wrap="square" lIns="117226" tIns="58613" rIns="117226" bIns="58613" rtlCol="0">
            <a:spAutoFit/>
          </a:bodyPr>
          <a:lstStyle/>
          <a:p>
            <a:r>
              <a:rPr kumimoji="1" lang="zh-CN" altLang="en-US" sz="1200" b="1" dirty="0"/>
              <a:t>内生动力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5292080" y="750304"/>
            <a:ext cx="864096" cy="303037"/>
          </a:xfrm>
          <a:prstGeom prst="rect">
            <a:avLst/>
          </a:prstGeom>
          <a:noFill/>
        </p:spPr>
        <p:txBody>
          <a:bodyPr wrap="square" lIns="117226" tIns="58613" rIns="117226" bIns="58613" rtlCol="0">
            <a:spAutoFit/>
          </a:bodyPr>
          <a:lstStyle/>
          <a:p>
            <a:r>
              <a:rPr kumimoji="1" lang="zh-CN" altLang="en-US" sz="1200" dirty="0"/>
              <a:t>外生动力</a:t>
            </a:r>
          </a:p>
        </p:txBody>
      </p:sp>
      <p:cxnSp>
        <p:nvCxnSpPr>
          <p:cNvPr id="73" name="直线箭头连接符 72"/>
          <p:cNvCxnSpPr>
            <a:stCxn id="44" idx="0"/>
            <a:endCxn id="6" idx="2"/>
          </p:cNvCxnSpPr>
          <p:nvPr/>
        </p:nvCxnSpPr>
        <p:spPr>
          <a:xfrm flipV="1">
            <a:off x="7056277" y="4189635"/>
            <a:ext cx="0" cy="794739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3" idx="3"/>
            <a:endCxn id="8" idx="1"/>
          </p:cNvCxnSpPr>
          <p:nvPr/>
        </p:nvCxnSpPr>
        <p:spPr>
          <a:xfrm flipV="1">
            <a:off x="3748366" y="724701"/>
            <a:ext cx="391587" cy="8756"/>
          </a:xfrm>
          <a:prstGeom prst="bentConnector3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7" idx="3"/>
            <a:endCxn id="10" idx="1"/>
          </p:cNvCxnSpPr>
          <p:nvPr/>
        </p:nvCxnSpPr>
        <p:spPr>
          <a:xfrm flipV="1">
            <a:off x="3825310" y="1559144"/>
            <a:ext cx="327591" cy="4784"/>
          </a:xfrm>
          <a:prstGeom prst="bentConnector3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79"/>
          <p:cNvCxnSpPr>
            <a:stCxn id="12" idx="3"/>
            <a:endCxn id="13" idx="1"/>
          </p:cNvCxnSpPr>
          <p:nvPr/>
        </p:nvCxnSpPr>
        <p:spPr>
          <a:xfrm>
            <a:off x="3768300" y="2722347"/>
            <a:ext cx="371652" cy="17665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36" idx="3"/>
            <a:endCxn id="24" idx="1"/>
          </p:cNvCxnSpPr>
          <p:nvPr/>
        </p:nvCxnSpPr>
        <p:spPr>
          <a:xfrm>
            <a:off x="2555777" y="4187768"/>
            <a:ext cx="648071" cy="2568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36" idx="3"/>
            <a:endCxn id="23" idx="1"/>
          </p:cNvCxnSpPr>
          <p:nvPr/>
        </p:nvCxnSpPr>
        <p:spPr>
          <a:xfrm flipV="1">
            <a:off x="2555777" y="3593760"/>
            <a:ext cx="648071" cy="59400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5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/>
          <p:cNvCxnSpPr>
            <a:stCxn id="36" idx="2"/>
            <a:endCxn id="37" idx="0"/>
          </p:cNvCxnSpPr>
          <p:nvPr/>
        </p:nvCxnSpPr>
        <p:spPr>
          <a:xfrm>
            <a:off x="1871701" y="4600896"/>
            <a:ext cx="0" cy="210659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36" idx="0"/>
            <a:endCxn id="5" idx="1"/>
          </p:cNvCxnSpPr>
          <p:nvPr/>
        </p:nvCxnSpPr>
        <p:spPr>
          <a:xfrm rot="5400000" flipH="1" flipV="1">
            <a:off x="1092930" y="1879744"/>
            <a:ext cx="2673666" cy="1116124"/>
          </a:xfrm>
          <a:prstGeom prst="bentConnector2">
            <a:avLst/>
          </a:prstGeom>
          <a:ln w="9525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90"/>
          <p:cNvCxnSpPr/>
          <p:nvPr/>
        </p:nvCxnSpPr>
        <p:spPr>
          <a:xfrm flipV="1">
            <a:off x="3851921" y="5675651"/>
            <a:ext cx="371653" cy="1079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上下箭头 123"/>
          <p:cNvSpPr/>
          <p:nvPr/>
        </p:nvSpPr>
        <p:spPr>
          <a:xfrm>
            <a:off x="3995937" y="1873627"/>
            <a:ext cx="144016" cy="345638"/>
          </a:xfrm>
          <a:prstGeom prst="up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" name="肘形连接符 41"/>
          <p:cNvCxnSpPr>
            <a:stCxn id="2" idx="3"/>
            <a:endCxn id="6" idx="1"/>
          </p:cNvCxnSpPr>
          <p:nvPr/>
        </p:nvCxnSpPr>
        <p:spPr>
          <a:xfrm flipV="1">
            <a:off x="5292081" y="3976562"/>
            <a:ext cx="1080120" cy="230126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5" idx="3"/>
            <a:endCxn id="6" idx="1"/>
          </p:cNvCxnSpPr>
          <p:nvPr/>
        </p:nvCxnSpPr>
        <p:spPr>
          <a:xfrm>
            <a:off x="5292081" y="1100973"/>
            <a:ext cx="1080120" cy="2875589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406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70274"/>
              </p:ext>
            </p:extLst>
          </p:nvPr>
        </p:nvGraphicFramePr>
        <p:xfrm>
          <a:off x="1303702" y="1888642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800000"/>
                          </a:solidFill>
                        </a:rPr>
                        <a:t>有机农产</a:t>
                      </a:r>
                      <a:endParaRPr lang="zh-CN" altLang="en-US" sz="1400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800000"/>
                          </a:solidFill>
                        </a:rPr>
                        <a:t>特色乡村文创</a:t>
                      </a:r>
                      <a:endParaRPr lang="zh-CN" altLang="en-US" sz="1400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800000"/>
                          </a:solidFill>
                        </a:rPr>
                        <a:t>健康教育</a:t>
                      </a:r>
                      <a:endParaRPr lang="zh-CN" altLang="en-US" sz="1400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800000"/>
                          </a:solidFill>
                        </a:rPr>
                        <a:t>新农村建设</a:t>
                      </a:r>
                      <a:endParaRPr lang="zh-CN" altLang="en-US" sz="1400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800000"/>
                          </a:solidFill>
                        </a:rPr>
                        <a:t>健康产业园区</a:t>
                      </a:r>
                      <a:endParaRPr lang="zh-CN" altLang="en-US" sz="1400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800000"/>
                          </a:solidFill>
                        </a:rPr>
                        <a:t>农业生计</a:t>
                      </a:r>
                      <a:endParaRPr lang="zh-CN" altLang="en-US" sz="1400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800000"/>
                          </a:solidFill>
                        </a:rPr>
                        <a:t>环境改造</a:t>
                      </a:r>
                      <a:endParaRPr lang="zh-CN" altLang="en-US" sz="1400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800000"/>
                          </a:solidFill>
                        </a:rPr>
                        <a:t>定制地产</a:t>
                      </a:r>
                      <a:endParaRPr lang="zh-CN" altLang="en-US" sz="1400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800000"/>
                          </a:solidFill>
                        </a:rPr>
                        <a:t>理疗养生</a:t>
                      </a:r>
                      <a:endParaRPr lang="zh-CN" altLang="en-US" sz="1400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800000"/>
                          </a:solidFill>
                        </a:rPr>
                        <a:t>农民培训</a:t>
                      </a:r>
                      <a:endParaRPr lang="zh-CN" altLang="en-US" sz="1400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800000"/>
                          </a:solidFill>
                        </a:rPr>
                        <a:t>颐养娱乐</a:t>
                      </a:r>
                      <a:endParaRPr lang="zh-CN" altLang="en-US" sz="1400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800000"/>
                          </a:solidFill>
                        </a:rPr>
                        <a:t>心灵共修</a:t>
                      </a:r>
                      <a:endParaRPr lang="zh-CN" altLang="en-US" sz="1400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800000"/>
                          </a:solidFill>
                        </a:rPr>
                        <a:t>乡村休闲度假</a:t>
                      </a:r>
                      <a:endParaRPr lang="zh-CN" altLang="en-US" sz="1400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800000"/>
                          </a:solidFill>
                        </a:rPr>
                        <a:t>高端文创</a:t>
                      </a:r>
                      <a:endParaRPr lang="zh-CN" altLang="en-US" sz="1400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800000"/>
                          </a:solidFill>
                        </a:rPr>
                        <a:t>碳权交易</a:t>
                      </a:r>
                      <a:endParaRPr lang="zh-CN" altLang="en-US" sz="1400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虚尾箭头 5"/>
          <p:cNvSpPr/>
          <p:nvPr/>
        </p:nvSpPr>
        <p:spPr>
          <a:xfrm>
            <a:off x="1303702" y="1690123"/>
            <a:ext cx="6453444" cy="745083"/>
          </a:xfrm>
          <a:prstGeom prst="stripedRightArrow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基础产业（成本保障、在地基础）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</p:txBody>
      </p:sp>
      <p:sp>
        <p:nvSpPr>
          <p:cNvPr id="7" name="虚尾箭头 6"/>
          <p:cNvSpPr/>
          <p:nvPr/>
        </p:nvSpPr>
        <p:spPr>
          <a:xfrm>
            <a:off x="3296241" y="2085484"/>
            <a:ext cx="4841838" cy="745083"/>
          </a:xfrm>
          <a:prstGeom prst="striped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支柱产业（优势领先、总量做大）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</p:txBody>
      </p:sp>
      <p:sp>
        <p:nvSpPr>
          <p:cNvPr id="8" name="虚尾箭头 7"/>
          <p:cNvSpPr/>
          <p:nvPr/>
        </p:nvSpPr>
        <p:spPr>
          <a:xfrm>
            <a:off x="5336227" y="2487038"/>
            <a:ext cx="3164697" cy="745083"/>
          </a:xfrm>
          <a:prstGeom prst="stripedRight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战略产业（投资育成、技术创新）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03702" y="1160860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800000"/>
                </a:solidFill>
                <a:latin typeface="黑体"/>
                <a:ea typeface="黑体"/>
                <a:cs typeface="黑体"/>
              </a:rPr>
              <a:t>从示范区运营做起，实现全运营链的“田园综合体”发展地图</a:t>
            </a:r>
            <a:endParaRPr kumimoji="1" lang="zh-CN" altLang="en-US" dirty="0">
              <a:solidFill>
                <a:srgbClr val="8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55978" y="5125994"/>
            <a:ext cx="26169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b="1" dirty="0" smtClean="0">
                <a:latin typeface="微软雅黑"/>
                <a:ea typeface="微软雅黑"/>
                <a:cs typeface="微软雅黑"/>
              </a:rPr>
              <a:t>回归</a:t>
            </a:r>
            <a:r>
              <a:rPr kumimoji="1" lang="en-US" altLang="zh-CN" sz="4000" b="1" dirty="0" smtClean="0">
                <a:latin typeface="微软雅黑"/>
                <a:ea typeface="微软雅黑"/>
                <a:cs typeface="微软雅黑"/>
              </a:rPr>
              <a:t>+</a:t>
            </a:r>
            <a:r>
              <a:rPr kumimoji="1" lang="zh-CN" altLang="en-US" sz="4000" b="1" dirty="0" smtClean="0">
                <a:latin typeface="微软雅黑"/>
                <a:ea typeface="微软雅黑"/>
                <a:cs typeface="微软雅黑"/>
              </a:rPr>
              <a:t>吸纳</a:t>
            </a:r>
            <a:endParaRPr kumimoji="1" lang="zh-CN" altLang="en-US" sz="4000" b="1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819789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89876" y="2757952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zh-CN" alt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人</a:t>
            </a:r>
            <a:endParaRPr kumimoji="1" lang="zh-CN" alt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63493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6857</TotalTime>
  <Words>539</Words>
  <Application>Microsoft Macintosh PowerPoint</Application>
  <PresentationFormat>全屏显示(4:3)</PresentationFormat>
  <Paragraphs>237</Paragraphs>
  <Slides>13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“三区合一”运作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小溪 许</dc:creator>
  <cp:lastModifiedBy>XX XX</cp:lastModifiedBy>
  <cp:revision>111</cp:revision>
  <dcterms:created xsi:type="dcterms:W3CDTF">2017-02-06T01:33:56Z</dcterms:created>
  <dcterms:modified xsi:type="dcterms:W3CDTF">2017-03-09T00:44:51Z</dcterms:modified>
</cp:coreProperties>
</file>