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7B3C-16ED-4ACE-9F88-50E84E2393BE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744E-0263-4234-A186-83028E9AE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38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7B3C-16ED-4ACE-9F88-50E84E2393BE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744E-0263-4234-A186-83028E9AE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88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7B3C-16ED-4ACE-9F88-50E84E2393BE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744E-0263-4234-A186-83028E9AE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2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7B3C-16ED-4ACE-9F88-50E84E2393BE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744E-0263-4234-A186-83028E9AE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28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7B3C-16ED-4ACE-9F88-50E84E2393BE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744E-0263-4234-A186-83028E9AE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76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7B3C-16ED-4ACE-9F88-50E84E2393BE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744E-0263-4234-A186-83028E9AE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36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7B3C-16ED-4ACE-9F88-50E84E2393BE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744E-0263-4234-A186-83028E9AE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36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7B3C-16ED-4ACE-9F88-50E84E2393BE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744E-0263-4234-A186-83028E9AE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75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7B3C-16ED-4ACE-9F88-50E84E2393BE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744E-0263-4234-A186-83028E9AE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34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7B3C-16ED-4ACE-9F88-50E84E2393BE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744E-0263-4234-A186-83028E9AE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33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7B3C-16ED-4ACE-9F88-50E84E2393BE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744E-0263-4234-A186-83028E9AE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76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17B3C-16ED-4ACE-9F88-50E84E2393BE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F744E-0263-4234-A186-83028E9AE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30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33980" y="1136822"/>
            <a:ext cx="4460441" cy="23352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Class UserService{</a:t>
            </a:r>
          </a:p>
          <a:p>
            <a:pPr indent="457200"/>
            <a:r>
              <a:rPr lang="en-US" altLang="zh-CN" dirty="0">
                <a:solidFill>
                  <a:schemeClr val="tx1"/>
                </a:solidFill>
              </a:rPr>
              <a:t>execute(){</a:t>
            </a:r>
          </a:p>
          <a:p>
            <a:pPr indent="914400"/>
            <a:r>
              <a:rPr lang="en-US" altLang="zh-CN" dirty="0">
                <a:solidFill>
                  <a:schemeClr val="tx1"/>
                </a:solidFill>
              </a:rPr>
              <a:t>UserDao dao = new UserDao();</a:t>
            </a:r>
          </a:p>
          <a:p>
            <a:pPr indent="914400"/>
            <a:r>
              <a:rPr lang="en-US" altLang="zh-CN" dirty="0">
                <a:solidFill>
                  <a:schemeClr val="tx1"/>
                </a:solidFill>
              </a:rPr>
              <a:t>dao.add();</a:t>
            </a:r>
          </a:p>
          <a:p>
            <a:pPr indent="457200"/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3031" y="412124"/>
            <a:ext cx="23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原始创建方法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302294" y="1136822"/>
            <a:ext cx="4460441" cy="23352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Class UserDao{</a:t>
            </a:r>
          </a:p>
          <a:p>
            <a:pPr indent="457200"/>
            <a:r>
              <a:rPr lang="en-US" altLang="zh-CN" dirty="0">
                <a:solidFill>
                  <a:schemeClr val="tx1"/>
                </a:solidFill>
              </a:rPr>
              <a:t>add(){</a:t>
            </a:r>
          </a:p>
          <a:p>
            <a:pPr indent="914400"/>
            <a:r>
              <a:rPr lang="en-US" altLang="zh-CN" dirty="0">
                <a:solidFill>
                  <a:schemeClr val="tx1"/>
                </a:solidFill>
              </a:rPr>
              <a:t>……;</a:t>
            </a:r>
          </a:p>
          <a:p>
            <a:pPr indent="457200"/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1" name="直接箭头连接符 10"/>
          <p:cNvCxnSpPr>
            <a:stCxn id="4" idx="3"/>
            <a:endCxn id="7" idx="1"/>
          </p:cNvCxnSpPr>
          <p:nvPr/>
        </p:nvCxnSpPr>
        <p:spPr>
          <a:xfrm>
            <a:off x="4794421" y="2304459"/>
            <a:ext cx="150787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878943" y="19351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耦合度过高</a:t>
            </a:r>
          </a:p>
        </p:txBody>
      </p:sp>
    </p:spTree>
    <p:extLst>
      <p:ext uri="{BB962C8B-B14F-4D97-AF65-F5344CB8AC3E}">
        <p14:creationId xmlns:p14="http://schemas.microsoft.com/office/powerpoint/2010/main" val="284516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75647" y="878894"/>
            <a:ext cx="4843327" cy="23352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Class UserService{</a:t>
            </a:r>
          </a:p>
          <a:p>
            <a:pPr indent="457200"/>
            <a:r>
              <a:rPr lang="en-US" altLang="zh-CN" dirty="0">
                <a:solidFill>
                  <a:schemeClr val="tx1"/>
                </a:solidFill>
              </a:rPr>
              <a:t>execute(){</a:t>
            </a:r>
          </a:p>
          <a:p>
            <a:pPr indent="914400"/>
            <a:r>
              <a:rPr lang="en-US" altLang="zh-CN" dirty="0">
                <a:solidFill>
                  <a:schemeClr val="tx1"/>
                </a:solidFill>
              </a:rPr>
              <a:t>UserDao dao = UserFactour.getDao();</a:t>
            </a:r>
          </a:p>
          <a:p>
            <a:pPr indent="914400"/>
            <a:r>
              <a:rPr lang="en-US" altLang="zh-CN" dirty="0">
                <a:solidFill>
                  <a:schemeClr val="tx1"/>
                </a:solidFill>
              </a:rPr>
              <a:t>dao.add();</a:t>
            </a:r>
          </a:p>
          <a:p>
            <a:pPr indent="457200"/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3335" y="244698"/>
            <a:ext cx="23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工厂模式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662902" y="878894"/>
            <a:ext cx="4460441" cy="23352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Class UserDao{</a:t>
            </a:r>
          </a:p>
          <a:p>
            <a:pPr indent="457200"/>
            <a:r>
              <a:rPr lang="en-US" altLang="zh-CN" dirty="0">
                <a:solidFill>
                  <a:schemeClr val="tx1"/>
                </a:solidFill>
              </a:rPr>
              <a:t>add(){</a:t>
            </a:r>
          </a:p>
          <a:p>
            <a:pPr indent="914400"/>
            <a:r>
              <a:rPr lang="en-US" altLang="zh-CN" dirty="0">
                <a:solidFill>
                  <a:schemeClr val="tx1"/>
                </a:solidFill>
              </a:rPr>
              <a:t>……;</a:t>
            </a:r>
          </a:p>
          <a:p>
            <a:pPr indent="457200"/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726779" y="4080932"/>
            <a:ext cx="4460441" cy="23352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Class UserFactory{</a:t>
            </a:r>
          </a:p>
          <a:p>
            <a:pPr indent="457200"/>
            <a:r>
              <a:rPr lang="en-US" altLang="zh-CN" dirty="0">
                <a:solidFill>
                  <a:schemeClr val="tx1"/>
                </a:solidFill>
              </a:rPr>
              <a:t>Public static UserDao getDao(){</a:t>
            </a:r>
          </a:p>
          <a:p>
            <a:pPr indent="914400"/>
            <a:r>
              <a:rPr lang="en-US" altLang="zh-CN" dirty="0">
                <a:solidFill>
                  <a:schemeClr val="tx1"/>
                </a:solidFill>
              </a:rPr>
              <a:t>return new UserDao();</a:t>
            </a:r>
          </a:p>
          <a:p>
            <a:pPr indent="457200"/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3" name="直接连接符 12"/>
          <p:cNvCxnSpPr>
            <a:stCxn id="4" idx="2"/>
            <a:endCxn id="10" idx="0"/>
          </p:cNvCxnSpPr>
          <p:nvPr/>
        </p:nvCxnSpPr>
        <p:spPr>
          <a:xfrm>
            <a:off x="2897311" y="3214168"/>
            <a:ext cx="3059689" cy="8667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2"/>
            <a:endCxn id="10" idx="0"/>
          </p:cNvCxnSpPr>
          <p:nvPr/>
        </p:nvCxnSpPr>
        <p:spPr>
          <a:xfrm flipH="1">
            <a:off x="5957000" y="3214168"/>
            <a:ext cx="2936123" cy="8667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407386" y="1861865"/>
            <a:ext cx="109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两者解耦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751455" y="4786904"/>
            <a:ext cx="1860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目的：</a:t>
            </a:r>
            <a:endParaRPr lang="en-US" altLang="zh-CN" dirty="0"/>
          </a:p>
          <a:p>
            <a:r>
              <a:rPr lang="zh-CN" altLang="en-US" dirty="0"/>
              <a:t>将耦合度降低</a:t>
            </a:r>
            <a:endParaRPr lang="en-US" altLang="zh-CN" dirty="0"/>
          </a:p>
          <a:p>
            <a:r>
              <a:rPr lang="zh-CN" altLang="en-US" dirty="0"/>
              <a:t>到最低限度</a:t>
            </a:r>
          </a:p>
        </p:txBody>
      </p:sp>
    </p:spTree>
    <p:extLst>
      <p:ext uri="{BB962C8B-B14F-4D97-AF65-F5344CB8AC3E}">
        <p14:creationId xmlns:p14="http://schemas.microsoft.com/office/powerpoint/2010/main" val="314984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632746" y="4542597"/>
            <a:ext cx="5978668" cy="18453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Class UserService{</a:t>
            </a:r>
          </a:p>
          <a:p>
            <a:pPr indent="457200"/>
            <a:r>
              <a:rPr lang="en-US" altLang="zh-CN" dirty="0">
                <a:solidFill>
                  <a:schemeClr val="tx1"/>
                </a:solidFill>
              </a:rPr>
              <a:t>execute(){</a:t>
            </a:r>
          </a:p>
          <a:p>
            <a:pPr indent="914400"/>
            <a:r>
              <a:rPr lang="en-US" altLang="zh-CN" dirty="0">
                <a:solidFill>
                  <a:schemeClr val="tx1"/>
                </a:solidFill>
              </a:rPr>
              <a:t>UserDao dao = UserFactour.getDao();</a:t>
            </a:r>
          </a:p>
          <a:p>
            <a:pPr indent="914400"/>
            <a:r>
              <a:rPr lang="en-US" altLang="zh-CN" dirty="0">
                <a:solidFill>
                  <a:schemeClr val="tx1"/>
                </a:solidFill>
              </a:rPr>
              <a:t>dao.add();</a:t>
            </a:r>
          </a:p>
          <a:p>
            <a:pPr indent="457200"/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3335" y="244698"/>
            <a:ext cx="23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IOC</a:t>
            </a:r>
            <a:r>
              <a:rPr lang="zh-CN" altLang="en-US" dirty="0"/>
              <a:t>过程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8581854" y="1485771"/>
            <a:ext cx="2725795" cy="26942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Class UserDao{</a:t>
            </a:r>
          </a:p>
          <a:p>
            <a:pPr indent="457200"/>
            <a:r>
              <a:rPr lang="en-US" altLang="zh-CN" dirty="0">
                <a:solidFill>
                  <a:schemeClr val="tx1"/>
                </a:solidFill>
              </a:rPr>
              <a:t>add(){</a:t>
            </a:r>
          </a:p>
          <a:p>
            <a:pPr indent="914400"/>
            <a:r>
              <a:rPr lang="en-US" altLang="zh-CN" dirty="0">
                <a:solidFill>
                  <a:schemeClr val="tx1"/>
                </a:solidFill>
              </a:rPr>
              <a:t>……;</a:t>
            </a:r>
          </a:p>
          <a:p>
            <a:pPr indent="457200"/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632746" y="1485771"/>
            <a:ext cx="5978668" cy="26942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Class UserFactory{</a:t>
            </a:r>
          </a:p>
          <a:p>
            <a:pPr indent="457200"/>
            <a:r>
              <a:rPr lang="en-US" altLang="zh-CN" dirty="0">
                <a:solidFill>
                  <a:schemeClr val="tx1"/>
                </a:solidFill>
              </a:rPr>
              <a:t>Public static UserDao getDao(){</a:t>
            </a:r>
          </a:p>
          <a:p>
            <a:pPr indent="457200"/>
            <a:r>
              <a:rPr lang="en-US" altLang="zh-CN" dirty="0">
                <a:solidFill>
                  <a:schemeClr val="tx1"/>
                </a:solidFill>
              </a:rPr>
              <a:t>	// xml</a:t>
            </a:r>
            <a:r>
              <a:rPr lang="zh-CN" altLang="en-US" dirty="0">
                <a:solidFill>
                  <a:schemeClr val="tx1"/>
                </a:solidFill>
              </a:rPr>
              <a:t>解析</a:t>
            </a:r>
            <a:endParaRPr lang="en-US" altLang="zh-CN" dirty="0">
              <a:solidFill>
                <a:schemeClr val="tx1"/>
              </a:solidFill>
            </a:endParaRPr>
          </a:p>
          <a:p>
            <a:pPr indent="914400"/>
            <a:r>
              <a:rPr lang="en-US" altLang="zh-CN" dirty="0">
                <a:solidFill>
                  <a:schemeClr val="tx1"/>
                </a:solidFill>
              </a:rPr>
              <a:t>String classValue = class</a:t>
            </a:r>
            <a:r>
              <a:rPr lang="zh-CN" altLang="en-US" dirty="0">
                <a:solidFill>
                  <a:schemeClr val="tx1"/>
                </a:solidFill>
              </a:rPr>
              <a:t>属性值</a:t>
            </a:r>
            <a:endParaRPr lang="en-US" altLang="zh-CN" dirty="0">
              <a:solidFill>
                <a:schemeClr val="tx1"/>
              </a:solidFill>
            </a:endParaRPr>
          </a:p>
          <a:p>
            <a:pPr indent="914400"/>
            <a:r>
              <a:rPr lang="en-US" altLang="zh-CN" dirty="0">
                <a:solidFill>
                  <a:schemeClr val="tx1"/>
                </a:solidFill>
              </a:rPr>
              <a:t>// </a:t>
            </a:r>
            <a:r>
              <a:rPr lang="zh-CN" altLang="en-US" dirty="0">
                <a:solidFill>
                  <a:schemeClr val="tx1"/>
                </a:solidFill>
              </a:rPr>
              <a:t>通过反射创建对象</a:t>
            </a:r>
            <a:endParaRPr lang="en-US" altLang="zh-CN" dirty="0">
              <a:solidFill>
                <a:schemeClr val="tx1"/>
              </a:solidFill>
            </a:endParaRPr>
          </a:p>
          <a:p>
            <a:pPr indent="914400"/>
            <a:r>
              <a:rPr lang="en-US" altLang="zh-CN" dirty="0">
                <a:solidFill>
                  <a:schemeClr val="tx1"/>
                </a:solidFill>
              </a:rPr>
              <a:t>Class clazz = Class.forName(classValue);</a:t>
            </a:r>
          </a:p>
          <a:p>
            <a:pPr indent="914400"/>
            <a:r>
              <a:rPr lang="en-US" altLang="zh-CN" dirty="0">
                <a:solidFill>
                  <a:schemeClr val="tx1"/>
                </a:solidFill>
              </a:rPr>
              <a:t>return (UserDao)clazz.newInstance();</a:t>
            </a:r>
          </a:p>
          <a:p>
            <a:pPr indent="457200"/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581854" y="5387068"/>
            <a:ext cx="2285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目的：</a:t>
            </a:r>
            <a:endParaRPr lang="en-US" altLang="zh-CN" dirty="0"/>
          </a:p>
          <a:p>
            <a:r>
              <a:rPr lang="zh-CN" altLang="en-US" dirty="0"/>
              <a:t>进一步降低耦合度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632746" y="268482"/>
            <a:ext cx="5978668" cy="7180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// xml</a:t>
            </a:r>
            <a:r>
              <a:rPr lang="zh-CN" altLang="en-US" dirty="0">
                <a:solidFill>
                  <a:schemeClr val="tx1"/>
                </a:solidFill>
              </a:rPr>
              <a:t>配置文件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&lt;bean id=“dao” class=“com.atguigu.UserDao”&gt;&lt;/bean&gt;</a:t>
            </a:r>
          </a:p>
        </p:txBody>
      </p:sp>
      <p:cxnSp>
        <p:nvCxnSpPr>
          <p:cNvPr id="9" name="直接箭头连接符 8"/>
          <p:cNvCxnSpPr>
            <a:stCxn id="10" idx="0"/>
            <a:endCxn id="11" idx="2"/>
          </p:cNvCxnSpPr>
          <p:nvPr/>
        </p:nvCxnSpPr>
        <p:spPr>
          <a:xfrm flipV="1">
            <a:off x="4622080" y="986527"/>
            <a:ext cx="0" cy="499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37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E843BA3-DBFA-4ED8-9EAB-76B9F8CD5D6C}"/>
              </a:ext>
            </a:extLst>
          </p:cNvPr>
          <p:cNvSpPr txBox="1"/>
          <p:nvPr/>
        </p:nvSpPr>
        <p:spPr>
          <a:xfrm>
            <a:off x="5542002" y="506027"/>
            <a:ext cx="110799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转账环境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443C527-BCC6-4F9E-A417-120BEB739900}"/>
              </a:ext>
            </a:extLst>
          </p:cNvPr>
          <p:cNvSpPr/>
          <p:nvPr/>
        </p:nvSpPr>
        <p:spPr>
          <a:xfrm>
            <a:off x="2858610" y="1819922"/>
            <a:ext cx="2432481" cy="11629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业务操作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6853C94-FE02-4657-ACEC-E2DEE2BEDB52}"/>
              </a:ext>
            </a:extLst>
          </p:cNvPr>
          <p:cNvSpPr/>
          <p:nvPr/>
        </p:nvSpPr>
        <p:spPr>
          <a:xfrm>
            <a:off x="6900911" y="1819921"/>
            <a:ext cx="2183907" cy="11629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数据库操作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0EB4E1-7CA1-48B8-B242-27FA039547E7}"/>
              </a:ext>
            </a:extLst>
          </p:cNvPr>
          <p:cNvSpPr txBox="1"/>
          <p:nvPr/>
        </p:nvSpPr>
        <p:spPr>
          <a:xfrm>
            <a:off x="3530213" y="1333130"/>
            <a:ext cx="108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Service</a:t>
            </a:r>
            <a:r>
              <a:rPr lang="zh-CN" altLang="en-US" dirty="0"/>
              <a:t>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7B7F90-BC1E-404D-9E4B-7FDE90516536}"/>
              </a:ext>
            </a:extLst>
          </p:cNvPr>
          <p:cNvSpPr txBox="1"/>
          <p:nvPr/>
        </p:nvSpPr>
        <p:spPr>
          <a:xfrm>
            <a:off x="7597563" y="1333129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Dao</a:t>
            </a:r>
            <a:r>
              <a:rPr lang="zh-CN" altLang="en-US" dirty="0"/>
              <a:t>层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0EFEDE2-94E7-42AA-9403-D56DE532984E}"/>
              </a:ext>
            </a:extLst>
          </p:cNvPr>
          <p:cNvSpPr/>
          <p:nvPr/>
        </p:nvSpPr>
        <p:spPr>
          <a:xfrm>
            <a:off x="6900911" y="3204838"/>
            <a:ext cx="2183907" cy="11629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zh-CN" altLang="en-US" dirty="0"/>
              <a:t>两个方法：</a:t>
            </a:r>
            <a:endParaRPr lang="en-US" altLang="zh-CN" dirty="0"/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/>
              <a:t>钱减少的方法</a:t>
            </a:r>
            <a:endParaRPr lang="en-US" altLang="zh-CN" dirty="0"/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/>
              <a:t>钱增加的方法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6990FE9-EBC5-4A8F-AB36-C5C2E0102AFF}"/>
              </a:ext>
            </a:extLst>
          </p:cNvPr>
          <p:cNvSpPr/>
          <p:nvPr/>
        </p:nvSpPr>
        <p:spPr>
          <a:xfrm>
            <a:off x="2858610" y="3204839"/>
            <a:ext cx="2432481" cy="11629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转账业务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调用</a:t>
            </a:r>
            <a:r>
              <a:rPr lang="en-US" altLang="zh-CN" dirty="0" err="1"/>
              <a:t>dao</a:t>
            </a:r>
            <a:r>
              <a:rPr lang="zh-CN" altLang="en-US" dirty="0"/>
              <a:t>两个方法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331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206</Words>
  <Application>Microsoft Office PowerPoint</Application>
  <PresentationFormat>宽屏</PresentationFormat>
  <Paragraphs>69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镇填</dc:creator>
  <cp:lastModifiedBy>陈 镇填</cp:lastModifiedBy>
  <cp:revision>44</cp:revision>
  <dcterms:created xsi:type="dcterms:W3CDTF">2020-11-25T13:03:46Z</dcterms:created>
  <dcterms:modified xsi:type="dcterms:W3CDTF">2020-12-09T08:14:16Z</dcterms:modified>
</cp:coreProperties>
</file>