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6"/>
  </p:notesMasterIdLst>
  <p:handoutMasterIdLst>
    <p:handoutMasterId r:id="rId17"/>
  </p:handoutMasterIdLst>
  <p:sldIdLst>
    <p:sldId id="256" r:id="rId3"/>
    <p:sldId id="270" r:id="rId4"/>
    <p:sldId id="285" r:id="rId5"/>
    <p:sldId id="299" r:id="rId6"/>
    <p:sldId id="286" r:id="rId7"/>
    <p:sldId id="297" r:id="rId8"/>
    <p:sldId id="298" r:id="rId9"/>
    <p:sldId id="304" r:id="rId10"/>
    <p:sldId id="276" r:id="rId11"/>
    <p:sldId id="278" r:id="rId12"/>
    <p:sldId id="277" r:id="rId13"/>
    <p:sldId id="279" r:id="rId14"/>
    <p:sldId id="302" r:id="rId15"/>
  </p:sldIdLst>
  <p:sldSz cx="9144000" cy="5143500" type="screen16x9"/>
  <p:notesSz cx="6858000" cy="9144000"/>
  <p:custDataLst>
    <p:tags r:id="rId22"/>
  </p:custDataLst>
  <p:defaultText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uyi"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51" autoAdjust="0"/>
    <p:restoredTop sz="77885"/>
  </p:normalViewPr>
  <p:slideViewPr>
    <p:cSldViewPr snapToGrid="0" snapToObjects="1" showGuides="1">
      <p:cViewPr varScale="1">
        <p:scale>
          <a:sx n="92" d="100"/>
          <a:sy n="92" d="100"/>
        </p:scale>
        <p:origin x="1884" y="90"/>
      </p:cViewPr>
      <p:guideLst>
        <p:guide orient="horz" pos="1604"/>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0" d="100"/>
          <a:sy n="150" d="100"/>
        </p:scale>
        <p:origin x="6080" y="17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2.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dirty="0">
              <a:latin typeface="Arial" panose="020B0604020202020204" pitchFamily="34" charset="0"/>
            </a:endParaRP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279B33-A94D-4C8C-88C2-619932967EF3}" type="datetimeFigureOut">
              <a:rPr lang="fr-CH" smtClean="0">
                <a:latin typeface="Arial" panose="020B0604020202020204" pitchFamily="34" charset="0"/>
              </a:rPr>
            </a:fld>
            <a:endParaRPr lang="fr-CH" dirty="0">
              <a:latin typeface="Arial" panose="020B0604020202020204" pitchFamily="34" charset="0"/>
            </a:endParaRP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dirty="0">
              <a:latin typeface="Arial" panose="020B0604020202020204" pitchFamily="34" charset="0"/>
            </a:endParaRP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BF4AF0-8439-436D-BEF0-52070F19E1B6}" type="slidenum">
              <a:rPr lang="fr-CH" smtClean="0">
                <a:latin typeface="Arial" panose="020B0604020202020204" pitchFamily="34" charset="0"/>
              </a:rPr>
            </a:fld>
            <a:endParaRPr lang="fr-CH" dirty="0">
              <a:latin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F8103E42-5239-1A40-AD33-3EE7E9DDF5FD}" type="datetimeFigureOut">
              <a:rPr lang="fr-FR" smtClean="0"/>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4CF50783-AAED-1941-8BCC-9F6140F0A6B1}" type="slidenum">
              <a:rPr lang="fr-FR" smtClean="0"/>
            </a:fld>
            <a:endParaRPr lang="fr-F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Diapositive de titre">
    <p:spTree>
      <p:nvGrpSpPr>
        <p:cNvPr id="1" name=""/>
        <p:cNvGrpSpPr/>
        <p:nvPr/>
      </p:nvGrpSpPr>
      <p:grpSpPr>
        <a:xfrm>
          <a:off x="0" y="0"/>
          <a:ext cx="0" cy="0"/>
          <a:chOff x="0" y="0"/>
          <a:chExt cx="0" cy="0"/>
        </a:xfrm>
      </p:grpSpPr>
      <p:sp>
        <p:nvSpPr>
          <p:cNvPr id="12" name="Espace réservé pour une image  11"/>
          <p:cNvSpPr>
            <a:spLocks noGrp="1"/>
          </p:cNvSpPr>
          <p:nvPr>
            <p:ph type="pic" sz="quarter" idx="10"/>
          </p:nvPr>
        </p:nvSpPr>
        <p:spPr>
          <a:xfrm>
            <a:off x="1331913" y="0"/>
            <a:ext cx="7812087" cy="4948238"/>
          </a:xfrm>
        </p:spPr>
        <p:txBody>
          <a:bodyPr/>
          <a:lstStyle/>
          <a:p>
            <a:r>
              <a:rPr lang="fr-FR" dirty="0"/>
              <a:t>Cliquez sur l'icône pour ajouter une image</a:t>
            </a:r>
            <a:endParaRPr lang="fr-FR" dirty="0"/>
          </a:p>
        </p:txBody>
      </p:sp>
      <p:sp>
        <p:nvSpPr>
          <p:cNvPr id="2" name="Title 1"/>
          <p:cNvSpPr>
            <a:spLocks noGrp="1"/>
          </p:cNvSpPr>
          <p:nvPr>
            <p:ph type="ctrTitle"/>
          </p:nvPr>
        </p:nvSpPr>
        <p:spPr>
          <a:xfrm>
            <a:off x="6405563" y="786535"/>
            <a:ext cx="2738437" cy="2338387"/>
          </a:xfrm>
          <a:solidFill>
            <a:schemeClr val="accent1"/>
          </a:solidFill>
        </p:spPr>
        <p:txBody>
          <a:bodyPr lIns="216000" anchor="ctr" anchorCtr="0">
            <a:normAutofit/>
          </a:bodyPr>
          <a:lstStyle>
            <a:lvl1pPr algn="l">
              <a:defRPr sz="3600">
                <a:solidFill>
                  <a:schemeClr val="bg1"/>
                </a:solidFill>
              </a:defRPr>
            </a:lvl1pPr>
          </a:lstStyle>
          <a:p>
            <a:r>
              <a:rPr lang="fr-FR"/>
              <a:t>Modifiez le style du titre</a:t>
            </a:r>
            <a:endParaRPr lang="en-US" dirty="0"/>
          </a:p>
        </p:txBody>
      </p:sp>
      <p:sp>
        <p:nvSpPr>
          <p:cNvPr id="3" name="Subtitle 2"/>
          <p:cNvSpPr>
            <a:spLocks noGrp="1"/>
          </p:cNvSpPr>
          <p:nvPr>
            <p:ph type="subTitle" idx="1" hasCustomPrompt="1"/>
          </p:nvPr>
        </p:nvSpPr>
        <p:spPr>
          <a:xfrm>
            <a:off x="4576763" y="3124922"/>
            <a:ext cx="1828800" cy="1568450"/>
          </a:xfrm>
          <a:solidFill>
            <a:schemeClr val="tx1"/>
          </a:solidFill>
        </p:spPr>
        <p:txBody>
          <a:bodyPr lIns="90000" anchor="ctr" anchorCtr="0">
            <a:normAutofit/>
          </a:bodyPr>
          <a:lstStyle>
            <a:lvl1pPr marL="0" indent="0" algn="ctr">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pic>
        <p:nvPicPr>
          <p:cNvPr id="9" name="Image 8"/>
          <p:cNvPicPr>
            <a:picLocks noChangeAspect="1"/>
          </p:cNvPicPr>
          <p:nvPr userDrawn="1"/>
        </p:nvPicPr>
        <p:blipFill>
          <a:blip r:embed="rId2"/>
          <a:stretch>
            <a:fillRect/>
          </a:stretch>
        </p:blipFill>
        <p:spPr>
          <a:xfrm>
            <a:off x="82647" y="80283"/>
            <a:ext cx="1175301" cy="508655"/>
          </a:xfrm>
          <a:prstGeom prst="rect">
            <a:avLst/>
          </a:prstGeom>
        </p:spPr>
      </p:pic>
      <p:sp>
        <p:nvSpPr>
          <p:cNvPr id="16" name="Espace réservé du texte 4"/>
          <p:cNvSpPr>
            <a:spLocks noGrp="1"/>
          </p:cNvSpPr>
          <p:nvPr>
            <p:ph type="body" sz="quarter" idx="11" hasCustomPrompt="1"/>
          </p:nvPr>
        </p:nvSpPr>
        <p:spPr>
          <a:xfrm>
            <a:off x="6400800" y="4683125"/>
            <a:ext cx="1828800" cy="460375"/>
          </a:xfrm>
          <a:solidFill>
            <a:schemeClr val="bg1"/>
          </a:solidFill>
        </p:spPr>
        <p:txBody>
          <a:bodyPr lIns="90000" anchor="ctr">
            <a:noAutofit/>
          </a:bodyPr>
          <a:lstStyle>
            <a:lvl1pPr marL="0" indent="0" algn="ctr">
              <a:buNone/>
              <a:defRPr sz="1100"/>
            </a:lvl1pPr>
          </a:lstStyle>
          <a:p>
            <a:pPr lvl="0"/>
            <a:r>
              <a:rPr lang="fr-FR"/>
              <a:t>Modifier les styles du texte du masque
Deuxième niveau
Troisième niveau
Quatrième niveau
Cinquième niveau</a:t>
            </a:r>
            <a:endParaRPr lang="fr-FR"/>
          </a:p>
        </p:txBody>
      </p:sp>
      <p:sp>
        <p:nvSpPr>
          <p:cNvPr id="5" name="Espace réservé du texte 4"/>
          <p:cNvSpPr>
            <a:spLocks noGrp="1"/>
          </p:cNvSpPr>
          <p:nvPr>
            <p:ph type="body" sz="quarter" idx="12"/>
          </p:nvPr>
        </p:nvSpPr>
        <p:spPr>
          <a:xfrm>
            <a:off x="82550" y="4440264"/>
            <a:ext cx="698500" cy="507975"/>
          </a:xfrm>
        </p:spPr>
        <p:txBody>
          <a:bodyPr lIns="0" tIns="0" rIns="0" bIns="0" anchor="b" anchorCtr="0">
            <a:noAutofit/>
          </a:bodyPr>
          <a:lstStyle>
            <a:lvl1pPr marL="114300" indent="-107950">
              <a:buFontTx/>
              <a:buBlip>
                <a:blip r:embed="rId3"/>
              </a:buBlip>
              <a:defRPr sz="700">
                <a:solidFill>
                  <a:schemeClr val="tx1"/>
                </a:solidFill>
              </a:defRPr>
            </a:lvl1pPr>
          </a:lstStyle>
          <a:p>
            <a:r>
              <a:rPr lang="fr-FR" dirty="0"/>
              <a:t>Modifier les styles du texte du masque</a:t>
            </a:r>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04875" y="842106"/>
            <a:ext cx="7726363" cy="4108354"/>
          </a:xfrm>
        </p:spPr>
        <p:txBody>
          <a:bodyPr/>
          <a:lstStyle/>
          <a:p>
            <a:pPr lvl="0"/>
            <a:r>
              <a:rPr lang="fr-FR"/>
              <a:t>Modifier les styles du texte du masque
Deuxième niveau
Troisième niveau
Quatrième niveau
Cinquième niveau</a:t>
            </a:r>
            <a:endParaRPr lang="fr-FR"/>
          </a:p>
        </p:txBody>
      </p:sp>
      <p:sp>
        <p:nvSpPr>
          <p:cNvPr id="8" name="Titre 7"/>
          <p:cNvSpPr>
            <a:spLocks noGrp="1"/>
          </p:cNvSpPr>
          <p:nvPr>
            <p:ph type="title"/>
          </p:nvPr>
        </p:nvSpPr>
        <p:spPr>
          <a:xfrm>
            <a:off x="904875" y="131032"/>
            <a:ext cx="7726363" cy="646843"/>
          </a:xfrm>
        </p:spPr>
        <p:txBody>
          <a:bodyPr/>
          <a:lstStyle/>
          <a:p>
            <a:r>
              <a:rPr lang="fr-FR"/>
              <a:t>Modifiez le style du titre</a:t>
            </a:r>
            <a:endParaRPr lang="fr-FR"/>
          </a:p>
        </p:txBody>
      </p:sp>
      <p:sp>
        <p:nvSpPr>
          <p:cNvPr id="9" name="Espace réservé de la date 8"/>
          <p:cNvSpPr>
            <a:spLocks noGrp="1"/>
          </p:cNvSpPr>
          <p:nvPr>
            <p:ph type="dt" sz="half" idx="10"/>
          </p:nvPr>
        </p:nvSpPr>
        <p:spPr/>
        <p:txBody>
          <a:bodyPr/>
          <a:lstStyle/>
          <a:p>
            <a:r>
              <a:rPr lang="fr-CH"/>
              <a:t>NAME EVENT / NAME PRESENTATION</a:t>
            </a:r>
            <a:endParaRPr lang="fr-FR" dirty="0"/>
          </a:p>
        </p:txBody>
      </p:sp>
      <p:sp>
        <p:nvSpPr>
          <p:cNvPr id="10" name="Espace réservé du pied de page 9"/>
          <p:cNvSpPr>
            <a:spLocks noGrp="1"/>
          </p:cNvSpPr>
          <p:nvPr>
            <p:ph type="ftr" sz="quarter" idx="11"/>
          </p:nvPr>
        </p:nvSpPr>
        <p:spPr/>
        <p:txBody>
          <a:bodyPr/>
          <a:lstStyle/>
          <a:p>
            <a:r>
              <a:rPr lang="fr-FR"/>
              <a:t>Speaker </a:t>
            </a:r>
            <a:endParaRPr lang="fr-FR" dirty="0"/>
          </a:p>
        </p:txBody>
      </p:sp>
      <p:sp>
        <p:nvSpPr>
          <p:cNvPr id="11" name="Espace réservé du numéro de diapositive 10"/>
          <p:cNvSpPr>
            <a:spLocks noGrp="1"/>
          </p:cNvSpPr>
          <p:nvPr>
            <p:ph type="sldNum" sz="quarter" idx="12"/>
          </p:nvPr>
        </p:nvSpPr>
        <p:spPr/>
        <p:txBody>
          <a:bodyPr/>
          <a:lstStyle/>
          <a:p>
            <a:fld id="{E1E1CD7C-2161-7D43-862E-CE4C333CD873}" type="slidenum">
              <a:rPr lang="fr-FR" smtClean="0"/>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4875" y="131032"/>
            <a:ext cx="3667125" cy="1072753"/>
          </a:xfrm>
          <a:prstGeom prst="rect">
            <a:avLst/>
          </a:prstGeom>
        </p:spPr>
        <p:txBody>
          <a:bodyPr vert="horz" lIns="180000" tIns="0" rIns="72000" bIns="46800" rtlCol="0" anchor="t">
            <a:normAutofit/>
          </a:bodyPr>
          <a:lstStyle/>
          <a:p>
            <a:r>
              <a:rPr lang="fr-FR" dirty="0"/>
              <a:t>Modifiez le style du titre</a:t>
            </a:r>
            <a:endParaRPr lang="en-US" dirty="0"/>
          </a:p>
        </p:txBody>
      </p:sp>
      <p:sp>
        <p:nvSpPr>
          <p:cNvPr id="3" name="Text Placeholder 2"/>
          <p:cNvSpPr>
            <a:spLocks noGrp="1"/>
          </p:cNvSpPr>
          <p:nvPr>
            <p:ph type="body" idx="1"/>
          </p:nvPr>
        </p:nvSpPr>
        <p:spPr>
          <a:xfrm>
            <a:off x="904875" y="1563688"/>
            <a:ext cx="7726363" cy="3386772"/>
          </a:xfrm>
          <a:prstGeom prst="rect">
            <a:avLst/>
          </a:prstGeom>
        </p:spPr>
        <p:txBody>
          <a:bodyPr vert="horz" lIns="180000" tIns="45720" rIns="91440" bIns="45720" rtlCol="0">
            <a:normAutofit/>
          </a:bodyPr>
          <a:lstStyle/>
          <a:p>
            <a:pPr lvl="0"/>
            <a:r>
              <a:rPr lang="fr-FR" dirty="0"/>
              <a:t>Modifier les styles du texte du masque</a:t>
            </a:r>
            <a:endParaRPr lang="fr-FR" dirty="0"/>
          </a:p>
          <a:p>
            <a:pPr lvl="1"/>
            <a:r>
              <a:rPr lang="fr-FR" dirty="0"/>
              <a:t>Deuxième niveau</a:t>
            </a:r>
            <a:endParaRPr lang="fr-FR" dirty="0"/>
          </a:p>
          <a:p>
            <a:pPr lvl="2"/>
            <a:r>
              <a:rPr lang="fr-FR" dirty="0"/>
              <a:t>Troisième niveau
Quatrième niveau
Cinquième niveau</a:t>
            </a:r>
            <a:endParaRPr lang="en-US" dirty="0"/>
          </a:p>
        </p:txBody>
      </p:sp>
      <p:sp>
        <p:nvSpPr>
          <p:cNvPr id="4" name="Date Placeholder 3"/>
          <p:cNvSpPr>
            <a:spLocks noGrp="1"/>
          </p:cNvSpPr>
          <p:nvPr>
            <p:ph type="dt" sz="half" idx="2"/>
          </p:nvPr>
        </p:nvSpPr>
        <p:spPr>
          <a:xfrm rot="16200000">
            <a:off x="-1221413" y="2778452"/>
            <a:ext cx="3341052" cy="911524"/>
          </a:xfrm>
          <a:prstGeom prst="rect">
            <a:avLst/>
          </a:prstGeom>
        </p:spPr>
        <p:txBody>
          <a:bodyPr vert="horz" lIns="91440" tIns="45720" rIns="91440" bIns="45720" rtlCol="0" anchor="ctr"/>
          <a:lstStyle>
            <a:lvl1pPr algn="l">
              <a:defRPr sz="700">
                <a:solidFill>
                  <a:schemeClr val="accent1"/>
                </a:solidFill>
                <a:latin typeface="Arial" panose="020B0604020202020204" pitchFamily="34" charset="0"/>
              </a:defRPr>
            </a:lvl1pPr>
          </a:lstStyle>
          <a:p>
            <a:r>
              <a:rPr lang="fr-CH"/>
              <a:t>NAME EVENT / NAME PRESENTATION</a:t>
            </a:r>
            <a:endParaRPr lang="fr-FR" dirty="0"/>
          </a:p>
        </p:txBody>
      </p:sp>
      <p:sp>
        <p:nvSpPr>
          <p:cNvPr id="5" name="Footer Placeholder 4"/>
          <p:cNvSpPr>
            <a:spLocks noGrp="1"/>
          </p:cNvSpPr>
          <p:nvPr>
            <p:ph type="ftr" sz="quarter" idx="3"/>
          </p:nvPr>
        </p:nvSpPr>
        <p:spPr>
          <a:xfrm rot="16200000">
            <a:off x="7115989" y="1874064"/>
            <a:ext cx="3543260" cy="512762"/>
          </a:xfrm>
          <a:prstGeom prst="rect">
            <a:avLst/>
          </a:prstGeom>
        </p:spPr>
        <p:txBody>
          <a:bodyPr vert="horz" lIns="91440" tIns="45720" rIns="91440" bIns="45720" rtlCol="0" anchor="ctr"/>
          <a:lstStyle>
            <a:lvl1pPr algn="r">
              <a:defRPr sz="700">
                <a:solidFill>
                  <a:schemeClr val="tx1"/>
                </a:solidFill>
                <a:latin typeface="Arial" panose="020B0604020202020204" pitchFamily="34" charset="0"/>
              </a:defRPr>
            </a:lvl1pPr>
          </a:lstStyle>
          <a:p>
            <a:r>
              <a:rPr lang="fr-FR" dirty="0"/>
              <a:t>Speaker </a:t>
            </a:r>
            <a:endParaRPr lang="fr-FR" dirty="0"/>
          </a:p>
        </p:txBody>
      </p:sp>
      <p:sp>
        <p:nvSpPr>
          <p:cNvPr id="6" name="Slide Number Placeholder 5"/>
          <p:cNvSpPr>
            <a:spLocks noGrp="1"/>
          </p:cNvSpPr>
          <p:nvPr>
            <p:ph type="sldNum" sz="quarter" idx="4"/>
          </p:nvPr>
        </p:nvSpPr>
        <p:spPr>
          <a:xfrm>
            <a:off x="8631238" y="195263"/>
            <a:ext cx="512762" cy="163552"/>
          </a:xfrm>
          <a:prstGeom prst="rect">
            <a:avLst/>
          </a:prstGeom>
        </p:spPr>
        <p:txBody>
          <a:bodyPr vert="horz" lIns="90000" tIns="0" rIns="90000" bIns="0" rtlCol="0" anchor="t"/>
          <a:lstStyle>
            <a:lvl1pPr algn="ctr">
              <a:defRPr sz="700" b="1">
                <a:solidFill>
                  <a:schemeClr val="tx1"/>
                </a:solidFill>
                <a:latin typeface="+mj-lt"/>
              </a:defRPr>
            </a:lvl1pPr>
          </a:lstStyle>
          <a:p>
            <a:fld id="{E1E1CD7C-2161-7D43-862E-CE4C333CD873}" type="slidenum">
              <a:rPr lang="fr-FR" smtClean="0"/>
            </a:fld>
            <a:endParaRPr lang="fr-FR" dirty="0"/>
          </a:p>
        </p:txBody>
      </p:sp>
      <p:pic>
        <p:nvPicPr>
          <p:cNvPr id="13" name="Image 12"/>
          <p:cNvPicPr>
            <a:picLocks noChangeAspect="1"/>
          </p:cNvPicPr>
          <p:nvPr userDrawn="1"/>
        </p:nvPicPr>
        <p:blipFill>
          <a:blip r:embed="rId3"/>
          <a:stretch>
            <a:fillRect/>
          </a:stretch>
        </p:blipFill>
        <p:spPr>
          <a:xfrm>
            <a:off x="130273" y="132334"/>
            <a:ext cx="653952" cy="283022"/>
          </a:xfrm>
          <a:prstGeom prst="rect">
            <a:avLst/>
          </a:prstGeom>
        </p:spPr>
      </p:pic>
      <p:sp>
        <p:nvSpPr>
          <p:cNvPr id="14" name="Rectangle 13"/>
          <p:cNvSpPr/>
          <p:nvPr userDrawn="1"/>
        </p:nvSpPr>
        <p:spPr>
          <a:xfrm rot="16200000">
            <a:off x="430003" y="4897709"/>
            <a:ext cx="45719" cy="597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l" defTabSz="685800" rtl="0" eaLnBrk="1" latinLnBrk="0" hangingPunct="1">
        <a:lnSpc>
          <a:spcPct val="90000"/>
        </a:lnSpc>
        <a:spcBef>
          <a:spcPct val="0"/>
        </a:spcBef>
        <a:buNone/>
        <a:defRPr sz="3200" b="1" i="0" kern="1000" spc="-70" baseline="0">
          <a:solidFill>
            <a:schemeClr val="tx1"/>
          </a:solidFill>
          <a:latin typeface="Franklin Gothic Demi Cond" panose="020B0706030402020204" pitchFamily="34" charset="0"/>
          <a:ea typeface="Roboto Black" panose="02000000000000000000" pitchFamily="2" charset="0"/>
          <a:cs typeface="Arial" panose="020B0604020202020204" pitchFamily="34" charset="0"/>
        </a:defRPr>
      </a:lvl1pPr>
    </p:titleStyle>
    <p:bodyStyle>
      <a:lvl1pPr marL="171450" indent="-171450" algn="l" defTabSz="685800" rtl="0" eaLnBrk="1" latinLnBrk="0" hangingPunct="1">
        <a:lnSpc>
          <a:spcPct val="90000"/>
        </a:lnSpc>
        <a:spcBef>
          <a:spcPts val="750"/>
        </a:spcBef>
        <a:buClr>
          <a:schemeClr val="accent1"/>
        </a:buClr>
        <a:buSzPct val="90000"/>
        <a:buFont typeface="Wingdings" panose="05000000000000000000" pitchFamily="2" charset="2"/>
        <a:buChar char="§"/>
        <a:defRPr sz="1800" b="0" i="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SzPct val="100000"/>
        <a:buFont typeface="Arial" panose="020B0604020202020204" pitchFamily="34" charset="0"/>
        <a:buChar char="•"/>
        <a:defRPr sz="1600" b="0" i="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SzPct val="90000"/>
        <a:buFont typeface="Wingdings" panose="05000000000000000000" pitchFamily="2" charset="2"/>
        <a:buChar char="§"/>
        <a:defRPr sz="1500" b="0" i="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a:lstStyle/>
          <a:p>
            <a:r>
              <a:rPr lang="fr-FR" dirty="0"/>
              <a:t>Fundamentals</a:t>
            </a:r>
            <a:br>
              <a:rPr lang="fr-FR" dirty="0"/>
            </a:br>
            <a:r>
              <a:rPr lang="fr-FR" dirty="0"/>
              <a:t>of VLSI</a:t>
            </a:r>
            <a:endParaRPr lang="fr-FR" dirty="0"/>
          </a:p>
        </p:txBody>
      </p:sp>
      <p:sp>
        <p:nvSpPr>
          <p:cNvPr id="4" name="Sous-titre 3"/>
          <p:cNvSpPr>
            <a:spLocks noGrp="1"/>
          </p:cNvSpPr>
          <p:nvPr>
            <p:ph type="subTitle" idx="1"/>
          </p:nvPr>
        </p:nvSpPr>
        <p:spPr/>
        <p:txBody>
          <a:bodyPr/>
          <a:lstStyle/>
          <a:p>
            <a:r>
              <a:rPr lang="en-US" altLang="fr-FR" dirty="0"/>
              <a:t>Group </a:t>
            </a:r>
            <a:r>
              <a:rPr lang="en-US" altLang="fr-FR" dirty="0"/>
              <a:t>merbers: </a:t>
            </a:r>
            <a:endParaRPr lang="en-US" altLang="fr-FR" dirty="0"/>
          </a:p>
          <a:p>
            <a:r>
              <a:rPr lang="en-US" altLang="fr-FR" dirty="0"/>
              <a:t>Yifan Z</a:t>
            </a:r>
            <a:r>
              <a:rPr lang="en-US" altLang="fr-FR" dirty="0"/>
              <a:t>hu</a:t>
            </a:r>
            <a:endParaRPr lang="en-US" altLang="fr-FR" dirty="0"/>
          </a:p>
          <a:p>
            <a:r>
              <a:rPr lang="en-US" altLang="fr-FR" dirty="0"/>
              <a:t>Zehao C</a:t>
            </a:r>
            <a:r>
              <a:rPr lang="en-US" altLang="fr-FR" dirty="0"/>
              <a:t>hen</a:t>
            </a:r>
            <a:endParaRPr lang="en-US" altLang="fr-FR" dirty="0"/>
          </a:p>
        </p:txBody>
      </p:sp>
      <p:sp>
        <p:nvSpPr>
          <p:cNvPr id="5" name="Espace réservé du texte 4"/>
          <p:cNvSpPr>
            <a:spLocks noGrp="1"/>
          </p:cNvSpPr>
          <p:nvPr>
            <p:ph type="body" sz="quarter" idx="11"/>
          </p:nvPr>
        </p:nvSpPr>
        <p:spPr>
          <a:xfrm>
            <a:off x="6516370" y="4488180"/>
            <a:ext cx="1828800" cy="460375"/>
          </a:xfrm>
        </p:spPr>
        <p:txBody>
          <a:bodyPr/>
          <a:lstStyle/>
          <a:p>
            <a:r>
              <a:rPr lang="en-US" altLang="fr-FR" dirty="0"/>
              <a:t>23.12.</a:t>
            </a:r>
            <a:r>
              <a:rPr lang="fr-FR" dirty="0"/>
              <a:t>2022</a:t>
            </a:r>
            <a:endParaRPr lang="en-US" alt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Simulation Results </a:t>
            </a:r>
            <a:r>
              <a:rPr lang="en-GB" dirty="0">
                <a:sym typeface="+mn-ea"/>
              </a:rPr>
              <a:t>without </a:t>
            </a:r>
            <a:r>
              <a:rPr lang="en-GB" dirty="0" err="1">
                <a:sym typeface="+mn-ea"/>
              </a:rPr>
              <a:t>Parasitics</a:t>
            </a:r>
            <a:endParaRPr lang="en-US" dirty="0"/>
          </a:p>
        </p:txBody>
      </p:sp>
      <p:sp>
        <p:nvSpPr>
          <p:cNvPr id="6" name="Slide Number Placeholder 5"/>
          <p:cNvSpPr>
            <a:spLocks noGrp="1"/>
          </p:cNvSpPr>
          <p:nvPr>
            <p:ph type="sldNum" sz="quarter" idx="12"/>
          </p:nvPr>
        </p:nvSpPr>
        <p:spPr/>
        <p:txBody>
          <a:bodyPr/>
          <a:lstStyle/>
          <a:p>
            <a:fld id="{E1E1CD7C-2161-7D43-862E-CE4C333CD873}" type="slidenum">
              <a:rPr lang="fr-FR" smtClean="0"/>
            </a:fld>
            <a:endParaRPr lang="fr-FR" dirty="0"/>
          </a:p>
        </p:txBody>
      </p:sp>
      <p:sp>
        <p:nvSpPr>
          <p:cNvPr id="17" name="Date Placeholder 3"/>
          <p:cNvSpPr>
            <a:spLocks noGrp="1"/>
          </p:cNvSpPr>
          <p:nvPr>
            <p:ph type="dt" sz="half" idx="10"/>
          </p:nvPr>
        </p:nvSpPr>
        <p:spPr/>
        <p:txBody>
          <a:bodyPr/>
          <a:p>
            <a:r>
              <a:rPr lang="en-US" altLang="fr-CH"/>
              <a:t>Zehao Chen</a:t>
            </a:r>
            <a:r>
              <a:rPr lang="fr-CH"/>
              <a:t> EVENT / </a:t>
            </a:r>
            <a:r>
              <a:rPr lang="en-US" altLang="fr-CH"/>
              <a:t>Yifan Zhu</a:t>
            </a:r>
            <a:r>
              <a:rPr lang="fr-CH"/>
              <a:t> PRESENTATION</a:t>
            </a:r>
            <a:endParaRPr lang="fr-FR" dirty="0"/>
          </a:p>
        </p:txBody>
      </p:sp>
      <p:pic>
        <p:nvPicPr>
          <p:cNvPr id="8" name="图片 7" descr="WLNO"/>
          <p:cNvPicPr>
            <a:picLocks noChangeAspect="1"/>
          </p:cNvPicPr>
          <p:nvPr/>
        </p:nvPicPr>
        <p:blipFill>
          <a:blip r:embed="rId1"/>
          <a:stretch>
            <a:fillRect/>
          </a:stretch>
        </p:blipFill>
        <p:spPr>
          <a:xfrm>
            <a:off x="579755" y="535940"/>
            <a:ext cx="3349625" cy="4486910"/>
          </a:xfrm>
          <a:prstGeom prst="rect">
            <a:avLst/>
          </a:prstGeom>
        </p:spPr>
      </p:pic>
      <p:pic>
        <p:nvPicPr>
          <p:cNvPr id="9" name="图片 8" descr="ALLNO"/>
          <p:cNvPicPr>
            <a:picLocks noChangeAspect="1"/>
          </p:cNvPicPr>
          <p:nvPr/>
        </p:nvPicPr>
        <p:blipFill>
          <a:blip r:embed="rId2"/>
          <a:stretch>
            <a:fillRect/>
          </a:stretch>
        </p:blipFill>
        <p:spPr>
          <a:xfrm>
            <a:off x="3929380" y="2225675"/>
            <a:ext cx="5203825" cy="2797175"/>
          </a:xfrm>
          <a:prstGeom prst="rect">
            <a:avLst/>
          </a:prstGeom>
        </p:spPr>
      </p:pic>
      <p:pic>
        <p:nvPicPr>
          <p:cNvPr id="10" name="图片 9" descr="屏幕截图 2022-12-23 044416"/>
          <p:cNvPicPr>
            <a:picLocks noChangeAspect="1"/>
          </p:cNvPicPr>
          <p:nvPr/>
        </p:nvPicPr>
        <p:blipFill>
          <a:blip r:embed="rId3"/>
          <a:stretch>
            <a:fillRect/>
          </a:stretch>
        </p:blipFill>
        <p:spPr>
          <a:xfrm>
            <a:off x="4103370" y="545465"/>
            <a:ext cx="5027930" cy="1031875"/>
          </a:xfrm>
          <a:prstGeom prst="rect">
            <a:avLst/>
          </a:prstGeom>
        </p:spPr>
      </p:pic>
      <p:sp>
        <p:nvSpPr>
          <p:cNvPr id="11" name="文本框 10"/>
          <p:cNvSpPr txBox="1"/>
          <p:nvPr/>
        </p:nvSpPr>
        <p:spPr>
          <a:xfrm>
            <a:off x="4599305" y="1577340"/>
            <a:ext cx="3048000" cy="638175"/>
          </a:xfrm>
          <a:prstGeom prst="rect">
            <a:avLst/>
          </a:prstGeom>
          <a:noFill/>
        </p:spPr>
        <p:txBody>
          <a:bodyPr wrap="square" rtlCol="0">
            <a:noAutofit/>
          </a:bodyPr>
          <a:p>
            <a:r>
              <a:rPr lang="en-US" altLang="zh-CN">
                <a:sym typeface="+mn-ea"/>
              </a:rPr>
              <a:t>The delay time is about 0.260ns.</a:t>
            </a:r>
            <a:endParaRPr lang="en-US" altLang="zh-CN"/>
          </a:p>
          <a:p>
            <a:r>
              <a:rPr lang="en-US" altLang="zh-CN">
                <a:sym typeface="+mn-ea"/>
              </a:rPr>
              <a:t>Prediction delay time is </a:t>
            </a:r>
            <a:r>
              <a:rPr lang="en-US" altLang="zh-CN">
                <a:sym typeface="+mn-ea"/>
              </a:rPr>
              <a:t>0.172ns.</a:t>
            </a:r>
            <a:endParaRPr lang="en-US" altLang="zh-CN"/>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Simulation Results </a:t>
            </a:r>
            <a:r>
              <a:rPr lang="en-GB" dirty="0">
                <a:sym typeface="+mn-ea"/>
              </a:rPr>
              <a:t>with Your </a:t>
            </a:r>
            <a:r>
              <a:rPr lang="en-GB" dirty="0" err="1">
                <a:sym typeface="+mn-ea"/>
              </a:rPr>
              <a:t>Parasitics</a:t>
            </a:r>
            <a:br>
              <a:rPr lang="en-US" dirty="0"/>
            </a:br>
            <a:endParaRPr lang="en-US" dirty="0"/>
          </a:p>
        </p:txBody>
      </p:sp>
      <p:sp>
        <p:nvSpPr>
          <p:cNvPr id="6" name="Slide Number Placeholder 5"/>
          <p:cNvSpPr>
            <a:spLocks noGrp="1"/>
          </p:cNvSpPr>
          <p:nvPr>
            <p:ph type="sldNum" sz="quarter" idx="12"/>
          </p:nvPr>
        </p:nvSpPr>
        <p:spPr/>
        <p:txBody>
          <a:bodyPr/>
          <a:lstStyle/>
          <a:p>
            <a:fld id="{E1E1CD7C-2161-7D43-862E-CE4C333CD873}" type="slidenum">
              <a:rPr lang="fr-FR" smtClean="0"/>
            </a:fld>
            <a:endParaRPr lang="fr-FR" dirty="0"/>
          </a:p>
        </p:txBody>
      </p:sp>
      <p:sp>
        <p:nvSpPr>
          <p:cNvPr id="18" name="Date Placeholder 3"/>
          <p:cNvSpPr>
            <a:spLocks noGrp="1"/>
          </p:cNvSpPr>
          <p:nvPr>
            <p:ph type="dt" sz="half" idx="10"/>
          </p:nvPr>
        </p:nvSpPr>
        <p:spPr/>
        <p:txBody>
          <a:bodyPr/>
          <a:p>
            <a:r>
              <a:rPr lang="en-US" altLang="fr-CH"/>
              <a:t>Yifan Zhu</a:t>
            </a:r>
            <a:r>
              <a:rPr lang="fr-CH"/>
              <a:t> EVENT / </a:t>
            </a:r>
            <a:r>
              <a:rPr lang="en-US" altLang="fr-CH"/>
              <a:t>Yifan Zhu</a:t>
            </a:r>
            <a:r>
              <a:rPr lang="fr-CH"/>
              <a:t> PRESENTATION</a:t>
            </a:r>
            <a:endParaRPr lang="fr-FR" dirty="0"/>
          </a:p>
        </p:txBody>
      </p:sp>
      <p:pic>
        <p:nvPicPr>
          <p:cNvPr id="7" name="图片 6" descr="ALL"/>
          <p:cNvPicPr>
            <a:picLocks noChangeAspect="1"/>
          </p:cNvPicPr>
          <p:nvPr/>
        </p:nvPicPr>
        <p:blipFill>
          <a:blip r:embed="rId1"/>
          <a:stretch>
            <a:fillRect/>
          </a:stretch>
        </p:blipFill>
        <p:spPr>
          <a:xfrm>
            <a:off x="3490595" y="2218690"/>
            <a:ext cx="5473065" cy="2889885"/>
          </a:xfrm>
          <a:prstGeom prst="rect">
            <a:avLst/>
          </a:prstGeom>
        </p:spPr>
      </p:pic>
      <p:pic>
        <p:nvPicPr>
          <p:cNvPr id="10" name="图片 9" descr="time"/>
          <p:cNvPicPr>
            <a:picLocks noChangeAspect="1"/>
          </p:cNvPicPr>
          <p:nvPr/>
        </p:nvPicPr>
        <p:blipFill>
          <a:blip r:embed="rId2"/>
          <a:stretch>
            <a:fillRect/>
          </a:stretch>
        </p:blipFill>
        <p:spPr>
          <a:xfrm>
            <a:off x="3490595" y="567690"/>
            <a:ext cx="5473700" cy="986790"/>
          </a:xfrm>
          <a:prstGeom prst="rect">
            <a:avLst/>
          </a:prstGeom>
        </p:spPr>
      </p:pic>
      <p:sp>
        <p:nvSpPr>
          <p:cNvPr id="11" name="文本框 10"/>
          <p:cNvSpPr txBox="1"/>
          <p:nvPr/>
        </p:nvSpPr>
        <p:spPr>
          <a:xfrm>
            <a:off x="4228465" y="1564005"/>
            <a:ext cx="3048000" cy="506730"/>
          </a:xfrm>
          <a:prstGeom prst="rect">
            <a:avLst/>
          </a:prstGeom>
          <a:noFill/>
        </p:spPr>
        <p:txBody>
          <a:bodyPr wrap="square" rtlCol="0">
            <a:spAutoFit/>
          </a:bodyPr>
          <a:p>
            <a:r>
              <a:rPr lang="en-US" altLang="zh-CN"/>
              <a:t>The delay time is about 0.286ns.</a:t>
            </a:r>
            <a:endParaRPr lang="en-US" altLang="zh-CN"/>
          </a:p>
          <a:p>
            <a:r>
              <a:rPr lang="en-US" altLang="zh-CN"/>
              <a:t>Prediction delay time is </a:t>
            </a:r>
            <a:r>
              <a:rPr lang="en-US" altLang="zh-CN">
                <a:sym typeface="+mn-ea"/>
              </a:rPr>
              <a:t>0.188</a:t>
            </a:r>
            <a:r>
              <a:rPr lang="en-US" altLang="zh-CN"/>
              <a:t>ns.</a:t>
            </a:r>
            <a:endParaRPr lang="en-US" altLang="zh-CN"/>
          </a:p>
        </p:txBody>
      </p:sp>
      <p:pic>
        <p:nvPicPr>
          <p:cNvPr id="12" name="图片 11" descr="屏幕截图 2022-12-23 044654"/>
          <p:cNvPicPr>
            <a:picLocks noChangeAspect="1"/>
          </p:cNvPicPr>
          <p:nvPr/>
        </p:nvPicPr>
        <p:blipFill>
          <a:blip r:embed="rId3"/>
          <a:stretch>
            <a:fillRect/>
          </a:stretch>
        </p:blipFill>
        <p:spPr>
          <a:xfrm>
            <a:off x="727075" y="567690"/>
            <a:ext cx="2650490" cy="43370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Simulation Results with FINAL Extracted </a:t>
            </a:r>
            <a:r>
              <a:rPr lang="en-GB" dirty="0" err="1"/>
              <a:t>Parasitics</a:t>
            </a:r>
            <a:endParaRPr lang="en-US" dirty="0"/>
          </a:p>
        </p:txBody>
      </p:sp>
      <p:sp>
        <p:nvSpPr>
          <p:cNvPr id="5" name="Footer Placeholder 4"/>
          <p:cNvSpPr>
            <a:spLocks noGrp="1"/>
          </p:cNvSpPr>
          <p:nvPr>
            <p:ph type="ftr" sz="quarter" idx="11"/>
          </p:nvPr>
        </p:nvSpPr>
        <p:spPr/>
        <p:txBody>
          <a:bodyPr/>
          <a:lstStyle/>
          <a:p>
            <a:r>
              <a:rPr lang="fr-FR"/>
              <a:t>Speaker </a:t>
            </a:r>
            <a:endParaRPr lang="fr-FR" dirty="0"/>
          </a:p>
        </p:txBody>
      </p:sp>
      <p:sp>
        <p:nvSpPr>
          <p:cNvPr id="6" name="Slide Number Placeholder 5"/>
          <p:cNvSpPr>
            <a:spLocks noGrp="1"/>
          </p:cNvSpPr>
          <p:nvPr>
            <p:ph type="sldNum" sz="quarter" idx="12"/>
          </p:nvPr>
        </p:nvSpPr>
        <p:spPr/>
        <p:txBody>
          <a:bodyPr/>
          <a:lstStyle/>
          <a:p>
            <a:fld id="{E1E1CD7C-2161-7D43-862E-CE4C333CD873}" type="slidenum">
              <a:rPr lang="fr-FR" smtClean="0"/>
            </a:fld>
            <a:endParaRPr lang="fr-FR" dirty="0"/>
          </a:p>
        </p:txBody>
      </p:sp>
      <p:sp>
        <p:nvSpPr>
          <p:cNvPr id="17" name="Date Placeholder 3"/>
          <p:cNvSpPr>
            <a:spLocks noGrp="1"/>
          </p:cNvSpPr>
          <p:nvPr>
            <p:ph type="dt" sz="half" idx="10"/>
          </p:nvPr>
        </p:nvSpPr>
        <p:spPr/>
        <p:txBody>
          <a:bodyPr/>
          <a:p>
            <a:r>
              <a:rPr lang="en-US" altLang="fr-CH"/>
              <a:t>Yifan Zhu</a:t>
            </a:r>
            <a:r>
              <a:rPr lang="fr-CH"/>
              <a:t> EVENT / </a:t>
            </a:r>
            <a:r>
              <a:rPr lang="en-US" altLang="fr-CH"/>
              <a:t>Yifan Zhu</a:t>
            </a:r>
            <a:r>
              <a:rPr lang="fr-CH"/>
              <a:t> PRESENTATION</a:t>
            </a:r>
            <a:endParaRPr lang="fr-FR" dirty="0"/>
          </a:p>
        </p:txBody>
      </p:sp>
      <p:pic>
        <p:nvPicPr>
          <p:cNvPr id="7" name="内容占位符 6" descr="wl0pex"/>
          <p:cNvPicPr>
            <a:picLocks noChangeAspect="1"/>
          </p:cNvPicPr>
          <p:nvPr>
            <p:ph idx="1"/>
          </p:nvPr>
        </p:nvPicPr>
        <p:blipFill>
          <a:blip r:embed="rId1"/>
          <a:stretch>
            <a:fillRect/>
          </a:stretch>
        </p:blipFill>
        <p:spPr>
          <a:xfrm>
            <a:off x="603885" y="777875"/>
            <a:ext cx="3232150" cy="4124960"/>
          </a:xfrm>
          <a:prstGeom prst="rect">
            <a:avLst/>
          </a:prstGeom>
        </p:spPr>
      </p:pic>
      <p:pic>
        <p:nvPicPr>
          <p:cNvPr id="8" name="图片 7" descr="allpex"/>
          <p:cNvPicPr>
            <a:picLocks noChangeAspect="1"/>
          </p:cNvPicPr>
          <p:nvPr/>
        </p:nvPicPr>
        <p:blipFill>
          <a:blip r:embed="rId2"/>
          <a:stretch>
            <a:fillRect/>
          </a:stretch>
        </p:blipFill>
        <p:spPr>
          <a:xfrm>
            <a:off x="3836035" y="2432685"/>
            <a:ext cx="4805045" cy="2470150"/>
          </a:xfrm>
          <a:prstGeom prst="rect">
            <a:avLst/>
          </a:prstGeom>
        </p:spPr>
      </p:pic>
      <p:pic>
        <p:nvPicPr>
          <p:cNvPr id="9" name="图片 8" descr="timepex"/>
          <p:cNvPicPr>
            <a:picLocks noChangeAspect="1"/>
          </p:cNvPicPr>
          <p:nvPr/>
        </p:nvPicPr>
        <p:blipFill>
          <a:blip r:embed="rId3"/>
          <a:stretch>
            <a:fillRect/>
          </a:stretch>
        </p:blipFill>
        <p:spPr>
          <a:xfrm>
            <a:off x="3836035" y="777875"/>
            <a:ext cx="4807585" cy="986790"/>
          </a:xfrm>
          <a:prstGeom prst="rect">
            <a:avLst/>
          </a:prstGeom>
        </p:spPr>
      </p:pic>
      <p:sp>
        <p:nvSpPr>
          <p:cNvPr id="10" name="文本框 9"/>
          <p:cNvSpPr txBox="1"/>
          <p:nvPr/>
        </p:nvSpPr>
        <p:spPr>
          <a:xfrm>
            <a:off x="4425950" y="1845310"/>
            <a:ext cx="3048000" cy="506730"/>
          </a:xfrm>
          <a:prstGeom prst="rect">
            <a:avLst/>
          </a:prstGeom>
          <a:noFill/>
        </p:spPr>
        <p:txBody>
          <a:bodyPr wrap="square" rtlCol="0">
            <a:spAutoFit/>
          </a:bodyPr>
          <a:p>
            <a:r>
              <a:rPr lang="en-US" altLang="zh-CN">
                <a:sym typeface="+mn-ea"/>
              </a:rPr>
              <a:t>The delay time is about 0.284ns.</a:t>
            </a:r>
            <a:endParaRPr lang="en-US" altLang="zh-CN"/>
          </a:p>
          <a:p>
            <a:r>
              <a:rPr lang="en-US" altLang="zh-CN">
                <a:sym typeface="+mn-ea"/>
              </a:rPr>
              <a:t>Prediction delay time is 0.188ns.</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endParaRPr lang="en-US" dirty="0">
              <a:sym typeface="+mn-ea"/>
            </a:endParaRPr>
          </a:p>
          <a:p>
            <a:r>
              <a:rPr lang="en-US" dirty="0">
                <a:sym typeface="+mn-ea"/>
              </a:rPr>
              <a:t>We chose the structure of the </a:t>
            </a:r>
            <a:r>
              <a:rPr lang="zh-CN" altLang="en-US">
                <a:sym typeface="+mn-ea"/>
              </a:rPr>
              <a:t>4</a:t>
            </a:r>
            <a:r>
              <a:rPr lang="en-US" altLang="zh-CN">
                <a:sym typeface="+mn-ea"/>
              </a:rPr>
              <a:t>x </a:t>
            </a:r>
            <a:r>
              <a:rPr lang="zh-CN" altLang="en-US">
                <a:sym typeface="+mn-ea"/>
              </a:rPr>
              <a:t>P</a:t>
            </a:r>
            <a:r>
              <a:rPr lang="en-US" altLang="zh-CN">
                <a:sym typeface="+mn-ea"/>
              </a:rPr>
              <a:t>re-decoder with a</a:t>
            </a:r>
            <a:r>
              <a:rPr lang="zh-CN" altLang="en-US">
                <a:sym typeface="+mn-ea"/>
              </a:rPr>
              <a:t> </a:t>
            </a:r>
            <a:r>
              <a:rPr lang="en-US" altLang="zh-CN">
                <a:sym typeface="+mn-ea"/>
              </a:rPr>
              <a:t>buffer </a:t>
            </a:r>
            <a:r>
              <a:rPr lang="en-US" altLang="zh-CN">
                <a:sym typeface="+mn-ea"/>
              </a:rPr>
              <a:t>between the pre-decoder and the ADDR input. </a:t>
            </a:r>
            <a:r>
              <a:rPr lang="en-US" altLang="zh-CN">
                <a:sym typeface="+mn-ea"/>
              </a:rPr>
              <a:t>The delay time is about 0.284ns.</a:t>
            </a:r>
            <a:endParaRPr lang="en-GB" dirty="0"/>
          </a:p>
          <a:p>
            <a:endParaRPr lang="en-US" dirty="0"/>
          </a:p>
          <a:p>
            <a:endParaRPr lang="en-US" dirty="0"/>
          </a:p>
          <a:p>
            <a:r>
              <a:rPr lang="en-US" dirty="0"/>
              <a:t>There is a certain gap between the delay time obtained by our calculation and that obtained by simulation. I think it is related to the manufacturing process. For example, I have measured that when the size of the transistor becomes larger, the change of the capacitance of the transistor is not linearly related to the size. Therefore, the calculated g and h will deviate from the actual ones, and the final calculated delay time will also be inaccurate.</a:t>
            </a:r>
            <a:endParaRPr lang="en-US" dirty="0"/>
          </a:p>
        </p:txBody>
      </p:sp>
      <p:sp>
        <p:nvSpPr>
          <p:cNvPr id="3" name="Title 2"/>
          <p:cNvSpPr>
            <a:spLocks noGrp="1"/>
          </p:cNvSpPr>
          <p:nvPr>
            <p:ph type="title"/>
          </p:nvPr>
        </p:nvSpPr>
        <p:spPr/>
        <p:txBody>
          <a:bodyPr/>
          <a:lstStyle/>
          <a:p>
            <a:r>
              <a:rPr lang="en-GB" dirty="0"/>
              <a:t>Conclusions</a:t>
            </a:r>
            <a:endParaRPr lang="en-US" dirty="0"/>
          </a:p>
        </p:txBody>
      </p:sp>
      <p:sp>
        <p:nvSpPr>
          <p:cNvPr id="5" name="Footer Placeholder 4"/>
          <p:cNvSpPr>
            <a:spLocks noGrp="1"/>
          </p:cNvSpPr>
          <p:nvPr>
            <p:ph type="ftr" sz="quarter" idx="11"/>
          </p:nvPr>
        </p:nvSpPr>
        <p:spPr/>
        <p:txBody>
          <a:bodyPr/>
          <a:lstStyle/>
          <a:p>
            <a:r>
              <a:rPr lang="fr-FR"/>
              <a:t>Speaker </a:t>
            </a:r>
            <a:endParaRPr lang="fr-FR" dirty="0"/>
          </a:p>
        </p:txBody>
      </p:sp>
      <p:sp>
        <p:nvSpPr>
          <p:cNvPr id="6" name="Slide Number Placeholder 5"/>
          <p:cNvSpPr>
            <a:spLocks noGrp="1"/>
          </p:cNvSpPr>
          <p:nvPr>
            <p:ph type="sldNum" sz="quarter" idx="12"/>
          </p:nvPr>
        </p:nvSpPr>
        <p:spPr/>
        <p:txBody>
          <a:bodyPr/>
          <a:lstStyle/>
          <a:p>
            <a:fld id="{E1E1CD7C-2161-7D43-862E-CE4C333CD873}" type="slidenum">
              <a:rPr lang="fr-FR" smtClean="0"/>
            </a:fld>
            <a:endParaRPr lang="fr-FR" dirty="0"/>
          </a:p>
        </p:txBody>
      </p:sp>
      <p:sp>
        <p:nvSpPr>
          <p:cNvPr id="17" name="Date Placeholder 3"/>
          <p:cNvSpPr>
            <a:spLocks noGrp="1"/>
          </p:cNvSpPr>
          <p:nvPr>
            <p:ph type="dt" sz="half" idx="10"/>
          </p:nvPr>
        </p:nvSpPr>
        <p:spPr/>
        <p:txBody>
          <a:bodyPr/>
          <a:p>
            <a:r>
              <a:rPr lang="en-US" altLang="fr-CH"/>
              <a:t>Yifan Zhu</a:t>
            </a:r>
            <a:r>
              <a:rPr lang="fr-CH"/>
              <a:t> EVENT / </a:t>
            </a:r>
            <a:r>
              <a:rPr lang="en-US" altLang="fr-CH"/>
              <a:t>Yifan Zhu</a:t>
            </a:r>
            <a:r>
              <a:rPr lang="fr-CH"/>
              <a:t> PRESENTATION</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 Our group designed the row-decoder of an embedded SRAM macro, which has 256 rows and 32 columns. We analyze and campare three different pre-decoding approaches: no pre-decoders, 2-4 pre-decoders and 4-16 pre-decoders. We also c</a:t>
            </a:r>
            <a:r>
              <a:rPr lang="en-US" dirty="0">
                <a:sym typeface="+mn-ea"/>
              </a:rPr>
              <a:t>onsider different options such as single-stage, multi-stage, sized gate, and gate with buffer. Finally, we chose the structure of the </a:t>
            </a:r>
            <a:r>
              <a:rPr lang="zh-CN" altLang="en-US">
                <a:sym typeface="+mn-ea"/>
              </a:rPr>
              <a:t>4</a:t>
            </a:r>
            <a:r>
              <a:rPr lang="en-US" altLang="zh-CN">
                <a:sym typeface="+mn-ea"/>
              </a:rPr>
              <a:t>x </a:t>
            </a:r>
            <a:r>
              <a:rPr lang="zh-CN" altLang="en-US">
                <a:sym typeface="+mn-ea"/>
              </a:rPr>
              <a:t>P</a:t>
            </a:r>
            <a:r>
              <a:rPr lang="en-US" altLang="zh-CN">
                <a:sym typeface="+mn-ea"/>
              </a:rPr>
              <a:t>re-decoder.</a:t>
            </a:r>
            <a:endParaRPr lang="en-US" altLang="zh-CN">
              <a:sym typeface="+mn-ea"/>
            </a:endParaRPr>
          </a:p>
          <a:p>
            <a:endParaRPr lang="en-US" dirty="0"/>
          </a:p>
          <a:p>
            <a:r>
              <a:rPr lang="en-US" dirty="0">
                <a:sym typeface="+mn-ea"/>
              </a:rPr>
              <a:t>Because of the growing fan-in of the row circuit</a:t>
            </a:r>
            <a:r>
              <a:rPr lang="en-US" dirty="0"/>
              <a:t>, single-stage row circuit will have more and more transistors, so it is difficult to </a:t>
            </a:r>
            <a:r>
              <a:rPr lang="en-US" dirty="0">
                <a:sym typeface="+mn-ea"/>
              </a:rPr>
              <a:t>pitch match with bit cells. Multi-stage is a good choice.</a:t>
            </a:r>
            <a:endParaRPr lang="en-US" dirty="0">
              <a:sym typeface="+mn-ea"/>
            </a:endParaRPr>
          </a:p>
          <a:p>
            <a:r>
              <a:rPr lang="en-US" dirty="0"/>
              <a:t>Compared with the </a:t>
            </a:r>
            <a:r>
              <a:rPr lang="zh-CN" altLang="en-US">
                <a:sym typeface="+mn-ea"/>
              </a:rPr>
              <a:t>4</a:t>
            </a:r>
            <a:r>
              <a:rPr lang="en-US" altLang="zh-CN">
                <a:sym typeface="+mn-ea"/>
              </a:rPr>
              <a:t>x </a:t>
            </a:r>
            <a:r>
              <a:rPr lang="zh-CN" altLang="en-US">
                <a:sym typeface="+mn-ea"/>
              </a:rPr>
              <a:t>P</a:t>
            </a:r>
            <a:r>
              <a:rPr lang="en-US" altLang="zh-CN">
                <a:sym typeface="+mn-ea"/>
              </a:rPr>
              <a:t>re-decoder, </a:t>
            </a:r>
            <a:r>
              <a:rPr lang="en-US" dirty="0">
                <a:sym typeface="+mn-ea"/>
              </a:rPr>
              <a:t>it is difficult for </a:t>
            </a:r>
            <a:r>
              <a:rPr lang="en-US" altLang="zh-CN">
                <a:sym typeface="+mn-ea"/>
              </a:rPr>
              <a:t>the 1x </a:t>
            </a:r>
            <a:r>
              <a:rPr lang="zh-CN" altLang="en-US">
                <a:sym typeface="+mn-ea"/>
              </a:rPr>
              <a:t>P</a:t>
            </a:r>
            <a:r>
              <a:rPr lang="en-US" altLang="zh-CN">
                <a:sym typeface="+mn-ea"/>
              </a:rPr>
              <a:t>re-decoder </a:t>
            </a:r>
            <a:r>
              <a:rPr lang="en-US" dirty="0">
                <a:sym typeface="+mn-ea"/>
              </a:rPr>
              <a:t>to </a:t>
            </a:r>
            <a:r>
              <a:rPr lang="en-US" dirty="0">
                <a:sym typeface="+mn-ea"/>
              </a:rPr>
              <a:t>pitch match with bit cells. The structure of </a:t>
            </a:r>
            <a:r>
              <a:rPr lang="zh-CN" altLang="en-US">
                <a:sym typeface="+mn-ea"/>
              </a:rPr>
              <a:t>4</a:t>
            </a:r>
            <a:r>
              <a:rPr lang="en-US" altLang="zh-CN">
                <a:sym typeface="+mn-ea"/>
              </a:rPr>
              <a:t>x </a:t>
            </a:r>
            <a:r>
              <a:rPr lang="zh-CN" altLang="en-US">
                <a:sym typeface="+mn-ea"/>
              </a:rPr>
              <a:t>P</a:t>
            </a:r>
            <a:r>
              <a:rPr lang="en-US" altLang="zh-CN">
                <a:sym typeface="+mn-ea"/>
              </a:rPr>
              <a:t>re-decoder allows us to use very small gates at the output of the row decoder.</a:t>
            </a:r>
            <a:endParaRPr lang="en-US" dirty="0"/>
          </a:p>
        </p:txBody>
      </p:sp>
      <p:sp>
        <p:nvSpPr>
          <p:cNvPr id="5" name="Title 4"/>
          <p:cNvSpPr>
            <a:spLocks noGrp="1"/>
          </p:cNvSpPr>
          <p:nvPr>
            <p:ph type="title"/>
          </p:nvPr>
        </p:nvSpPr>
        <p:spPr/>
        <p:txBody>
          <a:bodyPr/>
          <a:lstStyle/>
          <a:p>
            <a:r>
              <a:rPr lang="en-GB" dirty="0"/>
              <a:t>Summary of the Problem: Row Decoder</a:t>
            </a:r>
            <a:endParaRPr lang="en-US" dirty="0"/>
          </a:p>
        </p:txBody>
      </p:sp>
      <p:sp>
        <p:nvSpPr>
          <p:cNvPr id="2" name="Espace réservé de la date 1"/>
          <p:cNvSpPr>
            <a:spLocks noGrp="1"/>
          </p:cNvSpPr>
          <p:nvPr>
            <p:ph type="dt" sz="half" idx="10"/>
          </p:nvPr>
        </p:nvSpPr>
        <p:spPr/>
        <p:txBody>
          <a:bodyPr/>
          <a:lstStyle/>
          <a:p>
            <a:r>
              <a:rPr lang="en-US" altLang="fr-CH" dirty="0"/>
              <a:t>Zehao Chen</a:t>
            </a:r>
            <a:r>
              <a:rPr lang="fr-CH" dirty="0"/>
              <a:t> EVENT / </a:t>
            </a:r>
            <a:r>
              <a:rPr lang="en-US" altLang="fr-CH" dirty="0"/>
              <a:t>Yifan Zhu</a:t>
            </a:r>
            <a:r>
              <a:rPr lang="fr-CH" dirty="0"/>
              <a:t> PRESENTATION</a:t>
            </a:r>
            <a:endParaRPr lang="fr-FR" dirty="0"/>
          </a:p>
        </p:txBody>
      </p:sp>
      <p:sp>
        <p:nvSpPr>
          <p:cNvPr id="4" name="Espace réservé du numéro de diapositive 3"/>
          <p:cNvSpPr>
            <a:spLocks noGrp="1"/>
          </p:cNvSpPr>
          <p:nvPr>
            <p:ph type="sldNum" sz="quarter" idx="12"/>
          </p:nvPr>
        </p:nvSpPr>
        <p:spPr/>
        <p:txBody>
          <a:bodyPr/>
          <a:lstStyle/>
          <a:p>
            <a:fld id="{E1E1CD7C-2161-7D43-862E-CE4C333CD873}" type="slidenum">
              <a:rPr lang="fr-FR" smtClean="0"/>
            </a:fld>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dirty="0"/>
              <a:t>τ1=6.383ps  </a:t>
            </a:r>
            <a:r>
              <a:rPr lang="en-US" altLang="zh-CN" dirty="0">
                <a:sym typeface="+mn-ea"/>
              </a:rPr>
              <a:t>τ2=3.832</a:t>
            </a:r>
            <a:r>
              <a:rPr lang="en-US" altLang="zh-CN" dirty="0">
                <a:sym typeface="+mn-ea"/>
              </a:rPr>
              <a:t>ps</a:t>
            </a:r>
            <a:endParaRPr lang="en-US" altLang="zh-CN" dirty="0">
              <a:sym typeface="+mn-ea"/>
            </a:endParaRPr>
          </a:p>
          <a:p>
            <a:pPr marL="0" indent="0">
              <a:buNone/>
            </a:pPr>
            <a:r>
              <a:rPr lang="en-US" altLang="zh-CN" dirty="0">
                <a:sym typeface="+mn-ea"/>
              </a:rPr>
              <a:t>In order to get τ1 and τ2, I used the testbench of ex3.</a:t>
            </a:r>
            <a:endParaRPr lang="en-US" altLang="zh-CN" dirty="0">
              <a:sym typeface="+mn-ea"/>
            </a:endParaRPr>
          </a:p>
          <a:p>
            <a:endParaRPr lang="en-US" altLang="zh-CN" dirty="0">
              <a:sym typeface="+mn-ea"/>
            </a:endParaRPr>
          </a:p>
          <a:p>
            <a:r>
              <a:rPr lang="en-US" altLang="zh-CN" dirty="0">
                <a:sym typeface="+mn-ea"/>
              </a:rPr>
              <a:t>C</a:t>
            </a:r>
            <a:r>
              <a:rPr lang="en-US" altLang="zh-CN" baseline="-25000" dirty="0">
                <a:sym typeface="+mn-ea"/>
              </a:rPr>
              <a:t>0</a:t>
            </a:r>
            <a:r>
              <a:rPr lang="en-US" altLang="zh-CN" dirty="0">
                <a:sym typeface="+mn-ea"/>
              </a:rPr>
              <a:t> = 72aF</a:t>
            </a:r>
            <a:endParaRPr lang="en-US" altLang="zh-CN" dirty="0">
              <a:sym typeface="+mn-ea"/>
            </a:endParaRPr>
          </a:p>
          <a:p>
            <a:pPr marL="0" indent="0">
              <a:buNone/>
            </a:pPr>
            <a:r>
              <a:rPr lang="en-US" altLang="zh-CN" dirty="0">
                <a:sym typeface="+mn-ea"/>
              </a:rPr>
              <a:t> </a:t>
            </a:r>
            <a:r>
              <a:rPr lang="en-US" altLang="zh-CN" dirty="0">
                <a:sym typeface="+mn-ea"/>
              </a:rPr>
              <a:t>In order to get C0, I used the calculator of the cadence. Measured the input capacitance(cgg) of the NMOS transistor(size: L=80n W=60n).</a:t>
            </a:r>
            <a:endParaRPr lang="en-US" altLang="zh-CN" dirty="0">
              <a:sym typeface="+mn-ea"/>
            </a:endParaRPr>
          </a:p>
          <a:p>
            <a:pPr marL="0" indent="0">
              <a:buNone/>
            </a:pPr>
            <a:endParaRPr lang="en-US" altLang="zh-CN" dirty="0">
              <a:sym typeface="+mn-ea"/>
            </a:endParaRPr>
          </a:p>
          <a:p>
            <a:pPr marL="0" indent="0">
              <a:buNone/>
            </a:pPr>
            <a:r>
              <a:rPr lang="en-US" dirty="0">
                <a:sym typeface="+mn-ea"/>
              </a:rPr>
              <a:t>A</a:t>
            </a:r>
            <a:r>
              <a:rPr dirty="0">
                <a:sym typeface="+mn-ea"/>
              </a:rPr>
              <a:t>ssumption</a:t>
            </a:r>
            <a:r>
              <a:rPr lang="en-US" dirty="0">
                <a:sym typeface="+mn-ea"/>
              </a:rPr>
              <a:t>: NMOS and PMOS of the same size have the same input capacitance. So for an inverter with gamma equal to 1, the input capacitance of the inverter is (1+beta)C</a:t>
            </a:r>
            <a:r>
              <a:rPr lang="en-US" baseline="-25000" dirty="0">
                <a:sym typeface="+mn-ea"/>
              </a:rPr>
              <a:t>0</a:t>
            </a:r>
            <a:r>
              <a:rPr lang="en-US" dirty="0">
                <a:sym typeface="+mn-ea"/>
              </a:rPr>
              <a:t>.  </a:t>
            </a:r>
            <a:endParaRPr lang="en-US" dirty="0">
              <a:sym typeface="+mn-ea"/>
            </a:endParaRPr>
          </a:p>
        </p:txBody>
      </p:sp>
      <p:sp>
        <p:nvSpPr>
          <p:cNvPr id="3" name="Title 2"/>
          <p:cNvSpPr>
            <a:spLocks noGrp="1"/>
          </p:cNvSpPr>
          <p:nvPr>
            <p:ph type="title"/>
          </p:nvPr>
        </p:nvSpPr>
        <p:spPr/>
        <p:txBody>
          <a:bodyPr/>
          <a:lstStyle/>
          <a:p>
            <a:r>
              <a:rPr lang="en-GB" dirty="0"/>
              <a:t>Technology Parameters</a:t>
            </a:r>
            <a:endParaRPr lang="en-US" dirty="0"/>
          </a:p>
        </p:txBody>
      </p:sp>
      <p:sp>
        <p:nvSpPr>
          <p:cNvPr id="4" name="Date Placeholder 3"/>
          <p:cNvSpPr>
            <a:spLocks noGrp="1"/>
          </p:cNvSpPr>
          <p:nvPr>
            <p:ph type="dt" sz="half" idx="10"/>
          </p:nvPr>
        </p:nvSpPr>
        <p:spPr/>
        <p:txBody>
          <a:bodyPr/>
          <a:lstStyle/>
          <a:p>
            <a:r>
              <a:rPr lang="en-US" altLang="fr-CH"/>
              <a:t>Zehao Chen</a:t>
            </a:r>
            <a:r>
              <a:rPr lang="fr-CH"/>
              <a:t> EVENT / </a:t>
            </a:r>
            <a:r>
              <a:rPr lang="en-US" altLang="fr-CH"/>
              <a:t>Yifan Zhu</a:t>
            </a:r>
            <a:r>
              <a:rPr lang="fr-CH"/>
              <a:t> PRESENTATION</a:t>
            </a:r>
            <a:endParaRPr lang="fr-FR" dirty="0"/>
          </a:p>
        </p:txBody>
      </p:sp>
      <p:sp>
        <p:nvSpPr>
          <p:cNvPr id="6" name="Slide Number Placeholder 5"/>
          <p:cNvSpPr>
            <a:spLocks noGrp="1"/>
          </p:cNvSpPr>
          <p:nvPr>
            <p:ph type="sldNum" sz="quarter" idx="12"/>
          </p:nvPr>
        </p:nvSpPr>
        <p:spPr/>
        <p:txBody>
          <a:bodyPr/>
          <a:lstStyle/>
          <a:p>
            <a:fld id="{E1E1CD7C-2161-7D43-862E-CE4C333CD873}" type="slidenum">
              <a:rPr lang="fr-FR" smtClean="0"/>
            </a:fld>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Estimated Loads and </a:t>
            </a:r>
            <a:r>
              <a:rPr lang="en-GB" dirty="0" err="1"/>
              <a:t>Parasitics</a:t>
            </a:r>
            <a:endParaRPr lang="en-US" dirty="0"/>
          </a:p>
        </p:txBody>
      </p:sp>
      <p:sp>
        <p:nvSpPr>
          <p:cNvPr id="6" name="Slide Number Placeholder 5"/>
          <p:cNvSpPr>
            <a:spLocks noGrp="1"/>
          </p:cNvSpPr>
          <p:nvPr>
            <p:ph type="sldNum" sz="quarter" idx="12"/>
          </p:nvPr>
        </p:nvSpPr>
        <p:spPr/>
        <p:txBody>
          <a:bodyPr/>
          <a:lstStyle/>
          <a:p>
            <a:fld id="{E1E1CD7C-2161-7D43-862E-CE4C333CD873}" type="slidenum">
              <a:rPr lang="fr-FR" smtClean="0"/>
            </a:fld>
            <a:endParaRPr lang="fr-FR" dirty="0"/>
          </a:p>
        </p:txBody>
      </p:sp>
      <p:pic>
        <p:nvPicPr>
          <p:cNvPr id="9" name="图片 8" descr="Cload"/>
          <p:cNvPicPr>
            <a:picLocks noChangeAspect="1"/>
          </p:cNvPicPr>
          <p:nvPr/>
        </p:nvPicPr>
        <p:blipFill>
          <a:blip r:embed="rId1"/>
          <a:stretch>
            <a:fillRect/>
          </a:stretch>
        </p:blipFill>
        <p:spPr>
          <a:xfrm>
            <a:off x="4916170" y="556895"/>
            <a:ext cx="4005580" cy="2326640"/>
          </a:xfrm>
          <a:prstGeom prst="rect">
            <a:avLst/>
          </a:prstGeom>
        </p:spPr>
      </p:pic>
      <p:sp>
        <p:nvSpPr>
          <p:cNvPr id="10" name="文本框 9"/>
          <p:cNvSpPr txBox="1"/>
          <p:nvPr/>
        </p:nvSpPr>
        <p:spPr>
          <a:xfrm>
            <a:off x="808355" y="2992755"/>
            <a:ext cx="4208780" cy="909320"/>
          </a:xfrm>
          <a:prstGeom prst="rect">
            <a:avLst/>
          </a:prstGeom>
          <a:noFill/>
        </p:spPr>
        <p:txBody>
          <a:bodyPr wrap="square" rtlCol="0">
            <a:noAutofit/>
          </a:bodyPr>
          <a:p>
            <a:r>
              <a:rPr lang="en-US" altLang="zh-CN"/>
              <a:t>The wire between the post-decoder and pre-decoder.</a:t>
            </a:r>
            <a:endParaRPr lang="en-US" altLang="zh-CN"/>
          </a:p>
          <a:p>
            <a:r>
              <a:rPr lang="en-US" altLang="zh-CN"/>
              <a:t>The length of the vertical line(128um) is much greater than the length of the horizontal line( only several um). So we neglect the horizonal line.</a:t>
            </a:r>
            <a:endParaRPr lang="en-US" altLang="zh-CN"/>
          </a:p>
          <a:p>
            <a:endParaRPr lang="en-US" altLang="zh-CN"/>
          </a:p>
        </p:txBody>
      </p:sp>
      <p:sp>
        <p:nvSpPr>
          <p:cNvPr id="12" name="文本框 11"/>
          <p:cNvSpPr txBox="1"/>
          <p:nvPr/>
        </p:nvSpPr>
        <p:spPr>
          <a:xfrm>
            <a:off x="748030" y="3902075"/>
            <a:ext cx="4129405" cy="1129665"/>
          </a:xfrm>
          <a:prstGeom prst="rect">
            <a:avLst/>
          </a:prstGeom>
          <a:noFill/>
        </p:spPr>
        <p:txBody>
          <a:bodyPr wrap="square" rtlCol="0">
            <a:spAutoFit/>
          </a:bodyPr>
          <a:p>
            <a:r>
              <a:rPr lang="en-US" altLang="zh-CN"/>
              <a:t>Cwire=Ca*128*0.1+Cf*128+2*2*Cc*128*0.1/0.1</a:t>
            </a:r>
            <a:endParaRPr lang="en-US" altLang="zh-CN"/>
          </a:p>
          <a:p>
            <a:pPr indent="457200"/>
            <a:r>
              <a:rPr lang="en-US" altLang="zh-CN"/>
              <a:t>=0.6144+1.152+36.352</a:t>
            </a:r>
            <a:endParaRPr lang="en-US" altLang="zh-CN"/>
          </a:p>
          <a:p>
            <a:pPr indent="457200"/>
            <a:r>
              <a:rPr lang="en-US" altLang="zh-CN"/>
              <a:t>=38.1184 fF(about 522 C</a:t>
            </a:r>
            <a:r>
              <a:rPr lang="en-US" altLang="zh-CN" baseline="-25000"/>
              <a:t>0</a:t>
            </a:r>
            <a:r>
              <a:rPr lang="en-US" altLang="zh-CN"/>
              <a:t>)</a:t>
            </a:r>
            <a:endParaRPr lang="en-US" altLang="zh-CN"/>
          </a:p>
          <a:p>
            <a:pPr marL="0" lvl="0" indent="0">
              <a:buNone/>
            </a:pPr>
            <a:r>
              <a:rPr lang="en-US" altLang="zh-CN">
                <a:solidFill>
                  <a:schemeClr val="tx1"/>
                </a:solidFill>
              </a:rPr>
              <a:t>Rwire=Rsquare*128/0.1</a:t>
            </a:r>
            <a:endParaRPr lang="en-US" altLang="zh-CN">
              <a:solidFill>
                <a:schemeClr val="tx1"/>
              </a:solidFill>
            </a:endParaRPr>
          </a:p>
          <a:p>
            <a:pPr marL="0" lvl="0" indent="457200">
              <a:buNone/>
            </a:pPr>
            <a:r>
              <a:rPr lang="en-US" altLang="zh-CN">
                <a:solidFill>
                  <a:schemeClr val="tx1"/>
                </a:solidFill>
              </a:rPr>
              <a:t>=134.4 </a:t>
            </a:r>
            <a:r>
              <a:rPr lang="en-US" altLang="zh-CN">
                <a:solidFill>
                  <a:schemeClr val="tx1"/>
                </a:solidFill>
              </a:rPr>
              <a:t>Ω</a:t>
            </a:r>
            <a:endParaRPr lang="en-US" altLang="zh-CN">
              <a:solidFill>
                <a:schemeClr val="tx1"/>
              </a:solidFill>
            </a:endParaRPr>
          </a:p>
        </p:txBody>
      </p:sp>
      <p:pic>
        <p:nvPicPr>
          <p:cNvPr id="14" name="内容占位符 13" descr="CWIRE"/>
          <p:cNvPicPr>
            <a:picLocks noChangeAspect="1"/>
          </p:cNvPicPr>
          <p:nvPr>
            <p:ph idx="1"/>
          </p:nvPr>
        </p:nvPicPr>
        <p:blipFill>
          <a:blip r:embed="rId2"/>
          <a:stretch>
            <a:fillRect/>
          </a:stretch>
        </p:blipFill>
        <p:spPr>
          <a:xfrm>
            <a:off x="537210" y="648970"/>
            <a:ext cx="3530600" cy="2234565"/>
          </a:xfrm>
          <a:prstGeom prst="rect">
            <a:avLst/>
          </a:prstGeom>
        </p:spPr>
      </p:pic>
      <p:sp>
        <p:nvSpPr>
          <p:cNvPr id="15" name="文本框 14"/>
          <p:cNvSpPr txBox="1"/>
          <p:nvPr/>
        </p:nvSpPr>
        <p:spPr>
          <a:xfrm>
            <a:off x="5059680" y="2947035"/>
            <a:ext cx="3717925" cy="1129665"/>
          </a:xfrm>
          <a:prstGeom prst="rect">
            <a:avLst/>
          </a:prstGeom>
          <a:noFill/>
        </p:spPr>
        <p:txBody>
          <a:bodyPr wrap="square" rtlCol="0">
            <a:spAutoFit/>
          </a:bodyPr>
          <a:p>
            <a:r>
              <a:rPr lang="en-US" altLang="zh-CN"/>
              <a:t>The capacitance of this  bit-cell we consider two parts, one part is the capacitance brought by the metal line 3, and the other part is the capacitance introduced by the access transistors of the SRAM.</a:t>
            </a:r>
            <a:endParaRPr lang="en-US" altLang="zh-CN"/>
          </a:p>
        </p:txBody>
      </p:sp>
      <p:sp>
        <p:nvSpPr>
          <p:cNvPr id="16" name="文本框 15"/>
          <p:cNvSpPr txBox="1"/>
          <p:nvPr/>
        </p:nvSpPr>
        <p:spPr>
          <a:xfrm>
            <a:off x="4399915" y="4011295"/>
            <a:ext cx="5037455" cy="1129665"/>
          </a:xfrm>
          <a:prstGeom prst="rect">
            <a:avLst/>
          </a:prstGeom>
          <a:noFill/>
        </p:spPr>
        <p:txBody>
          <a:bodyPr wrap="square" rtlCol="0">
            <a:spAutoFit/>
          </a:bodyPr>
          <a:p>
            <a:pPr indent="457200"/>
            <a:r>
              <a:rPr lang="en-US" altLang="zh-CN"/>
              <a:t>Cload=Ca*32*0.1+Cf*32+2*2*Cc*32*0.1/0.5+2*32*C</a:t>
            </a:r>
            <a:r>
              <a:rPr lang="en-US" altLang="zh-CN" baseline="-25000"/>
              <a:t>0</a:t>
            </a:r>
            <a:endParaRPr lang="en-US" altLang="zh-CN"/>
          </a:p>
          <a:p>
            <a:pPr marL="457200" lvl="1" indent="457200"/>
            <a:r>
              <a:rPr lang="en-US" altLang="zh-CN"/>
              <a:t>=0.1088+0.256+1.8432+4.672</a:t>
            </a:r>
            <a:endParaRPr lang="en-US" altLang="zh-CN"/>
          </a:p>
          <a:p>
            <a:pPr marL="457200" lvl="1" indent="457200"/>
            <a:r>
              <a:rPr lang="en-US" altLang="zh-CN"/>
              <a:t>=6.88fF(about 94 C</a:t>
            </a:r>
            <a:r>
              <a:rPr lang="en-US" altLang="zh-CN" baseline="-25000"/>
              <a:t>0</a:t>
            </a:r>
            <a:r>
              <a:rPr lang="en-US" altLang="zh-CN"/>
              <a:t>)</a:t>
            </a:r>
            <a:endParaRPr lang="en-US" altLang="zh-CN"/>
          </a:p>
          <a:p>
            <a:pPr marL="0" lvl="0" indent="457200">
              <a:buNone/>
            </a:pPr>
            <a:r>
              <a:rPr lang="en-US" altLang="zh-CN">
                <a:solidFill>
                  <a:schemeClr val="tx1"/>
                </a:solidFill>
              </a:rPr>
              <a:t>Rload=Rsquare*32/0.1</a:t>
            </a:r>
            <a:endParaRPr lang="en-US" altLang="zh-CN">
              <a:solidFill>
                <a:schemeClr val="tx1"/>
              </a:solidFill>
            </a:endParaRPr>
          </a:p>
          <a:p>
            <a:pPr marL="457200" lvl="1" indent="457200">
              <a:buNone/>
            </a:pPr>
            <a:r>
              <a:rPr lang="en-US" altLang="zh-CN">
                <a:solidFill>
                  <a:schemeClr val="tx1"/>
                </a:solidFill>
              </a:rPr>
              <a:t>=33.6</a:t>
            </a:r>
            <a:r>
              <a:rPr lang="en-US" altLang="zh-CN">
                <a:solidFill>
                  <a:schemeClr val="tx1"/>
                </a:solidFill>
              </a:rPr>
              <a:t>Ω</a:t>
            </a:r>
            <a:endParaRPr lang="en-US" altLang="zh-CN">
              <a:solidFill>
                <a:schemeClr val="tx1"/>
              </a:solidFill>
            </a:endParaRPr>
          </a:p>
        </p:txBody>
      </p:sp>
      <p:sp>
        <p:nvSpPr>
          <p:cNvPr id="17" name="Date Placeholder 3"/>
          <p:cNvSpPr>
            <a:spLocks noGrp="1"/>
          </p:cNvSpPr>
          <p:nvPr>
            <p:ph type="dt" sz="half" idx="10"/>
          </p:nvPr>
        </p:nvSpPr>
        <p:spPr/>
        <p:txBody>
          <a:bodyPr/>
          <a:p>
            <a:r>
              <a:rPr lang="en-US" altLang="fr-CH"/>
              <a:t>Yifan Zhu</a:t>
            </a:r>
            <a:r>
              <a:rPr lang="fr-CH"/>
              <a:t> EVENT / </a:t>
            </a:r>
            <a:r>
              <a:rPr lang="en-US" altLang="fr-CH"/>
              <a:t>Yifan Zhu</a:t>
            </a:r>
            <a:r>
              <a:rPr lang="fr-CH"/>
              <a:t> PRESENTATION</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42925"/>
            <a:ext cx="3697605" cy="327660"/>
          </a:xfrm>
        </p:spPr>
        <p:txBody>
          <a:bodyPr>
            <a:normAutofit fontScale="90000"/>
          </a:bodyPr>
          <a:lstStyle/>
          <a:p>
            <a:r>
              <a:rPr lang="en-US" dirty="0"/>
              <a:t>Architecture: 1x (no) pre-decoder</a:t>
            </a:r>
            <a:endParaRPr lang="zh-CN" altLang="en-US" dirty="0">
              <a:ea typeface="宋体" panose="02010600030101010101" pitchFamily="2" charset="-122"/>
            </a:endParaRPr>
          </a:p>
        </p:txBody>
      </p:sp>
      <p:sp>
        <p:nvSpPr>
          <p:cNvPr id="3" name="Title 2"/>
          <p:cNvSpPr>
            <a:spLocks noGrp="1"/>
          </p:cNvSpPr>
          <p:nvPr>
            <p:ph type="title"/>
          </p:nvPr>
        </p:nvSpPr>
        <p:spPr/>
        <p:txBody>
          <a:bodyPr/>
          <a:lstStyle/>
          <a:p>
            <a:r>
              <a:rPr lang="en-GB" dirty="0"/>
              <a:t>Initial Evaluation and Comparison of Architectures</a:t>
            </a:r>
            <a:endParaRPr lang="en-US" dirty="0"/>
          </a:p>
        </p:txBody>
      </p:sp>
      <p:sp>
        <p:nvSpPr>
          <p:cNvPr id="6" name="Slide Number Placeholder 5"/>
          <p:cNvSpPr>
            <a:spLocks noGrp="1"/>
          </p:cNvSpPr>
          <p:nvPr>
            <p:ph type="sldNum" sz="quarter" idx="12"/>
          </p:nvPr>
        </p:nvSpPr>
        <p:spPr/>
        <p:txBody>
          <a:bodyPr/>
          <a:lstStyle/>
          <a:p>
            <a:fld id="{E1E1CD7C-2161-7D43-862E-CE4C333CD873}" type="slidenum">
              <a:rPr lang="fr-FR" smtClean="0"/>
            </a:fld>
            <a:endParaRPr lang="fr-FR" dirty="0"/>
          </a:p>
        </p:txBody>
      </p:sp>
      <p:pic>
        <p:nvPicPr>
          <p:cNvPr id="7" name="图片 6" descr="1PRE"/>
          <p:cNvPicPr>
            <a:picLocks noChangeAspect="1"/>
          </p:cNvPicPr>
          <p:nvPr>
            <p:custDataLst>
              <p:tags r:id="rId1"/>
            </p:custDataLst>
          </p:nvPr>
        </p:nvPicPr>
        <p:blipFill>
          <a:blip r:embed="rId2"/>
          <a:stretch>
            <a:fillRect/>
          </a:stretch>
        </p:blipFill>
        <p:spPr>
          <a:xfrm>
            <a:off x="4691380" y="542925"/>
            <a:ext cx="4089400" cy="1783715"/>
          </a:xfrm>
          <a:prstGeom prst="rect">
            <a:avLst/>
          </a:prstGeom>
        </p:spPr>
      </p:pic>
      <p:sp>
        <p:nvSpPr>
          <p:cNvPr id="10" name="文本框 9"/>
          <p:cNvSpPr txBox="1"/>
          <p:nvPr/>
        </p:nvSpPr>
        <p:spPr>
          <a:xfrm>
            <a:off x="5506085" y="2326640"/>
            <a:ext cx="2607945" cy="299085"/>
          </a:xfrm>
          <a:prstGeom prst="rect">
            <a:avLst/>
          </a:prstGeom>
          <a:noFill/>
        </p:spPr>
        <p:txBody>
          <a:bodyPr wrap="square" rtlCol="0">
            <a:spAutoFit/>
          </a:bodyPr>
          <a:p>
            <a:r>
              <a:rPr lang="en-US" altLang="zh-CN"/>
              <a:t>no buffer: delay is about 834ps</a:t>
            </a:r>
            <a:endParaRPr lang="en-US" altLang="zh-CN"/>
          </a:p>
        </p:txBody>
      </p:sp>
      <p:sp>
        <p:nvSpPr>
          <p:cNvPr id="12" name="文本框 11"/>
          <p:cNvSpPr txBox="1"/>
          <p:nvPr/>
        </p:nvSpPr>
        <p:spPr>
          <a:xfrm>
            <a:off x="805180" y="4651375"/>
            <a:ext cx="2762885" cy="299085"/>
          </a:xfrm>
          <a:prstGeom prst="rect">
            <a:avLst/>
          </a:prstGeom>
          <a:noFill/>
        </p:spPr>
        <p:txBody>
          <a:bodyPr wrap="square" rtlCol="0">
            <a:spAutoFit/>
          </a:bodyPr>
          <a:p>
            <a:r>
              <a:rPr lang="en-US" altLang="zh-CN">
                <a:sym typeface="+mn-ea"/>
              </a:rPr>
              <a:t>1 buffer: delay is about 203ps</a:t>
            </a:r>
            <a:endParaRPr lang="zh-CN" altLang="en-US"/>
          </a:p>
        </p:txBody>
      </p:sp>
      <p:sp>
        <p:nvSpPr>
          <p:cNvPr id="14" name="文本框 13"/>
          <p:cNvSpPr txBox="1"/>
          <p:nvPr/>
        </p:nvSpPr>
        <p:spPr>
          <a:xfrm>
            <a:off x="5182870" y="4613910"/>
            <a:ext cx="3048000" cy="299085"/>
          </a:xfrm>
          <a:prstGeom prst="rect">
            <a:avLst/>
          </a:prstGeom>
          <a:noFill/>
        </p:spPr>
        <p:txBody>
          <a:bodyPr wrap="square" rtlCol="0">
            <a:spAutoFit/>
          </a:bodyPr>
          <a:p>
            <a:r>
              <a:rPr lang="en-US" altLang="zh-CN">
                <a:sym typeface="+mn-ea"/>
              </a:rPr>
              <a:t>2 buffer: delay is about 200ps</a:t>
            </a:r>
            <a:endParaRPr lang="zh-CN" altLang="en-US"/>
          </a:p>
        </p:txBody>
      </p:sp>
      <p:pic>
        <p:nvPicPr>
          <p:cNvPr id="15" name="图片 14" descr="1PRE1BUFFER"/>
          <p:cNvPicPr>
            <a:picLocks noChangeAspect="1"/>
          </p:cNvPicPr>
          <p:nvPr/>
        </p:nvPicPr>
        <p:blipFill>
          <a:blip r:embed="rId3"/>
          <a:stretch>
            <a:fillRect/>
          </a:stretch>
        </p:blipFill>
        <p:spPr>
          <a:xfrm>
            <a:off x="593090" y="2658110"/>
            <a:ext cx="4159250" cy="1948180"/>
          </a:xfrm>
          <a:prstGeom prst="rect">
            <a:avLst/>
          </a:prstGeom>
        </p:spPr>
      </p:pic>
      <p:pic>
        <p:nvPicPr>
          <p:cNvPr id="16" name="图片 15" descr="1PRE2BUFFER"/>
          <p:cNvPicPr>
            <a:picLocks noChangeAspect="1"/>
          </p:cNvPicPr>
          <p:nvPr/>
        </p:nvPicPr>
        <p:blipFill>
          <a:blip r:embed="rId4"/>
          <a:stretch>
            <a:fillRect/>
          </a:stretch>
        </p:blipFill>
        <p:spPr>
          <a:xfrm>
            <a:off x="4803140" y="2707640"/>
            <a:ext cx="4013835" cy="1943735"/>
          </a:xfrm>
          <a:prstGeom prst="rect">
            <a:avLst/>
          </a:prstGeom>
        </p:spPr>
      </p:pic>
      <p:pic>
        <p:nvPicPr>
          <p:cNvPr id="17" name="图片 16" descr="1pre"/>
          <p:cNvPicPr>
            <a:picLocks noChangeAspect="1"/>
          </p:cNvPicPr>
          <p:nvPr/>
        </p:nvPicPr>
        <p:blipFill>
          <a:blip r:embed="rId5"/>
          <a:stretch>
            <a:fillRect/>
          </a:stretch>
        </p:blipFill>
        <p:spPr>
          <a:xfrm>
            <a:off x="150495" y="870585"/>
            <a:ext cx="4232275" cy="1676400"/>
          </a:xfrm>
          <a:prstGeom prst="rect">
            <a:avLst/>
          </a:prstGeom>
        </p:spPr>
      </p:pic>
      <p:sp>
        <p:nvSpPr>
          <p:cNvPr id="18" name="Date Placeholder 3"/>
          <p:cNvSpPr>
            <a:spLocks noGrp="1"/>
          </p:cNvSpPr>
          <p:nvPr>
            <p:ph type="dt" sz="half" idx="10"/>
          </p:nvPr>
        </p:nvSpPr>
        <p:spPr/>
        <p:txBody>
          <a:bodyPr/>
          <a:p>
            <a:r>
              <a:rPr lang="en-US" altLang="fr-CH"/>
              <a:t>Zehao Chen</a:t>
            </a:r>
            <a:r>
              <a:rPr lang="fr-CH"/>
              <a:t> EVENT / </a:t>
            </a:r>
            <a:r>
              <a:rPr lang="en-US" altLang="fr-CH"/>
              <a:t>Yifan Zhu</a:t>
            </a:r>
            <a:r>
              <a:rPr lang="fr-CH"/>
              <a:t> PRESENTATION</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42925"/>
            <a:ext cx="3697605" cy="327660"/>
          </a:xfrm>
        </p:spPr>
        <p:txBody>
          <a:bodyPr>
            <a:normAutofit fontScale="90000"/>
          </a:bodyPr>
          <a:lstStyle/>
          <a:p>
            <a:r>
              <a:rPr lang="en-US" dirty="0"/>
              <a:t>Architecture: 2x pre-decoder</a:t>
            </a:r>
            <a:endParaRPr lang="en-US" dirty="0"/>
          </a:p>
        </p:txBody>
      </p:sp>
      <p:sp>
        <p:nvSpPr>
          <p:cNvPr id="3" name="Title 2"/>
          <p:cNvSpPr>
            <a:spLocks noGrp="1"/>
          </p:cNvSpPr>
          <p:nvPr>
            <p:ph type="title"/>
          </p:nvPr>
        </p:nvSpPr>
        <p:spPr/>
        <p:txBody>
          <a:bodyPr/>
          <a:lstStyle/>
          <a:p>
            <a:r>
              <a:rPr lang="en-GB" dirty="0"/>
              <a:t>Initial Evaluation and Comparison of Architectures</a:t>
            </a:r>
            <a:endParaRPr lang="en-US" dirty="0"/>
          </a:p>
        </p:txBody>
      </p:sp>
      <p:sp>
        <p:nvSpPr>
          <p:cNvPr id="6" name="Slide Number Placeholder 5"/>
          <p:cNvSpPr>
            <a:spLocks noGrp="1"/>
          </p:cNvSpPr>
          <p:nvPr>
            <p:ph type="sldNum" sz="quarter" idx="12"/>
          </p:nvPr>
        </p:nvSpPr>
        <p:spPr/>
        <p:txBody>
          <a:bodyPr/>
          <a:lstStyle/>
          <a:p>
            <a:fld id="{E1E1CD7C-2161-7D43-862E-CE4C333CD873}" type="slidenum">
              <a:rPr lang="fr-FR" smtClean="0"/>
            </a:fld>
            <a:endParaRPr lang="fr-FR" dirty="0"/>
          </a:p>
        </p:txBody>
      </p:sp>
      <p:sp>
        <p:nvSpPr>
          <p:cNvPr id="12" name="文本框 11"/>
          <p:cNvSpPr txBox="1"/>
          <p:nvPr/>
        </p:nvSpPr>
        <p:spPr>
          <a:xfrm>
            <a:off x="4355465" y="3656330"/>
            <a:ext cx="2762885" cy="299085"/>
          </a:xfrm>
          <a:prstGeom prst="rect">
            <a:avLst/>
          </a:prstGeom>
          <a:noFill/>
        </p:spPr>
        <p:txBody>
          <a:bodyPr wrap="square" rtlCol="0">
            <a:spAutoFit/>
          </a:bodyPr>
          <a:p>
            <a:r>
              <a:rPr lang="en-US" altLang="zh-CN">
                <a:sym typeface="+mn-ea"/>
              </a:rPr>
              <a:t>delay is about 216ps</a:t>
            </a:r>
            <a:endParaRPr lang="zh-CN" altLang="en-US"/>
          </a:p>
        </p:txBody>
      </p:sp>
      <p:pic>
        <p:nvPicPr>
          <p:cNvPr id="4" name="图片 3" descr="2PRE"/>
          <p:cNvPicPr>
            <a:picLocks noChangeAspect="1"/>
          </p:cNvPicPr>
          <p:nvPr/>
        </p:nvPicPr>
        <p:blipFill>
          <a:blip r:embed="rId1"/>
          <a:stretch>
            <a:fillRect/>
          </a:stretch>
        </p:blipFill>
        <p:spPr>
          <a:xfrm>
            <a:off x="669925" y="2812415"/>
            <a:ext cx="3404235" cy="1987550"/>
          </a:xfrm>
          <a:prstGeom prst="rect">
            <a:avLst/>
          </a:prstGeom>
        </p:spPr>
      </p:pic>
      <p:pic>
        <p:nvPicPr>
          <p:cNvPr id="11" name="图片 10" descr="2pre"/>
          <p:cNvPicPr>
            <a:picLocks noChangeAspect="1"/>
          </p:cNvPicPr>
          <p:nvPr/>
        </p:nvPicPr>
        <p:blipFill>
          <a:blip r:embed="rId2"/>
          <a:stretch>
            <a:fillRect/>
          </a:stretch>
        </p:blipFill>
        <p:spPr>
          <a:xfrm>
            <a:off x="739140" y="870585"/>
            <a:ext cx="7426325" cy="1768475"/>
          </a:xfrm>
          <a:prstGeom prst="rect">
            <a:avLst/>
          </a:prstGeom>
        </p:spPr>
      </p:pic>
      <p:sp>
        <p:nvSpPr>
          <p:cNvPr id="13" name="Date Placeholder 3"/>
          <p:cNvSpPr>
            <a:spLocks noGrp="1"/>
          </p:cNvSpPr>
          <p:nvPr>
            <p:ph type="dt" sz="half" idx="10"/>
          </p:nvPr>
        </p:nvSpPr>
        <p:spPr/>
        <p:txBody>
          <a:bodyPr/>
          <a:lstStyle/>
          <a:p>
            <a:r>
              <a:rPr lang="en-US" altLang="fr-CH"/>
              <a:t>Zehao Chen</a:t>
            </a:r>
            <a:r>
              <a:rPr lang="fr-CH"/>
              <a:t> EVENT / </a:t>
            </a:r>
            <a:r>
              <a:rPr lang="en-US" altLang="fr-CH"/>
              <a:t>Yifan Zhu</a:t>
            </a:r>
            <a:r>
              <a:rPr lang="fr-CH"/>
              <a:t> PRESENTATION</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42925"/>
            <a:ext cx="3697605" cy="327660"/>
          </a:xfrm>
        </p:spPr>
        <p:txBody>
          <a:bodyPr>
            <a:normAutofit fontScale="90000"/>
          </a:bodyPr>
          <a:lstStyle/>
          <a:p>
            <a:r>
              <a:rPr lang="en-US" dirty="0"/>
              <a:t>Architecture: 4x pre-decoder</a:t>
            </a:r>
            <a:endParaRPr lang="en-US" dirty="0"/>
          </a:p>
        </p:txBody>
      </p:sp>
      <p:sp>
        <p:nvSpPr>
          <p:cNvPr id="3" name="Title 2"/>
          <p:cNvSpPr>
            <a:spLocks noGrp="1"/>
          </p:cNvSpPr>
          <p:nvPr>
            <p:ph type="title"/>
          </p:nvPr>
        </p:nvSpPr>
        <p:spPr/>
        <p:txBody>
          <a:bodyPr/>
          <a:lstStyle/>
          <a:p>
            <a:r>
              <a:rPr lang="en-GB" dirty="0"/>
              <a:t>Initial Evaluation and Comparison of Architectures</a:t>
            </a:r>
            <a:endParaRPr lang="en-US" dirty="0"/>
          </a:p>
        </p:txBody>
      </p:sp>
      <p:sp>
        <p:nvSpPr>
          <p:cNvPr id="6" name="Slide Number Placeholder 5"/>
          <p:cNvSpPr>
            <a:spLocks noGrp="1"/>
          </p:cNvSpPr>
          <p:nvPr>
            <p:ph type="sldNum" sz="quarter" idx="12"/>
          </p:nvPr>
        </p:nvSpPr>
        <p:spPr/>
        <p:txBody>
          <a:bodyPr/>
          <a:lstStyle/>
          <a:p>
            <a:fld id="{E1E1CD7C-2161-7D43-862E-CE4C333CD873}" type="slidenum">
              <a:rPr lang="fr-FR" smtClean="0"/>
            </a:fld>
            <a:endParaRPr lang="fr-FR" dirty="0"/>
          </a:p>
        </p:txBody>
      </p:sp>
      <p:sp>
        <p:nvSpPr>
          <p:cNvPr id="12" name="文本框 11"/>
          <p:cNvSpPr txBox="1"/>
          <p:nvPr/>
        </p:nvSpPr>
        <p:spPr>
          <a:xfrm>
            <a:off x="1023620" y="4448175"/>
            <a:ext cx="1948815" cy="299085"/>
          </a:xfrm>
          <a:prstGeom prst="rect">
            <a:avLst/>
          </a:prstGeom>
          <a:noFill/>
        </p:spPr>
        <p:txBody>
          <a:bodyPr wrap="square" rtlCol="0">
            <a:spAutoFit/>
          </a:bodyPr>
          <a:p>
            <a:r>
              <a:rPr lang="en-US" altLang="zh-CN">
                <a:sym typeface="+mn-ea"/>
              </a:rPr>
              <a:t>delay is about 192ps</a:t>
            </a:r>
            <a:endParaRPr lang="zh-CN" altLang="en-US"/>
          </a:p>
        </p:txBody>
      </p:sp>
      <p:pic>
        <p:nvPicPr>
          <p:cNvPr id="7" name="图片 6" descr="4pre"/>
          <p:cNvPicPr>
            <a:picLocks noChangeAspect="1"/>
          </p:cNvPicPr>
          <p:nvPr/>
        </p:nvPicPr>
        <p:blipFill>
          <a:blip r:embed="rId1"/>
          <a:stretch>
            <a:fillRect/>
          </a:stretch>
        </p:blipFill>
        <p:spPr>
          <a:xfrm>
            <a:off x="619125" y="2510790"/>
            <a:ext cx="3675380" cy="1905635"/>
          </a:xfrm>
          <a:prstGeom prst="rect">
            <a:avLst/>
          </a:prstGeom>
        </p:spPr>
      </p:pic>
      <p:pic>
        <p:nvPicPr>
          <p:cNvPr id="8" name="图片 7" descr="4prenor"/>
          <p:cNvPicPr>
            <a:picLocks noChangeAspect="1"/>
          </p:cNvPicPr>
          <p:nvPr/>
        </p:nvPicPr>
        <p:blipFill>
          <a:blip r:embed="rId2"/>
          <a:stretch>
            <a:fillRect/>
          </a:stretch>
        </p:blipFill>
        <p:spPr>
          <a:xfrm>
            <a:off x="4912360" y="2510790"/>
            <a:ext cx="3512185" cy="1805940"/>
          </a:xfrm>
          <a:prstGeom prst="rect">
            <a:avLst/>
          </a:prstGeom>
        </p:spPr>
      </p:pic>
      <p:sp>
        <p:nvSpPr>
          <p:cNvPr id="9" name="文本框 8"/>
          <p:cNvSpPr txBox="1"/>
          <p:nvPr/>
        </p:nvSpPr>
        <p:spPr>
          <a:xfrm>
            <a:off x="5583555" y="4416425"/>
            <a:ext cx="1795145" cy="299085"/>
          </a:xfrm>
          <a:prstGeom prst="rect">
            <a:avLst/>
          </a:prstGeom>
          <a:noFill/>
        </p:spPr>
        <p:txBody>
          <a:bodyPr wrap="square" rtlCol="0">
            <a:spAutoFit/>
          </a:bodyPr>
          <a:p>
            <a:r>
              <a:rPr lang="en-US" altLang="zh-CN">
                <a:sym typeface="+mn-ea"/>
              </a:rPr>
              <a:t>delay is about 277ps</a:t>
            </a:r>
            <a:endParaRPr lang="zh-CN" altLang="en-US"/>
          </a:p>
        </p:txBody>
      </p:sp>
      <p:pic>
        <p:nvPicPr>
          <p:cNvPr id="10" name="图片 9" descr="4prenand"/>
          <p:cNvPicPr>
            <a:picLocks noChangeAspect="1"/>
          </p:cNvPicPr>
          <p:nvPr/>
        </p:nvPicPr>
        <p:blipFill>
          <a:blip r:embed="rId3"/>
          <a:stretch>
            <a:fillRect/>
          </a:stretch>
        </p:blipFill>
        <p:spPr>
          <a:xfrm>
            <a:off x="4505325" y="772795"/>
            <a:ext cx="3987800" cy="1627505"/>
          </a:xfrm>
          <a:prstGeom prst="rect">
            <a:avLst/>
          </a:prstGeom>
        </p:spPr>
      </p:pic>
      <p:pic>
        <p:nvPicPr>
          <p:cNvPr id="11" name="图片 10" descr="4prenor"/>
          <p:cNvPicPr>
            <a:picLocks noChangeAspect="1"/>
          </p:cNvPicPr>
          <p:nvPr/>
        </p:nvPicPr>
        <p:blipFill>
          <a:blip r:embed="rId4"/>
          <a:stretch>
            <a:fillRect/>
          </a:stretch>
        </p:blipFill>
        <p:spPr>
          <a:xfrm>
            <a:off x="65405" y="777875"/>
            <a:ext cx="4302125" cy="1628775"/>
          </a:xfrm>
          <a:prstGeom prst="rect">
            <a:avLst/>
          </a:prstGeom>
        </p:spPr>
      </p:pic>
      <p:sp>
        <p:nvSpPr>
          <p:cNvPr id="17" name="Date Placeholder 3"/>
          <p:cNvSpPr>
            <a:spLocks noGrp="1"/>
          </p:cNvSpPr>
          <p:nvPr>
            <p:ph type="dt" sz="half" idx="10"/>
          </p:nvPr>
        </p:nvSpPr>
        <p:spPr/>
        <p:txBody>
          <a:bodyPr/>
          <a:p>
            <a:r>
              <a:rPr lang="en-US" altLang="fr-CH"/>
              <a:t>Yifan Zhu</a:t>
            </a:r>
            <a:r>
              <a:rPr lang="fr-CH"/>
              <a:t> EVENT / </a:t>
            </a:r>
            <a:r>
              <a:rPr lang="en-US" altLang="fr-CH"/>
              <a:t>Yifan Zhu</a:t>
            </a:r>
            <a:r>
              <a:rPr lang="fr-CH"/>
              <a:t> PRESENTATION</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42925"/>
            <a:ext cx="3697605" cy="327660"/>
          </a:xfrm>
        </p:spPr>
        <p:txBody>
          <a:bodyPr>
            <a:normAutofit fontScale="90000"/>
          </a:bodyPr>
          <a:lstStyle/>
          <a:p>
            <a:r>
              <a:rPr lang="en-US" dirty="0"/>
              <a:t>Architecture: 4x pre-decoder</a:t>
            </a:r>
            <a:endParaRPr lang="en-US" dirty="0"/>
          </a:p>
        </p:txBody>
      </p:sp>
      <p:sp>
        <p:nvSpPr>
          <p:cNvPr id="3" name="Title 2"/>
          <p:cNvSpPr>
            <a:spLocks noGrp="1"/>
          </p:cNvSpPr>
          <p:nvPr>
            <p:ph type="title"/>
          </p:nvPr>
        </p:nvSpPr>
        <p:spPr/>
        <p:txBody>
          <a:bodyPr/>
          <a:lstStyle/>
          <a:p>
            <a:r>
              <a:rPr lang="en-GB" dirty="0"/>
              <a:t>Initial Evaluation and Comparison of Architectures</a:t>
            </a:r>
            <a:endParaRPr lang="en-US" dirty="0"/>
          </a:p>
        </p:txBody>
      </p:sp>
      <p:sp>
        <p:nvSpPr>
          <p:cNvPr id="6" name="Slide Number Placeholder 5"/>
          <p:cNvSpPr>
            <a:spLocks noGrp="1"/>
          </p:cNvSpPr>
          <p:nvPr>
            <p:ph type="sldNum" sz="quarter" idx="12"/>
          </p:nvPr>
        </p:nvSpPr>
        <p:spPr/>
        <p:txBody>
          <a:bodyPr/>
          <a:lstStyle/>
          <a:p>
            <a:fld id="{E1E1CD7C-2161-7D43-862E-CE4C333CD873}" type="slidenum">
              <a:rPr lang="fr-FR" smtClean="0"/>
            </a:fld>
            <a:endParaRPr lang="fr-FR" dirty="0"/>
          </a:p>
        </p:txBody>
      </p:sp>
      <p:sp>
        <p:nvSpPr>
          <p:cNvPr id="12" name="文本框 11"/>
          <p:cNvSpPr txBox="1"/>
          <p:nvPr/>
        </p:nvSpPr>
        <p:spPr>
          <a:xfrm>
            <a:off x="938530" y="2766060"/>
            <a:ext cx="3406775" cy="714375"/>
          </a:xfrm>
          <a:prstGeom prst="rect">
            <a:avLst/>
          </a:prstGeom>
          <a:noFill/>
        </p:spPr>
        <p:txBody>
          <a:bodyPr wrap="square" rtlCol="0">
            <a:spAutoFit/>
          </a:bodyPr>
          <a:p>
            <a:r>
              <a:rPr lang="en-US" altLang="zh-CN">
                <a:sym typeface="+mn-ea"/>
              </a:rPr>
              <a:t>Add one buffer </a:t>
            </a:r>
            <a:r>
              <a:rPr lang="en-US" altLang="zh-CN">
                <a:sym typeface="+mn-ea"/>
              </a:rPr>
              <a:t>between the pre-decoder and the ADDR input.</a:t>
            </a:r>
            <a:endParaRPr lang="en-US" altLang="zh-CN">
              <a:sym typeface="+mn-ea"/>
            </a:endParaRPr>
          </a:p>
          <a:p>
            <a:r>
              <a:rPr lang="en-US" altLang="zh-CN">
                <a:sym typeface="+mn-ea"/>
              </a:rPr>
              <a:t>delay is about 188ps</a:t>
            </a:r>
            <a:endParaRPr lang="zh-CN" altLang="en-US"/>
          </a:p>
        </p:txBody>
      </p:sp>
      <p:sp>
        <p:nvSpPr>
          <p:cNvPr id="9" name="文本框 8"/>
          <p:cNvSpPr txBox="1"/>
          <p:nvPr/>
        </p:nvSpPr>
        <p:spPr>
          <a:xfrm>
            <a:off x="4735830" y="2668905"/>
            <a:ext cx="3355975" cy="757555"/>
          </a:xfrm>
          <a:prstGeom prst="rect">
            <a:avLst/>
          </a:prstGeom>
          <a:noFill/>
        </p:spPr>
        <p:txBody>
          <a:bodyPr wrap="square" rtlCol="0">
            <a:noAutofit/>
          </a:bodyPr>
          <a:p>
            <a:r>
              <a:rPr lang="en-US" altLang="zh-CN">
                <a:sym typeface="+mn-ea"/>
              </a:rPr>
              <a:t>Add one buffer between the pre-decoder and the ADDR input</a:t>
            </a:r>
            <a:endParaRPr lang="en-US" altLang="zh-CN">
              <a:sym typeface="+mn-ea"/>
            </a:endParaRPr>
          </a:p>
          <a:p>
            <a:r>
              <a:rPr lang="en-US" altLang="zh-CN">
                <a:sym typeface="+mn-ea"/>
              </a:rPr>
              <a:t>delay is about 197ps</a:t>
            </a:r>
            <a:endParaRPr lang="zh-CN" altLang="en-US"/>
          </a:p>
        </p:txBody>
      </p:sp>
      <p:pic>
        <p:nvPicPr>
          <p:cNvPr id="4" name="图片 3" descr="4prebuffer"/>
          <p:cNvPicPr>
            <a:picLocks noChangeAspect="1"/>
          </p:cNvPicPr>
          <p:nvPr/>
        </p:nvPicPr>
        <p:blipFill>
          <a:blip r:embed="rId1"/>
          <a:stretch>
            <a:fillRect/>
          </a:stretch>
        </p:blipFill>
        <p:spPr>
          <a:xfrm>
            <a:off x="78740" y="831850"/>
            <a:ext cx="4387215" cy="1906270"/>
          </a:xfrm>
          <a:prstGeom prst="rect">
            <a:avLst/>
          </a:prstGeom>
        </p:spPr>
      </p:pic>
      <p:pic>
        <p:nvPicPr>
          <p:cNvPr id="13" name="图片 12" descr="4prenorbuffer"/>
          <p:cNvPicPr>
            <a:picLocks noChangeAspect="1"/>
          </p:cNvPicPr>
          <p:nvPr/>
        </p:nvPicPr>
        <p:blipFill>
          <a:blip r:embed="rId2"/>
          <a:stretch>
            <a:fillRect/>
          </a:stretch>
        </p:blipFill>
        <p:spPr>
          <a:xfrm>
            <a:off x="4616450" y="600710"/>
            <a:ext cx="3774440" cy="1805305"/>
          </a:xfrm>
          <a:prstGeom prst="rect">
            <a:avLst/>
          </a:prstGeom>
        </p:spPr>
      </p:pic>
      <p:sp>
        <p:nvSpPr>
          <p:cNvPr id="14" name="文本框 13"/>
          <p:cNvSpPr txBox="1"/>
          <p:nvPr/>
        </p:nvSpPr>
        <p:spPr>
          <a:xfrm>
            <a:off x="1517015" y="3508375"/>
            <a:ext cx="6502400" cy="1134745"/>
          </a:xfrm>
          <a:prstGeom prst="rect">
            <a:avLst/>
          </a:prstGeom>
          <a:noFill/>
        </p:spPr>
        <p:txBody>
          <a:bodyPr wrap="square" rtlCol="0">
            <a:noAutofit/>
          </a:bodyPr>
          <a:p>
            <a:r>
              <a:t>By comparing the delay time of these three structures and different implementation methods of the same structure</a:t>
            </a:r>
            <a:r>
              <a:rPr lang="zh-CN" altLang="en-US"/>
              <a:t>, 4</a:t>
            </a:r>
            <a:r>
              <a:rPr lang="en-US" altLang="zh-CN"/>
              <a:t>x </a:t>
            </a:r>
            <a:r>
              <a:rPr lang="zh-CN" altLang="en-US"/>
              <a:t>P</a:t>
            </a:r>
            <a:r>
              <a:rPr lang="en-US" altLang="zh-CN"/>
              <a:t>re-decoder with a</a:t>
            </a:r>
            <a:r>
              <a:rPr lang="zh-CN" altLang="en-US"/>
              <a:t> </a:t>
            </a:r>
            <a:r>
              <a:rPr lang="en-US" altLang="zh-CN"/>
              <a:t>buffer </a:t>
            </a:r>
            <a:r>
              <a:rPr lang="zh-CN" altLang="en-US"/>
              <a:t>is the best in terms of speed.</a:t>
            </a:r>
            <a:endParaRPr lang="zh-CN" altLang="en-US"/>
          </a:p>
          <a:p>
            <a:r>
              <a:rPr lang="en-US" altLang="en-GB" dirty="0">
                <a:sym typeface="+mn-ea"/>
              </a:rPr>
              <a:t>By calculation, </a:t>
            </a:r>
            <a:r>
              <a:rPr lang="en-GB" dirty="0">
                <a:sym typeface="+mn-ea"/>
              </a:rPr>
              <a:t> </a:t>
            </a:r>
            <a:r>
              <a:rPr lang="en-US" altLang="en-GB" dirty="0">
                <a:sym typeface="+mn-ea"/>
              </a:rPr>
              <a:t>I </a:t>
            </a:r>
            <a:r>
              <a:rPr lang="en-GB" dirty="0">
                <a:sym typeface="+mn-ea"/>
              </a:rPr>
              <a:t>predict</a:t>
            </a:r>
            <a:r>
              <a:rPr lang="en-US" altLang="en-GB" dirty="0">
                <a:sym typeface="+mn-ea"/>
              </a:rPr>
              <a:t> the delay is about 188ps(0.188ns)</a:t>
            </a:r>
            <a:r>
              <a:rPr lang="en-GB" dirty="0">
                <a:sym typeface="+mn-ea"/>
              </a:rPr>
              <a:t> based on the logical effort model and </a:t>
            </a:r>
            <a:r>
              <a:rPr lang="en-US" altLang="en-GB" dirty="0">
                <a:sym typeface="+mn-ea"/>
              </a:rPr>
              <a:t>the</a:t>
            </a:r>
            <a:r>
              <a:rPr lang="en-GB" dirty="0">
                <a:sym typeface="+mn-ea"/>
              </a:rPr>
              <a:t> </a:t>
            </a:r>
            <a:r>
              <a:rPr lang="en-GB" dirty="0" err="1">
                <a:sym typeface="+mn-ea"/>
              </a:rPr>
              <a:t>parasitics</a:t>
            </a:r>
            <a:r>
              <a:rPr lang="en-GB" dirty="0">
                <a:sym typeface="+mn-ea"/>
              </a:rPr>
              <a:t> for the final design. </a:t>
            </a:r>
            <a:endParaRPr lang="en-US" dirty="0"/>
          </a:p>
          <a:p>
            <a:endParaRPr lang="zh-CN" altLang="en-US"/>
          </a:p>
        </p:txBody>
      </p:sp>
      <p:sp>
        <p:nvSpPr>
          <p:cNvPr id="17" name="Date Placeholder 3"/>
          <p:cNvSpPr>
            <a:spLocks noGrp="1"/>
          </p:cNvSpPr>
          <p:nvPr>
            <p:ph type="dt" sz="half" idx="10"/>
          </p:nvPr>
        </p:nvSpPr>
        <p:spPr/>
        <p:txBody>
          <a:bodyPr/>
          <a:p>
            <a:r>
              <a:rPr lang="en-US" altLang="fr-CH"/>
              <a:t>Yifan Zhu</a:t>
            </a:r>
            <a:r>
              <a:rPr lang="fr-CH"/>
              <a:t> EVENT / </a:t>
            </a:r>
            <a:r>
              <a:rPr lang="en-US" altLang="fr-CH"/>
              <a:t>Yifan Zhu</a:t>
            </a:r>
            <a:r>
              <a:rPr lang="fr-CH"/>
              <a:t> PRESENTATION</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Schematic Implementation</a:t>
            </a:r>
            <a:endParaRPr lang="en-US" dirty="0"/>
          </a:p>
        </p:txBody>
      </p:sp>
      <p:sp>
        <p:nvSpPr>
          <p:cNvPr id="6" name="Slide Number Placeholder 5"/>
          <p:cNvSpPr>
            <a:spLocks noGrp="1"/>
          </p:cNvSpPr>
          <p:nvPr>
            <p:ph type="sldNum" sz="quarter" idx="12"/>
          </p:nvPr>
        </p:nvSpPr>
        <p:spPr/>
        <p:txBody>
          <a:bodyPr/>
          <a:lstStyle/>
          <a:p>
            <a:fld id="{E1E1CD7C-2161-7D43-862E-CE4C333CD873}" type="slidenum">
              <a:rPr lang="fr-FR" smtClean="0"/>
            </a:fld>
            <a:endParaRPr lang="fr-FR" dirty="0"/>
          </a:p>
        </p:txBody>
      </p:sp>
      <p:sp>
        <p:nvSpPr>
          <p:cNvPr id="18" name="Date Placeholder 3"/>
          <p:cNvSpPr>
            <a:spLocks noGrp="1"/>
          </p:cNvSpPr>
          <p:nvPr>
            <p:ph type="dt" sz="half" idx="10"/>
          </p:nvPr>
        </p:nvSpPr>
        <p:spPr/>
        <p:txBody>
          <a:bodyPr/>
          <a:p>
            <a:r>
              <a:rPr lang="en-US" altLang="fr-CH"/>
              <a:t>Zehao Chen</a:t>
            </a:r>
            <a:r>
              <a:rPr lang="fr-CH"/>
              <a:t> EVENT / </a:t>
            </a:r>
            <a:r>
              <a:rPr lang="en-US" altLang="fr-CH"/>
              <a:t>Yifan Zhu</a:t>
            </a:r>
            <a:r>
              <a:rPr lang="fr-CH"/>
              <a:t> PRESENTATION</a:t>
            </a:r>
            <a:endParaRPr lang="fr-FR" dirty="0"/>
          </a:p>
        </p:txBody>
      </p:sp>
      <p:pic>
        <p:nvPicPr>
          <p:cNvPr id="10" name="图片 9" descr="buf"/>
          <p:cNvPicPr>
            <a:picLocks noChangeAspect="1"/>
          </p:cNvPicPr>
          <p:nvPr/>
        </p:nvPicPr>
        <p:blipFill>
          <a:blip r:embed="rId1"/>
          <a:stretch>
            <a:fillRect/>
          </a:stretch>
        </p:blipFill>
        <p:spPr>
          <a:xfrm>
            <a:off x="599440" y="1969135"/>
            <a:ext cx="3086100" cy="1127125"/>
          </a:xfrm>
          <a:prstGeom prst="rect">
            <a:avLst/>
          </a:prstGeom>
        </p:spPr>
      </p:pic>
      <p:pic>
        <p:nvPicPr>
          <p:cNvPr id="11" name="图片 10" descr="pre"/>
          <p:cNvPicPr>
            <a:picLocks noChangeAspect="1"/>
          </p:cNvPicPr>
          <p:nvPr/>
        </p:nvPicPr>
        <p:blipFill>
          <a:blip r:embed="rId2"/>
          <a:stretch>
            <a:fillRect/>
          </a:stretch>
        </p:blipFill>
        <p:spPr>
          <a:xfrm>
            <a:off x="3934460" y="702310"/>
            <a:ext cx="1666875" cy="3738880"/>
          </a:xfrm>
          <a:prstGeom prst="rect">
            <a:avLst/>
          </a:prstGeom>
        </p:spPr>
      </p:pic>
      <p:pic>
        <p:nvPicPr>
          <p:cNvPr id="12" name="图片 11" descr="post"/>
          <p:cNvPicPr>
            <a:picLocks noChangeAspect="1"/>
          </p:cNvPicPr>
          <p:nvPr/>
        </p:nvPicPr>
        <p:blipFill>
          <a:blip r:embed="rId3"/>
          <a:stretch>
            <a:fillRect/>
          </a:stretch>
        </p:blipFill>
        <p:spPr>
          <a:xfrm>
            <a:off x="5911215" y="2213610"/>
            <a:ext cx="3189605" cy="1000125"/>
          </a:xfrm>
          <a:prstGeom prst="rect">
            <a:avLst/>
          </a:prstGeom>
        </p:spPr>
      </p:pic>
      <p:sp>
        <p:nvSpPr>
          <p:cNvPr id="13" name="文本框 12"/>
          <p:cNvSpPr txBox="1"/>
          <p:nvPr/>
        </p:nvSpPr>
        <p:spPr>
          <a:xfrm>
            <a:off x="548005" y="3432810"/>
            <a:ext cx="3154680" cy="506730"/>
          </a:xfrm>
          <a:prstGeom prst="rect">
            <a:avLst/>
          </a:prstGeom>
          <a:noFill/>
        </p:spPr>
        <p:txBody>
          <a:bodyPr wrap="square" rtlCol="0">
            <a:spAutoFit/>
          </a:bodyPr>
          <a:p>
            <a:r>
              <a:rPr lang="en-US" altLang="zh-CN"/>
              <a:t>Add a buffer between the </a:t>
            </a:r>
            <a:r>
              <a:rPr lang="en-US" altLang="zh-CN"/>
              <a:t>pre-decoder and the ADDR input.</a:t>
            </a:r>
            <a:endParaRPr lang="en-US" altLang="zh-CN"/>
          </a:p>
        </p:txBody>
      </p:sp>
      <p:sp>
        <p:nvSpPr>
          <p:cNvPr id="14" name="文本框 13"/>
          <p:cNvSpPr txBox="1"/>
          <p:nvPr/>
        </p:nvSpPr>
        <p:spPr>
          <a:xfrm>
            <a:off x="3870325" y="4605655"/>
            <a:ext cx="1796415" cy="299085"/>
          </a:xfrm>
          <a:prstGeom prst="rect">
            <a:avLst/>
          </a:prstGeom>
          <a:noFill/>
        </p:spPr>
        <p:txBody>
          <a:bodyPr wrap="square" rtlCol="0">
            <a:spAutoFit/>
          </a:bodyPr>
          <a:p>
            <a:r>
              <a:rPr lang="en-US" altLang="zh-CN"/>
              <a:t>4x Pre-decoder</a:t>
            </a:r>
            <a:endParaRPr lang="en-US" altLang="zh-CN"/>
          </a:p>
        </p:txBody>
      </p:sp>
      <p:sp>
        <p:nvSpPr>
          <p:cNvPr id="15" name="文本框 14"/>
          <p:cNvSpPr txBox="1"/>
          <p:nvPr/>
        </p:nvSpPr>
        <p:spPr>
          <a:xfrm>
            <a:off x="6834505" y="3361055"/>
            <a:ext cx="1343660" cy="299085"/>
          </a:xfrm>
          <a:prstGeom prst="rect">
            <a:avLst/>
          </a:prstGeom>
          <a:noFill/>
        </p:spPr>
        <p:txBody>
          <a:bodyPr wrap="square" rtlCol="0">
            <a:spAutoFit/>
          </a:bodyPr>
          <a:p>
            <a:r>
              <a:rPr lang="en-US" altLang="zh-CN"/>
              <a:t>Post-decoder</a:t>
            </a:r>
            <a:endParaRPr lang="en-US" altLang="zh-CN"/>
          </a:p>
        </p:txBody>
      </p:sp>
    </p:spTree>
  </p:cSld>
  <p:clrMapOvr>
    <a:masterClrMapping/>
  </p:clrMapOvr>
</p:sld>
</file>

<file path=ppt/tags/tag1.xml><?xml version="1.0" encoding="utf-8"?>
<p:tagLst xmlns:p="http://schemas.openxmlformats.org/presentationml/2006/main">
  <p:tag name="KSO_WM_UNIT_PLACING_PICTURE_USER_VIEWPORT" val="{&quot;height&quot;:2432,&quot;width&quot;:6255}"/>
</p:tagLst>
</file>

<file path=ppt/tags/tag2.xml><?xml version="1.0" encoding="utf-8"?>
<p:tagLst xmlns:p="http://schemas.openxmlformats.org/presentationml/2006/main">
  <p:tag name="KSO_WPP_MARK_KEY" val="5aff78e6-c790-40fb-b106-9b2cd84dbe14"/>
  <p:tag name="COMMONDATA" val="eyJoZGlkIjoiYzFjYWY0MTliZDY0ZTM4YjYyZTMyZTNjMTNlOGNiNDUifQ=="/>
</p:tagLst>
</file>

<file path=ppt/theme/theme1.xml><?xml version="1.0" encoding="utf-8"?>
<a:theme xmlns:a="http://schemas.openxmlformats.org/drawingml/2006/main" name="Thème Office">
  <a:themeElements>
    <a:clrScheme name="EPFL - New Colors 2019">
      <a:dk1>
        <a:srgbClr val="413C3A"/>
      </a:dk1>
      <a:lt1>
        <a:srgbClr val="FFFFFF"/>
      </a:lt1>
      <a:dk2>
        <a:srgbClr val="413C3A"/>
      </a:dk2>
      <a:lt2>
        <a:srgbClr val="CAC7C7"/>
      </a:lt2>
      <a:accent1>
        <a:srgbClr val="E30613"/>
      </a:accent1>
      <a:accent2>
        <a:srgbClr val="00A79F"/>
      </a:accent2>
      <a:accent3>
        <a:srgbClr val="413C3A"/>
      </a:accent3>
      <a:accent4>
        <a:srgbClr val="007480"/>
      </a:accent4>
      <a:accent5>
        <a:srgbClr val="F39869"/>
      </a:accent5>
      <a:accent6>
        <a:srgbClr val="B51F1F"/>
      </a:accent6>
      <a:hlink>
        <a:srgbClr val="ED6E9C"/>
      </a:hlink>
      <a:folHlink>
        <a:srgbClr val="4F8FCC"/>
      </a:folHlink>
    </a:clrScheme>
    <a:fontScheme name="EPFL_Beta2">
      <a:majorFont>
        <a:latin typeface="Franklin Gothic Demi Cond"/>
        <a:ea typeface=""/>
        <a:cs typeface=""/>
      </a:majorFont>
      <a:minorFont>
        <a:latin typeface="Arial"/>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 Office</Template>
  <TotalTime>0</TotalTime>
  <Words>4424</Words>
  <Application>WPS 演示</Application>
  <PresentationFormat>On-screen Show (16:9)</PresentationFormat>
  <Paragraphs>166</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宋体</vt:lpstr>
      <vt:lpstr>Wingdings</vt:lpstr>
      <vt:lpstr>Franklin Gothic Demi Cond</vt:lpstr>
      <vt:lpstr>Roboto Black</vt:lpstr>
      <vt:lpstr>Wide Latin</vt:lpstr>
      <vt:lpstr>微软雅黑</vt:lpstr>
      <vt:lpstr>Arial Unicode MS</vt:lpstr>
      <vt:lpstr>等线</vt:lpstr>
      <vt:lpstr>BatangChe</vt:lpstr>
      <vt:lpstr>Segoe Print</vt:lpstr>
      <vt:lpstr>Thème Office</vt:lpstr>
      <vt:lpstr>Fundamentals of VLSI</vt:lpstr>
      <vt:lpstr>Summary of the Problem: Row Decoder</vt:lpstr>
      <vt:lpstr>Technology Parameters</vt:lpstr>
      <vt:lpstr>Estimated Loads and Parasitics</vt:lpstr>
      <vt:lpstr>Initial Evaluation and Comparison of Architectures</vt:lpstr>
      <vt:lpstr>Initial Evaluation and Comparison of Architectures</vt:lpstr>
      <vt:lpstr>Initial Evaluation and Comparison of Architectures</vt:lpstr>
      <vt:lpstr>Initial Evaluation and Comparison of Architectures</vt:lpstr>
      <vt:lpstr>Schematic Implementation</vt:lpstr>
      <vt:lpstr>Simulation Results with Your Parasitics</vt:lpstr>
      <vt:lpstr>Simulation Results without Parasitics</vt:lpstr>
      <vt:lpstr>Simulation Results with FINAL Extracted Parasitics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EPFL</dc:title>
  <dc:creator>Utilisateur Microsoft Office</dc:creator>
  <cp:lastModifiedBy>薛定谔的佩奇</cp:lastModifiedBy>
  <cp:revision>86</cp:revision>
  <dcterms:created xsi:type="dcterms:W3CDTF">2019-04-02T06:24:00Z</dcterms:created>
  <dcterms:modified xsi:type="dcterms:W3CDTF">2022-12-23T05:28:30Z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0x0101001BFC127AB4946248A5685C1F92D54FFE</vt:lpwstr>
  </property>
  <property fmtid="{D5CDD505-2E9C-101B-9397-08002B2CF9AE}" pid="3" name="ICV">
    <vt:lpwstr>996BC0E9D08A4B2E890A1749CF54018F</vt:lpwstr>
  </property>
  <property fmtid="{D5CDD505-2E9C-101B-9397-08002B2CF9AE}" pid="4" name="KSOProductBuildVer">
    <vt:lpwstr>2052-11.1.0.12763</vt:lpwstr>
  </property>
</Properties>
</file>