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82" r:id="rId24"/>
    <p:sldId id="283" r:id="rId25"/>
    <p:sldId id="284"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2017/10/22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利用纵场做</a:t>
            </a:r>
            <a:r>
              <a:rPr lang="en-US" altLang="zh-CN" dirty="0" smtClean="0"/>
              <a:t>CZ</a:t>
            </a:r>
            <a:r>
              <a:rPr lang="zh-CN" altLang="en-US" dirty="0" smtClean="0"/>
              <a:t>门</a:t>
            </a:r>
            <a:endParaRPr lang="zh-CN" altLang="en-US" dirty="0"/>
          </a:p>
        </p:txBody>
      </p:sp>
      <p:sp>
        <p:nvSpPr>
          <p:cNvPr id="3" name="副标题 2"/>
          <p:cNvSpPr>
            <a:spLocks noGrp="1"/>
          </p:cNvSpPr>
          <p:nvPr>
            <p:ph type="subTitle" idx="1"/>
          </p:nvPr>
        </p:nvSpPr>
        <p:spPr/>
        <p:txBody>
          <a:bodyPr/>
          <a:lstStyle/>
          <a:p>
            <a:r>
              <a:rPr lang="zh-CN" altLang="en-US" dirty="0" smtClean="0"/>
              <a:t>查辰</a:t>
            </a:r>
            <a:endParaRPr lang="zh-CN" altLang="en-US" dirty="0"/>
          </a:p>
        </p:txBody>
      </p:sp>
    </p:spTree>
    <p:extLst>
      <p:ext uri="{BB962C8B-B14F-4D97-AF65-F5344CB8AC3E}">
        <p14:creationId xmlns:p14="http://schemas.microsoft.com/office/powerpoint/2010/main" val="3038761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首先看原始</a:t>
            </a:r>
            <a:r>
              <a:rPr lang="en-US" altLang="zh-CN" sz="2400" dirty="0" smtClean="0"/>
              <a:t>CZ</a:t>
            </a:r>
            <a:r>
              <a:rPr lang="zh-CN" altLang="en-US" sz="2400" dirty="0" smtClean="0"/>
              <a:t>门方法（调节能级频率构成</a:t>
            </a:r>
            <a:r>
              <a:rPr lang="en-US" altLang="zh-CN" sz="2400" dirty="0" smtClean="0"/>
              <a:t>CZ</a:t>
            </a:r>
            <a:r>
              <a:rPr lang="zh-CN" altLang="en-US" sz="2400" dirty="0" smtClean="0"/>
              <a:t>门）的绝热与非绝热过程。</a:t>
            </a:r>
            <a:endParaRPr lang="en-US" altLang="zh-CN" sz="2400" dirty="0" smtClean="0"/>
          </a:p>
          <a:p>
            <a:r>
              <a:rPr lang="zh-CN" altLang="en-US" sz="2400" dirty="0" smtClean="0"/>
              <a:t>不同</a:t>
            </a:r>
            <a:r>
              <a:rPr lang="en-US" altLang="zh-CN" sz="2400" dirty="0" smtClean="0"/>
              <a:t>t</a:t>
            </a:r>
            <a:r>
              <a:rPr lang="zh-CN" altLang="en-US" sz="2400" dirty="0" smtClean="0"/>
              <a:t>下</a:t>
            </a:r>
            <a:r>
              <a:rPr lang="en-US" altLang="zh-CN" sz="2400" dirty="0" smtClean="0"/>
              <a:t>CZ</a:t>
            </a:r>
            <a:r>
              <a:rPr lang="zh-CN" altLang="en-US" sz="2400" dirty="0" smtClean="0"/>
              <a:t>门保真度大小如下图，明显分为两个区域。</a:t>
            </a:r>
            <a:r>
              <a:rPr lang="en-US" altLang="zh-CN" sz="2400" dirty="0" smtClean="0"/>
              <a:t>t=30ns</a:t>
            </a:r>
            <a:r>
              <a:rPr lang="zh-CN" altLang="en-US" sz="2400" dirty="0" smtClean="0"/>
              <a:t>，接近极限的峰对应非绝热演化，后面区域绝热演化占主要影响</a:t>
            </a:r>
            <a:endParaRPr lang="zh-CN" altLang="en-US" sz="2400" dirty="0"/>
          </a:p>
        </p:txBody>
      </p:sp>
      <p:pic>
        <p:nvPicPr>
          <p:cNvPr id="4" name="Picture 3" descr="F:\laboratory\Sync\程序\programme\CZgate\临近耦合\对参数优化\maxfid_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429000"/>
            <a:ext cx="4032448" cy="30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55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r>
              <a:rPr lang="en-US" altLang="zh-CN" dirty="0" smtClean="0"/>
              <a:t>t=30ns</a:t>
            </a:r>
            <a:r>
              <a:rPr lang="zh-CN" altLang="en-US" dirty="0" smtClean="0"/>
              <a:t>时，</a:t>
            </a:r>
            <a:r>
              <a:rPr lang="en-US" altLang="zh-CN" dirty="0" smtClean="0"/>
              <a:t>fid = </a:t>
            </a:r>
            <a:r>
              <a:rPr lang="en-US" altLang="zh-CN" dirty="0" smtClean="0"/>
              <a:t>0.9988</a:t>
            </a:r>
            <a:r>
              <a:rPr lang="zh-CN" altLang="en-US" dirty="0" smtClean="0"/>
              <a:t>，非绝热影响较大</a:t>
            </a:r>
            <a:endParaRPr lang="en-US" altLang="zh-CN" dirty="0" smtClean="0"/>
          </a:p>
          <a:p>
            <a:r>
              <a:rPr lang="zh-CN" altLang="en-US" dirty="0"/>
              <a:t>纵坐标为</a:t>
            </a:r>
            <a:r>
              <a:rPr lang="en-US" altLang="zh-CN" dirty="0"/>
              <a:t>|φ&gt;=C11|11&gt;+C02|02&gt;</a:t>
            </a:r>
            <a:r>
              <a:rPr lang="zh-CN" altLang="en-US" dirty="0"/>
              <a:t>中的</a:t>
            </a:r>
            <a:r>
              <a:rPr lang="en-US" altLang="zh-CN" dirty="0"/>
              <a:t>C</a:t>
            </a:r>
            <a:endParaRPr lang="zh-CN" altLang="en-US" dirty="0"/>
          </a:p>
          <a:p>
            <a:endParaRPr lang="zh-CN" altLang="en-US" dirty="0"/>
          </a:p>
        </p:txBody>
      </p:sp>
      <p:pic>
        <p:nvPicPr>
          <p:cNvPr id="4" name="Picture 3" descr="F:\laboratory\Sync\程序\programme\CZgate\临近耦合\对参数优化\leakage\instance eigenstate\P02_[30 , 1,5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924944"/>
            <a:ext cx="3925063" cy="29443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laboratory\Sync\程序\programme\CZgate\临近耦合\对参数优化\leakage\instance eigenstate\P11_[30 , 1,5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568" y="2890660"/>
            <a:ext cx="3971484" cy="29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83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r>
              <a:rPr lang="en-US" altLang="zh-CN" dirty="0" smtClean="0"/>
              <a:t>t=</a:t>
            </a:r>
            <a:r>
              <a:rPr lang="en-US" altLang="zh-CN" dirty="0"/>
              <a:t> 53 </a:t>
            </a:r>
            <a:r>
              <a:rPr lang="en-US" altLang="zh-CN" dirty="0" smtClean="0"/>
              <a:t>ns</a:t>
            </a:r>
            <a:r>
              <a:rPr lang="zh-CN" altLang="en-US" dirty="0" smtClean="0"/>
              <a:t>时，</a:t>
            </a:r>
            <a:r>
              <a:rPr lang="en-US" altLang="zh-CN" dirty="0" smtClean="0"/>
              <a:t>fid = 0.9986</a:t>
            </a:r>
          </a:p>
          <a:p>
            <a:pPr marL="0" indent="0">
              <a:buNone/>
            </a:pPr>
            <a:endParaRPr lang="zh-CN" altLang="en-US" dirty="0"/>
          </a:p>
        </p:txBody>
      </p:sp>
      <p:pic>
        <p:nvPicPr>
          <p:cNvPr id="6" name="Picture 3" descr="F:\laboratory\Sync\程序\programme\CZgate\临近耦合\对参数优化\leakage\instance eigenstate\P02_[53 , 1,4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816424" cy="28628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laboratory\Sync\程序\programme\CZgate\临近耦合\对参数优化\leakage\instance eigenstate\P11_[53 , 1,4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513" y="2766303"/>
            <a:ext cx="3931912" cy="294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12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r>
              <a:rPr lang="en-US" altLang="zh-CN" dirty="0" smtClean="0"/>
              <a:t>t=</a:t>
            </a:r>
            <a:r>
              <a:rPr lang="en-US" altLang="zh-CN" dirty="0"/>
              <a:t> 98</a:t>
            </a:r>
            <a:r>
              <a:rPr lang="en-US" altLang="zh-CN" dirty="0" smtClean="0"/>
              <a:t> ns</a:t>
            </a:r>
            <a:r>
              <a:rPr lang="zh-CN" altLang="en-US" dirty="0" smtClean="0"/>
              <a:t>时，</a:t>
            </a:r>
            <a:r>
              <a:rPr lang="en-US" altLang="zh-CN" dirty="0" smtClean="0"/>
              <a:t>fid = </a:t>
            </a:r>
            <a:r>
              <a:rPr lang="en-US" altLang="zh-CN" dirty="0" smtClean="0"/>
              <a:t>0.9978</a:t>
            </a:r>
            <a:r>
              <a:rPr lang="zh-CN" altLang="en-US" dirty="0" smtClean="0"/>
              <a:t>，绝热效应越来越明显</a:t>
            </a:r>
            <a:endParaRPr lang="zh-CN" altLang="en-US" dirty="0"/>
          </a:p>
        </p:txBody>
      </p:sp>
      <p:pic>
        <p:nvPicPr>
          <p:cNvPr id="8" name="Picture 2" descr="F:\laboratory\Sync\程序\programme\CZgate\临近耦合\对参数优化\leakage\instance eigenstate\P02_[98 , 1,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71455"/>
            <a:ext cx="3888432" cy="2916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F:\laboratory\Sync\程序\programme\CZgate\临近耦合\对参数优化\leakage\instance eigenstate\P11_[98 , 1,2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9" y="2924944"/>
            <a:ext cx="3816424" cy="286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3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r>
              <a:rPr lang="zh-CN" altLang="en-US" dirty="0" smtClean="0"/>
              <a:t>下面看这种利用纵场构成</a:t>
            </a:r>
            <a:r>
              <a:rPr lang="en-US" altLang="zh-CN" dirty="0" smtClean="0"/>
              <a:t>CZ</a:t>
            </a:r>
            <a:r>
              <a:rPr lang="zh-CN" altLang="en-US" dirty="0" smtClean="0"/>
              <a:t>门的过程中，非绝热效应的大小</a:t>
            </a:r>
            <a:endParaRPr lang="en-US" altLang="zh-CN" dirty="0" smtClean="0"/>
          </a:p>
          <a:p>
            <a:r>
              <a:rPr lang="en-US" altLang="zh-CN" dirty="0"/>
              <a:t>t</a:t>
            </a:r>
            <a:r>
              <a:rPr lang="en-US" altLang="zh-CN" dirty="0" smtClean="0"/>
              <a:t> =  93</a:t>
            </a:r>
            <a:r>
              <a:rPr lang="zh-CN" altLang="en-US" dirty="0" smtClean="0"/>
              <a:t>，</a:t>
            </a:r>
            <a:r>
              <a:rPr lang="en-US" altLang="zh-CN" dirty="0"/>
              <a:t>fid = </a:t>
            </a:r>
            <a:r>
              <a:rPr lang="en-US" altLang="zh-CN" dirty="0" smtClean="0"/>
              <a:t>0.997964</a:t>
            </a:r>
          </a:p>
          <a:p>
            <a:endParaRPr lang="zh-CN" altLang="en-US" dirty="0"/>
          </a:p>
        </p:txBody>
      </p:sp>
      <p:pic>
        <p:nvPicPr>
          <p:cNvPr id="4098" name="Picture 2" descr="F:\laboratory\Sync\程序\programme\量子开关\photo\0.16_0.004\0_1\P11_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73016"/>
            <a:ext cx="3607835" cy="270636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F:\laboratory\Sync\程序\programme\量子开关\photo\0.16_0.004\0_1\P02_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56992"/>
            <a:ext cx="3895815" cy="29223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laboratory\Sync\程序\programme\量子开关\photo\0.16_0.004\0_1\P11_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97697"/>
            <a:ext cx="4053905" cy="304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57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t =  175</a:t>
            </a:r>
            <a:r>
              <a:rPr lang="zh-CN" altLang="en-US" dirty="0" smtClean="0"/>
              <a:t>，</a:t>
            </a:r>
            <a:r>
              <a:rPr lang="en-US" altLang="zh-CN" dirty="0"/>
              <a:t>fid = 0.99736</a:t>
            </a:r>
            <a:endParaRPr lang="zh-CN" altLang="en-US" dirty="0"/>
          </a:p>
        </p:txBody>
      </p:sp>
      <p:pic>
        <p:nvPicPr>
          <p:cNvPr id="5122" name="Picture 2" descr="F:\laboratory\Sync\程序\programme\量子开关\photo\0.16_0.004\0_1\P02_1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08920"/>
            <a:ext cx="4293914" cy="322101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F:\laboratory\Sync\程序\programme\量子开关\photo\0.16_0.004\0_1\P11_1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708921"/>
            <a:ext cx="4327423" cy="324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8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现在可以基本确定上面二维图上深色区域部分基本上都是非绝热过程占主导的</a:t>
            </a:r>
            <a:endParaRPr lang="en-US" altLang="zh-CN" dirty="0" smtClean="0"/>
          </a:p>
          <a:p>
            <a:pPr marL="0" indent="0">
              <a:buNone/>
            </a:pPr>
            <a:r>
              <a:rPr lang="zh-CN" altLang="en-US" dirty="0" smtClean="0"/>
              <a:t>主要原因可能是纵场强度初末变化太快，需要更改波形</a:t>
            </a:r>
            <a:endParaRPr lang="zh-CN" altLang="en-US" dirty="0"/>
          </a:p>
        </p:txBody>
      </p:sp>
    </p:spTree>
    <p:extLst>
      <p:ext uri="{BB962C8B-B14F-4D97-AF65-F5344CB8AC3E}">
        <p14:creationId xmlns:p14="http://schemas.microsoft.com/office/powerpoint/2010/main" val="36452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Qubit1</a:t>
            </a:r>
            <a:r>
              <a:rPr lang="zh-CN" altLang="en-US" dirty="0" smtClean="0"/>
              <a:t>施加纵场</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对</a:t>
            </a:r>
            <a:r>
              <a:rPr lang="en-US" altLang="zh-CN" dirty="0" smtClean="0"/>
              <a:t>Qubit1</a:t>
            </a:r>
            <a:r>
              <a:rPr lang="zh-CN" altLang="en-US" dirty="0" smtClean="0"/>
              <a:t>施加纵场，调节</a:t>
            </a:r>
            <a:r>
              <a:rPr lang="en-US" altLang="zh-CN" dirty="0" smtClean="0"/>
              <a:t>1,2</a:t>
            </a:r>
            <a:r>
              <a:rPr lang="zh-CN" altLang="en-US" dirty="0" smtClean="0"/>
              <a:t>间频率，也能完成</a:t>
            </a:r>
            <a:r>
              <a:rPr lang="en-US" altLang="zh-CN" dirty="0" smtClean="0"/>
              <a:t>11</a:t>
            </a:r>
            <a:r>
              <a:rPr lang="zh-CN" altLang="en-US" dirty="0" smtClean="0"/>
              <a:t>和</a:t>
            </a:r>
            <a:r>
              <a:rPr lang="en-US" altLang="zh-CN" dirty="0" smtClean="0"/>
              <a:t>20</a:t>
            </a:r>
            <a:r>
              <a:rPr lang="zh-CN" altLang="en-US" dirty="0" smtClean="0"/>
              <a:t>间耦合：</a:t>
            </a:r>
            <a:endParaRPr lang="zh-CN" altLang="en-US" dirty="0"/>
          </a:p>
        </p:txBody>
      </p:sp>
      <p:pic>
        <p:nvPicPr>
          <p:cNvPr id="6146" name="Picture 2" descr="F:\laboratory\Sync\程序\programme\量子开关\photo\0.16_0.004\1_2\f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636912"/>
            <a:ext cx="4752528" cy="356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24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smtClean="0"/>
              <a:t>Qubit1</a:t>
            </a:r>
            <a:r>
              <a:rPr lang="zh-CN" altLang="en-US" dirty="0" smtClean="0"/>
              <a:t>施加</a:t>
            </a:r>
            <a:r>
              <a:rPr lang="zh-CN" altLang="en-US" dirty="0"/>
              <a:t>纵场</a:t>
            </a:r>
          </a:p>
        </p:txBody>
      </p:sp>
      <p:sp>
        <p:nvSpPr>
          <p:cNvPr id="3" name="内容占位符 2"/>
          <p:cNvSpPr>
            <a:spLocks noGrp="1"/>
          </p:cNvSpPr>
          <p:nvPr>
            <p:ph idx="1"/>
          </p:nvPr>
        </p:nvSpPr>
        <p:spPr/>
        <p:txBody>
          <a:bodyPr/>
          <a:lstStyle/>
          <a:p>
            <a:r>
              <a:rPr lang="zh-CN" altLang="en-US" dirty="0" smtClean="0"/>
              <a:t>上图中</a:t>
            </a:r>
            <a:r>
              <a:rPr lang="en-US" altLang="zh-CN" dirty="0" smtClean="0"/>
              <a:t>fidelity</a:t>
            </a:r>
            <a:r>
              <a:rPr lang="zh-CN" altLang="en-US" dirty="0" smtClean="0"/>
              <a:t>是对初态</a:t>
            </a:r>
            <a:r>
              <a:rPr lang="en-US" altLang="zh-CN" dirty="0" smtClean="0"/>
              <a:t>1,0+1</a:t>
            </a:r>
            <a:r>
              <a:rPr lang="zh-CN" altLang="en-US" dirty="0" smtClean="0"/>
              <a:t>态的保持，</a:t>
            </a:r>
            <a:r>
              <a:rPr lang="en-US" altLang="zh-CN" dirty="0" smtClean="0"/>
              <a:t>fid=1</a:t>
            </a:r>
            <a:r>
              <a:rPr lang="zh-CN" altLang="en-US" dirty="0" smtClean="0"/>
              <a:t>则为初态没有变，</a:t>
            </a:r>
            <a:r>
              <a:rPr lang="en-US" altLang="zh-CN" dirty="0" smtClean="0"/>
              <a:t>fid=0</a:t>
            </a:r>
            <a:r>
              <a:rPr lang="zh-CN" altLang="en-US" dirty="0" smtClean="0"/>
              <a:t>则为所需理想</a:t>
            </a:r>
            <a:r>
              <a:rPr lang="en-US" altLang="zh-CN" dirty="0" smtClean="0"/>
              <a:t>CZ</a:t>
            </a:r>
            <a:r>
              <a:rPr lang="zh-CN" altLang="en-US" dirty="0" smtClean="0"/>
              <a:t>门</a:t>
            </a:r>
            <a:endParaRPr lang="en-US" altLang="zh-CN" dirty="0" smtClean="0"/>
          </a:p>
          <a:p>
            <a:pPr marL="0" indent="0">
              <a:buNone/>
            </a:pPr>
            <a:endParaRPr lang="en-US" altLang="zh-CN" dirty="0" smtClean="0"/>
          </a:p>
          <a:p>
            <a:r>
              <a:rPr lang="en-US" altLang="zh-CN" dirty="0" smtClean="0"/>
              <a:t>t </a:t>
            </a:r>
            <a:r>
              <a:rPr lang="en-US" altLang="zh-CN" dirty="0"/>
              <a:t>= 99ns</a:t>
            </a:r>
            <a:r>
              <a:rPr lang="zh-CN" altLang="en-US" dirty="0" smtClean="0"/>
              <a:t>，</a:t>
            </a:r>
            <a:r>
              <a:rPr lang="en-US" altLang="zh-CN" dirty="0" err="1" smtClean="0"/>
              <a:t>deltaA</a:t>
            </a:r>
            <a:r>
              <a:rPr lang="en-US" altLang="zh-CN" dirty="0" smtClean="0"/>
              <a:t> </a:t>
            </a:r>
            <a:r>
              <a:rPr lang="en-US" altLang="zh-CN" dirty="0"/>
              <a:t>= 2.858849</a:t>
            </a:r>
            <a:r>
              <a:rPr lang="zh-CN" altLang="en-US" dirty="0" smtClean="0"/>
              <a:t>（</a:t>
            </a:r>
            <a:r>
              <a:rPr lang="en-US" altLang="zh-CN" dirty="0"/>
              <a:t>455M</a:t>
            </a:r>
            <a:r>
              <a:rPr lang="zh-CN" altLang="en-US" dirty="0" smtClean="0"/>
              <a:t>）时，</a:t>
            </a:r>
            <a:r>
              <a:rPr lang="en-US" altLang="zh-CN" dirty="0"/>
              <a:t>fid=0.027504</a:t>
            </a:r>
            <a:r>
              <a:rPr lang="zh-CN" altLang="en-US" dirty="0" smtClean="0"/>
              <a:t>，构成的</a:t>
            </a:r>
            <a:r>
              <a:rPr lang="en-US" altLang="zh-CN" dirty="0" smtClean="0"/>
              <a:t>CZ</a:t>
            </a:r>
            <a:r>
              <a:rPr lang="zh-CN" altLang="en-US" dirty="0" smtClean="0"/>
              <a:t>门保真度</a:t>
            </a:r>
            <a:r>
              <a:rPr lang="en-US" altLang="zh-CN" dirty="0"/>
              <a:t>0.988553</a:t>
            </a:r>
            <a:endParaRPr lang="zh-CN" altLang="en-US" dirty="0"/>
          </a:p>
        </p:txBody>
      </p:sp>
    </p:spTree>
    <p:extLst>
      <p:ext uri="{BB962C8B-B14F-4D97-AF65-F5344CB8AC3E}">
        <p14:creationId xmlns:p14="http://schemas.microsoft.com/office/powerpoint/2010/main" val="79551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deltaA</a:t>
            </a:r>
            <a:r>
              <a:rPr lang="en-US" altLang="zh-CN" dirty="0" smtClean="0"/>
              <a:t> = 0</a:t>
            </a:r>
            <a:r>
              <a:rPr lang="zh-CN" altLang="en-US" dirty="0" smtClean="0"/>
              <a:t>时对初态的保持</a:t>
            </a:r>
            <a:endParaRPr lang="zh-CN" altLang="en-US" dirty="0"/>
          </a:p>
        </p:txBody>
      </p:sp>
      <p:sp>
        <p:nvSpPr>
          <p:cNvPr id="4" name="TextBox 3"/>
          <p:cNvSpPr txBox="1"/>
          <p:nvPr/>
        </p:nvSpPr>
        <p:spPr>
          <a:xfrm>
            <a:off x="6588224" y="2492896"/>
            <a:ext cx="2016224" cy="923330"/>
          </a:xfrm>
          <a:prstGeom prst="rect">
            <a:avLst/>
          </a:prstGeom>
          <a:noFill/>
        </p:spPr>
        <p:txBody>
          <a:bodyPr wrap="square" rtlCol="0">
            <a:spAutoFit/>
          </a:bodyPr>
          <a:lstStyle/>
          <a:p>
            <a:r>
              <a:rPr lang="zh-CN" altLang="en-US" dirty="0" smtClean="0"/>
              <a:t>利用纵场关断耦合，在</a:t>
            </a:r>
            <a:r>
              <a:rPr lang="en-US" altLang="zh-CN" dirty="0" smtClean="0"/>
              <a:t>200ns</a:t>
            </a:r>
            <a:r>
              <a:rPr lang="zh-CN" altLang="en-US" dirty="0" smtClean="0"/>
              <a:t>内，初态变化极小</a:t>
            </a:r>
            <a:endParaRPr lang="zh-CN" altLang="en-US" dirty="0"/>
          </a:p>
        </p:txBody>
      </p:sp>
      <p:pic>
        <p:nvPicPr>
          <p:cNvPr id="7170" name="Picture 2" descr="F:\laboratory\Sync\程序\programme\量子开关\photo\0.16_0.004\1_2\delta=0_hol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5852172" cy="438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9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通过更改纵场的强度，变化耦合强度</a:t>
            </a:r>
            <a:r>
              <a:rPr lang="en-US" altLang="zh-CN" dirty="0" smtClean="0"/>
              <a:t>g</a:t>
            </a:r>
            <a:r>
              <a:rPr lang="zh-CN" altLang="en-US" dirty="0" smtClean="0"/>
              <a:t>，进而施加</a:t>
            </a:r>
            <a:r>
              <a:rPr lang="en-US" altLang="zh-CN" dirty="0" smtClean="0"/>
              <a:t>CZ</a:t>
            </a:r>
            <a:r>
              <a:rPr lang="zh-CN" altLang="en-US" dirty="0" smtClean="0"/>
              <a:t>门</a:t>
            </a:r>
            <a:endParaRPr lang="en-US" altLang="zh-CN" dirty="0" smtClean="0"/>
          </a:p>
          <a:p>
            <a:endParaRPr lang="en-US" altLang="zh-CN" dirty="0"/>
          </a:p>
          <a:p>
            <a:pPr marL="0" indent="0">
              <a:buNone/>
            </a:pPr>
            <a:endParaRPr lang="en-US" altLang="zh-CN" dirty="0" smtClean="0"/>
          </a:p>
          <a:p>
            <a:r>
              <a:rPr lang="zh-CN" altLang="en-US" dirty="0" smtClean="0"/>
              <a:t>观察</a:t>
            </a:r>
            <a:r>
              <a:rPr lang="en-US" altLang="zh-CN" dirty="0" smtClean="0"/>
              <a:t>CZ</a:t>
            </a:r>
            <a:r>
              <a:rPr lang="zh-CN" altLang="en-US" dirty="0" smtClean="0"/>
              <a:t>门过程中的非绝热现象</a:t>
            </a:r>
            <a:endParaRPr lang="zh-CN" altLang="en-US" dirty="0"/>
          </a:p>
        </p:txBody>
      </p:sp>
    </p:spTree>
    <p:extLst>
      <p:ext uri="{BB962C8B-B14F-4D97-AF65-F5344CB8AC3E}">
        <p14:creationId xmlns:p14="http://schemas.microsoft.com/office/powerpoint/2010/main" val="250574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a:t>
            </a:r>
            <a:r>
              <a:rPr lang="en-US" altLang="zh-CN" dirty="0" smtClean="0"/>
              <a:t>t</a:t>
            </a:r>
            <a:r>
              <a:rPr lang="zh-CN" altLang="en-US" dirty="0" smtClean="0"/>
              <a:t>下的</a:t>
            </a:r>
            <a:r>
              <a:rPr lang="en-US" altLang="zh-CN" dirty="0" smtClean="0"/>
              <a:t>CZ</a:t>
            </a:r>
            <a:r>
              <a:rPr lang="zh-CN" altLang="en-US" dirty="0" smtClean="0"/>
              <a:t>门保真度</a:t>
            </a:r>
            <a:endParaRPr lang="zh-CN" altLang="en-US" dirty="0"/>
          </a:p>
        </p:txBody>
      </p:sp>
      <p:sp>
        <p:nvSpPr>
          <p:cNvPr id="3" name="内容占位符 2"/>
          <p:cNvSpPr>
            <a:spLocks noGrp="1"/>
          </p:cNvSpPr>
          <p:nvPr>
            <p:ph idx="1"/>
          </p:nvPr>
        </p:nvSpPr>
        <p:spPr/>
        <p:txBody>
          <a:bodyPr>
            <a:normAutofit/>
          </a:bodyPr>
          <a:lstStyle/>
          <a:p>
            <a:r>
              <a:rPr lang="zh-CN" altLang="en-US" sz="3000" dirty="0" smtClean="0"/>
              <a:t>沿着上图中的深色区域，寻找不同</a:t>
            </a:r>
            <a:r>
              <a:rPr lang="en-US" altLang="zh-CN" sz="3000" dirty="0" smtClean="0"/>
              <a:t>t</a:t>
            </a:r>
            <a:r>
              <a:rPr lang="zh-CN" altLang="en-US" sz="3000" dirty="0" smtClean="0"/>
              <a:t>下的</a:t>
            </a:r>
            <a:r>
              <a:rPr lang="en-US" altLang="zh-CN" sz="3000" dirty="0" smtClean="0"/>
              <a:t>CZ</a:t>
            </a:r>
            <a:r>
              <a:rPr lang="zh-CN" altLang="en-US" sz="3000" dirty="0" smtClean="0"/>
              <a:t>门保真度（</a:t>
            </a:r>
            <a:r>
              <a:rPr lang="en-US" altLang="zh-CN" sz="3000" dirty="0" err="1" smtClean="0"/>
              <a:t>fidelty</a:t>
            </a:r>
            <a:r>
              <a:rPr lang="zh-CN" altLang="en-US" sz="3000" dirty="0" smtClean="0"/>
              <a:t>越小，对应的</a:t>
            </a:r>
            <a:r>
              <a:rPr lang="en-US" altLang="zh-CN" sz="3000" dirty="0" smtClean="0"/>
              <a:t>CZ</a:t>
            </a:r>
            <a:r>
              <a:rPr lang="zh-CN" altLang="en-US" sz="3000" dirty="0" smtClean="0"/>
              <a:t>门保真度越高）（</a:t>
            </a:r>
            <a:r>
              <a:rPr lang="zh-CN" altLang="en-US" sz="3000" dirty="0"/>
              <a:t>极限</a:t>
            </a:r>
            <a:r>
              <a:rPr lang="en-US" altLang="zh-CN" sz="3000" dirty="0"/>
              <a:t>t = 88ns</a:t>
            </a:r>
            <a:r>
              <a:rPr lang="zh-CN" altLang="en-US" sz="3000" dirty="0"/>
              <a:t>）</a:t>
            </a:r>
          </a:p>
          <a:p>
            <a:endParaRPr lang="zh-CN" altLang="en-US" sz="3000" dirty="0"/>
          </a:p>
        </p:txBody>
      </p:sp>
      <p:pic>
        <p:nvPicPr>
          <p:cNvPr id="8194" name="Picture 2" descr="F:\laboratory\Sync\程序\programme\量子开关\photo\0.16_0.004\1_2\fid_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312" y="3026108"/>
            <a:ext cx="4459936" cy="334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72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a:t>
            </a:r>
            <a:r>
              <a:rPr lang="en-US" altLang="zh-CN" dirty="0" smtClean="0"/>
              <a:t>t</a:t>
            </a:r>
            <a:r>
              <a:rPr lang="zh-CN" altLang="en-US" dirty="0" smtClean="0"/>
              <a:t>下的</a:t>
            </a:r>
            <a:r>
              <a:rPr lang="en-US" altLang="zh-CN" dirty="0" smtClean="0"/>
              <a:t>CZ</a:t>
            </a:r>
            <a:r>
              <a:rPr lang="zh-CN" altLang="en-US" dirty="0" smtClean="0"/>
              <a:t>门保真度</a:t>
            </a:r>
            <a:endParaRPr lang="zh-CN" altLang="en-US" dirty="0"/>
          </a:p>
        </p:txBody>
      </p:sp>
      <p:sp>
        <p:nvSpPr>
          <p:cNvPr id="3" name="内容占位符 2"/>
          <p:cNvSpPr>
            <a:spLocks noGrp="1"/>
          </p:cNvSpPr>
          <p:nvPr>
            <p:ph idx="1"/>
          </p:nvPr>
        </p:nvSpPr>
        <p:spPr/>
        <p:txBody>
          <a:bodyPr/>
          <a:lstStyle/>
          <a:p>
            <a:r>
              <a:rPr lang="en-US" altLang="zh-CN" dirty="0"/>
              <a:t>t</a:t>
            </a:r>
            <a:r>
              <a:rPr lang="en-US" altLang="zh-CN" dirty="0" smtClean="0"/>
              <a:t> = 175</a:t>
            </a:r>
            <a:r>
              <a:rPr lang="zh-CN" altLang="en-US" dirty="0" smtClean="0"/>
              <a:t>时，</a:t>
            </a:r>
            <a:r>
              <a:rPr lang="en-US" altLang="zh-CN" dirty="0"/>
              <a:t>fid = 0.059027</a:t>
            </a:r>
            <a:r>
              <a:rPr lang="zh-CN" altLang="en-US" dirty="0" smtClean="0"/>
              <a:t>，对应</a:t>
            </a:r>
            <a:r>
              <a:rPr lang="en-US" altLang="zh-CN" dirty="0" smtClean="0"/>
              <a:t>CZ</a:t>
            </a:r>
            <a:r>
              <a:rPr lang="zh-CN" altLang="en-US" dirty="0" smtClean="0"/>
              <a:t>门保真度</a:t>
            </a:r>
            <a:r>
              <a:rPr lang="en-US" altLang="zh-CN" dirty="0" smtClean="0"/>
              <a:t>0.9794497</a:t>
            </a:r>
          </a:p>
          <a:p>
            <a:r>
              <a:rPr lang="zh-CN" altLang="en-US" dirty="0" smtClean="0"/>
              <a:t>但是随着</a:t>
            </a:r>
            <a:r>
              <a:rPr lang="en-US" altLang="zh-CN" dirty="0" smtClean="0"/>
              <a:t>t</a:t>
            </a:r>
            <a:r>
              <a:rPr lang="zh-CN" altLang="en-US" dirty="0" smtClean="0"/>
              <a:t>变化，</a:t>
            </a:r>
            <a:r>
              <a:rPr lang="en-US" altLang="zh-CN" dirty="0" smtClean="0"/>
              <a:t>fid</a:t>
            </a:r>
            <a:r>
              <a:rPr lang="zh-CN" altLang="en-US" dirty="0" smtClean="0"/>
              <a:t>的变化连续，没有分出两个明显区域，怀疑没有绝热演化区域，都为非绝热演化。</a:t>
            </a:r>
            <a:endParaRPr lang="zh-CN" altLang="en-US" dirty="0"/>
          </a:p>
        </p:txBody>
      </p:sp>
    </p:spTree>
    <p:extLst>
      <p:ext uri="{BB962C8B-B14F-4D97-AF65-F5344CB8AC3E}">
        <p14:creationId xmlns:p14="http://schemas.microsoft.com/office/powerpoint/2010/main" val="95030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r>
              <a:rPr lang="zh-CN" altLang="en-US" dirty="0" smtClean="0"/>
              <a:t>下面看这种利用纵场构成</a:t>
            </a:r>
            <a:r>
              <a:rPr lang="en-US" altLang="zh-CN" dirty="0" smtClean="0"/>
              <a:t>CZ</a:t>
            </a:r>
            <a:r>
              <a:rPr lang="zh-CN" altLang="en-US" dirty="0" smtClean="0"/>
              <a:t>门的过程中，非绝热效应的大小</a:t>
            </a:r>
            <a:endParaRPr lang="en-US" altLang="zh-CN" dirty="0" smtClean="0"/>
          </a:p>
          <a:p>
            <a:r>
              <a:rPr lang="en-US" altLang="zh-CN" dirty="0"/>
              <a:t>t</a:t>
            </a:r>
            <a:r>
              <a:rPr lang="en-US" altLang="zh-CN" dirty="0" smtClean="0"/>
              <a:t> </a:t>
            </a:r>
            <a:r>
              <a:rPr lang="en-US" altLang="zh-CN" dirty="0"/>
              <a:t>=  99</a:t>
            </a:r>
            <a:r>
              <a:rPr lang="zh-CN" altLang="en-US" dirty="0" smtClean="0"/>
              <a:t>，</a:t>
            </a:r>
            <a:r>
              <a:rPr lang="en-US" altLang="zh-CN" dirty="0"/>
              <a:t>fid = 0.988553</a:t>
            </a:r>
            <a:endParaRPr lang="zh-CN" altLang="en-US" dirty="0"/>
          </a:p>
        </p:txBody>
      </p:sp>
      <p:pic>
        <p:nvPicPr>
          <p:cNvPr id="9218" name="Picture 2" descr="F:\laboratory\Sync\程序\programme\量子开关\photo\0.16_0.004\1_2\P11_9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299789"/>
            <a:ext cx="3948106" cy="2961614"/>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F:\laboratory\Sync\程序\programme\量子开关\photo\0.16_0.004\1_2\P02_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83" y="3299789"/>
            <a:ext cx="4027652" cy="302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210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t =  175</a:t>
            </a:r>
            <a:r>
              <a:rPr lang="zh-CN" altLang="en-US" dirty="0" smtClean="0"/>
              <a:t>，</a:t>
            </a:r>
            <a:r>
              <a:rPr lang="en-US" altLang="zh-CN" dirty="0"/>
              <a:t>fid = </a:t>
            </a:r>
            <a:r>
              <a:rPr lang="en-US" altLang="zh-CN" dirty="0" smtClean="0"/>
              <a:t>0.9794</a:t>
            </a:r>
            <a:endParaRPr lang="zh-CN" altLang="en-US" dirty="0"/>
          </a:p>
        </p:txBody>
      </p:sp>
      <p:pic>
        <p:nvPicPr>
          <p:cNvPr id="10242" name="Picture 2" descr="F:\laboratory\Sync\程序\programme\量子开关\photo\0.16_0.004\1_2\P111_1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092944"/>
            <a:ext cx="4205401" cy="315462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F:\laboratory\Sync\程序\programme\量子开关\photo\0.16_0.004\1_2\P02_1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078096"/>
            <a:ext cx="4123646" cy="309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1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表征绝热与非绝热</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Qubit1</a:t>
            </a:r>
            <a:r>
              <a:rPr lang="zh-CN" altLang="en-US" dirty="0" smtClean="0"/>
              <a:t>施加纵场，更改</a:t>
            </a:r>
            <a:r>
              <a:rPr lang="en-US" altLang="zh-CN" dirty="0" smtClean="0"/>
              <a:t>1,2</a:t>
            </a:r>
            <a:r>
              <a:rPr lang="zh-CN" altLang="en-US" dirty="0" smtClean="0"/>
              <a:t>能级频率，也能完成解除耦合和构造</a:t>
            </a:r>
            <a:r>
              <a:rPr lang="en-US" altLang="zh-CN" dirty="0" smtClean="0"/>
              <a:t>CZ</a:t>
            </a:r>
            <a:r>
              <a:rPr lang="zh-CN" altLang="en-US" dirty="0" smtClean="0"/>
              <a:t>门的任务</a:t>
            </a:r>
            <a:endParaRPr lang="en-US" altLang="zh-CN" dirty="0" smtClean="0"/>
          </a:p>
          <a:p>
            <a:r>
              <a:rPr lang="zh-CN" altLang="en-US" dirty="0" smtClean="0"/>
              <a:t>但是构造的</a:t>
            </a:r>
            <a:r>
              <a:rPr lang="en-US" altLang="zh-CN" dirty="0" smtClean="0"/>
              <a:t>CZ</a:t>
            </a:r>
            <a:r>
              <a:rPr lang="zh-CN" altLang="en-US" dirty="0" smtClean="0"/>
              <a:t>门有明显的非绝热演化特征，保真度较低，主要是过程结束后还有一部分泄露在</a:t>
            </a:r>
            <a:r>
              <a:rPr lang="en-US" altLang="zh-CN" dirty="0" smtClean="0"/>
              <a:t>20</a:t>
            </a:r>
            <a:r>
              <a:rPr lang="zh-CN" altLang="en-US" dirty="0" smtClean="0"/>
              <a:t>态，导致保真度下降</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92390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利用纵场控制</a:t>
            </a:r>
            <a:r>
              <a:rPr lang="en-US" altLang="zh-CN" dirty="0" smtClean="0"/>
              <a:t>0,1</a:t>
            </a:r>
            <a:r>
              <a:rPr lang="zh-CN" altLang="en-US" dirty="0" smtClean="0"/>
              <a:t>和</a:t>
            </a:r>
            <a:r>
              <a:rPr lang="en-US" altLang="zh-CN" dirty="0" smtClean="0"/>
              <a:t>1,2</a:t>
            </a:r>
            <a:r>
              <a:rPr lang="zh-CN" altLang="en-US" dirty="0" smtClean="0"/>
              <a:t>频率两种方式都</a:t>
            </a:r>
            <a:r>
              <a:rPr lang="zh-CN" altLang="en-US" dirty="0" smtClean="0"/>
              <a:t>可以有效控制</a:t>
            </a:r>
            <a:r>
              <a:rPr lang="en-US" altLang="zh-CN" dirty="0" smtClean="0"/>
              <a:t>11</a:t>
            </a:r>
            <a:r>
              <a:rPr lang="zh-CN" altLang="en-US" dirty="0" smtClean="0"/>
              <a:t>和</a:t>
            </a:r>
            <a:r>
              <a:rPr lang="en-US" altLang="zh-CN" dirty="0" smtClean="0"/>
              <a:t>20</a:t>
            </a:r>
            <a:r>
              <a:rPr lang="zh-CN" altLang="en-US" dirty="0" smtClean="0"/>
              <a:t>的</a:t>
            </a:r>
            <a:r>
              <a:rPr lang="zh-CN" altLang="en-US" dirty="0" smtClean="0"/>
              <a:t>耦合（理论证明出也是可行的）</a:t>
            </a:r>
            <a:endParaRPr lang="en-US" altLang="zh-CN" dirty="0" smtClean="0"/>
          </a:p>
          <a:p>
            <a:r>
              <a:rPr lang="zh-CN" altLang="en-US" dirty="0" smtClean="0"/>
              <a:t>但是利用纵场构造的</a:t>
            </a:r>
            <a:r>
              <a:rPr lang="en-US" altLang="zh-CN" dirty="0" smtClean="0"/>
              <a:t>CZ</a:t>
            </a:r>
            <a:r>
              <a:rPr lang="zh-CN" altLang="en-US" dirty="0" smtClean="0"/>
              <a:t>门主要是非绝热演化过程，可能是波形的问题，需要更改波形</a:t>
            </a:r>
            <a:endParaRPr lang="zh-CN" altLang="en-US" dirty="0"/>
          </a:p>
        </p:txBody>
      </p:sp>
    </p:spTree>
    <p:extLst>
      <p:ext uri="{BB962C8B-B14F-4D97-AF65-F5344CB8AC3E}">
        <p14:creationId xmlns:p14="http://schemas.microsoft.com/office/powerpoint/2010/main" val="29756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Qubit</a:t>
            </a:r>
            <a:r>
              <a:rPr lang="zh-CN" altLang="en-US" dirty="0" smtClean="0"/>
              <a:t>参数</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耦合强度：</a:t>
            </a:r>
            <a:r>
              <a:rPr lang="en-US" altLang="zh-CN" dirty="0" smtClean="0"/>
              <a:t>g </a:t>
            </a:r>
            <a:r>
              <a:rPr lang="en-US" altLang="zh-CN" dirty="0"/>
              <a:t>= 0.004 * 2 * </a:t>
            </a:r>
            <a:r>
              <a:rPr lang="en-US" altLang="zh-CN" dirty="0" err="1" smtClean="0"/>
              <a:t>np.pi</a:t>
            </a:r>
            <a:endParaRPr lang="en-US" altLang="zh-CN" dirty="0" smtClean="0"/>
          </a:p>
          <a:p>
            <a:pPr marL="0" indent="0">
              <a:buNone/>
            </a:pPr>
            <a:endParaRPr lang="en-US" altLang="zh-CN" dirty="0"/>
          </a:p>
          <a:p>
            <a:pPr marL="0" indent="0">
              <a:buNone/>
            </a:pPr>
            <a:r>
              <a:rPr lang="en-US" altLang="zh-CN" dirty="0" err="1" smtClean="0"/>
              <a:t>Qubit</a:t>
            </a:r>
            <a:r>
              <a:rPr lang="zh-CN" altLang="en-US" dirty="0" smtClean="0"/>
              <a:t>频率：</a:t>
            </a:r>
            <a:r>
              <a:rPr lang="en-US" altLang="zh-CN" dirty="0" smtClean="0"/>
              <a:t>5G</a:t>
            </a:r>
            <a:r>
              <a:rPr lang="zh-CN" altLang="en-US" dirty="0" smtClean="0"/>
              <a:t>；</a:t>
            </a:r>
            <a:r>
              <a:rPr lang="en-US" altLang="zh-CN" dirty="0" smtClean="0"/>
              <a:t>4.75G</a:t>
            </a:r>
          </a:p>
          <a:p>
            <a:pPr marL="0" indent="0">
              <a:buNone/>
            </a:pPr>
            <a:endParaRPr lang="en-US" altLang="zh-CN" dirty="0" smtClean="0"/>
          </a:p>
          <a:p>
            <a:pPr marL="0" indent="0">
              <a:buNone/>
            </a:pPr>
            <a:r>
              <a:rPr lang="zh-CN" altLang="en-US" dirty="0" smtClean="0"/>
              <a:t>非简谐性：</a:t>
            </a:r>
            <a:r>
              <a:rPr lang="en-US" altLang="zh-CN" dirty="0" smtClean="0"/>
              <a:t>-250M</a:t>
            </a:r>
            <a:r>
              <a:rPr lang="zh-CN" altLang="en-US" dirty="0" smtClean="0"/>
              <a:t>；</a:t>
            </a:r>
            <a:r>
              <a:rPr lang="en-US" altLang="zh-CN" dirty="0" smtClean="0"/>
              <a:t>-250M</a:t>
            </a:r>
            <a:endParaRPr lang="zh-CN" altLang="en-US" dirty="0"/>
          </a:p>
        </p:txBody>
      </p:sp>
    </p:spTree>
    <p:extLst>
      <p:ext uri="{BB962C8B-B14F-4D97-AF65-F5344CB8AC3E}">
        <p14:creationId xmlns:p14="http://schemas.microsoft.com/office/powerpoint/2010/main" val="55111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endParaRPr lang="zh-CN" altLang="en-US" dirty="0"/>
          </a:p>
        </p:txBody>
      </p:sp>
      <p:sp>
        <p:nvSpPr>
          <p:cNvPr id="3" name="内容占位符 2"/>
          <p:cNvSpPr>
            <a:spLocks noGrp="1"/>
          </p:cNvSpPr>
          <p:nvPr>
            <p:ph idx="1"/>
          </p:nvPr>
        </p:nvSpPr>
        <p:spPr/>
        <p:txBody>
          <a:bodyPr/>
          <a:lstStyle/>
          <a:p>
            <a:r>
              <a:rPr lang="zh-CN" altLang="en-US" dirty="0" smtClean="0"/>
              <a:t>起始时施加纵场微波，频率</a:t>
            </a:r>
            <a:r>
              <a:rPr lang="en-US" altLang="zh-CN" dirty="0" smtClean="0"/>
              <a:t>160M</a:t>
            </a:r>
            <a:r>
              <a:rPr lang="zh-CN" altLang="en-US" dirty="0" smtClean="0"/>
              <a:t>，强度</a:t>
            </a:r>
            <a:r>
              <a:rPr lang="en-US" altLang="zh-CN" dirty="0" smtClean="0"/>
              <a:t>2.4048</a:t>
            </a:r>
            <a:r>
              <a:rPr lang="zh-CN" altLang="en-US" dirty="0" smtClean="0"/>
              <a:t>*</a:t>
            </a:r>
            <a:r>
              <a:rPr lang="en-US" altLang="zh-CN" dirty="0" smtClean="0"/>
              <a:t>160M(385M)</a:t>
            </a:r>
            <a:r>
              <a:rPr lang="zh-CN" altLang="en-US" dirty="0" smtClean="0"/>
              <a:t>，将耦合近乎完全关断</a:t>
            </a:r>
            <a:endParaRPr lang="en-US" altLang="zh-CN" dirty="0" smtClean="0"/>
          </a:p>
          <a:p>
            <a:pPr marL="0" indent="0">
              <a:buNone/>
            </a:pPr>
            <a:endParaRPr lang="en-US" altLang="zh-CN" dirty="0" smtClean="0"/>
          </a:p>
          <a:p>
            <a:r>
              <a:rPr lang="zh-CN" altLang="en-US" dirty="0" smtClean="0"/>
              <a:t>随后改变纵场强度的大小，增大耦合强度，由于</a:t>
            </a:r>
            <a:r>
              <a:rPr lang="en-US" altLang="zh-CN" dirty="0" smtClean="0"/>
              <a:t>11</a:t>
            </a:r>
            <a:r>
              <a:rPr lang="zh-CN" altLang="en-US" dirty="0" smtClean="0"/>
              <a:t>和</a:t>
            </a:r>
            <a:r>
              <a:rPr lang="en-US" altLang="zh-CN" dirty="0" smtClean="0"/>
              <a:t>20</a:t>
            </a:r>
            <a:r>
              <a:rPr lang="zh-CN" altLang="en-US" dirty="0" smtClean="0"/>
              <a:t>能级</a:t>
            </a:r>
            <a:r>
              <a:rPr lang="zh-CN" altLang="en-US" dirty="0" smtClean="0"/>
              <a:t>相同，</a:t>
            </a:r>
            <a:r>
              <a:rPr lang="zh-CN" altLang="en-US" dirty="0" smtClean="0"/>
              <a:t>相互耦合</a:t>
            </a:r>
            <a:r>
              <a:rPr lang="zh-CN" altLang="en-US" dirty="0" smtClean="0"/>
              <a:t>这样</a:t>
            </a:r>
            <a:r>
              <a:rPr lang="zh-CN" altLang="en-US" dirty="0" smtClean="0"/>
              <a:t>就构成了</a:t>
            </a:r>
            <a:r>
              <a:rPr lang="en-US" altLang="zh-CN" dirty="0" smtClean="0"/>
              <a:t>CZ</a:t>
            </a:r>
            <a:r>
              <a:rPr lang="zh-CN" altLang="en-US" dirty="0" smtClean="0"/>
              <a:t>门</a:t>
            </a:r>
            <a:endParaRPr lang="zh-CN" altLang="en-US" dirty="0"/>
          </a:p>
        </p:txBody>
      </p:sp>
    </p:spTree>
    <p:extLst>
      <p:ext uri="{BB962C8B-B14F-4D97-AF65-F5344CB8AC3E}">
        <p14:creationId xmlns:p14="http://schemas.microsoft.com/office/powerpoint/2010/main" val="104291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Qubit0</a:t>
            </a:r>
            <a:r>
              <a:rPr lang="zh-CN" altLang="en-US" dirty="0" smtClean="0"/>
              <a:t>施加纵场</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对</a:t>
            </a:r>
            <a:r>
              <a:rPr lang="en-US" altLang="zh-CN" dirty="0" smtClean="0"/>
              <a:t>Qubit0</a:t>
            </a:r>
            <a:r>
              <a:rPr lang="zh-CN" altLang="en-US" dirty="0" smtClean="0"/>
              <a:t>施加纵场，调节</a:t>
            </a:r>
            <a:r>
              <a:rPr lang="en-US" altLang="zh-CN" dirty="0" smtClean="0"/>
              <a:t>0,1</a:t>
            </a:r>
            <a:r>
              <a:rPr lang="zh-CN" altLang="en-US" dirty="0" smtClean="0"/>
              <a:t>间频率，进而调节耦合强度：</a:t>
            </a:r>
            <a:endParaRPr lang="zh-CN" altLang="en-US" dirty="0"/>
          </a:p>
        </p:txBody>
      </p:sp>
      <p:pic>
        <p:nvPicPr>
          <p:cNvPr id="1026" name="Picture 2" descr="F:\laboratory\Sync\程序\programme\量子开关\photo\0.16_0.004\0_1\f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743192"/>
            <a:ext cx="4869978" cy="365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2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t>Qubit0</a:t>
            </a:r>
            <a:r>
              <a:rPr lang="zh-CN" altLang="en-US" dirty="0"/>
              <a:t>施加纵场</a:t>
            </a:r>
          </a:p>
        </p:txBody>
      </p:sp>
      <p:sp>
        <p:nvSpPr>
          <p:cNvPr id="3" name="内容占位符 2"/>
          <p:cNvSpPr>
            <a:spLocks noGrp="1"/>
          </p:cNvSpPr>
          <p:nvPr>
            <p:ph idx="1"/>
          </p:nvPr>
        </p:nvSpPr>
        <p:spPr/>
        <p:txBody>
          <a:bodyPr/>
          <a:lstStyle/>
          <a:p>
            <a:r>
              <a:rPr lang="zh-CN" altLang="en-US" dirty="0" smtClean="0"/>
              <a:t>上图中</a:t>
            </a:r>
            <a:r>
              <a:rPr lang="en-US" altLang="zh-CN" dirty="0" smtClean="0"/>
              <a:t>fidelity</a:t>
            </a:r>
            <a:r>
              <a:rPr lang="zh-CN" altLang="en-US" dirty="0" smtClean="0"/>
              <a:t>是对初态</a:t>
            </a:r>
            <a:r>
              <a:rPr lang="en-US" altLang="zh-CN" dirty="0" smtClean="0"/>
              <a:t>1,0+1</a:t>
            </a:r>
            <a:r>
              <a:rPr lang="zh-CN" altLang="en-US" dirty="0" smtClean="0"/>
              <a:t>态的保持，</a:t>
            </a:r>
            <a:r>
              <a:rPr lang="en-US" altLang="zh-CN" dirty="0" smtClean="0"/>
              <a:t>fid=1</a:t>
            </a:r>
            <a:r>
              <a:rPr lang="zh-CN" altLang="en-US" dirty="0" smtClean="0"/>
              <a:t>则为初态没有变，</a:t>
            </a:r>
            <a:r>
              <a:rPr lang="en-US" altLang="zh-CN" dirty="0" smtClean="0"/>
              <a:t>fid=0</a:t>
            </a:r>
            <a:r>
              <a:rPr lang="zh-CN" altLang="en-US" dirty="0" smtClean="0"/>
              <a:t>则为所需理想</a:t>
            </a:r>
            <a:r>
              <a:rPr lang="en-US" altLang="zh-CN" dirty="0" smtClean="0"/>
              <a:t>CZ</a:t>
            </a:r>
            <a:r>
              <a:rPr lang="zh-CN" altLang="en-US" dirty="0" smtClean="0"/>
              <a:t>门</a:t>
            </a:r>
            <a:endParaRPr lang="en-US" altLang="zh-CN" dirty="0" smtClean="0"/>
          </a:p>
          <a:p>
            <a:pPr marL="0" indent="0">
              <a:buNone/>
            </a:pPr>
            <a:endParaRPr lang="en-US" altLang="zh-CN" dirty="0" smtClean="0"/>
          </a:p>
          <a:p>
            <a:r>
              <a:rPr lang="en-US" altLang="zh-CN" dirty="0" smtClean="0"/>
              <a:t>t </a:t>
            </a:r>
            <a:r>
              <a:rPr lang="en-US" altLang="zh-CN" dirty="0"/>
              <a:t>= </a:t>
            </a:r>
            <a:r>
              <a:rPr lang="en-US" altLang="zh-CN" dirty="0" smtClean="0"/>
              <a:t>93ns</a:t>
            </a:r>
            <a:r>
              <a:rPr lang="zh-CN" altLang="en-US" dirty="0" smtClean="0"/>
              <a:t>，</a:t>
            </a:r>
            <a:r>
              <a:rPr lang="en-US" altLang="zh-CN" dirty="0" err="1" smtClean="0"/>
              <a:t>deltaA</a:t>
            </a:r>
            <a:r>
              <a:rPr lang="en-US" altLang="zh-CN" dirty="0" smtClean="0"/>
              <a:t> </a:t>
            </a:r>
            <a:r>
              <a:rPr lang="en-US" altLang="zh-CN" dirty="0"/>
              <a:t>= </a:t>
            </a:r>
            <a:r>
              <a:rPr lang="en-US" altLang="zh-CN" dirty="0" smtClean="0"/>
              <a:t>2.51327</a:t>
            </a:r>
            <a:r>
              <a:rPr lang="zh-CN" altLang="en-US" dirty="0" smtClean="0"/>
              <a:t>（</a:t>
            </a:r>
            <a:r>
              <a:rPr lang="en-US" altLang="zh-CN" dirty="0" smtClean="0"/>
              <a:t>400M</a:t>
            </a:r>
            <a:r>
              <a:rPr lang="zh-CN" altLang="en-US" dirty="0" smtClean="0"/>
              <a:t>）时，</a:t>
            </a:r>
            <a:r>
              <a:rPr lang="en-US" altLang="zh-CN" dirty="0" smtClean="0"/>
              <a:t>fid=0.004879</a:t>
            </a:r>
            <a:r>
              <a:rPr lang="zh-CN" altLang="en-US" dirty="0" smtClean="0"/>
              <a:t>，构成的</a:t>
            </a:r>
            <a:r>
              <a:rPr lang="en-US" altLang="zh-CN" dirty="0" smtClean="0"/>
              <a:t>CZ</a:t>
            </a:r>
            <a:r>
              <a:rPr lang="zh-CN" altLang="en-US" dirty="0" smtClean="0"/>
              <a:t>门保真度</a:t>
            </a:r>
            <a:r>
              <a:rPr lang="en-US" altLang="zh-CN" dirty="0"/>
              <a:t>0.997964</a:t>
            </a:r>
            <a:endParaRPr lang="en-US" altLang="zh-CN" dirty="0" smtClean="0"/>
          </a:p>
          <a:p>
            <a:endParaRPr lang="zh-CN" altLang="en-US" dirty="0"/>
          </a:p>
        </p:txBody>
      </p:sp>
    </p:spTree>
    <p:extLst>
      <p:ext uri="{BB962C8B-B14F-4D97-AF65-F5344CB8AC3E}">
        <p14:creationId xmlns:p14="http://schemas.microsoft.com/office/powerpoint/2010/main" val="174287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deltaA</a:t>
            </a:r>
            <a:r>
              <a:rPr lang="en-US" altLang="zh-CN" dirty="0" smtClean="0"/>
              <a:t> = 0</a:t>
            </a:r>
            <a:r>
              <a:rPr lang="zh-CN" altLang="en-US" dirty="0" smtClean="0"/>
              <a:t>时对初态的保持</a:t>
            </a:r>
            <a:endParaRPr lang="zh-CN" altLang="en-US" dirty="0"/>
          </a:p>
        </p:txBody>
      </p:sp>
      <p:pic>
        <p:nvPicPr>
          <p:cNvPr id="2050" name="Picture 2" descr="F:\laboratory\Sync\程序\programme\量子开关\photo\0.16_0.004\0_1\delta=0_hol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5852172" cy="4389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88224" y="2492896"/>
            <a:ext cx="2016224" cy="923330"/>
          </a:xfrm>
          <a:prstGeom prst="rect">
            <a:avLst/>
          </a:prstGeom>
          <a:noFill/>
        </p:spPr>
        <p:txBody>
          <a:bodyPr wrap="square" rtlCol="0">
            <a:spAutoFit/>
          </a:bodyPr>
          <a:lstStyle/>
          <a:p>
            <a:r>
              <a:rPr lang="zh-CN" altLang="en-US" dirty="0" smtClean="0"/>
              <a:t>利用纵场关断耦合，在</a:t>
            </a:r>
            <a:r>
              <a:rPr lang="en-US" altLang="zh-CN" dirty="0" smtClean="0"/>
              <a:t>200ns</a:t>
            </a:r>
            <a:r>
              <a:rPr lang="zh-CN" altLang="en-US" dirty="0" smtClean="0"/>
              <a:t>内，初态变化极小</a:t>
            </a:r>
            <a:endParaRPr lang="zh-CN" altLang="en-US" dirty="0"/>
          </a:p>
        </p:txBody>
      </p:sp>
    </p:spTree>
    <p:extLst>
      <p:ext uri="{BB962C8B-B14F-4D97-AF65-F5344CB8AC3E}">
        <p14:creationId xmlns:p14="http://schemas.microsoft.com/office/powerpoint/2010/main" val="48894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a:t>
            </a:r>
            <a:r>
              <a:rPr lang="en-US" altLang="zh-CN" dirty="0" smtClean="0"/>
              <a:t>t</a:t>
            </a:r>
            <a:r>
              <a:rPr lang="zh-CN" altLang="en-US" dirty="0" smtClean="0"/>
              <a:t>下的</a:t>
            </a:r>
            <a:r>
              <a:rPr lang="en-US" altLang="zh-CN" dirty="0" smtClean="0"/>
              <a:t>CZ</a:t>
            </a:r>
            <a:r>
              <a:rPr lang="zh-CN" altLang="en-US" dirty="0" smtClean="0"/>
              <a:t>门保真度</a:t>
            </a:r>
            <a:endParaRPr lang="zh-CN" altLang="en-US" dirty="0"/>
          </a:p>
        </p:txBody>
      </p:sp>
      <p:sp>
        <p:nvSpPr>
          <p:cNvPr id="3" name="内容占位符 2"/>
          <p:cNvSpPr>
            <a:spLocks noGrp="1"/>
          </p:cNvSpPr>
          <p:nvPr>
            <p:ph idx="1"/>
          </p:nvPr>
        </p:nvSpPr>
        <p:spPr/>
        <p:txBody>
          <a:bodyPr>
            <a:normAutofit/>
          </a:bodyPr>
          <a:lstStyle/>
          <a:p>
            <a:r>
              <a:rPr lang="zh-CN" altLang="en-US" sz="3000" dirty="0" smtClean="0"/>
              <a:t>沿着上图中的深色区域，寻找不同</a:t>
            </a:r>
            <a:r>
              <a:rPr lang="en-US" altLang="zh-CN" sz="3000" dirty="0" smtClean="0"/>
              <a:t>t</a:t>
            </a:r>
            <a:r>
              <a:rPr lang="zh-CN" altLang="en-US" sz="3000" dirty="0" smtClean="0"/>
              <a:t>下的</a:t>
            </a:r>
            <a:r>
              <a:rPr lang="en-US" altLang="zh-CN" sz="3000" dirty="0" smtClean="0"/>
              <a:t>CZ</a:t>
            </a:r>
            <a:r>
              <a:rPr lang="zh-CN" altLang="en-US" sz="3000" dirty="0" smtClean="0"/>
              <a:t>门保真度（</a:t>
            </a:r>
            <a:r>
              <a:rPr lang="en-US" altLang="zh-CN" sz="3000" dirty="0" err="1" smtClean="0"/>
              <a:t>fidelty</a:t>
            </a:r>
            <a:r>
              <a:rPr lang="zh-CN" altLang="en-US" sz="3000" dirty="0" smtClean="0"/>
              <a:t>越小，对应的</a:t>
            </a:r>
            <a:r>
              <a:rPr lang="en-US" altLang="zh-CN" sz="3000" dirty="0" smtClean="0"/>
              <a:t>CZ</a:t>
            </a:r>
            <a:r>
              <a:rPr lang="zh-CN" altLang="en-US" sz="3000" dirty="0" smtClean="0"/>
              <a:t>门保真度越高）（极限</a:t>
            </a:r>
            <a:r>
              <a:rPr lang="en-US" altLang="zh-CN" sz="3000" dirty="0" smtClean="0"/>
              <a:t>t = 88ns</a:t>
            </a:r>
            <a:r>
              <a:rPr lang="zh-CN" altLang="en-US" sz="3000" dirty="0" smtClean="0"/>
              <a:t>）</a:t>
            </a:r>
            <a:endParaRPr lang="zh-CN" altLang="en-US" sz="3000" dirty="0"/>
          </a:p>
        </p:txBody>
      </p:sp>
      <p:pic>
        <p:nvPicPr>
          <p:cNvPr id="3074" name="Picture 2" descr="F:\laboratory\Sync\程序\programme\量子开关\photo\0.16_0.004\0_1\fid_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010936"/>
            <a:ext cx="4536504" cy="340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0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a:t>
            </a:r>
            <a:r>
              <a:rPr lang="en-US" altLang="zh-CN" dirty="0" smtClean="0"/>
              <a:t>t</a:t>
            </a:r>
            <a:r>
              <a:rPr lang="zh-CN" altLang="en-US" dirty="0" smtClean="0"/>
              <a:t>下的</a:t>
            </a:r>
            <a:r>
              <a:rPr lang="en-US" altLang="zh-CN" dirty="0" smtClean="0"/>
              <a:t>CZ</a:t>
            </a:r>
            <a:r>
              <a:rPr lang="zh-CN" altLang="en-US" dirty="0" smtClean="0"/>
              <a:t>门保真度</a:t>
            </a:r>
            <a:endParaRPr lang="zh-CN" altLang="en-US" dirty="0"/>
          </a:p>
        </p:txBody>
      </p:sp>
      <p:sp>
        <p:nvSpPr>
          <p:cNvPr id="3" name="内容占位符 2"/>
          <p:cNvSpPr>
            <a:spLocks noGrp="1"/>
          </p:cNvSpPr>
          <p:nvPr>
            <p:ph idx="1"/>
          </p:nvPr>
        </p:nvSpPr>
        <p:spPr/>
        <p:txBody>
          <a:bodyPr/>
          <a:lstStyle/>
          <a:p>
            <a:r>
              <a:rPr lang="en-US" altLang="zh-CN" dirty="0"/>
              <a:t>t</a:t>
            </a:r>
            <a:r>
              <a:rPr lang="en-US" altLang="zh-CN" dirty="0" smtClean="0"/>
              <a:t> = 175</a:t>
            </a:r>
            <a:r>
              <a:rPr lang="zh-CN" altLang="en-US" dirty="0" smtClean="0"/>
              <a:t>时，</a:t>
            </a:r>
            <a:r>
              <a:rPr lang="en-US" altLang="zh-CN" dirty="0"/>
              <a:t>fid = </a:t>
            </a:r>
            <a:r>
              <a:rPr lang="en-US" altLang="zh-CN" dirty="0" smtClean="0"/>
              <a:t>0.009859</a:t>
            </a:r>
            <a:r>
              <a:rPr lang="zh-CN" altLang="en-US" dirty="0" smtClean="0"/>
              <a:t>，对应</a:t>
            </a:r>
            <a:r>
              <a:rPr lang="en-US" altLang="zh-CN" dirty="0" smtClean="0"/>
              <a:t>CZ</a:t>
            </a:r>
            <a:r>
              <a:rPr lang="zh-CN" altLang="en-US" dirty="0" smtClean="0"/>
              <a:t>门保真度</a:t>
            </a:r>
            <a:r>
              <a:rPr lang="en-US" altLang="zh-CN" dirty="0" smtClean="0"/>
              <a:t>0.9973</a:t>
            </a:r>
          </a:p>
          <a:p>
            <a:r>
              <a:rPr lang="zh-CN" altLang="en-US" dirty="0" smtClean="0"/>
              <a:t>但是随着</a:t>
            </a:r>
            <a:r>
              <a:rPr lang="en-US" altLang="zh-CN" dirty="0" smtClean="0"/>
              <a:t>t</a:t>
            </a:r>
            <a:r>
              <a:rPr lang="zh-CN" altLang="en-US" dirty="0" smtClean="0"/>
              <a:t>变化，</a:t>
            </a:r>
            <a:r>
              <a:rPr lang="en-US" altLang="zh-CN" dirty="0" smtClean="0"/>
              <a:t>fid</a:t>
            </a:r>
            <a:r>
              <a:rPr lang="zh-CN" altLang="en-US" dirty="0" smtClean="0"/>
              <a:t>的变化连续，没有分出两个明显区域，怀疑没有绝热演化区域，都为非绝热演化。</a:t>
            </a:r>
            <a:endParaRPr lang="zh-CN" altLang="en-US" dirty="0"/>
          </a:p>
        </p:txBody>
      </p:sp>
    </p:spTree>
    <p:extLst>
      <p:ext uri="{BB962C8B-B14F-4D97-AF65-F5344CB8AC3E}">
        <p14:creationId xmlns:p14="http://schemas.microsoft.com/office/powerpoint/2010/main" val="20523233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826</Words>
  <Application>Microsoft Office PowerPoint</Application>
  <PresentationFormat>全屏显示(4:3)</PresentationFormat>
  <Paragraphs>72</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利用纵场做CZ门</vt:lpstr>
      <vt:lpstr>目标</vt:lpstr>
      <vt:lpstr>Qubit参数</vt:lpstr>
      <vt:lpstr>流程</vt:lpstr>
      <vt:lpstr>对Qubit0施加纵场</vt:lpstr>
      <vt:lpstr>对Qubit0施加纵场</vt:lpstr>
      <vt:lpstr>deltaA = 0时对初态的保持</vt:lpstr>
      <vt:lpstr>不同t下的CZ门保真度</vt:lpstr>
      <vt:lpstr>不同t下的CZ门保真度</vt:lpstr>
      <vt:lpstr>表征绝热与非绝热</vt:lpstr>
      <vt:lpstr>表征绝热与非绝热</vt:lpstr>
      <vt:lpstr>表征绝热与非绝热</vt:lpstr>
      <vt:lpstr>表征绝热与非绝热</vt:lpstr>
      <vt:lpstr>表征绝热与非绝热</vt:lpstr>
      <vt:lpstr>表征绝热与非绝热</vt:lpstr>
      <vt:lpstr>表征绝热与非绝热</vt:lpstr>
      <vt:lpstr>对Qubit1施加纵场</vt:lpstr>
      <vt:lpstr>对Qubit1施加纵场</vt:lpstr>
      <vt:lpstr>deltaA = 0时对初态的保持</vt:lpstr>
      <vt:lpstr>不同t下的CZ门保真度</vt:lpstr>
      <vt:lpstr>不同t下的CZ门保真度</vt:lpstr>
      <vt:lpstr>表征绝热与非绝热</vt:lpstr>
      <vt:lpstr>表征绝热与非绝热</vt:lpstr>
      <vt:lpstr>表征绝热与非绝热</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利用纵场做CZ门</dc:title>
  <dc:creator>Chen</dc:creator>
  <cp:lastModifiedBy>PC</cp:lastModifiedBy>
  <cp:revision>10</cp:revision>
  <dcterms:created xsi:type="dcterms:W3CDTF">2017-10-21T07:17:30Z</dcterms:created>
  <dcterms:modified xsi:type="dcterms:W3CDTF">2017-10-21T16:10:59Z</dcterms:modified>
</cp:coreProperties>
</file>