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4" r:id="rId4"/>
    <p:sldId id="260" r:id="rId5"/>
    <p:sldId id="261" r:id="rId6"/>
    <p:sldId id="262" r:id="rId7"/>
    <p:sldId id="273" r:id="rId8"/>
    <p:sldId id="269" r:id="rId9"/>
    <p:sldId id="270" r:id="rId10"/>
    <p:sldId id="283" r:id="rId11"/>
    <p:sldId id="274" r:id="rId12"/>
    <p:sldId id="272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63" r:id="rId22"/>
    <p:sldId id="266" r:id="rId23"/>
    <p:sldId id="268" r:id="rId2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74" autoAdjust="0"/>
    <p:restoredTop sz="94660"/>
  </p:normalViewPr>
  <p:slideViewPr>
    <p:cSldViewPr>
      <p:cViewPr varScale="1">
        <p:scale>
          <a:sx n="75" d="100"/>
          <a:sy n="75" d="100"/>
        </p:scale>
        <p:origin x="135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D98668-A5F6-439D-9D4D-145879C8A9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9181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F59127-F2A1-48E8-9310-3431785010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8205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9DB692-8D19-4EC6-B9B6-F9932FBF18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4473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997080-961F-4ED4-866A-EC3350E225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0847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077AAE-1454-4121-899C-E9CF56E25A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8805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30A3D8-3013-4993-A0F5-65C0E86552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9302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AB50B5-61AA-4083-BFA4-52FFE08019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3475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C8122B-09F0-4D5F-8306-4B5339FC40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9215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764141-B8BF-4AB6-BA3E-8BE066B292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6011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44AB7-AB01-48D0-9D23-D3069BEBCF8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3277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6460A0-D34D-4F8B-90E0-CDF4373338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7958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aseline="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aseline="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aseline="0" smtClean="0"/>
            </a:lvl1pPr>
          </a:lstStyle>
          <a:p>
            <a:pPr>
              <a:defRPr/>
            </a:pPr>
            <a:fld id="{3A48C035-3976-4AA5-A9AA-8873E19F64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0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762000" y="2362200"/>
            <a:ext cx="7772400" cy="1470025"/>
          </a:xfrm>
        </p:spPr>
        <p:txBody>
          <a:bodyPr anchor="ctr"/>
          <a:lstStyle/>
          <a:p>
            <a:pPr eaLnBrk="1" hangingPunct="1"/>
            <a:r>
              <a:rPr lang="en-US" altLang="zh-CN" sz="4400" smtClean="0"/>
              <a:t>UCSB—CZ</a:t>
            </a:r>
            <a:r>
              <a:rPr lang="zh-CN" altLang="en-US" sz="4400" smtClean="0"/>
              <a:t>门</a:t>
            </a:r>
            <a:endParaRPr lang="zh-CN" altLang="zh-CN" sz="4400" smtClean="0"/>
          </a:p>
        </p:txBody>
      </p:sp>
      <p:sp>
        <p:nvSpPr>
          <p:cNvPr id="2052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181600"/>
            <a:ext cx="6400800" cy="990600"/>
          </a:xfrm>
        </p:spPr>
        <p:txBody>
          <a:bodyPr/>
          <a:lstStyle/>
          <a:p>
            <a:pPr eaLnBrk="1" hangingPunct="1"/>
            <a:r>
              <a:rPr lang="zh-CN" altLang="en-US" sz="3200" smtClean="0"/>
              <a:t>查辰</a:t>
            </a:r>
            <a:endParaRPr lang="zh-CN" altLang="zh-CN" sz="3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8" descr="PPT内页副本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029200" cy="563562"/>
          </a:xfrm>
        </p:spPr>
        <p:txBody>
          <a:bodyPr/>
          <a:lstStyle/>
          <a:p>
            <a:pPr eaLnBrk="1" hangingPunct="1"/>
            <a:r>
              <a:rPr lang="zh-CN" altLang="en-US" sz="4000" dirty="0" smtClean="0"/>
              <a:t>非绝热</a:t>
            </a:r>
            <a:r>
              <a:rPr lang="en-US" altLang="zh-CN" sz="4000" dirty="0" smtClean="0"/>
              <a:t>CZ</a:t>
            </a:r>
            <a:r>
              <a:rPr lang="zh-CN" altLang="en-US" sz="4000" dirty="0" smtClean="0"/>
              <a:t>门</a:t>
            </a:r>
            <a:endParaRPr lang="zh-CN" altLang="zh-CN" sz="4000" dirty="0" smtClean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缺点：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要同时保证</a:t>
            </a:r>
            <a:r>
              <a:rPr lang="en-US" altLang="zh-CN" dirty="0" smtClean="0"/>
              <a:t>Rabi</a:t>
            </a:r>
            <a:r>
              <a:rPr lang="zh-CN" altLang="en-US" dirty="0" smtClean="0"/>
              <a:t>振荡完成半个周期，而且积累的相位为</a:t>
            </a:r>
            <a:r>
              <a:rPr lang="en-US" altLang="zh-CN" dirty="0" smtClean="0"/>
              <a:t>π</a:t>
            </a:r>
            <a:r>
              <a:rPr lang="zh-CN" altLang="en-US" dirty="0" smtClean="0"/>
              <a:t>，所以控制需要比较准确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当能级排列很复杂时（腔耦合），可能不会有在半个</a:t>
            </a:r>
            <a:r>
              <a:rPr lang="en-US" altLang="zh-CN" dirty="0" smtClean="0"/>
              <a:t>Rabi</a:t>
            </a:r>
            <a:r>
              <a:rPr lang="zh-CN" altLang="en-US" dirty="0"/>
              <a:t>振荡</a:t>
            </a:r>
            <a:r>
              <a:rPr lang="zh-CN" altLang="en-US" dirty="0" smtClean="0"/>
              <a:t>下，积累</a:t>
            </a:r>
            <a:r>
              <a:rPr lang="en-US" altLang="zh-CN" dirty="0" smtClean="0"/>
              <a:t>π</a:t>
            </a:r>
            <a:r>
              <a:rPr lang="zh-CN" altLang="en-US" dirty="0" smtClean="0"/>
              <a:t>相位的情况，即没有</a:t>
            </a:r>
            <a:r>
              <a:rPr lang="zh-CN" altLang="en-US" dirty="0" smtClean="0"/>
              <a:t>非绝热</a:t>
            </a:r>
            <a:r>
              <a:rPr lang="en-US" altLang="zh-CN" dirty="0" smtClean="0"/>
              <a:t>CZ</a:t>
            </a:r>
            <a:r>
              <a:rPr lang="zh-CN" altLang="en-US" dirty="0" smtClean="0"/>
              <a:t>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005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8" descr="PPT内页副本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029200" cy="563562"/>
          </a:xfrm>
        </p:spPr>
        <p:txBody>
          <a:bodyPr/>
          <a:lstStyle/>
          <a:p>
            <a:pPr eaLnBrk="1" hangingPunct="1"/>
            <a:r>
              <a:rPr lang="zh-CN" altLang="en-US" sz="4000" smtClean="0"/>
              <a:t>非绝热</a:t>
            </a:r>
            <a:r>
              <a:rPr lang="en-US" altLang="zh-CN" sz="4000" smtClean="0"/>
              <a:t>CZ</a:t>
            </a:r>
            <a:r>
              <a:rPr lang="zh-CN" altLang="en-US" sz="4000" smtClean="0"/>
              <a:t>门相关文献</a:t>
            </a:r>
            <a:endParaRPr lang="zh-CN" altLang="zh-CN" sz="4000" smtClean="0"/>
          </a:p>
        </p:txBody>
      </p:sp>
      <p:pic>
        <p:nvPicPr>
          <p:cNvPr id="1229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1600200"/>
            <a:ext cx="81026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8" descr="PPT内页副本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楷体_GB2312" pitchFamily="49" charset="-122"/>
              </a:rPr>
              <a:t>上面两种构成</a:t>
            </a:r>
            <a:r>
              <a:rPr lang="en-US" altLang="zh-CN" smtClean="0">
                <a:ea typeface="楷体_GB2312" pitchFamily="49" charset="-122"/>
              </a:rPr>
              <a:t>CZ</a:t>
            </a:r>
            <a:r>
              <a:rPr lang="zh-CN" altLang="en-US" smtClean="0">
                <a:ea typeface="楷体_GB2312" pitchFamily="49" charset="-122"/>
              </a:rPr>
              <a:t>门的方式，可以用在临近耦合，腔耦合（虚激发），腔耦合（实激发）中。</a:t>
            </a:r>
            <a:endParaRPr lang="en-US" altLang="zh-CN" smtClean="0">
              <a:ea typeface="楷体_GB2312" pitchFamily="49" charset="-122"/>
            </a:endParaRPr>
          </a:p>
          <a:p>
            <a:pPr eaLnBrk="1" hangingPunct="1"/>
            <a:endParaRPr lang="en-US" altLang="zh-CN" smtClean="0">
              <a:ea typeface="楷体_GB2312" pitchFamily="49" charset="-122"/>
            </a:endParaRPr>
          </a:p>
          <a:p>
            <a:pPr eaLnBrk="1" hangingPunct="1"/>
            <a:r>
              <a:rPr lang="zh-CN" altLang="en-US" smtClean="0">
                <a:ea typeface="楷体_GB2312" pitchFamily="49" charset="-122"/>
              </a:rPr>
              <a:t>其中临近耦合，腔耦合（虚激发）较简单，主要介绍腔耦合（实激发）</a:t>
            </a:r>
            <a:r>
              <a:rPr lang="en-US" altLang="zh-CN" smtClean="0">
                <a:ea typeface="楷体_GB2312" pitchFamily="49" charset="-122"/>
              </a:rPr>
              <a:t>.</a:t>
            </a:r>
            <a:endParaRPr lang="zh-CN" altLang="zh-CN" smtClean="0">
              <a:ea typeface="楷体_GB2312" pitchFamily="49" charset="-122"/>
            </a:endParaRPr>
          </a:p>
        </p:txBody>
      </p:sp>
      <p:sp>
        <p:nvSpPr>
          <p:cNvPr id="13316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029200" cy="563562"/>
          </a:xfrm>
        </p:spPr>
        <p:txBody>
          <a:bodyPr/>
          <a:lstStyle/>
          <a:p>
            <a:pPr eaLnBrk="1" hangingPunct="1"/>
            <a:r>
              <a:rPr lang="zh-CN" altLang="en-US" sz="4000" smtClean="0"/>
              <a:t>耦合方式</a:t>
            </a:r>
            <a:endParaRPr lang="zh-CN" altLang="zh-CN" sz="4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8" descr="PPT内页副本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楷体_GB2312" pitchFamily="49" charset="-122"/>
              </a:rPr>
              <a:t>两个空间上相邻的比特间进行耦合</a:t>
            </a:r>
            <a:endParaRPr lang="en-US" altLang="zh-CN" dirty="0" smtClean="0">
              <a:ea typeface="楷体_GB2312" pitchFamily="49" charset="-122"/>
            </a:endParaRPr>
          </a:p>
          <a:p>
            <a:pPr eaLnBrk="1" hangingPunct="1"/>
            <a:endParaRPr lang="en-US" altLang="zh-CN" dirty="0" smtClean="0">
              <a:ea typeface="楷体_GB2312" pitchFamily="49" charset="-122"/>
            </a:endParaRPr>
          </a:p>
          <a:p>
            <a:pPr eaLnBrk="1" hangingPunct="1"/>
            <a:r>
              <a:rPr lang="zh-CN" altLang="en-US" dirty="0" smtClean="0">
                <a:ea typeface="楷体_GB2312" pitchFamily="49" charset="-122"/>
              </a:rPr>
              <a:t>优点：耦合强度相对较大，门的时间短，能级排列简单</a:t>
            </a:r>
            <a:endParaRPr lang="en-US" altLang="zh-CN" dirty="0" smtClean="0">
              <a:ea typeface="楷体_GB2312" pitchFamily="49" charset="-122"/>
            </a:endParaRPr>
          </a:p>
          <a:p>
            <a:pPr eaLnBrk="1" hangingPunct="1"/>
            <a:r>
              <a:rPr lang="zh-CN" altLang="en-US" dirty="0" smtClean="0">
                <a:ea typeface="楷体_GB2312" pitchFamily="49" charset="-122"/>
              </a:rPr>
              <a:t>缺点：只有相邻比特间才能做</a:t>
            </a:r>
            <a:r>
              <a:rPr lang="en-US" altLang="zh-CN" dirty="0" smtClean="0">
                <a:ea typeface="楷体_GB2312" pitchFamily="49" charset="-122"/>
              </a:rPr>
              <a:t>CZ</a:t>
            </a:r>
            <a:r>
              <a:rPr lang="zh-CN" altLang="en-US" dirty="0" smtClean="0">
                <a:ea typeface="楷体_GB2312" pitchFamily="49" charset="-122"/>
              </a:rPr>
              <a:t>门</a:t>
            </a:r>
            <a:endParaRPr lang="zh-CN" altLang="zh-CN" dirty="0" smtClean="0">
              <a:ea typeface="楷体_GB2312" pitchFamily="49" charset="-122"/>
            </a:endParaRPr>
          </a:p>
        </p:txBody>
      </p:sp>
      <p:sp>
        <p:nvSpPr>
          <p:cNvPr id="14340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029200" cy="563562"/>
          </a:xfrm>
        </p:spPr>
        <p:txBody>
          <a:bodyPr/>
          <a:lstStyle/>
          <a:p>
            <a:pPr eaLnBrk="1" hangingPunct="1"/>
            <a:r>
              <a:rPr lang="zh-CN" altLang="en-US" sz="4000" smtClean="0"/>
              <a:t>临近耦合</a:t>
            </a:r>
            <a:endParaRPr lang="zh-CN" altLang="zh-CN" sz="4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8" descr="PPT内页副本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楷体_GB2312" pitchFamily="49" charset="-122"/>
              </a:rPr>
              <a:t>空间上不相邻的比特通过腔来进行耦合</a:t>
            </a:r>
            <a:endParaRPr lang="en-US" altLang="zh-CN" dirty="0" smtClean="0">
              <a:ea typeface="楷体_GB2312" pitchFamily="49" charset="-122"/>
            </a:endParaRPr>
          </a:p>
          <a:p>
            <a:pPr eaLnBrk="1" hangingPunct="1"/>
            <a:r>
              <a:rPr lang="zh-CN" altLang="en-US" dirty="0" smtClean="0">
                <a:ea typeface="楷体_GB2312" pitchFamily="49" charset="-122"/>
              </a:rPr>
              <a:t>优点：耦合在同一个腔上任意两个比特都可以进行耦合</a:t>
            </a:r>
            <a:endParaRPr lang="en-US" altLang="zh-CN" dirty="0" smtClean="0">
              <a:ea typeface="楷体_GB2312" pitchFamily="49" charset="-122"/>
            </a:endParaRPr>
          </a:p>
          <a:p>
            <a:pPr eaLnBrk="1" hangingPunct="1"/>
            <a:r>
              <a:rPr lang="zh-CN" altLang="en-US" dirty="0" smtClean="0">
                <a:ea typeface="楷体_GB2312" pitchFamily="49" charset="-122"/>
              </a:rPr>
              <a:t>缺点：比特耦合强度相对较弱，</a:t>
            </a:r>
            <a:r>
              <a:rPr lang="en-US" altLang="zh-CN" dirty="0" smtClean="0">
                <a:ea typeface="楷体_GB2312" pitchFamily="49" charset="-122"/>
              </a:rPr>
              <a:t>CZ</a:t>
            </a:r>
            <a:r>
              <a:rPr lang="zh-CN" altLang="en-US" dirty="0" smtClean="0">
                <a:ea typeface="楷体_GB2312" pitchFamily="49" charset="-122"/>
              </a:rPr>
              <a:t>门时间较长；耦合腔也是一个退相干源；能级排列较复杂</a:t>
            </a:r>
            <a:endParaRPr lang="zh-CN" altLang="zh-CN" dirty="0" smtClean="0">
              <a:ea typeface="楷体_GB2312" pitchFamily="49" charset="-122"/>
            </a:endParaRPr>
          </a:p>
        </p:txBody>
      </p:sp>
      <p:sp>
        <p:nvSpPr>
          <p:cNvPr id="15364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029200" cy="563562"/>
          </a:xfrm>
        </p:spPr>
        <p:txBody>
          <a:bodyPr/>
          <a:lstStyle/>
          <a:p>
            <a:pPr eaLnBrk="1" hangingPunct="1"/>
            <a:r>
              <a:rPr lang="zh-CN" altLang="en-US" sz="4000" smtClean="0">
                <a:ea typeface="楷体_GB2312" pitchFamily="49" charset="-122"/>
              </a:rPr>
              <a:t>腔耦合（虚激发）</a:t>
            </a:r>
            <a:endParaRPr lang="zh-CN" altLang="zh-CN" sz="4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8" descr="PPT内页副本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029200" cy="563562"/>
          </a:xfrm>
        </p:spPr>
        <p:txBody>
          <a:bodyPr/>
          <a:lstStyle/>
          <a:p>
            <a:pPr eaLnBrk="1" hangingPunct="1"/>
            <a:r>
              <a:rPr lang="zh-CN" altLang="en-US" sz="3600" smtClean="0">
                <a:ea typeface="楷体_GB2312" pitchFamily="49" charset="-122"/>
              </a:rPr>
              <a:t>腔耦合（虚激发）论文</a:t>
            </a:r>
            <a:endParaRPr lang="zh-CN" altLang="zh-CN" sz="3600" smtClean="0"/>
          </a:p>
        </p:txBody>
      </p:sp>
      <p:pic>
        <p:nvPicPr>
          <p:cNvPr id="16388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2019300"/>
            <a:ext cx="7581900" cy="139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8" descr="PPT内页副本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楷体_GB2312" pitchFamily="49" charset="-122"/>
              </a:rPr>
              <a:t>先将比特</a:t>
            </a:r>
            <a:r>
              <a:rPr lang="en-US" altLang="zh-CN" smtClean="0">
                <a:ea typeface="楷体_GB2312" pitchFamily="49" charset="-122"/>
              </a:rPr>
              <a:t>1</a:t>
            </a:r>
            <a:r>
              <a:rPr lang="zh-CN" altLang="en-US" smtClean="0">
                <a:ea typeface="楷体_GB2312" pitchFamily="49" charset="-122"/>
              </a:rPr>
              <a:t>与中心腔共振，将比特</a:t>
            </a:r>
            <a:r>
              <a:rPr lang="en-US" altLang="zh-CN" smtClean="0">
                <a:ea typeface="楷体_GB2312" pitchFamily="49" charset="-122"/>
              </a:rPr>
              <a:t>1</a:t>
            </a:r>
            <a:r>
              <a:rPr lang="zh-CN" altLang="en-US" smtClean="0">
                <a:ea typeface="楷体_GB2312" pitchFamily="49" charset="-122"/>
              </a:rPr>
              <a:t>状态转移到中心腔中，然后对腔和比特</a:t>
            </a:r>
            <a:r>
              <a:rPr lang="en-US" altLang="zh-CN" smtClean="0">
                <a:ea typeface="楷体_GB2312" pitchFamily="49" charset="-122"/>
              </a:rPr>
              <a:t>2</a:t>
            </a:r>
            <a:r>
              <a:rPr lang="zh-CN" altLang="en-US" smtClean="0">
                <a:ea typeface="楷体_GB2312" pitchFamily="49" charset="-122"/>
              </a:rPr>
              <a:t>施加</a:t>
            </a:r>
            <a:r>
              <a:rPr lang="en-US" altLang="zh-CN" smtClean="0">
                <a:ea typeface="楷体_GB2312" pitchFamily="49" charset="-122"/>
              </a:rPr>
              <a:t>CZ</a:t>
            </a:r>
            <a:r>
              <a:rPr lang="zh-CN" altLang="en-US" smtClean="0">
                <a:ea typeface="楷体_GB2312" pitchFamily="49" charset="-122"/>
              </a:rPr>
              <a:t>门完成计算，最后再将腔中的信息转移回比特</a:t>
            </a:r>
            <a:r>
              <a:rPr lang="en-US" altLang="zh-CN" smtClean="0">
                <a:ea typeface="楷体_GB2312" pitchFamily="49" charset="-122"/>
              </a:rPr>
              <a:t>1</a:t>
            </a:r>
            <a:r>
              <a:rPr lang="zh-CN" altLang="en-US" smtClean="0">
                <a:ea typeface="楷体_GB2312" pitchFamily="49" charset="-122"/>
              </a:rPr>
              <a:t>中。这样就完成了比特</a:t>
            </a:r>
            <a:r>
              <a:rPr lang="en-US" altLang="zh-CN" smtClean="0">
                <a:ea typeface="楷体_GB2312" pitchFamily="49" charset="-122"/>
              </a:rPr>
              <a:t>1,2</a:t>
            </a:r>
            <a:r>
              <a:rPr lang="zh-CN" altLang="en-US" smtClean="0">
                <a:ea typeface="楷体_GB2312" pitchFamily="49" charset="-122"/>
              </a:rPr>
              <a:t>间的</a:t>
            </a:r>
            <a:r>
              <a:rPr lang="en-US" altLang="zh-CN" smtClean="0">
                <a:ea typeface="楷体_GB2312" pitchFamily="49" charset="-122"/>
              </a:rPr>
              <a:t>CZ</a:t>
            </a:r>
            <a:r>
              <a:rPr lang="zh-CN" altLang="en-US" smtClean="0">
                <a:ea typeface="楷体_GB2312" pitchFamily="49" charset="-122"/>
              </a:rPr>
              <a:t>门</a:t>
            </a:r>
            <a:endParaRPr lang="en-US" altLang="zh-CN" smtClean="0">
              <a:ea typeface="楷体_GB2312" pitchFamily="49" charset="-122"/>
            </a:endParaRPr>
          </a:p>
          <a:p>
            <a:pPr eaLnBrk="1" hangingPunct="1"/>
            <a:r>
              <a:rPr lang="en-US" altLang="zh-CN" smtClean="0">
                <a:ea typeface="楷体_GB2312" pitchFamily="49" charset="-122"/>
              </a:rPr>
              <a:t>Martinis</a:t>
            </a:r>
            <a:r>
              <a:rPr lang="zh-CN" altLang="en-US" smtClean="0">
                <a:ea typeface="楷体_GB2312" pitchFamily="49" charset="-122"/>
              </a:rPr>
              <a:t>组在此基础上构造了量子冯诺依曼模型，在</a:t>
            </a:r>
            <a:r>
              <a:rPr lang="en-US" altLang="zh-CN" smtClean="0">
                <a:ea typeface="楷体_GB2312" pitchFamily="49" charset="-122"/>
              </a:rPr>
              <a:t>2010,2013</a:t>
            </a:r>
            <a:r>
              <a:rPr lang="zh-CN" altLang="en-US" smtClean="0">
                <a:ea typeface="楷体_GB2312" pitchFamily="49" charset="-122"/>
              </a:rPr>
              <a:t>年发了两篇论文，然后就没下文了。</a:t>
            </a:r>
            <a:endParaRPr lang="zh-CN" altLang="zh-CN" smtClean="0">
              <a:ea typeface="楷体_GB2312" pitchFamily="49" charset="-122"/>
            </a:endParaRPr>
          </a:p>
        </p:txBody>
      </p:sp>
      <p:sp>
        <p:nvSpPr>
          <p:cNvPr id="17412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029200" cy="563562"/>
          </a:xfrm>
        </p:spPr>
        <p:txBody>
          <a:bodyPr/>
          <a:lstStyle/>
          <a:p>
            <a:pPr eaLnBrk="1" hangingPunct="1"/>
            <a:r>
              <a:rPr lang="zh-CN" altLang="en-US" sz="4000" smtClean="0">
                <a:ea typeface="楷体_GB2312" pitchFamily="49" charset="-122"/>
              </a:rPr>
              <a:t>腔耦合（实激发）</a:t>
            </a:r>
            <a:endParaRPr lang="zh-CN" altLang="zh-CN" sz="4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8" descr="PPT内页副本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295400"/>
            <a:ext cx="4752975" cy="466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029200" cy="563562"/>
          </a:xfrm>
        </p:spPr>
        <p:txBody>
          <a:bodyPr/>
          <a:lstStyle/>
          <a:p>
            <a:pPr eaLnBrk="1" hangingPunct="1"/>
            <a:r>
              <a:rPr lang="zh-CN" altLang="en-US" sz="4000" smtClean="0"/>
              <a:t>量子冯诺依曼模型</a:t>
            </a:r>
            <a:endParaRPr lang="zh-CN" altLang="zh-CN" sz="4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8" descr="PPT内页副本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ea typeface="楷体_GB2312" pitchFamily="49" charset="-122"/>
              </a:rPr>
              <a:t>优点：</a:t>
            </a:r>
            <a:endParaRPr lang="en-US" altLang="zh-CN" dirty="0" smtClean="0">
              <a:ea typeface="楷体_GB2312" pitchFamily="49" charset="-122"/>
            </a:endParaRPr>
          </a:p>
          <a:p>
            <a:pPr lvl="1" eaLnBrk="1" hangingPunct="1"/>
            <a:r>
              <a:rPr lang="zh-CN" altLang="en-US" dirty="0" smtClean="0">
                <a:ea typeface="楷体_GB2312" pitchFamily="49" charset="-122"/>
              </a:rPr>
              <a:t>耦合在同一个腔上任意两个比特都可以进行耦合；</a:t>
            </a:r>
            <a:endParaRPr lang="en-US" altLang="zh-CN" dirty="0" smtClean="0">
              <a:ea typeface="楷体_GB2312" pitchFamily="49" charset="-122"/>
            </a:endParaRPr>
          </a:p>
          <a:p>
            <a:pPr lvl="1" eaLnBrk="1" hangingPunct="1"/>
            <a:r>
              <a:rPr lang="zh-CN" altLang="en-US" dirty="0" smtClean="0">
                <a:ea typeface="楷体_GB2312" pitchFamily="49" charset="-122"/>
              </a:rPr>
              <a:t>而且</a:t>
            </a:r>
            <a:r>
              <a:rPr lang="en-US" altLang="zh-CN" dirty="0" smtClean="0">
                <a:ea typeface="楷体_GB2312" pitchFamily="49" charset="-122"/>
              </a:rPr>
              <a:t>CZ</a:t>
            </a:r>
            <a:r>
              <a:rPr lang="zh-CN" altLang="en-US" dirty="0" smtClean="0">
                <a:ea typeface="楷体_GB2312" pitchFamily="49" charset="-122"/>
              </a:rPr>
              <a:t>门时间相对虚激发较短。</a:t>
            </a:r>
            <a:endParaRPr lang="en-US" altLang="zh-CN" dirty="0" smtClean="0">
              <a:ea typeface="楷体_GB2312" pitchFamily="49" charset="-122"/>
            </a:endParaRPr>
          </a:p>
          <a:p>
            <a:pPr eaLnBrk="1" hangingPunct="1"/>
            <a:r>
              <a:rPr lang="zh-CN" altLang="en-US" dirty="0" smtClean="0">
                <a:ea typeface="楷体_GB2312" pitchFamily="49" charset="-122"/>
              </a:rPr>
              <a:t>缺点：</a:t>
            </a:r>
            <a:endParaRPr lang="en-US" altLang="zh-CN" dirty="0" smtClean="0">
              <a:ea typeface="楷体_GB2312" pitchFamily="49" charset="-122"/>
            </a:endParaRPr>
          </a:p>
          <a:p>
            <a:pPr lvl="1" eaLnBrk="1" hangingPunct="1"/>
            <a:r>
              <a:rPr lang="zh-CN" altLang="en-US" dirty="0" smtClean="0">
                <a:ea typeface="楷体_GB2312" pitchFamily="49" charset="-122"/>
              </a:rPr>
              <a:t>需要将腔实激发，腔的性质也将大大影响</a:t>
            </a:r>
            <a:r>
              <a:rPr lang="en-US" altLang="zh-CN" dirty="0" smtClean="0">
                <a:ea typeface="楷体_GB2312" pitchFamily="49" charset="-122"/>
              </a:rPr>
              <a:t>CZ</a:t>
            </a:r>
            <a:r>
              <a:rPr lang="zh-CN" altLang="en-US" dirty="0" smtClean="0">
                <a:ea typeface="楷体_GB2312" pitchFamily="49" charset="-122"/>
              </a:rPr>
              <a:t>门保真度；</a:t>
            </a:r>
            <a:endParaRPr lang="en-US" altLang="zh-CN" dirty="0" smtClean="0">
              <a:ea typeface="楷体_GB2312" pitchFamily="49" charset="-122"/>
            </a:endParaRPr>
          </a:p>
          <a:p>
            <a:pPr lvl="1" eaLnBrk="1" hangingPunct="1"/>
            <a:r>
              <a:rPr lang="zh-CN" altLang="en-US" dirty="0" smtClean="0">
                <a:ea typeface="楷体_GB2312" pitchFamily="49" charset="-122"/>
              </a:rPr>
              <a:t>因为需要将比特</a:t>
            </a:r>
            <a:r>
              <a:rPr lang="en-US" altLang="zh-CN" dirty="0" smtClean="0">
                <a:ea typeface="楷体_GB2312" pitchFamily="49" charset="-122"/>
              </a:rPr>
              <a:t>1</a:t>
            </a:r>
            <a:r>
              <a:rPr lang="zh-CN" altLang="en-US" dirty="0" smtClean="0">
                <a:ea typeface="楷体_GB2312" pitchFamily="49" charset="-122"/>
              </a:rPr>
              <a:t>与腔调成共振</a:t>
            </a:r>
            <a:r>
              <a:rPr lang="zh-CN" altLang="en-US" dirty="0" smtClean="0">
                <a:ea typeface="楷体_GB2312" pitchFamily="49" charset="-122"/>
              </a:rPr>
              <a:t>，但是这一步保真度并不高</a:t>
            </a:r>
            <a:endParaRPr lang="en-US" altLang="zh-CN" dirty="0" smtClean="0">
              <a:ea typeface="楷体_GB2312" pitchFamily="49" charset="-122"/>
            </a:endParaRPr>
          </a:p>
          <a:p>
            <a:pPr eaLnBrk="1" hangingPunct="1"/>
            <a:endParaRPr lang="zh-CN" altLang="zh-CN" dirty="0" smtClean="0">
              <a:ea typeface="楷体_GB2312" pitchFamily="49" charset="-122"/>
            </a:endParaRPr>
          </a:p>
        </p:txBody>
      </p:sp>
      <p:sp>
        <p:nvSpPr>
          <p:cNvPr id="19460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029200" cy="563562"/>
          </a:xfrm>
        </p:spPr>
        <p:txBody>
          <a:bodyPr/>
          <a:lstStyle/>
          <a:p>
            <a:pPr eaLnBrk="1" hangingPunct="1"/>
            <a:r>
              <a:rPr lang="zh-CN" altLang="en-US" sz="4000" smtClean="0">
                <a:ea typeface="楷体_GB2312" pitchFamily="49" charset="-122"/>
              </a:rPr>
              <a:t>腔耦合（实激发）</a:t>
            </a:r>
            <a:endParaRPr lang="zh-CN" altLang="zh-CN" sz="4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8" descr="PPT内页副本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029200" cy="563562"/>
          </a:xfrm>
        </p:spPr>
        <p:txBody>
          <a:bodyPr/>
          <a:lstStyle/>
          <a:p>
            <a:pPr eaLnBrk="1" hangingPunct="1"/>
            <a:r>
              <a:rPr lang="zh-CN" altLang="en-US" sz="3600" smtClean="0">
                <a:ea typeface="楷体_GB2312" pitchFamily="49" charset="-122"/>
              </a:rPr>
              <a:t>腔耦合（实激发）论文</a:t>
            </a:r>
            <a:endParaRPr lang="zh-CN" altLang="zh-CN" sz="3600" smtClean="0"/>
          </a:p>
        </p:txBody>
      </p:sp>
      <p:pic>
        <p:nvPicPr>
          <p:cNvPr id="20484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752600"/>
            <a:ext cx="7058025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3810000"/>
            <a:ext cx="8267700" cy="187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8" descr="PPT内页副本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8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UCSB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Martinis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组发表论文中提及的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CZ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门的理论分析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buFontTx/>
              <a:buNone/>
              <a:defRPr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其中部分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CZ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门的实验结果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6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029200" cy="563562"/>
          </a:xfrm>
        </p:spPr>
        <p:txBody>
          <a:bodyPr/>
          <a:lstStyle/>
          <a:p>
            <a:pPr eaLnBrk="1" hangingPunct="1"/>
            <a:r>
              <a:rPr lang="zh-CN" altLang="en-US" sz="4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主要内容</a:t>
            </a:r>
            <a:endParaRPr lang="zh-CN" altLang="zh-CN" sz="4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8" descr="PPT内页副本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endParaRPr lang="en-US" altLang="zh-CN" smtClean="0">
              <a:ea typeface="楷体_GB2312" pitchFamily="49" charset="-122"/>
            </a:endParaRPr>
          </a:p>
          <a:p>
            <a:pPr marL="0" indent="0" eaLnBrk="1" hangingPunct="1">
              <a:buFontTx/>
              <a:buNone/>
            </a:pPr>
            <a:endParaRPr lang="en-US" altLang="zh-CN" smtClean="0">
              <a:ea typeface="楷体_GB2312" pitchFamily="49" charset="-122"/>
            </a:endParaRPr>
          </a:p>
          <a:p>
            <a:pPr marL="0" indent="0" eaLnBrk="1" hangingPunct="1">
              <a:buFontTx/>
              <a:buNone/>
            </a:pPr>
            <a:r>
              <a:rPr lang="zh-CN" altLang="en-US" smtClean="0">
                <a:ea typeface="楷体_GB2312" pitchFamily="49" charset="-122"/>
              </a:rPr>
              <a:t>下面介绍找到的一些实验上</a:t>
            </a:r>
            <a:r>
              <a:rPr lang="en-US" altLang="zh-CN" smtClean="0">
                <a:ea typeface="楷体_GB2312" pitchFamily="49" charset="-122"/>
              </a:rPr>
              <a:t>CZ</a:t>
            </a:r>
            <a:r>
              <a:rPr lang="zh-CN" altLang="en-US" smtClean="0">
                <a:ea typeface="楷体_GB2312" pitchFamily="49" charset="-122"/>
              </a:rPr>
              <a:t>门的结果</a:t>
            </a:r>
            <a:endParaRPr lang="zh-CN" altLang="zh-CN" smtClean="0">
              <a:ea typeface="楷体_GB2312" pitchFamily="49" charset="-122"/>
            </a:endParaRPr>
          </a:p>
        </p:txBody>
      </p:sp>
      <p:sp>
        <p:nvSpPr>
          <p:cNvPr id="21508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029200" cy="563562"/>
          </a:xfrm>
        </p:spPr>
        <p:txBody>
          <a:bodyPr/>
          <a:lstStyle/>
          <a:p>
            <a:pPr eaLnBrk="1" hangingPunct="1"/>
            <a:r>
              <a:rPr lang="zh-CN" altLang="en-US" sz="4000" smtClean="0"/>
              <a:t>实验结果</a:t>
            </a:r>
            <a:endParaRPr lang="zh-CN" altLang="zh-CN" sz="4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8" descr="PPT内页副本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楷体_GB2312" pitchFamily="49" charset="-122"/>
              </a:rPr>
              <a:t>临近耦合下，</a:t>
            </a:r>
            <a:r>
              <a:rPr lang="en-US" altLang="zh-CN" smtClean="0">
                <a:ea typeface="楷体_GB2312" pitchFamily="49" charset="-122"/>
              </a:rPr>
              <a:t>CZ</a:t>
            </a:r>
            <a:r>
              <a:rPr lang="zh-CN" altLang="en-US" smtClean="0">
                <a:ea typeface="楷体_GB2312" pitchFamily="49" charset="-122"/>
              </a:rPr>
              <a:t>门平均保真度为</a:t>
            </a:r>
            <a:r>
              <a:rPr lang="en-US" altLang="zh-CN" smtClean="0">
                <a:ea typeface="楷体_GB2312" pitchFamily="49" charset="-122"/>
              </a:rPr>
              <a:t>99.44%</a:t>
            </a:r>
            <a:r>
              <a:rPr lang="zh-CN" altLang="en-US" smtClean="0">
                <a:ea typeface="楷体_GB2312" pitchFamily="49" charset="-122"/>
              </a:rPr>
              <a:t>，主要影响因素为：</a:t>
            </a:r>
            <a:r>
              <a:rPr lang="en-US" altLang="zh-CN" smtClean="0">
                <a:ea typeface="楷体_GB2312" pitchFamily="49" charset="-122"/>
              </a:rPr>
              <a:t>decoherence</a:t>
            </a:r>
            <a:r>
              <a:rPr lang="zh-CN" altLang="en-US" smtClean="0">
                <a:ea typeface="楷体_GB2312" pitchFamily="49" charset="-122"/>
              </a:rPr>
              <a:t>（</a:t>
            </a:r>
            <a:r>
              <a:rPr lang="en-US" altLang="zh-CN" smtClean="0">
                <a:ea typeface="楷体_GB2312" pitchFamily="49" charset="-122"/>
              </a:rPr>
              <a:t>55%</a:t>
            </a:r>
            <a:r>
              <a:rPr lang="zh-CN" altLang="en-US" smtClean="0">
                <a:ea typeface="楷体_GB2312" pitchFamily="49" charset="-122"/>
              </a:rPr>
              <a:t>），而不是态的泄露。</a:t>
            </a:r>
            <a:endParaRPr lang="en-US" altLang="zh-CN" smtClean="0">
              <a:ea typeface="楷体_GB2312" pitchFamily="49" charset="-122"/>
            </a:endParaRPr>
          </a:p>
          <a:p>
            <a:pPr eaLnBrk="1" hangingPunct="1"/>
            <a:r>
              <a:rPr lang="zh-CN" altLang="en-US" smtClean="0">
                <a:ea typeface="楷体_GB2312" pitchFamily="49" charset="-122"/>
              </a:rPr>
              <a:t>腔耦合下，</a:t>
            </a:r>
            <a:r>
              <a:rPr lang="en-US" altLang="zh-CN" smtClean="0">
                <a:ea typeface="楷体_GB2312" pitchFamily="49" charset="-122"/>
              </a:rPr>
              <a:t>CZ</a:t>
            </a:r>
            <a:r>
              <a:rPr lang="zh-CN" altLang="en-US" smtClean="0">
                <a:ea typeface="楷体_GB2312" pitchFamily="49" charset="-122"/>
              </a:rPr>
              <a:t>门对</a:t>
            </a:r>
            <a:r>
              <a:rPr lang="en-US" altLang="zh-CN" smtClean="0">
                <a:ea typeface="楷体_GB2312" pitchFamily="49" charset="-122"/>
              </a:rPr>
              <a:t>ground state</a:t>
            </a:r>
            <a:r>
              <a:rPr lang="zh-CN" altLang="en-US" smtClean="0">
                <a:ea typeface="楷体_GB2312" pitchFamily="49" charset="-122"/>
              </a:rPr>
              <a:t>，</a:t>
            </a:r>
            <a:r>
              <a:rPr lang="en-US" altLang="zh-CN" smtClean="0">
                <a:ea typeface="楷体_GB2312" pitchFamily="49" charset="-122"/>
              </a:rPr>
              <a:t>Bell triplet</a:t>
            </a:r>
            <a:r>
              <a:rPr lang="zh-CN" altLang="en-US" smtClean="0">
                <a:ea typeface="楷体_GB2312" pitchFamily="49" charset="-122"/>
              </a:rPr>
              <a:t>，</a:t>
            </a:r>
            <a:r>
              <a:rPr lang="en-US" altLang="zh-CN" smtClean="0">
                <a:ea typeface="楷体_GB2312" pitchFamily="49" charset="-122"/>
              </a:rPr>
              <a:t>GHZ state</a:t>
            </a:r>
            <a:r>
              <a:rPr lang="zh-CN" altLang="en-US" smtClean="0">
                <a:ea typeface="楷体_GB2312" pitchFamily="49" charset="-122"/>
              </a:rPr>
              <a:t>的保真度分别为：</a:t>
            </a:r>
            <a:r>
              <a:rPr lang="en-US" altLang="zh-CN" smtClean="0">
                <a:ea typeface="楷体_GB2312" pitchFamily="49" charset="-122"/>
              </a:rPr>
              <a:t>99%</a:t>
            </a:r>
            <a:r>
              <a:rPr lang="zh-CN" altLang="en-US" smtClean="0">
                <a:ea typeface="楷体_GB2312" pitchFamily="49" charset="-122"/>
              </a:rPr>
              <a:t>、</a:t>
            </a:r>
            <a:r>
              <a:rPr lang="en-US" altLang="zh-CN" smtClean="0">
                <a:ea typeface="楷体_GB2312" pitchFamily="49" charset="-122"/>
              </a:rPr>
              <a:t>94%</a:t>
            </a:r>
            <a:r>
              <a:rPr lang="zh-CN" altLang="en-US" smtClean="0">
                <a:ea typeface="楷体_GB2312" pitchFamily="49" charset="-122"/>
              </a:rPr>
              <a:t>、</a:t>
            </a:r>
            <a:r>
              <a:rPr lang="en-US" altLang="zh-CN" smtClean="0">
                <a:ea typeface="楷体_GB2312" pitchFamily="49" charset="-122"/>
              </a:rPr>
              <a:t>88%(</a:t>
            </a:r>
            <a:r>
              <a:rPr lang="zh-CN" altLang="en-US" smtClean="0">
                <a:ea typeface="楷体_GB2312" pitchFamily="49" charset="-122"/>
              </a:rPr>
              <a:t>比特</a:t>
            </a:r>
            <a:r>
              <a:rPr lang="en-US" altLang="zh-CN" smtClean="0">
                <a:ea typeface="楷体_GB2312" pitchFamily="49" charset="-122"/>
              </a:rPr>
              <a:t>T1</a:t>
            </a:r>
            <a:r>
              <a:rPr lang="zh-CN" altLang="en-US" smtClean="0">
                <a:ea typeface="楷体_GB2312" pitchFamily="49" charset="-122"/>
              </a:rPr>
              <a:t>在</a:t>
            </a:r>
            <a:r>
              <a:rPr lang="en-US" altLang="zh-CN" smtClean="0">
                <a:ea typeface="楷体_GB2312" pitchFamily="49" charset="-122"/>
              </a:rPr>
              <a:t>1</a:t>
            </a:r>
            <a:r>
              <a:rPr lang="el-GR" altLang="zh-CN" smtClean="0">
                <a:ea typeface="楷体_GB2312" pitchFamily="49" charset="-122"/>
              </a:rPr>
              <a:t>μ</a:t>
            </a:r>
            <a:r>
              <a:rPr lang="en-US" altLang="zh-CN" smtClean="0">
                <a:ea typeface="楷体_GB2312" pitchFamily="49" charset="-122"/>
              </a:rPr>
              <a:t>s</a:t>
            </a:r>
            <a:r>
              <a:rPr lang="zh-CN" altLang="en-US" smtClean="0">
                <a:ea typeface="楷体_GB2312" pitchFamily="49" charset="-122"/>
              </a:rPr>
              <a:t>左右，</a:t>
            </a:r>
            <a:r>
              <a:rPr lang="en-US" altLang="zh-CN" smtClean="0">
                <a:ea typeface="楷体_GB2312" pitchFamily="49" charset="-122"/>
              </a:rPr>
              <a:t>T2</a:t>
            </a:r>
            <a:r>
              <a:rPr lang="zh-CN" altLang="en-US" smtClean="0">
                <a:ea typeface="楷体_GB2312" pitchFamily="49" charset="-122"/>
              </a:rPr>
              <a:t>在</a:t>
            </a:r>
            <a:r>
              <a:rPr lang="en-US" altLang="zh-CN" smtClean="0">
                <a:ea typeface="楷体_GB2312" pitchFamily="49" charset="-122"/>
              </a:rPr>
              <a:t>0.5</a:t>
            </a:r>
            <a:r>
              <a:rPr lang="el-GR" altLang="zh-CN" smtClean="0">
                <a:ea typeface="楷体_GB2312" pitchFamily="49" charset="-122"/>
              </a:rPr>
              <a:t> μ</a:t>
            </a:r>
            <a:r>
              <a:rPr lang="en-US" altLang="zh-CN" smtClean="0">
                <a:ea typeface="楷体_GB2312" pitchFamily="49" charset="-122"/>
              </a:rPr>
              <a:t>s</a:t>
            </a:r>
            <a:r>
              <a:rPr lang="zh-CN" altLang="en-US" smtClean="0">
                <a:ea typeface="楷体_GB2312" pitchFamily="49" charset="-122"/>
              </a:rPr>
              <a:t>左右</a:t>
            </a:r>
            <a:r>
              <a:rPr lang="en-US" altLang="zh-CN" smtClean="0">
                <a:ea typeface="楷体_GB2312" pitchFamily="49" charset="-122"/>
              </a:rPr>
              <a:t>)</a:t>
            </a:r>
            <a:endParaRPr lang="zh-CN" altLang="zh-CN" smtClean="0">
              <a:ea typeface="楷体_GB2312" pitchFamily="49" charset="-122"/>
            </a:endParaRPr>
          </a:p>
          <a:p>
            <a:pPr eaLnBrk="1" hangingPunct="1"/>
            <a:endParaRPr lang="zh-CN" altLang="zh-CN" smtClean="0">
              <a:ea typeface="楷体_GB2312" pitchFamily="49" charset="-122"/>
            </a:endParaRPr>
          </a:p>
        </p:txBody>
      </p:sp>
      <p:sp>
        <p:nvSpPr>
          <p:cNvPr id="22532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029200" cy="563562"/>
          </a:xfrm>
        </p:spPr>
        <p:txBody>
          <a:bodyPr/>
          <a:lstStyle/>
          <a:p>
            <a:pPr eaLnBrk="1" hangingPunct="1"/>
            <a:r>
              <a:rPr lang="zh-CN" altLang="en-US" sz="4000" smtClean="0"/>
              <a:t>绝热</a:t>
            </a:r>
            <a:r>
              <a:rPr lang="en-US" altLang="zh-CN" sz="4000" smtClean="0"/>
              <a:t>CZ</a:t>
            </a:r>
            <a:r>
              <a:rPr lang="zh-CN" altLang="en-US" sz="4000" smtClean="0"/>
              <a:t>门</a:t>
            </a:r>
            <a:endParaRPr lang="zh-CN" altLang="zh-CN" sz="4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8" descr="PPT内页副本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楷体_GB2312" pitchFamily="49" charset="-122"/>
              </a:rPr>
              <a:t>两个</a:t>
            </a:r>
            <a:r>
              <a:rPr lang="en-US" altLang="zh-CN" dirty="0" smtClean="0">
                <a:ea typeface="楷体_GB2312" pitchFamily="49" charset="-122"/>
              </a:rPr>
              <a:t>Phase qubit</a:t>
            </a:r>
            <a:r>
              <a:rPr lang="zh-CN" altLang="en-US" dirty="0" smtClean="0">
                <a:ea typeface="楷体_GB2312" pitchFamily="49" charset="-122"/>
              </a:rPr>
              <a:t>临近耦合，</a:t>
            </a:r>
            <a:r>
              <a:rPr lang="en-US" altLang="zh-CN" dirty="0" smtClean="0">
                <a:ea typeface="楷体_GB2312" pitchFamily="49" charset="-122"/>
              </a:rPr>
              <a:t>T1</a:t>
            </a:r>
            <a:r>
              <a:rPr lang="zh-CN" altLang="en-US" dirty="0" smtClean="0">
                <a:ea typeface="楷体_GB2312" pitchFamily="49" charset="-122"/>
              </a:rPr>
              <a:t>在</a:t>
            </a:r>
            <a:r>
              <a:rPr lang="en-US" altLang="zh-CN" dirty="0" smtClean="0">
                <a:ea typeface="楷体_GB2312" pitchFamily="49" charset="-122"/>
              </a:rPr>
              <a:t>500ns</a:t>
            </a:r>
            <a:r>
              <a:rPr lang="zh-CN" altLang="en-US" dirty="0" smtClean="0">
                <a:ea typeface="楷体_GB2312" pitchFamily="49" charset="-122"/>
              </a:rPr>
              <a:t>左右，</a:t>
            </a:r>
            <a:r>
              <a:rPr lang="en-US" altLang="zh-CN" dirty="0" smtClean="0">
                <a:ea typeface="楷体_GB2312" pitchFamily="49" charset="-122"/>
              </a:rPr>
              <a:t>T2</a:t>
            </a:r>
            <a:r>
              <a:rPr lang="zh-CN" altLang="en-US" dirty="0" smtClean="0">
                <a:ea typeface="楷体_GB2312" pitchFamily="49" charset="-122"/>
              </a:rPr>
              <a:t>在</a:t>
            </a:r>
            <a:r>
              <a:rPr lang="en-US" altLang="zh-CN" dirty="0" smtClean="0">
                <a:ea typeface="楷体_GB2312" pitchFamily="49" charset="-122"/>
              </a:rPr>
              <a:t>200ns</a:t>
            </a:r>
            <a:r>
              <a:rPr lang="zh-CN" altLang="en-US" dirty="0" smtClean="0">
                <a:ea typeface="楷体_GB2312" pitchFamily="49" charset="-122"/>
              </a:rPr>
              <a:t>左右，</a:t>
            </a:r>
            <a:r>
              <a:rPr lang="en-US" altLang="zh-CN" dirty="0" smtClean="0">
                <a:ea typeface="楷体_GB2312" pitchFamily="49" charset="-122"/>
              </a:rPr>
              <a:t>CZ</a:t>
            </a:r>
            <a:r>
              <a:rPr lang="zh-CN" altLang="en-US" dirty="0" smtClean="0">
                <a:ea typeface="楷体_GB2312" pitchFamily="49" charset="-122"/>
              </a:rPr>
              <a:t>门时间</a:t>
            </a:r>
            <a:r>
              <a:rPr lang="en-US" altLang="zh-CN" dirty="0" smtClean="0">
                <a:ea typeface="楷体_GB2312" pitchFamily="49" charset="-122"/>
              </a:rPr>
              <a:t>51.8ns</a:t>
            </a:r>
            <a:r>
              <a:rPr lang="zh-CN" altLang="en-US" dirty="0" smtClean="0">
                <a:ea typeface="楷体_GB2312" pitchFamily="49" charset="-122"/>
              </a:rPr>
              <a:t>，通过</a:t>
            </a:r>
            <a:r>
              <a:rPr lang="en-US" altLang="zh-CN" dirty="0" smtClean="0">
                <a:ea typeface="楷体_GB2312" pitchFamily="49" charset="-122"/>
              </a:rPr>
              <a:t>QPT</a:t>
            </a:r>
            <a:r>
              <a:rPr lang="zh-CN" altLang="en-US" dirty="0" smtClean="0">
                <a:ea typeface="楷体_GB2312" pitchFamily="49" charset="-122"/>
              </a:rPr>
              <a:t>得到</a:t>
            </a:r>
            <a:r>
              <a:rPr lang="en-US" altLang="zh-CN" dirty="0" smtClean="0">
                <a:ea typeface="楷体_GB2312" pitchFamily="49" charset="-122"/>
              </a:rPr>
              <a:t>CZ</a:t>
            </a:r>
            <a:r>
              <a:rPr lang="zh-CN" altLang="en-US" dirty="0" smtClean="0">
                <a:ea typeface="楷体_GB2312" pitchFamily="49" charset="-122"/>
              </a:rPr>
              <a:t>门保真度为</a:t>
            </a:r>
            <a:r>
              <a:rPr lang="en-US" altLang="zh-CN" dirty="0" smtClean="0">
                <a:ea typeface="楷体_GB2312" pitchFamily="49" charset="-122"/>
              </a:rPr>
              <a:t>0.7</a:t>
            </a:r>
          </a:p>
          <a:p>
            <a:pPr eaLnBrk="1" hangingPunct="1"/>
            <a:r>
              <a:rPr lang="zh-CN" altLang="en-US" dirty="0" smtClean="0">
                <a:ea typeface="楷体_GB2312" pitchFamily="49" charset="-122"/>
              </a:rPr>
              <a:t>在量子冯诺依曼模型，不考虑噪音和退相干的模拟中，</a:t>
            </a:r>
            <a:r>
              <a:rPr lang="en-US" altLang="zh-CN" dirty="0" smtClean="0">
                <a:ea typeface="楷体_GB2312" pitchFamily="49" charset="-122"/>
              </a:rPr>
              <a:t>qubit</a:t>
            </a:r>
            <a:r>
              <a:rPr lang="zh-CN" altLang="en-US" dirty="0" smtClean="0">
                <a:ea typeface="楷体_GB2312" pitchFamily="49" charset="-122"/>
              </a:rPr>
              <a:t>与腔的</a:t>
            </a:r>
            <a:r>
              <a:rPr lang="en-US" altLang="zh-CN" dirty="0" smtClean="0">
                <a:ea typeface="楷体_GB2312" pitchFamily="49" charset="-122"/>
              </a:rPr>
              <a:t>CZ</a:t>
            </a:r>
            <a:r>
              <a:rPr lang="zh-CN" altLang="en-US" dirty="0" smtClean="0">
                <a:ea typeface="楷体_GB2312" pitchFamily="49" charset="-122"/>
              </a:rPr>
              <a:t>门保真度为</a:t>
            </a:r>
            <a:r>
              <a:rPr lang="en-US" altLang="zh-CN" dirty="0" smtClean="0">
                <a:ea typeface="楷体_GB2312" pitchFamily="49" charset="-122"/>
              </a:rPr>
              <a:t>99.99%</a:t>
            </a:r>
            <a:r>
              <a:rPr lang="zh-CN" altLang="en-US" dirty="0" smtClean="0">
                <a:ea typeface="楷体_GB2312" pitchFamily="49" charset="-122"/>
              </a:rPr>
              <a:t>，</a:t>
            </a:r>
            <a:r>
              <a:rPr lang="en-US" altLang="zh-CN" dirty="0" smtClean="0">
                <a:ea typeface="楷体_GB2312" pitchFamily="49" charset="-122"/>
              </a:rPr>
              <a:t>qubit</a:t>
            </a:r>
            <a:r>
              <a:rPr lang="zh-CN" altLang="en-US" dirty="0" smtClean="0">
                <a:ea typeface="楷体_GB2312" pitchFamily="49" charset="-122"/>
              </a:rPr>
              <a:t>与腔交换保真度</a:t>
            </a:r>
            <a:r>
              <a:rPr lang="en-US" altLang="zh-CN" dirty="0" smtClean="0">
                <a:ea typeface="楷体_GB2312" pitchFamily="49" charset="-122"/>
              </a:rPr>
              <a:t>99.99%</a:t>
            </a:r>
            <a:r>
              <a:rPr lang="zh-CN" altLang="en-US" dirty="0" smtClean="0">
                <a:ea typeface="楷体_GB2312" pitchFamily="49" charset="-122"/>
              </a:rPr>
              <a:t>，</a:t>
            </a:r>
            <a:r>
              <a:rPr lang="en-US" altLang="zh-CN" dirty="0" smtClean="0">
                <a:ea typeface="楷体_GB2312" pitchFamily="49" charset="-122"/>
              </a:rPr>
              <a:t>qubit</a:t>
            </a:r>
            <a:r>
              <a:rPr lang="zh-CN" altLang="en-US" dirty="0" smtClean="0">
                <a:ea typeface="楷体_GB2312" pitchFamily="49" charset="-122"/>
              </a:rPr>
              <a:t>间的</a:t>
            </a:r>
            <a:r>
              <a:rPr lang="en-US" altLang="zh-CN" dirty="0" smtClean="0">
                <a:ea typeface="楷体_GB2312" pitchFamily="49" charset="-122"/>
              </a:rPr>
              <a:t>CZ</a:t>
            </a:r>
            <a:r>
              <a:rPr lang="zh-CN" altLang="en-US" dirty="0" smtClean="0">
                <a:ea typeface="楷体_GB2312" pitchFamily="49" charset="-122"/>
              </a:rPr>
              <a:t>门保真度为</a:t>
            </a:r>
            <a:r>
              <a:rPr lang="en-US" altLang="zh-CN" dirty="0" smtClean="0">
                <a:ea typeface="楷体_GB2312" pitchFamily="49" charset="-122"/>
              </a:rPr>
              <a:t>99.94%</a:t>
            </a:r>
            <a:r>
              <a:rPr lang="zh-CN" altLang="en-US" dirty="0" smtClean="0">
                <a:ea typeface="楷体_GB2312" pitchFamily="49" charset="-122"/>
              </a:rPr>
              <a:t>。</a:t>
            </a:r>
            <a:r>
              <a:rPr lang="en-US" altLang="zh-CN" dirty="0" smtClean="0">
                <a:ea typeface="楷体_GB2312" pitchFamily="49" charset="-122"/>
              </a:rPr>
              <a:t>(</a:t>
            </a:r>
            <a:r>
              <a:rPr lang="zh-CN" altLang="en-US" smtClean="0">
                <a:ea typeface="楷体_GB2312" pitchFamily="49" charset="-122"/>
              </a:rPr>
              <a:t>非实验</a:t>
            </a:r>
            <a:r>
              <a:rPr lang="en-US" altLang="zh-CN" smtClean="0">
                <a:ea typeface="楷体_GB2312" pitchFamily="49" charset="-122"/>
              </a:rPr>
              <a:t>)</a:t>
            </a:r>
            <a:endParaRPr lang="zh-CN" altLang="zh-CN" dirty="0" smtClean="0">
              <a:ea typeface="楷体_GB2312" pitchFamily="49" charset="-122"/>
            </a:endParaRPr>
          </a:p>
        </p:txBody>
      </p:sp>
      <p:sp>
        <p:nvSpPr>
          <p:cNvPr id="23556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029200" cy="563562"/>
          </a:xfrm>
        </p:spPr>
        <p:txBody>
          <a:bodyPr/>
          <a:lstStyle/>
          <a:p>
            <a:pPr eaLnBrk="1" hangingPunct="1"/>
            <a:r>
              <a:rPr lang="zh-CN" altLang="en-US" sz="4000" smtClean="0"/>
              <a:t>非绝热</a:t>
            </a:r>
            <a:r>
              <a:rPr lang="en-US" altLang="zh-CN" sz="4000" smtClean="0"/>
              <a:t>CZ</a:t>
            </a:r>
            <a:r>
              <a:rPr lang="zh-CN" altLang="en-US" sz="4000" smtClean="0"/>
              <a:t>门</a:t>
            </a:r>
            <a:endParaRPr lang="zh-CN" altLang="zh-CN" sz="4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8" descr="PPT内页副本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smtClean="0">
              <a:ea typeface="楷体_GB2312" pitchFamily="49" charset="-122"/>
            </a:endParaRPr>
          </a:p>
        </p:txBody>
      </p:sp>
      <p:sp>
        <p:nvSpPr>
          <p:cNvPr id="24580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029200" cy="563562"/>
          </a:xfrm>
        </p:spPr>
        <p:txBody>
          <a:bodyPr/>
          <a:lstStyle/>
          <a:p>
            <a:pPr eaLnBrk="1" hangingPunct="1"/>
            <a:endParaRPr lang="zh-CN" altLang="zh-CN" sz="4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8" descr="PPT内页副本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pPr eaLnBrk="1" hangingPunct="1"/>
            <a:r>
              <a:rPr lang="zh-CN" altLang="en-US" sz="2800" smtClean="0">
                <a:ea typeface="楷体_GB2312" pitchFamily="49" charset="-122"/>
              </a:rPr>
              <a:t>构成</a:t>
            </a:r>
            <a:r>
              <a:rPr lang="en-US" altLang="zh-CN" sz="2800" smtClean="0">
                <a:ea typeface="楷体_GB2312" pitchFamily="49" charset="-122"/>
              </a:rPr>
              <a:t>CZ</a:t>
            </a:r>
            <a:r>
              <a:rPr lang="zh-CN" altLang="en-US" sz="2800" smtClean="0">
                <a:ea typeface="楷体_GB2312" pitchFamily="49" charset="-122"/>
              </a:rPr>
              <a:t>门的基本方式主要是将一个</a:t>
            </a:r>
            <a:r>
              <a:rPr lang="en-US" altLang="zh-CN" sz="2800" smtClean="0">
                <a:ea typeface="楷体_GB2312" pitchFamily="49" charset="-122"/>
              </a:rPr>
              <a:t>qubit</a:t>
            </a:r>
            <a:r>
              <a:rPr lang="zh-CN" altLang="en-US" sz="2800" smtClean="0">
                <a:ea typeface="楷体_GB2312" pitchFamily="49" charset="-122"/>
              </a:rPr>
              <a:t>的</a:t>
            </a:r>
            <a:r>
              <a:rPr lang="en-US" altLang="zh-CN" sz="2800" smtClean="0">
                <a:ea typeface="楷体_GB2312" pitchFamily="49" charset="-122"/>
              </a:rPr>
              <a:t>0,1</a:t>
            </a:r>
            <a:r>
              <a:rPr lang="zh-CN" altLang="en-US" sz="2800" smtClean="0">
                <a:ea typeface="楷体_GB2312" pitchFamily="49" charset="-122"/>
              </a:rPr>
              <a:t>能级与另一个</a:t>
            </a:r>
            <a:r>
              <a:rPr lang="en-US" altLang="zh-CN" sz="2800" smtClean="0">
                <a:ea typeface="楷体_GB2312" pitchFamily="49" charset="-122"/>
              </a:rPr>
              <a:t>qubit</a:t>
            </a:r>
            <a:r>
              <a:rPr lang="zh-CN" altLang="en-US" sz="2800" smtClean="0">
                <a:ea typeface="楷体_GB2312" pitchFamily="49" charset="-122"/>
              </a:rPr>
              <a:t>的</a:t>
            </a:r>
            <a:r>
              <a:rPr lang="en-US" altLang="zh-CN" sz="2800" smtClean="0">
                <a:ea typeface="楷体_GB2312" pitchFamily="49" charset="-122"/>
              </a:rPr>
              <a:t>1,2</a:t>
            </a:r>
            <a:r>
              <a:rPr lang="zh-CN" altLang="en-US" sz="2800" smtClean="0">
                <a:ea typeface="楷体_GB2312" pitchFamily="49" charset="-122"/>
              </a:rPr>
              <a:t>能级调成相同，通过</a:t>
            </a:r>
            <a:r>
              <a:rPr lang="en-US" altLang="zh-CN" sz="2800" smtClean="0">
                <a:ea typeface="楷体_GB2312" pitchFamily="49" charset="-122"/>
              </a:rPr>
              <a:t>11</a:t>
            </a:r>
            <a:r>
              <a:rPr lang="zh-CN" altLang="en-US" sz="2800" smtClean="0">
                <a:ea typeface="楷体_GB2312" pitchFamily="49" charset="-122"/>
              </a:rPr>
              <a:t>与</a:t>
            </a:r>
            <a:r>
              <a:rPr lang="en-US" altLang="zh-CN" sz="2800" smtClean="0">
                <a:ea typeface="楷体_GB2312" pitchFamily="49" charset="-122"/>
              </a:rPr>
              <a:t>02</a:t>
            </a:r>
            <a:r>
              <a:rPr lang="zh-CN" altLang="en-US" sz="2800" smtClean="0">
                <a:ea typeface="楷体_GB2312" pitchFamily="49" charset="-122"/>
              </a:rPr>
              <a:t>能级排斥，</a:t>
            </a:r>
            <a:r>
              <a:rPr lang="en-US" altLang="zh-CN" sz="2800" smtClean="0">
                <a:ea typeface="楷体_GB2312" pitchFamily="49" charset="-122"/>
              </a:rPr>
              <a:t>11</a:t>
            </a:r>
            <a:r>
              <a:rPr lang="zh-CN" altLang="en-US" sz="2800" smtClean="0">
                <a:ea typeface="楷体_GB2312" pitchFamily="49" charset="-122"/>
              </a:rPr>
              <a:t>额外积累相位。</a:t>
            </a:r>
            <a:endParaRPr lang="en-US" altLang="zh-CN" sz="2800" smtClean="0">
              <a:ea typeface="楷体_GB2312" pitchFamily="49" charset="-122"/>
            </a:endParaRPr>
          </a:p>
          <a:p>
            <a:pPr eaLnBrk="1" hangingPunct="1"/>
            <a:r>
              <a:rPr lang="zh-CN" altLang="en-US" sz="2800" smtClean="0">
                <a:ea typeface="楷体_GB2312" pitchFamily="49" charset="-122"/>
              </a:rPr>
              <a:t>调节方式可分为：</a:t>
            </a:r>
            <a:endParaRPr lang="en-US" altLang="zh-CN" sz="2800" smtClean="0">
              <a:ea typeface="楷体_GB2312" pitchFamily="49" charset="-122"/>
            </a:endParaRPr>
          </a:p>
          <a:p>
            <a:pPr lvl="1" eaLnBrk="1" hangingPunct="1"/>
            <a:r>
              <a:rPr lang="zh-CN" altLang="en-US" smtClean="0">
                <a:ea typeface="楷体_GB2312" pitchFamily="49" charset="-122"/>
              </a:rPr>
              <a:t>绝热演化；</a:t>
            </a:r>
            <a:endParaRPr lang="en-US" altLang="zh-CN" smtClean="0">
              <a:ea typeface="楷体_GB2312" pitchFamily="49" charset="-122"/>
            </a:endParaRPr>
          </a:p>
          <a:p>
            <a:pPr lvl="1" eaLnBrk="1" hangingPunct="1"/>
            <a:r>
              <a:rPr lang="zh-CN" altLang="en-US" smtClean="0">
                <a:ea typeface="楷体_GB2312" pitchFamily="49" charset="-122"/>
              </a:rPr>
              <a:t>非绝热演化；</a:t>
            </a:r>
            <a:endParaRPr lang="en-US" altLang="zh-CN" smtClean="0">
              <a:ea typeface="楷体_GB2312" pitchFamily="49" charset="-122"/>
            </a:endParaRPr>
          </a:p>
          <a:p>
            <a:pPr eaLnBrk="1" hangingPunct="1"/>
            <a:r>
              <a:rPr lang="zh-CN" altLang="en-US" sz="2800" smtClean="0">
                <a:ea typeface="楷体_GB2312" pitchFamily="49" charset="-122"/>
              </a:rPr>
              <a:t>比特耦合方式：</a:t>
            </a:r>
            <a:endParaRPr lang="en-US" altLang="zh-CN" sz="2800" smtClean="0">
              <a:ea typeface="楷体_GB2312" pitchFamily="49" charset="-122"/>
            </a:endParaRPr>
          </a:p>
          <a:p>
            <a:pPr lvl="1" eaLnBrk="1" hangingPunct="1"/>
            <a:r>
              <a:rPr lang="zh-CN" altLang="en-US" smtClean="0">
                <a:ea typeface="楷体_GB2312" pitchFamily="49" charset="-122"/>
              </a:rPr>
              <a:t>临近耦合；</a:t>
            </a:r>
            <a:endParaRPr lang="en-US" altLang="zh-CN" smtClean="0">
              <a:ea typeface="楷体_GB2312" pitchFamily="49" charset="-122"/>
            </a:endParaRPr>
          </a:p>
          <a:p>
            <a:pPr lvl="1" eaLnBrk="1" hangingPunct="1"/>
            <a:r>
              <a:rPr lang="zh-CN" altLang="en-US" smtClean="0">
                <a:ea typeface="楷体_GB2312" pitchFamily="49" charset="-122"/>
              </a:rPr>
              <a:t>腔耦合（虚激发）</a:t>
            </a:r>
            <a:endParaRPr lang="en-US" altLang="zh-CN" smtClean="0">
              <a:ea typeface="楷体_GB2312" pitchFamily="49" charset="-122"/>
            </a:endParaRPr>
          </a:p>
          <a:p>
            <a:pPr lvl="1" eaLnBrk="1" hangingPunct="1"/>
            <a:r>
              <a:rPr lang="zh-CN" altLang="en-US" smtClean="0">
                <a:ea typeface="楷体_GB2312" pitchFamily="49" charset="-122"/>
              </a:rPr>
              <a:t>腔耦合（实激发）</a:t>
            </a:r>
            <a:endParaRPr lang="en-US" altLang="zh-CN" smtClean="0">
              <a:ea typeface="楷体_GB2312" pitchFamily="49" charset="-122"/>
            </a:endParaRPr>
          </a:p>
          <a:p>
            <a:pPr lvl="1" eaLnBrk="1" hangingPunct="1"/>
            <a:endParaRPr lang="zh-CN" altLang="zh-CN" smtClean="0">
              <a:ea typeface="楷体_GB2312" pitchFamily="49" charset="-122"/>
            </a:endParaRPr>
          </a:p>
        </p:txBody>
      </p:sp>
      <p:sp>
        <p:nvSpPr>
          <p:cNvPr id="4100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029200" cy="563562"/>
          </a:xfrm>
        </p:spPr>
        <p:txBody>
          <a:bodyPr/>
          <a:lstStyle/>
          <a:p>
            <a:pPr eaLnBrk="1" hangingPunct="1"/>
            <a:r>
              <a:rPr lang="en-US" altLang="zh-CN" sz="4000" smtClean="0"/>
              <a:t>CZ</a:t>
            </a:r>
            <a:r>
              <a:rPr lang="zh-CN" altLang="en-US" sz="4000" smtClean="0"/>
              <a:t>门</a:t>
            </a:r>
            <a:endParaRPr lang="zh-CN" altLang="zh-CN" sz="4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8" descr="PPT内页副本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8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idx="1"/>
          </p:nvPr>
        </p:nvSpPr>
        <p:spPr>
          <a:xfrm>
            <a:off x="304800" y="1600200"/>
            <a:ext cx="8610600" cy="4953000"/>
          </a:xfrm>
          <a:blipFill rotWithShape="0">
            <a:blip r:embed="rId3"/>
            <a:stretch>
              <a:fillRect l="-1628" t="-1970" r="-1699"/>
            </a:stretch>
          </a:blipFill>
          <a:extLst/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5124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029200" cy="563562"/>
          </a:xfrm>
        </p:spPr>
        <p:txBody>
          <a:bodyPr/>
          <a:lstStyle/>
          <a:p>
            <a:pPr eaLnBrk="1" hangingPunct="1"/>
            <a:r>
              <a:rPr lang="zh-CN" altLang="en-US" sz="4000" smtClean="0"/>
              <a:t>绝热</a:t>
            </a:r>
            <a:r>
              <a:rPr lang="en-US" altLang="zh-CN" sz="4000" smtClean="0"/>
              <a:t>CZ</a:t>
            </a:r>
            <a:r>
              <a:rPr lang="zh-CN" altLang="en-US" sz="4000" smtClean="0"/>
              <a:t>门</a:t>
            </a:r>
            <a:endParaRPr lang="zh-CN" altLang="zh-CN" sz="4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8" descr="PPT内页副本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zh-CN" altLang="en-US" dirty="0" smtClean="0">
                <a:ea typeface="楷体_GB2312" pitchFamily="49" charset="-122"/>
              </a:rPr>
              <a:t>通过调节频率改变的大小，以及改变的时间，可以构成</a:t>
            </a:r>
            <a:r>
              <a:rPr lang="en-US" altLang="zh-CN" dirty="0" smtClean="0">
                <a:ea typeface="楷体_GB2312" pitchFamily="49" charset="-122"/>
              </a:rPr>
              <a:t>CZ</a:t>
            </a:r>
            <a:r>
              <a:rPr lang="zh-CN" altLang="en-US" dirty="0" smtClean="0">
                <a:ea typeface="楷体_GB2312" pitchFamily="49" charset="-122"/>
              </a:rPr>
              <a:t>门</a:t>
            </a:r>
            <a:endParaRPr lang="en-US" altLang="zh-CN" dirty="0" smtClean="0">
              <a:ea typeface="楷体_GB2312" pitchFamily="49" charset="-122"/>
            </a:endParaRPr>
          </a:p>
          <a:p>
            <a:pPr marL="0" indent="0" eaLnBrk="1" hangingPunct="1">
              <a:buFontTx/>
              <a:buNone/>
            </a:pPr>
            <a:endParaRPr lang="zh-CN" altLang="zh-CN" dirty="0" smtClean="0">
              <a:ea typeface="楷体_GB2312" pitchFamily="49" charset="-122"/>
            </a:endParaRPr>
          </a:p>
        </p:txBody>
      </p:sp>
      <p:sp>
        <p:nvSpPr>
          <p:cNvPr id="6148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029200" cy="563562"/>
          </a:xfrm>
        </p:spPr>
        <p:txBody>
          <a:bodyPr/>
          <a:lstStyle/>
          <a:p>
            <a:pPr eaLnBrk="1" hangingPunct="1"/>
            <a:r>
              <a:rPr lang="zh-CN" altLang="en-US" sz="4000" smtClean="0"/>
              <a:t>绝热</a:t>
            </a:r>
            <a:r>
              <a:rPr lang="en-US" altLang="zh-CN" sz="4000" smtClean="0"/>
              <a:t>CZ</a:t>
            </a:r>
            <a:r>
              <a:rPr lang="zh-CN" altLang="en-US" sz="4000" smtClean="0"/>
              <a:t>门</a:t>
            </a:r>
            <a:endParaRPr lang="zh-CN" altLang="zh-CN" sz="4000" smtClean="0"/>
          </a:p>
        </p:txBody>
      </p:sp>
      <p:pic>
        <p:nvPicPr>
          <p:cNvPr id="6149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8" y="2603500"/>
            <a:ext cx="6753225" cy="425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8" descr="PPT内页副本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zh-CN" altLang="en-US" smtClean="0">
                <a:ea typeface="楷体_GB2312" pitchFamily="49" charset="-122"/>
              </a:rPr>
              <a:t>误差的主要来源在于：</a:t>
            </a:r>
            <a:r>
              <a:rPr lang="en-US" altLang="zh-CN" smtClean="0">
                <a:ea typeface="楷体_GB2312" pitchFamily="49" charset="-122"/>
              </a:rPr>
              <a:t>11</a:t>
            </a:r>
            <a:r>
              <a:rPr lang="zh-CN" altLang="en-US" smtClean="0">
                <a:ea typeface="楷体_GB2312" pitchFamily="49" charset="-122"/>
              </a:rPr>
              <a:t>态非绝热演化到</a:t>
            </a:r>
            <a:r>
              <a:rPr lang="en-US" altLang="zh-CN" smtClean="0">
                <a:ea typeface="楷体_GB2312" pitchFamily="49" charset="-122"/>
              </a:rPr>
              <a:t>02</a:t>
            </a:r>
            <a:r>
              <a:rPr lang="zh-CN" altLang="en-US" smtClean="0">
                <a:ea typeface="楷体_GB2312" pitchFamily="49" charset="-122"/>
              </a:rPr>
              <a:t>态，造成的泄露。</a:t>
            </a:r>
            <a:endParaRPr lang="en-US" altLang="zh-CN" smtClean="0">
              <a:ea typeface="楷体_GB2312" pitchFamily="49" charset="-122"/>
            </a:endParaRPr>
          </a:p>
          <a:p>
            <a:pPr marL="0" indent="0" eaLnBrk="1" hangingPunct="1">
              <a:buFontTx/>
              <a:buNone/>
            </a:pPr>
            <a:endParaRPr lang="en-US" altLang="zh-CN" smtClean="0">
              <a:ea typeface="楷体_GB2312" pitchFamily="49" charset="-122"/>
            </a:endParaRPr>
          </a:p>
          <a:p>
            <a:pPr marL="0" indent="0" eaLnBrk="1" hangingPunct="1">
              <a:buFontTx/>
              <a:buNone/>
            </a:pPr>
            <a:r>
              <a:rPr lang="zh-CN" altLang="en-US" smtClean="0">
                <a:ea typeface="楷体_GB2312" pitchFamily="49" charset="-122"/>
              </a:rPr>
              <a:t>一般来说，尽可能减小，在</a:t>
            </a:r>
            <a:r>
              <a:rPr lang="en-US" altLang="zh-CN" smtClean="0">
                <a:ea typeface="楷体_GB2312" pitchFamily="49" charset="-122"/>
              </a:rPr>
              <a:t>11</a:t>
            </a:r>
            <a:r>
              <a:rPr lang="zh-CN" altLang="en-US" smtClean="0">
                <a:ea typeface="楷体_GB2312" pitchFamily="49" charset="-122"/>
              </a:rPr>
              <a:t>和</a:t>
            </a:r>
            <a:r>
              <a:rPr lang="en-US" altLang="zh-CN" smtClean="0">
                <a:ea typeface="楷体_GB2312" pitchFamily="49" charset="-122"/>
              </a:rPr>
              <a:t>02</a:t>
            </a:r>
            <a:r>
              <a:rPr lang="zh-CN" altLang="en-US" smtClean="0">
                <a:ea typeface="楷体_GB2312" pitchFamily="49" charset="-122"/>
              </a:rPr>
              <a:t>态相距最近时，频率改变的速度，可以增大保真度。</a:t>
            </a:r>
            <a:endParaRPr lang="en-US" altLang="zh-CN" smtClean="0">
              <a:ea typeface="楷体_GB2312" pitchFamily="49" charset="-122"/>
            </a:endParaRPr>
          </a:p>
          <a:p>
            <a:pPr marL="0" indent="0" eaLnBrk="1" hangingPunct="1">
              <a:buFontTx/>
              <a:buNone/>
            </a:pPr>
            <a:endParaRPr lang="en-US" altLang="zh-CN" smtClean="0">
              <a:ea typeface="楷体_GB2312" pitchFamily="49" charset="-122"/>
            </a:endParaRPr>
          </a:p>
          <a:p>
            <a:pPr marL="0" indent="0" eaLnBrk="1" hangingPunct="1">
              <a:buFontTx/>
              <a:buNone/>
            </a:pPr>
            <a:r>
              <a:rPr lang="zh-CN" altLang="en-US" smtClean="0">
                <a:ea typeface="楷体_GB2312" pitchFamily="49" charset="-122"/>
              </a:rPr>
              <a:t>通过波形的优化，可以在固定时间下，增大</a:t>
            </a:r>
            <a:r>
              <a:rPr lang="en-US" altLang="zh-CN" smtClean="0">
                <a:ea typeface="楷体_GB2312" pitchFamily="49" charset="-122"/>
              </a:rPr>
              <a:t>CZ</a:t>
            </a:r>
            <a:r>
              <a:rPr lang="zh-CN" altLang="en-US" smtClean="0">
                <a:ea typeface="楷体_GB2312" pitchFamily="49" charset="-122"/>
              </a:rPr>
              <a:t>门保真度。</a:t>
            </a:r>
            <a:endParaRPr lang="en-US" altLang="zh-CN" smtClean="0">
              <a:ea typeface="楷体_GB2312" pitchFamily="49" charset="-122"/>
            </a:endParaRPr>
          </a:p>
          <a:p>
            <a:pPr marL="0" indent="0" eaLnBrk="1" hangingPunct="1">
              <a:buFontTx/>
              <a:buNone/>
            </a:pPr>
            <a:endParaRPr lang="en-US" altLang="zh-CN" smtClean="0">
              <a:ea typeface="楷体_GB2312" pitchFamily="49" charset="-122"/>
            </a:endParaRPr>
          </a:p>
        </p:txBody>
      </p:sp>
      <p:sp>
        <p:nvSpPr>
          <p:cNvPr id="7172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029200" cy="563562"/>
          </a:xfrm>
        </p:spPr>
        <p:txBody>
          <a:bodyPr/>
          <a:lstStyle/>
          <a:p>
            <a:pPr eaLnBrk="1" hangingPunct="1"/>
            <a:r>
              <a:rPr lang="zh-CN" altLang="en-US" sz="4000" smtClean="0"/>
              <a:t>绝热</a:t>
            </a:r>
            <a:r>
              <a:rPr lang="en-US" altLang="zh-CN" sz="4000" smtClean="0"/>
              <a:t>CZ</a:t>
            </a:r>
            <a:r>
              <a:rPr lang="zh-CN" altLang="en-US" sz="4000" smtClean="0"/>
              <a:t>门</a:t>
            </a:r>
            <a:endParaRPr lang="zh-CN" altLang="zh-CN" sz="4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8" descr="PPT内页副本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029200" cy="563562"/>
          </a:xfrm>
        </p:spPr>
        <p:txBody>
          <a:bodyPr/>
          <a:lstStyle/>
          <a:p>
            <a:pPr eaLnBrk="1" hangingPunct="1"/>
            <a:r>
              <a:rPr lang="zh-CN" altLang="en-US" sz="4000" smtClean="0"/>
              <a:t>绝热</a:t>
            </a:r>
            <a:r>
              <a:rPr lang="en-US" altLang="zh-CN" sz="4000" smtClean="0"/>
              <a:t>CZ</a:t>
            </a:r>
            <a:r>
              <a:rPr lang="zh-CN" altLang="en-US" sz="4000" smtClean="0"/>
              <a:t>门相关文献</a:t>
            </a:r>
            <a:endParaRPr lang="zh-CN" altLang="zh-CN" sz="4000" smtClean="0"/>
          </a:p>
        </p:txBody>
      </p:sp>
      <p:pic>
        <p:nvPicPr>
          <p:cNvPr id="8196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8" y="1219200"/>
            <a:ext cx="7769225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3686175"/>
            <a:ext cx="7505700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8" descr="PPT内页副本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zh-CN" altLang="en-US" dirty="0" smtClean="0">
                <a:ea typeface="楷体_GB2312" pitchFamily="49" charset="-122"/>
              </a:rPr>
              <a:t>非绝热</a:t>
            </a:r>
            <a:r>
              <a:rPr lang="en-US" altLang="zh-CN" dirty="0" smtClean="0">
                <a:ea typeface="楷体_GB2312" pitchFamily="49" charset="-122"/>
              </a:rPr>
              <a:t>CZ</a:t>
            </a:r>
            <a:r>
              <a:rPr lang="zh-CN" altLang="en-US" dirty="0" smtClean="0">
                <a:ea typeface="楷体_GB2312" pitchFamily="49" charset="-122"/>
              </a:rPr>
              <a:t>门这种方式需要快速将一个</a:t>
            </a:r>
            <a:r>
              <a:rPr lang="en-US" altLang="zh-CN" dirty="0" smtClean="0">
                <a:ea typeface="楷体_GB2312" pitchFamily="49" charset="-122"/>
              </a:rPr>
              <a:t>qubit</a:t>
            </a:r>
            <a:r>
              <a:rPr lang="zh-CN" altLang="en-US" dirty="0" smtClean="0">
                <a:ea typeface="楷体_GB2312" pitchFamily="49" charset="-122"/>
              </a:rPr>
              <a:t>的</a:t>
            </a:r>
            <a:r>
              <a:rPr lang="en-US" altLang="zh-CN" dirty="0" smtClean="0">
                <a:ea typeface="楷体_GB2312" pitchFamily="49" charset="-122"/>
              </a:rPr>
              <a:t>0,1</a:t>
            </a:r>
            <a:r>
              <a:rPr lang="zh-CN" altLang="en-US" dirty="0" smtClean="0">
                <a:ea typeface="楷体_GB2312" pitchFamily="49" charset="-122"/>
              </a:rPr>
              <a:t>能级与另一个</a:t>
            </a:r>
            <a:r>
              <a:rPr lang="en-US" altLang="zh-CN" dirty="0" smtClean="0">
                <a:ea typeface="楷体_GB2312" pitchFamily="49" charset="-122"/>
              </a:rPr>
              <a:t>qubit</a:t>
            </a:r>
            <a:r>
              <a:rPr lang="zh-CN" altLang="en-US" dirty="0" smtClean="0">
                <a:ea typeface="楷体_GB2312" pitchFamily="49" charset="-122"/>
              </a:rPr>
              <a:t>的</a:t>
            </a:r>
            <a:r>
              <a:rPr lang="en-US" altLang="zh-CN" dirty="0" smtClean="0">
                <a:ea typeface="楷体_GB2312" pitchFamily="49" charset="-122"/>
              </a:rPr>
              <a:t>1,2</a:t>
            </a:r>
            <a:r>
              <a:rPr lang="zh-CN" altLang="en-US" dirty="0" smtClean="0">
                <a:ea typeface="楷体_GB2312" pitchFamily="49" charset="-122"/>
              </a:rPr>
              <a:t>能级调成相同；</a:t>
            </a:r>
            <a:endParaRPr lang="en-US" altLang="zh-CN" dirty="0" smtClean="0">
              <a:ea typeface="楷体_GB2312" pitchFamily="49" charset="-122"/>
            </a:endParaRPr>
          </a:p>
          <a:p>
            <a:pPr marL="0" indent="0" eaLnBrk="1" hangingPunct="1">
              <a:buFontTx/>
              <a:buNone/>
            </a:pPr>
            <a:endParaRPr lang="en-US" altLang="zh-CN" dirty="0" smtClean="0">
              <a:ea typeface="楷体_GB2312" pitchFamily="49" charset="-122"/>
            </a:endParaRPr>
          </a:p>
          <a:p>
            <a:pPr marL="0" indent="0" eaLnBrk="1" hangingPunct="1">
              <a:buFontTx/>
              <a:buNone/>
            </a:pPr>
            <a:r>
              <a:rPr lang="zh-CN" altLang="en-US" dirty="0" smtClean="0">
                <a:ea typeface="楷体_GB2312" pitchFamily="49" charset="-122"/>
              </a:rPr>
              <a:t>这样</a:t>
            </a:r>
            <a:r>
              <a:rPr lang="en-US" altLang="zh-CN" dirty="0" smtClean="0">
                <a:ea typeface="楷体_GB2312" pitchFamily="49" charset="-122"/>
              </a:rPr>
              <a:t>11</a:t>
            </a:r>
            <a:r>
              <a:rPr lang="zh-CN" altLang="en-US" dirty="0" smtClean="0">
                <a:ea typeface="楷体_GB2312" pitchFamily="49" charset="-122"/>
              </a:rPr>
              <a:t>和</a:t>
            </a:r>
            <a:r>
              <a:rPr lang="en-US" altLang="zh-CN" dirty="0" smtClean="0">
                <a:ea typeface="楷体_GB2312" pitchFamily="49" charset="-122"/>
              </a:rPr>
              <a:t>02</a:t>
            </a:r>
            <a:r>
              <a:rPr lang="zh-CN" altLang="en-US" dirty="0" smtClean="0">
                <a:ea typeface="楷体_GB2312" pitchFamily="49" charset="-122"/>
              </a:rPr>
              <a:t>能级间就会发生拉比震荡，完成半个周期后，</a:t>
            </a:r>
            <a:r>
              <a:rPr lang="en-US" altLang="zh-CN" dirty="0" smtClean="0">
                <a:ea typeface="楷体_GB2312" pitchFamily="49" charset="-122"/>
              </a:rPr>
              <a:t>11</a:t>
            </a:r>
            <a:r>
              <a:rPr lang="zh-CN" altLang="en-US" dirty="0" smtClean="0">
                <a:ea typeface="楷体_GB2312" pitchFamily="49" charset="-122"/>
              </a:rPr>
              <a:t>能级会额外积累相位</a:t>
            </a:r>
            <a:r>
              <a:rPr lang="en-US" altLang="zh-CN" dirty="0" smtClean="0">
                <a:ea typeface="楷体_GB2312" pitchFamily="49" charset="-122"/>
              </a:rPr>
              <a:t>π</a:t>
            </a:r>
            <a:r>
              <a:rPr lang="zh-CN" altLang="en-US" dirty="0" smtClean="0">
                <a:ea typeface="楷体_GB2312" pitchFamily="49" charset="-122"/>
              </a:rPr>
              <a:t>，构成</a:t>
            </a:r>
            <a:r>
              <a:rPr lang="en-US" altLang="zh-CN" dirty="0" smtClean="0">
                <a:ea typeface="楷体_GB2312" pitchFamily="49" charset="-122"/>
              </a:rPr>
              <a:t>CZ</a:t>
            </a:r>
            <a:r>
              <a:rPr lang="zh-CN" altLang="en-US" dirty="0" smtClean="0">
                <a:ea typeface="楷体_GB2312" pitchFamily="49" charset="-122"/>
              </a:rPr>
              <a:t>门</a:t>
            </a:r>
            <a:endParaRPr lang="zh-CN" altLang="zh-CN" dirty="0" smtClean="0">
              <a:ea typeface="楷体_GB2312" pitchFamily="49" charset="-122"/>
            </a:endParaRPr>
          </a:p>
        </p:txBody>
      </p:sp>
      <p:sp>
        <p:nvSpPr>
          <p:cNvPr id="9220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029200" cy="563562"/>
          </a:xfrm>
        </p:spPr>
        <p:txBody>
          <a:bodyPr/>
          <a:lstStyle/>
          <a:p>
            <a:pPr eaLnBrk="1" hangingPunct="1"/>
            <a:r>
              <a:rPr lang="zh-CN" altLang="en-US" sz="4000" smtClean="0"/>
              <a:t>非绝热</a:t>
            </a:r>
            <a:r>
              <a:rPr lang="en-US" altLang="zh-CN" sz="4000" smtClean="0"/>
              <a:t>CZ</a:t>
            </a:r>
            <a:r>
              <a:rPr lang="zh-CN" altLang="en-US" sz="4000" smtClean="0"/>
              <a:t>门</a:t>
            </a:r>
            <a:endParaRPr lang="zh-CN" altLang="zh-CN" sz="4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8" descr="PPT内页副本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8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idx="1"/>
          </p:nvPr>
        </p:nvSpPr>
        <p:spPr>
          <a:blipFill rotWithShape="0">
            <a:blip r:embed="rId3"/>
            <a:stretch>
              <a:fillRect l="-1852"/>
            </a:stretch>
          </a:blipFill>
          <a:extLst/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10244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029200" cy="563562"/>
          </a:xfrm>
        </p:spPr>
        <p:txBody>
          <a:bodyPr/>
          <a:lstStyle/>
          <a:p>
            <a:pPr eaLnBrk="1" hangingPunct="1"/>
            <a:r>
              <a:rPr lang="zh-CN" altLang="en-US" sz="4000" smtClean="0"/>
              <a:t>非绝热</a:t>
            </a:r>
            <a:r>
              <a:rPr lang="en-US" altLang="zh-CN" sz="4000" smtClean="0"/>
              <a:t>CZ</a:t>
            </a:r>
            <a:r>
              <a:rPr lang="zh-CN" altLang="en-US" sz="4000" smtClean="0"/>
              <a:t>门</a:t>
            </a:r>
            <a:endParaRPr lang="zh-CN" altLang="zh-CN" sz="4000" smtClean="0"/>
          </a:p>
        </p:txBody>
      </p:sp>
      <p:pic>
        <p:nvPicPr>
          <p:cNvPr id="1024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888" y="1704975"/>
            <a:ext cx="5356225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1598</TotalTime>
  <Words>806</Words>
  <Application>Microsoft Office PowerPoint</Application>
  <PresentationFormat>全屏显示(4:3)</PresentationFormat>
  <Paragraphs>75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楷体_GB2312</vt:lpstr>
      <vt:lpstr>宋体</vt:lpstr>
      <vt:lpstr>微软雅黑</vt:lpstr>
      <vt:lpstr>Arial</vt:lpstr>
      <vt:lpstr>默认设计模板</vt:lpstr>
      <vt:lpstr>UCSB—CZ门</vt:lpstr>
      <vt:lpstr>主要内容</vt:lpstr>
      <vt:lpstr>CZ门</vt:lpstr>
      <vt:lpstr>绝热CZ门</vt:lpstr>
      <vt:lpstr>绝热CZ门</vt:lpstr>
      <vt:lpstr>绝热CZ门</vt:lpstr>
      <vt:lpstr>绝热CZ门相关文献</vt:lpstr>
      <vt:lpstr>非绝热CZ门</vt:lpstr>
      <vt:lpstr>非绝热CZ门</vt:lpstr>
      <vt:lpstr>非绝热CZ门</vt:lpstr>
      <vt:lpstr>非绝热CZ门相关文献</vt:lpstr>
      <vt:lpstr>耦合方式</vt:lpstr>
      <vt:lpstr>临近耦合</vt:lpstr>
      <vt:lpstr>腔耦合（虚激发）</vt:lpstr>
      <vt:lpstr>腔耦合（虚激发）论文</vt:lpstr>
      <vt:lpstr>腔耦合（实激发）</vt:lpstr>
      <vt:lpstr>量子冯诺依曼模型</vt:lpstr>
      <vt:lpstr>腔耦合（实激发）</vt:lpstr>
      <vt:lpstr>腔耦合（实激发）论文</vt:lpstr>
      <vt:lpstr>实验结果</vt:lpstr>
      <vt:lpstr>绝热CZ门</vt:lpstr>
      <vt:lpstr>非绝热CZ门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ChenZha</dc:creator>
  <cp:lastModifiedBy>lenovo</cp:lastModifiedBy>
  <cp:revision>44</cp:revision>
  <cp:lastPrinted>1601-01-01T00:00:00Z</cp:lastPrinted>
  <dcterms:created xsi:type="dcterms:W3CDTF">1601-01-01T00:00:00Z</dcterms:created>
  <dcterms:modified xsi:type="dcterms:W3CDTF">2017-12-01T14:06:26Z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