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12335db-3a81-43da-9e87-2769b802965b}">
          <p14:sldIdLst>
            <p14:sldId id="256"/>
          </p14:sldIdLst>
        </p14:section>
        <p14:section name="退相干影响理论分析" id="{cdd6d0ff-5c5f-4079-9325-c0e37173faf6}">
          <p14:sldIdLst>
            <p14:sldId id="257"/>
            <p14:sldId id="258"/>
          </p14:sldIdLst>
        </p14:section>
        <p14:section name="Target Qubit 退相干估计" id="{0ecfb6e3-ec41-41cc-978e-23c55e14a34c}">
          <p14:sldIdLst>
            <p14:sldId id="259"/>
            <p14:sldId id="260"/>
          </p14:sldIdLst>
        </p14:section>
        <p14:section name="Control qubit 退相干分析" id="{7147fe10-cc70-4319-91b1-fad291cf7d70}">
          <p14:sldIdLst>
            <p14:sldId id="261"/>
            <p14:sldId id="262"/>
          </p14:sldIdLst>
        </p14:section>
        <p14:section name="CZ门退相干分析" id="{6b76eadd-7bfd-4551-aa8c-9776aca254bc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Decoherence Summary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zh-CN" altLang="en-US"/>
              <a:t>制作人：李少炜</a:t>
            </a:r>
            <a:endParaRPr lang="zh-CN" altLang="en-US"/>
          </a:p>
          <a:p>
            <a:pPr algn="r"/>
            <a:r>
              <a:rPr lang="en-US" altLang="zh-CN"/>
              <a:t>2019.03.26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Decay(T1)</a:t>
            </a:r>
            <a:r>
              <a:rPr lang="zh-CN" altLang="en-US"/>
              <a:t>与</a:t>
            </a:r>
            <a:r>
              <a:rPr lang="en-US" altLang="zh-CN"/>
              <a:t>Dephasing(T2)</a:t>
            </a:r>
            <a:r>
              <a:rPr lang="zh-CN" altLang="en-US"/>
              <a:t>的仿真计算模型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175" y="2221865"/>
            <a:ext cx="10515600" cy="4351338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qutip</a:t>
            </a:r>
            <a:r>
              <a:rPr lang="zh-CN" altLang="en-US"/>
              <a:t>当中设置退相干参数：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仿真对 </a:t>
            </a:r>
            <a:r>
              <a:rPr lang="en-US" altLang="zh-CN"/>
              <a:t>11-02 swap</a:t>
            </a:r>
            <a:r>
              <a:rPr lang="zh-CN" altLang="en-US"/>
              <a:t>的</a:t>
            </a:r>
            <a:r>
              <a:rPr lang="en-US" altLang="zh-CN"/>
              <a:t>CZ</a:t>
            </a:r>
            <a:r>
              <a:rPr lang="zh-CN" altLang="en-US"/>
              <a:t>门的影响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75363" y="1867535"/>
          <a:ext cx="2436495" cy="118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016000" imgH="495300" progId="Equation.KSEE3">
                  <p:embed/>
                </p:oleObj>
              </mc:Choice>
              <mc:Fallback>
                <p:oleObj name="" r:id="rId1" imgW="1016000" imgH="495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75363" y="1867535"/>
                        <a:ext cx="2436495" cy="1188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8395" y="4245610"/>
          <a:ext cx="845947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441700" imgH="457200" progId="Equation.KSEE3">
                  <p:embed/>
                </p:oleObj>
              </mc:Choice>
              <mc:Fallback>
                <p:oleObj name="" r:id="rId3" imgW="34417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8395" y="4245610"/>
                        <a:ext cx="845947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28395" y="5513705"/>
            <a:ext cx="6740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其中</a:t>
            </a:r>
            <a:r>
              <a:rPr lang="en-US" altLang="zh-CN" sz="2400"/>
              <a:t>Target qubit</a:t>
            </a:r>
            <a:r>
              <a:rPr lang="zh-CN" altLang="en-US" sz="2400"/>
              <a:t>是有用到</a:t>
            </a:r>
            <a:r>
              <a:rPr lang="en-US" altLang="zh-CN" sz="2400"/>
              <a:t>2</a:t>
            </a:r>
            <a:r>
              <a:rPr lang="zh-CN" altLang="en-US" sz="2400"/>
              <a:t>态的</a:t>
            </a:r>
            <a:r>
              <a:rPr lang="en-US" altLang="zh-CN" sz="2400"/>
              <a:t>qubit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T1 T2 </a:t>
            </a:r>
            <a:r>
              <a:rPr lang="zh-CN" altLang="en-US"/>
              <a:t>对 </a:t>
            </a:r>
            <a:r>
              <a:rPr lang="en-US" altLang="zh-CN"/>
              <a:t>Idle </a:t>
            </a:r>
            <a:r>
              <a:rPr lang="zh-CN" altLang="en-US"/>
              <a:t>门的影响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                                  的退相干模型和</a:t>
            </a:r>
            <a:r>
              <a:rPr lang="en-US" altLang="zh-CN"/>
              <a:t>Process Tomography</a:t>
            </a:r>
            <a:r>
              <a:rPr lang="zh-CN" altLang="en-US"/>
              <a:t>精确</a:t>
            </a:r>
            <a:r>
              <a:rPr lang="zh-CN" altLang="en-US"/>
              <a:t>计算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0690" y="1510030"/>
          <a:ext cx="2404110" cy="115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002665" imgH="482600" progId="Equation.KSEE3">
                  <p:embed/>
                </p:oleObj>
              </mc:Choice>
              <mc:Fallback>
                <p:oleObj name="" r:id="rId1" imgW="1002665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0690" y="1510030"/>
                        <a:ext cx="2404110" cy="1157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2025" y="2802573"/>
          <a:ext cx="6476365" cy="171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263900" imgH="862965" progId="Equation.KSEE3">
                  <p:embed/>
                </p:oleObj>
              </mc:Choice>
              <mc:Fallback>
                <p:oleObj name="" r:id="rId3" imgW="3263900" imgH="8629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025" y="2802573"/>
                        <a:ext cx="6476365" cy="171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9325" y="4515168"/>
          <a:ext cx="6678295" cy="171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3365500" imgH="862965" progId="Equation.KSEE3">
                  <p:embed/>
                </p:oleObj>
              </mc:Choice>
              <mc:Fallback>
                <p:oleObj name="" r:id="rId5" imgW="3365500" imgH="8629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9325" y="4515168"/>
                        <a:ext cx="6678295" cy="171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38200" y="6393180"/>
            <a:ext cx="491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表达式利用</a:t>
            </a:r>
            <a:r>
              <a:rPr lang="en-US" altLang="zh-CN"/>
              <a:t>qutip Mesolve</a:t>
            </a:r>
            <a:r>
              <a:rPr lang="zh-CN" altLang="en-US"/>
              <a:t>函数验证过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12125" y="2752090"/>
          <a:ext cx="3564255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1257300" imgH="304800" progId="Equation.KSEE3">
                  <p:embed/>
                </p:oleObj>
              </mc:Choice>
              <mc:Fallback>
                <p:oleObj name="" r:id="rId7" imgW="1257300" imgH="304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2125" y="2752090"/>
                        <a:ext cx="3564255" cy="86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实验退相干数据测量</a:t>
            </a:r>
            <a:r>
              <a:rPr lang="en-US" altLang="zh-CN"/>
              <a:t>(Ramsey)</a:t>
            </a:r>
            <a:endParaRPr lang="en-US" altLang="zh-CN"/>
          </a:p>
        </p:txBody>
      </p:sp>
      <p:pic>
        <p:nvPicPr>
          <p:cNvPr id="6" name="图片 5" descr="T2(T1) raw 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1428750"/>
            <a:ext cx="5334000" cy="4000500"/>
          </a:xfrm>
          <a:prstGeom prst="rect">
            <a:avLst/>
          </a:prstGeom>
        </p:spPr>
      </p:pic>
      <p:pic>
        <p:nvPicPr>
          <p:cNvPr id="7" name="图片 6" descr="T2(T1) deal wi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155" y="1428750"/>
            <a:ext cx="5334000" cy="4000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01140" y="5501005"/>
            <a:ext cx="7469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/>
              <a:t>估计：T1=35us</a:t>
            </a:r>
            <a:endParaRPr lang="en-US" altLang="zh-CN" sz="2400"/>
          </a:p>
          <a:p>
            <a:pPr algn="l">
              <a:buClrTx/>
              <a:buSzTx/>
              <a:buFontTx/>
            </a:pPr>
            <a:r>
              <a:rPr lang="en-US" altLang="zh-CN" sz="2400"/>
              <a:t>T2=2.1us~Tphi=2.16us</a:t>
            </a:r>
            <a:endParaRPr lang="en-US" altLang="zh-CN" sz="2400"/>
          </a:p>
          <a:p>
            <a:pPr algn="l">
              <a:buClrTx/>
              <a:buSzTx/>
              <a:buFontTx/>
            </a:pPr>
            <a:r>
              <a:rPr lang="en-US" altLang="zh-CN" sz="2400"/>
              <a:t>T2_echo11=23us~Tphi=34us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实验退相干数据测量</a:t>
            </a:r>
            <a:r>
              <a:rPr lang="en-US" altLang="zh-CN"/>
              <a:t>(RB)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2035" y="2301875"/>
          <a:ext cx="4621530" cy="144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602865" imgH="812800" progId="Equation.KSEE3">
                  <p:embed/>
                </p:oleObj>
              </mc:Choice>
              <mc:Fallback>
                <p:oleObj name="" r:id="rId1" imgW="2602865" imgH="812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2035" y="2301875"/>
                        <a:ext cx="4621530" cy="1443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Data Pl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5" y="1691005"/>
            <a:ext cx="5334000" cy="4000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76010" y="4100195"/>
            <a:ext cx="42164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ym typeface="+mn-ea"/>
              </a:rPr>
              <a:t>估计：</a:t>
            </a:r>
            <a:endParaRPr lang="en-US" altLang="zh-CN" sz="2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400">
                <a:sym typeface="+mn-ea"/>
              </a:rPr>
              <a:t>T1=35us</a:t>
            </a:r>
            <a:endParaRPr lang="en-US" altLang="zh-CN" sz="2400"/>
          </a:p>
          <a:p>
            <a:pPr algn="l">
              <a:buClrTx/>
              <a:buSzTx/>
              <a:buFontTx/>
            </a:pPr>
            <a:r>
              <a:rPr lang="en-US" altLang="zh-CN" sz="2400">
                <a:sym typeface="+mn-ea"/>
              </a:rPr>
              <a:t>Tphi=39us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实验退相干数据测量（</a:t>
            </a:r>
            <a:r>
              <a:rPr lang="en-US" altLang="zh-CN"/>
              <a:t>T1</a:t>
            </a:r>
            <a:r>
              <a:rPr lang="zh-CN" altLang="en-US"/>
              <a:t>，</a:t>
            </a:r>
            <a:r>
              <a:rPr lang="en-US" altLang="zh-CN"/>
              <a:t>T2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 descr="q4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" y="1767840"/>
            <a:ext cx="5334000" cy="4000500"/>
          </a:xfrm>
          <a:prstGeom prst="rect">
            <a:avLst/>
          </a:prstGeom>
        </p:spPr>
      </p:pic>
      <p:pic>
        <p:nvPicPr>
          <p:cNvPr id="5" name="图片 4" descr="Q4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535" y="1691005"/>
            <a:ext cx="5334000" cy="400050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5920105"/>
          <a:ext cx="7216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2324100" imgH="241300" progId="Equation.KSEE3">
                  <p:embed/>
                </p:oleObj>
              </mc:Choice>
              <mc:Fallback>
                <p:oleObj name="" r:id="rId3" imgW="2324100" imgH="241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5920105"/>
                        <a:ext cx="721677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实验退相干数据测量（</a:t>
            </a:r>
            <a:r>
              <a:rPr lang="en-US" altLang="zh-CN"/>
              <a:t>RB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 descr="q4 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11985"/>
            <a:ext cx="5334000" cy="400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94120" y="2152650"/>
            <a:ext cx="39751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20ns Idle Gate</a:t>
            </a:r>
            <a:endParaRPr lang="en-US" altLang="zh-CN" sz="3200"/>
          </a:p>
          <a:p>
            <a:r>
              <a:rPr lang="en-US" altLang="zh-CN" sz="3200"/>
              <a:t>F=99.967%</a:t>
            </a:r>
            <a:endParaRPr lang="en-US" altLang="zh-CN" sz="3200"/>
          </a:p>
          <a:p>
            <a:endParaRPr lang="en-US" altLang="zh-CN" sz="32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31915" y="3356610"/>
          <a:ext cx="2082165" cy="78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2" imgW="939800" imgH="355600" progId="Equation.KSEE3">
                  <p:embed/>
                </p:oleObj>
              </mc:Choice>
              <mc:Fallback>
                <p:oleObj name="" r:id="rId2" imgW="939800" imgH="355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31915" y="3356610"/>
                        <a:ext cx="2082165" cy="788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431915" y="4594860"/>
            <a:ext cx="3425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估计：</a:t>
            </a:r>
            <a:endParaRPr lang="zh-CN" altLang="en-US" sz="2400"/>
          </a:p>
          <a:p>
            <a:r>
              <a:rPr lang="en-US" altLang="zh-CN" sz="2400"/>
              <a:t>T1=41.8us</a:t>
            </a:r>
            <a:endParaRPr lang="en-US" altLang="zh-CN" sz="2400"/>
          </a:p>
          <a:p>
            <a:r>
              <a:rPr lang="en-US" altLang="zh-CN" sz="2400"/>
              <a:t>Tphi=110us</a:t>
            </a:r>
            <a:endParaRPr lang="en-US" altLang="zh-CN" sz="24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CZ</a:t>
            </a:r>
            <a:r>
              <a:rPr lang="zh-CN" altLang="en-US"/>
              <a:t>门退相干分析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0055" y="1617345"/>
          <a:ext cx="845947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441700" imgH="457200" progId="Equation.KSEE3">
                  <p:embed/>
                </p:oleObj>
              </mc:Choice>
              <mc:Fallback>
                <p:oleObj name="" r:id="rId1" imgW="34417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0055" y="1617345"/>
                        <a:ext cx="845947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3751580"/>
          <a:ext cx="3855720" cy="183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3" imgW="1498600" imgH="711200" progId="Equation.KSEE3">
                  <p:embed/>
                </p:oleObj>
              </mc:Choice>
              <mc:Fallback>
                <p:oleObj name="" r:id="rId3" imgW="1498600" imgH="711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751580"/>
                        <a:ext cx="3855720" cy="1830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RB_CZ(2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720" y="281051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numdgm"/>
</p:tagLst>
</file>

<file path=ppt/tags/tag3.xml><?xml version="1.0" encoding="utf-8"?>
<p:tagLst xmlns:p="http://schemas.openxmlformats.org/presentationml/2006/main">
  <p:tag name="KSO_WM_DOC_GUID" val="{19f58d18-1726-46ab-9764-b35e42136f1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宽屏</PresentationFormat>
  <Paragraphs>47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Decoherence Summary</vt:lpstr>
      <vt:lpstr>Decay(T1)与Dephasing(T2)的仿真计算模型</vt:lpstr>
      <vt:lpstr>T1 T2 对 Idle 门的影响</vt:lpstr>
      <vt:lpstr>实验退相干数据测量(Ramsey)</vt:lpstr>
      <vt:lpstr>实验退相干数据测量(RB)</vt:lpstr>
      <vt:lpstr>实验退相干数据测量（T1，T2）</vt:lpstr>
      <vt:lpstr>实验退相干数据测量（RB）</vt:lpstr>
      <vt:lpstr>CZ门退相干分析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李少炜</dc:creator>
  <cp:lastModifiedBy>Administrator</cp:lastModifiedBy>
  <cp:revision>4</cp:revision>
  <dcterms:created xsi:type="dcterms:W3CDTF">2019-03-26T02:44:00Z</dcterms:created>
  <dcterms:modified xsi:type="dcterms:W3CDTF">2019-03-28T05:08:16Z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