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18" autoAdjust="0"/>
  </p:normalViewPr>
  <p:slideViewPr>
    <p:cSldViewPr>
      <p:cViewPr varScale="1">
        <p:scale>
          <a:sx n="81" d="100"/>
          <a:sy n="81" d="100"/>
        </p:scale>
        <p:origin x="-1498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752BF-8448-4DF1-A032-DDB322EB6EE6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2243B-92C9-430E-BF4A-3C98D6B9CA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714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2243B-92C9-430E-BF4A-3C98D6B9CA9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191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>
                <a:latin typeface="+mj-ea"/>
              </a:rPr>
              <a:t>Fast adiabatic </a:t>
            </a:r>
            <a:r>
              <a:rPr lang="en-US" altLang="zh-CN" sz="3600" dirty="0" err="1" smtClean="0">
                <a:latin typeface="+mj-ea"/>
              </a:rPr>
              <a:t>qubit</a:t>
            </a:r>
            <a:r>
              <a:rPr lang="en-US" altLang="zh-CN" sz="3600" dirty="0" smtClean="0">
                <a:latin typeface="+mj-ea"/>
              </a:rPr>
              <a:t> gates using only </a:t>
            </a:r>
            <a:r>
              <a:rPr lang="el-GR" altLang="zh-CN" sz="3600" dirty="0" smtClean="0">
                <a:latin typeface="+mj-ea"/>
              </a:rPr>
              <a:t>σ</a:t>
            </a:r>
            <a:r>
              <a:rPr lang="en-US" altLang="zh-CN" sz="3600" dirty="0" smtClean="0">
                <a:latin typeface="+mj-ea"/>
              </a:rPr>
              <a:t>z control</a:t>
            </a:r>
            <a:endParaRPr lang="zh-CN" altLang="en-US" sz="3600" dirty="0">
              <a:latin typeface="+mj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789040"/>
            <a:ext cx="6400800" cy="1178246"/>
          </a:xfrm>
        </p:spPr>
        <p:txBody>
          <a:bodyPr/>
          <a:lstStyle/>
          <a:p>
            <a:r>
              <a:rPr lang="zh-CN" altLang="en-US" dirty="0" smtClean="0"/>
              <a:t>查辰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0196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  <a:ea typeface="微软雅黑" pitchFamily="34" charset="-122"/>
                      </a:rPr>
                      <m:t>𝜃</m:t>
                    </m:r>
                  </m:oMath>
                </a14:m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变化较小</a:t>
                </a:r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，双向变化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 smtClean="0"/>
                  <a:t>对于由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变到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𝑓</m:t>
                        </m:r>
                      </m:sub>
                    </m:sSub>
                    <m:r>
                      <a:rPr lang="zh-CN" altLang="en-US" b="0" i="1" smtClean="0">
                        <a:latin typeface="Cambria Math"/>
                      </a:rPr>
                      <m:t>再</m:t>
                    </m:r>
                  </m:oMath>
                </a14:m>
                <a:r>
                  <a:rPr lang="zh-CN" altLang="en-US" dirty="0" smtClean="0"/>
                  <a:t>变到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的双向变化，定义：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边界条件：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然后再利用之前的方法，得到最优化参数</a:t>
                </a:r>
                <a:r>
                  <a:rPr lang="en-US" altLang="zh-CN" dirty="0">
                    <a:latin typeface="微软雅黑" pitchFamily="34" charset="-122"/>
                    <a:ea typeface="微软雅黑" pitchFamily="34" charset="-122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  <a:ea typeface="微软雅黑" pitchFamily="34" charset="-122"/>
                          </a:rPr>
                          <m:t>𝜆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  <a:ea typeface="微软雅黑" pitchFamily="34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>
                    <a:latin typeface="微软雅黑" pitchFamily="34" charset="-122"/>
                    <a:ea typeface="微软雅黑" pitchFamily="34" charset="-122"/>
                  </a:rPr>
                  <a:t>}</a:t>
                </a: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852" t="-2214" r="-1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348880"/>
            <a:ext cx="342900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287" y="3284984"/>
            <a:ext cx="172402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6657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  <a:ea typeface="微软雅黑" pitchFamily="34" charset="-122"/>
                      </a:rPr>
                      <m:t>𝜃</m:t>
                    </m:r>
                  </m:oMath>
                </a14:m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变化</a:t>
                </a:r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较大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2514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2800" dirty="0" smtClean="0"/>
                  <a:t>当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/>
                        <a:ea typeface="微软雅黑" pitchFamily="34" charset="-122"/>
                      </a:rPr>
                      <m:t>𝜃</m:t>
                    </m:r>
                  </m:oMath>
                </a14:m>
                <a:r>
                  <a:rPr lang="zh-CN" altLang="en-US" sz="2800" dirty="0">
                    <a:latin typeface="微软雅黑" pitchFamily="34" charset="-122"/>
                    <a:ea typeface="微软雅黑" pitchFamily="34" charset="-122"/>
                  </a:rPr>
                  <a:t>变化</a:t>
                </a:r>
                <a:r>
                  <a:rPr lang="zh-CN" altLang="en-US" sz="2800" dirty="0" smtClean="0">
                    <a:latin typeface="微软雅黑" pitchFamily="34" charset="-122"/>
                    <a:ea typeface="微软雅黑" pitchFamily="34" charset="-122"/>
                  </a:rPr>
                  <a:t>较大，不能将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800" dirty="0" smtClean="0"/>
                  <a:t>定为常数，所以选择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2800" i="1" smtClean="0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altLang="zh-CN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2</m:t>
                        </m:r>
                        <m:r>
                          <a:rPr lang="en-US" altLang="zh-CN" sz="28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altLang="zh-CN" sz="2800" i="1">
                        <a:latin typeface="Cambria Math"/>
                        <a:ea typeface="微软雅黑" pitchFamily="34" charset="-122"/>
                      </a:rPr>
                      <m:t>/</m:t>
                    </m:r>
                    <m:r>
                      <a:rPr lang="en-US" altLang="zh-CN" sz="2800" i="1">
                        <a:latin typeface="Cambria Math"/>
                        <a:ea typeface="Cambria Math"/>
                      </a:rPr>
                      <m:t>ℏ</m:t>
                    </m:r>
                  </m:oMath>
                </a14:m>
                <a:r>
                  <a:rPr lang="zh-CN" altLang="en-US" sz="2800" dirty="0" smtClean="0"/>
                  <a:t>，作为常数</a:t>
                </a:r>
                <a:r>
                  <a:rPr lang="en-US" altLang="zh-CN" sz="2800" dirty="0" smtClean="0"/>
                  <a:t>(</a:t>
                </a:r>
                <a:r>
                  <a:rPr lang="zh-CN" altLang="en-US" sz="2800" dirty="0" smtClean="0"/>
                  <a:t>因为我们只调</a:t>
                </a:r>
                <a:r>
                  <a:rPr lang="en-US" altLang="zh-CN" sz="2800" dirty="0" smtClean="0"/>
                  <a:t>Hz)</a:t>
                </a:r>
                <a:r>
                  <a:rPr lang="zh-CN" altLang="en-US" sz="2800" dirty="0" smtClean="0"/>
                  <a:t>。</a:t>
                </a:r>
                <a:endParaRPr lang="en-US" altLang="zh-CN" sz="2800" dirty="0" smtClean="0"/>
              </a:p>
              <a:p>
                <a:pPr marL="0" indent="0">
                  <a:buNone/>
                </a:pPr>
                <a:r>
                  <a:rPr lang="zh-CN" altLang="en-US" sz="2800" dirty="0" smtClean="0"/>
                  <a:t>利用               得到：</a:t>
                </a:r>
                <a:endParaRPr lang="en-US" altLang="zh-CN" sz="2800" dirty="0" smtClean="0"/>
              </a:p>
              <a:p>
                <a:pPr marL="0" indent="0">
                  <a:buNone/>
                </a:pPr>
                <a:endParaRPr lang="en-US" altLang="zh-CN" sz="2800" dirty="0"/>
              </a:p>
              <a:p>
                <a:pPr marL="0" indent="0">
                  <a:buNone/>
                </a:pPr>
                <a:endParaRPr lang="en-US" altLang="zh-CN" sz="2800" dirty="0" smtClean="0"/>
              </a:p>
              <a:p>
                <a:pPr marL="0" indent="0">
                  <a:buNone/>
                </a:pPr>
                <a:r>
                  <a:rPr lang="zh-CN" altLang="en-US" sz="2800" dirty="0" smtClean="0"/>
                  <a:t>再利用之前方法，得到优化的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zh-CN" altLang="en-US" sz="28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/>
                          </a:rPr>
                          <m:t>𝑑</m:t>
                        </m:r>
                        <m:r>
                          <a:rPr lang="zh-CN" altLang="en-US" sz="2800" b="0" i="1" smtClean="0">
                            <a:latin typeface="Cambria Math"/>
                          </a:rPr>
                          <m:t>𝜃</m:t>
                        </m:r>
                        <m:r>
                          <a:rPr lang="en-US" altLang="zh-CN" sz="2800" b="0" i="1" smtClean="0">
                            <a:latin typeface="Cambria Math"/>
                          </a:rPr>
                          <m:t>(</m:t>
                        </m:r>
                        <m:r>
                          <a:rPr lang="zh-CN" altLang="en-US" sz="2800" b="0" i="1" smtClean="0">
                            <a:latin typeface="Cambria Math"/>
                          </a:rPr>
                          <m:t>𝜏</m:t>
                        </m:r>
                        <m:r>
                          <a:rPr lang="en-US" altLang="zh-CN" sz="2800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/>
                          </a:rPr>
                          <m:t>𝑑</m:t>
                        </m:r>
                        <m:r>
                          <a:rPr lang="zh-CN" altLang="en-US" sz="2800" b="0" i="1" smtClean="0">
                            <a:latin typeface="Cambria Math"/>
                          </a:rPr>
                          <m:t>𝜏</m:t>
                        </m:r>
                      </m:den>
                    </m:f>
                  </m:oMath>
                </a14:m>
                <a:endParaRPr lang="en-US" altLang="zh-CN" sz="2800" dirty="0" smtClean="0"/>
              </a:p>
              <a:p>
                <a:pPr marL="0" indent="0">
                  <a:buNone/>
                </a:pPr>
                <a:r>
                  <a:rPr lang="zh-CN" altLang="en-US" sz="2800" dirty="0" smtClean="0"/>
                  <a:t>利用</a:t>
                </a:r>
                <a:endParaRPr lang="en-US" altLang="zh-CN" sz="2800" dirty="0" smtClean="0"/>
              </a:p>
              <a:p>
                <a:pPr marL="0" indent="0">
                  <a:buNone/>
                </a:pPr>
                <a:endParaRPr lang="en-US" altLang="zh-CN" sz="2800" dirty="0"/>
              </a:p>
              <a:p>
                <a:pPr marL="0" indent="0">
                  <a:buNone/>
                </a:pPr>
                <a:r>
                  <a:rPr lang="zh-CN" altLang="en-US" sz="2800" dirty="0" smtClean="0"/>
                  <a:t>插值得到</a:t>
                </a:r>
                <a:r>
                  <a:rPr lang="zh-CN" altLang="en-US" sz="2800" dirty="0"/>
                  <a:t>优化</a:t>
                </a:r>
                <a:r>
                  <a:rPr lang="zh-CN" altLang="en-US" sz="2800" dirty="0" smtClean="0"/>
                  <a:t>的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/>
                      </a:rPr>
                      <m:t>𝜃</m:t>
                    </m:r>
                    <m:r>
                      <a:rPr lang="en-US" altLang="zh-CN" sz="2800" i="1">
                        <a:latin typeface="Cambria Math"/>
                      </a:rPr>
                      <m:t>(</m:t>
                    </m:r>
                    <m:r>
                      <a:rPr lang="en-US" altLang="zh-CN" sz="2800" i="1">
                        <a:latin typeface="Cambria Math"/>
                      </a:rPr>
                      <m:t>𝑡</m:t>
                    </m:r>
                    <m:r>
                      <a:rPr lang="en-US" altLang="zh-CN" sz="2800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sz="2800" dirty="0" smtClean="0"/>
              </a:p>
              <a:p>
                <a:pPr marL="0" indent="0">
                  <a:buNone/>
                </a:pPr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25144"/>
              </a:xfrm>
              <a:blipFill rotWithShape="1">
                <a:blip r:embed="rId3"/>
                <a:stretch>
                  <a:fillRect l="-1481" t="-16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636912"/>
            <a:ext cx="1224136" cy="37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613" y="3119438"/>
            <a:ext cx="315277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3" y="4725145"/>
            <a:ext cx="1728193" cy="914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6657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参数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2800" dirty="0" smtClean="0">
                    <a:latin typeface="微软雅黑" pitchFamily="34" charset="-122"/>
                    <a:ea typeface="微软雅黑" pitchFamily="34" charset="-122"/>
                  </a:rPr>
                  <a:t>对于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+mj-ea"/>
                            <a:ea typeface="+mj-ea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+mj-ea"/>
                            <a:ea typeface="+mj-ea"/>
                          </a:rPr>
                          <m:t>𝜃</m:t>
                        </m:r>
                      </m:e>
                      <m:sub>
                        <m:r>
                          <a:rPr lang="en-US" altLang="zh-CN" sz="2800" i="1">
                            <a:latin typeface="+mj-ea"/>
                            <a:ea typeface="+mj-ea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en-US" altLang="zh-CN" sz="2800" dirty="0" smtClean="0">
                    <a:latin typeface="微软雅黑" pitchFamily="34" charset="-122"/>
                    <a:ea typeface="微软雅黑" pitchFamily="34" charset="-122"/>
                  </a:rPr>
                  <a:t>= 0.1</a:t>
                </a:r>
                <a:r>
                  <a:rPr lang="zh-CN" altLang="en-US" sz="2800" dirty="0" smtClean="0">
                    <a:latin typeface="微软雅黑" pitchFamily="34" charset="-122"/>
                    <a:ea typeface="微软雅黑" pitchFamily="34" charset="-122"/>
                  </a:rPr>
                  <a:t>，</a:t>
                </a:r>
                <a:r>
                  <a:rPr lang="en-US" altLang="zh-CN" sz="2800" dirty="0">
                    <a:latin typeface="微软雅黑" pitchFamily="34" charset="-122"/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+mj-ea"/>
                            <a:ea typeface="+mj-ea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+mj-ea"/>
                            <a:ea typeface="+mj-ea"/>
                          </a:rPr>
                          <m:t>𝜃</m:t>
                        </m:r>
                      </m:e>
                      <m:sub>
                        <m:r>
                          <a:rPr lang="en-US" altLang="zh-CN" sz="2800" b="0" i="1" smtClean="0">
                            <a:latin typeface="+mj-ea"/>
                            <a:ea typeface="+mj-ea"/>
                          </a:rPr>
                          <m:t>𝑓</m:t>
                        </m:r>
                      </m:sub>
                    </m:sSub>
                    <m:r>
                      <a:rPr lang="en-US" altLang="zh-CN" sz="2800" b="0" i="1" smtClean="0">
                        <a:latin typeface="+mj-ea"/>
                        <a:ea typeface="+mj-ea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zh-CN" sz="2800" b="0" i="1" smtClean="0">
                            <a:latin typeface="+mj-ea"/>
                            <a:ea typeface="+mj-ea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+mj-ea"/>
                            <a:ea typeface="+mj-ea"/>
                          </a:rPr>
                          <m:t>0.55</m:t>
                        </m:r>
                        <m:r>
                          <a:rPr lang="zh-CN" altLang="en-US" sz="2800" b="0" i="1" smtClean="0">
                            <a:latin typeface="+mj-ea"/>
                            <a:ea typeface="+mj-ea"/>
                          </a:rPr>
                          <m:t>𝜋</m:t>
                        </m:r>
                      </m:num>
                      <m:den>
                        <m:r>
                          <a:rPr lang="en-US" altLang="zh-CN" sz="2800" b="0" i="1" smtClean="0">
                            <a:latin typeface="+mj-ea"/>
                            <a:ea typeface="+mj-ea"/>
                          </a:rPr>
                          <m:t>2</m:t>
                        </m:r>
                      </m:den>
                    </m:f>
                    <m:r>
                      <a:rPr lang="zh-CN" altLang="en-US" sz="2800" b="0" i="1" smtClean="0">
                        <a:latin typeface="+mj-ea"/>
                        <a:ea typeface="+mj-ea"/>
                      </a:rPr>
                      <m:t>：</m:t>
                    </m:r>
                  </m:oMath>
                </a14:m>
                <a:endParaRPr lang="en-US" altLang="zh-CN" sz="2800" b="0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latin typeface="+mj-ea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+mj-ea"/>
                              <a:ea typeface="+mj-ea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+mj-ea"/>
                              <a:ea typeface="+mj-ea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+mj-ea"/>
                          <a:ea typeface="+mj-ea"/>
                        </a:rPr>
                        <m:t>=1</m:t>
                      </m:r>
                      <m:r>
                        <a:rPr lang="zh-CN" altLang="en-US" sz="2800" b="0" i="1" smtClean="0">
                          <a:latin typeface="+mj-ea"/>
                          <a:ea typeface="+mj-ea"/>
                        </a:rPr>
                        <m:t>，</m:t>
                      </m:r>
                      <m:sSub>
                        <m:sSubPr>
                          <m:ctrlPr>
                            <a:rPr lang="en-US" altLang="zh-CN" sz="2800" i="1">
                              <a:latin typeface="+mj-ea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+mj-ea"/>
                              <a:ea typeface="+mj-ea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+mj-ea"/>
                              <a:ea typeface="+mj-ea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+mj-ea"/>
                          <a:ea typeface="+mj-ea"/>
                        </a:rPr>
                        <m:t>=−0.19</m:t>
                      </m:r>
                    </m:oMath>
                  </m:oMathPara>
                </a14:m>
                <a:endParaRPr lang="en-US" altLang="zh-CN" sz="2800" b="0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marL="0" indent="0">
                  <a:buNone/>
                </a:pPr>
                <a:r>
                  <a:rPr lang="zh-CN" altLang="en-US" sz="2800" dirty="0">
                    <a:latin typeface="微软雅黑" pitchFamily="34" charset="-122"/>
                    <a:ea typeface="微软雅黑" pitchFamily="34" charset="-122"/>
                  </a:rPr>
                  <a:t>若</a:t>
                </a:r>
                <a:r>
                  <a:rPr lang="zh-CN" altLang="en-US" sz="2800" dirty="0" smtClean="0">
                    <a:latin typeface="微软雅黑" pitchFamily="34" charset="-122"/>
                    <a:ea typeface="微软雅黑" pitchFamily="34" charset="-122"/>
                  </a:rPr>
                  <a:t>考虑</a:t>
                </a:r>
                <a:r>
                  <a:rPr lang="en-US" altLang="zh-CN" sz="2800" dirty="0" err="1" smtClean="0">
                    <a:latin typeface="微软雅黑" pitchFamily="34" charset="-122"/>
                    <a:ea typeface="微软雅黑" pitchFamily="34" charset="-122"/>
                  </a:rPr>
                  <a:t>Hx</a:t>
                </a:r>
                <a:r>
                  <a:rPr lang="zh-CN" altLang="en-US" sz="2800" dirty="0" smtClean="0">
                    <a:latin typeface="微软雅黑" pitchFamily="34" charset="-122"/>
                    <a:ea typeface="微软雅黑" pitchFamily="34" charset="-122"/>
                  </a:rPr>
                  <a:t>在起始和末尾需要快速变化，而电子学带宽有限，可能无法生成理想波形，所以需要将原始波形与高斯波形进行卷积，使波形更加圆滑。</a:t>
                </a:r>
                <a:endParaRPr lang="en-US" altLang="zh-CN" sz="2800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marL="0" indent="0">
                  <a:buNone/>
                </a:pPr>
                <a:r>
                  <a:rPr lang="zh-CN" altLang="en-US" sz="2800" dirty="0" smtClean="0">
                    <a:latin typeface="微软雅黑" pitchFamily="34" charset="-122"/>
                    <a:ea typeface="微软雅黑" pitchFamily="34" charset="-122"/>
                  </a:rPr>
                  <a:t>参数变化：</a:t>
                </a:r>
                <a:endParaRPr lang="en-US" altLang="zh-CN" sz="2800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>
                          <a:latin typeface="Cambria Math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0.96</m:t>
                      </m:r>
                      <m:r>
                        <a:rPr lang="zh-CN" altLang="en-US" sz="2800" i="1">
                          <a:latin typeface="Cambria Math"/>
                        </a:rPr>
                        <m:t>，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sz="2800" i="1">
                          <a:latin typeface="Cambria Math"/>
                        </a:rPr>
                        <m:t>=−0.1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6</m:t>
                      </m:r>
                      <m:r>
                        <a:rPr lang="zh-CN" altLang="en-US" sz="2800" b="0" i="1" smtClean="0">
                          <a:latin typeface="Cambria Math"/>
                        </a:rPr>
                        <m:t>，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=0.04</m:t>
                      </m:r>
                    </m:oMath>
                  </m:oMathPara>
                </a14:m>
                <a:endParaRPr lang="en-US" altLang="zh-CN" sz="2800" dirty="0">
                  <a:latin typeface="微软雅黑" pitchFamily="34" charset="-122"/>
                  <a:ea typeface="微软雅黑" pitchFamily="34" charset="-122"/>
                </a:endParaRPr>
              </a:p>
              <a:p>
                <a:pPr marL="0" indent="0">
                  <a:buNone/>
                </a:pPr>
                <a:endParaRPr lang="zh-CN" altLang="en-US" sz="28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3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6657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881856"/>
          </a:xfrm>
        </p:spPr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60848"/>
            <a:ext cx="3888432" cy="316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060848"/>
            <a:ext cx="3995936" cy="316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6488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zh-CN" altLang="en-US" sz="2800" dirty="0" smtClean="0">
                    <a:latin typeface="微软雅黑" pitchFamily="34" charset="-122"/>
                    <a:ea typeface="微软雅黑" pitchFamily="34" charset="-122"/>
                  </a:rPr>
                  <a:t>利用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en-US" altLang="zh-CN" sz="2800" dirty="0">
                    <a:latin typeface="微软雅黑" pitchFamily="34" charset="-122"/>
                    <a:ea typeface="微软雅黑" pitchFamily="34" charset="-122"/>
                  </a:rPr>
                  <a:t>= 0.1</a:t>
                </a:r>
                <a:r>
                  <a:rPr lang="zh-CN" altLang="en-US" sz="2800" dirty="0">
                    <a:latin typeface="微软雅黑" pitchFamily="34" charset="-122"/>
                    <a:ea typeface="微软雅黑" pitchFamily="34" charset="-122"/>
                  </a:rPr>
                  <a:t>，</a:t>
                </a:r>
                <a:r>
                  <a:rPr lang="en-US" altLang="zh-CN" sz="2800" dirty="0">
                    <a:latin typeface="微软雅黑" pitchFamily="34" charset="-122"/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𝑓</m:t>
                        </m:r>
                      </m:sub>
                    </m:sSub>
                    <m:r>
                      <a:rPr lang="en-US" altLang="zh-CN" sz="2800" i="1">
                        <a:latin typeface="Cambria Math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zh-CN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/>
                          </a:rPr>
                          <m:t>0.55</m:t>
                        </m:r>
                        <m:r>
                          <a:rPr lang="zh-CN" altLang="en-US" sz="2800" i="1">
                            <a:latin typeface="Cambria Math"/>
                          </a:rPr>
                          <m:t>𝜋</m:t>
                        </m:r>
                      </m:num>
                      <m:den>
                        <m:r>
                          <a:rPr lang="en-US" altLang="zh-CN" sz="2800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2800" dirty="0" smtClean="0">
                    <a:latin typeface="微软雅黑" pitchFamily="34" charset="-122"/>
                    <a:ea typeface="微软雅黑" pitchFamily="34" charset="-122"/>
                  </a:rPr>
                  <a:t>的一个优化波形，进行归一化，得到：</a:t>
                </a:r>
                <a:endParaRPr lang="en-US" altLang="zh-CN" sz="2800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latin typeface="微软雅黑" pitchFamily="34" charset="-122"/>
                  <a:ea typeface="微软雅黑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latin typeface="微软雅黑" pitchFamily="34" charset="-122"/>
                  <a:ea typeface="微软雅黑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latin typeface="微软雅黑" pitchFamily="34" charset="-122"/>
                  <a:ea typeface="微软雅黑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marL="0" indent="0">
                  <a:buNone/>
                </a:pPr>
                <a:r>
                  <a:rPr lang="zh-CN" altLang="en-US" sz="2800" dirty="0" smtClean="0">
                    <a:latin typeface="微软雅黑" pitchFamily="34" charset="-122"/>
                    <a:ea typeface="微软雅黑" pitchFamily="34" charset="-122"/>
                  </a:rPr>
                  <a:t>然后通过插值和幅度放大得到相应的</a:t>
                </a:r>
                <a:r>
                  <a:rPr lang="en-US" altLang="zh-CN" sz="2800" dirty="0" err="1" smtClean="0">
                    <a:latin typeface="微软雅黑" pitchFamily="34" charset="-122"/>
                    <a:ea typeface="微软雅黑" pitchFamily="34" charset="-122"/>
                  </a:rPr>
                  <a:t>tp</a:t>
                </a:r>
                <a:r>
                  <a:rPr lang="zh-CN" altLang="en-US" sz="2800" dirty="0" smtClean="0">
                    <a:latin typeface="微软雅黑" pitchFamily="34" charset="-122"/>
                    <a:ea typeface="微软雅黑" pitchFamily="34" charset="-122"/>
                  </a:rPr>
                  <a:t>和</a:t>
                </a:r>
                <a:r>
                  <a:rPr lang="en-US" altLang="zh-CN" sz="2800" dirty="0" smtClean="0">
                    <a:latin typeface="微软雅黑" pitchFamily="34" charset="-122"/>
                    <a:ea typeface="微软雅黑" pitchFamily="34" charset="-122"/>
                  </a:rPr>
                  <a:t>detuning</a:t>
                </a:r>
                <a:r>
                  <a:rPr lang="zh-CN" altLang="en-US" sz="2800" dirty="0" smtClean="0">
                    <a:latin typeface="微软雅黑" pitchFamily="34" charset="-122"/>
                    <a:ea typeface="微软雅黑" pitchFamily="34" charset="-122"/>
                  </a:rPr>
                  <a:t>的波形</a:t>
                </a:r>
                <a:endParaRPr lang="zh-CN" altLang="en-US" sz="28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2083" b="-9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132856"/>
            <a:ext cx="3803953" cy="304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6488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 smtClean="0"/>
                  <a:t>1.</a:t>
                </a:r>
                <a:r>
                  <a:rPr lang="zh-CN" altLang="en-US" dirty="0" smtClean="0"/>
                  <a:t>应该对频谱函数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𝑆</m:t>
                        </m:r>
                      </m:e>
                      <m:sub>
                        <m:f>
                          <m:f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</a:rPr>
                              <m:t>𝑑</m:t>
                            </m:r>
                            <m:r>
                              <a:rPr lang="zh-CN" altLang="en-US" i="1">
                                <a:latin typeface="Cambria Math"/>
                              </a:rPr>
                              <m:t>𝜃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/>
                              </a:rPr>
                              <m:t>dt</m:t>
                            </m:r>
                          </m:den>
                        </m:f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的</a:t>
                </a:r>
                <a:r>
                  <a:rPr lang="en-US" altLang="zh-CN" dirty="0" err="1" smtClean="0"/>
                  <a:t>tp</a:t>
                </a:r>
                <a:r>
                  <a:rPr lang="zh-CN" altLang="en-US" dirty="0" smtClean="0"/>
                  <a:t>进行积分，而不是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 smtClean="0"/>
                  <a:t>2.</a:t>
                </a:r>
                <a:r>
                  <a:rPr lang="zh-CN" altLang="en-US" dirty="0" smtClean="0"/>
                  <a:t>由               到</a:t>
                </a:r>
                <a:r>
                  <a:rPr lang="en-US" altLang="zh-CN" dirty="0" smtClean="0"/>
                  <a:t>			</a:t>
                </a:r>
                <a:r>
                  <a:rPr lang="zh-CN" altLang="en-US" smtClean="0"/>
                  <a:t>是否严密。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20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645024"/>
            <a:ext cx="1224136" cy="37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3" y="3373744"/>
            <a:ext cx="1728193" cy="914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8267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267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92696"/>
            <a:ext cx="8352928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1454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76672"/>
                <a:ext cx="8229600" cy="58098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2800" dirty="0" smtClean="0">
                    <a:latin typeface="微软雅黑" pitchFamily="34" charset="-122"/>
                    <a:ea typeface="微软雅黑" pitchFamily="34" charset="-122"/>
                  </a:rPr>
                  <a:t>对于</a:t>
                </a:r>
                <a:r>
                  <a:rPr lang="en-US" altLang="zh-CN" sz="2800" dirty="0" smtClean="0">
                    <a:latin typeface="微软雅黑" pitchFamily="34" charset="-122"/>
                    <a:ea typeface="微软雅黑" pitchFamily="34" charset="-122"/>
                  </a:rPr>
                  <a:t>H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  <a:ea typeface="+mj-ea"/>
                          </a:rPr>
                          <m:t>𝐻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  <a:ea typeface="+mj-ea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2800" i="1" smtClean="0">
                            <a:latin typeface="Cambria Math"/>
                            <a:ea typeface="+mj-ea"/>
                          </a:rPr>
                        </m:ctrlPr>
                      </m:sSubPr>
                      <m:e>
                        <m:r>
                          <a:rPr lang="zh-CN" altLang="en-US" sz="2800" i="1" smtClean="0">
                            <a:latin typeface="Cambria Math"/>
                            <a:ea typeface="+mj-ea"/>
                          </a:rPr>
                          <m:t>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  <a:ea typeface="+mj-ea"/>
                          </a:rPr>
                          <m:t>𝑥</m:t>
                        </m:r>
                      </m:sub>
                    </m:sSub>
                    <m:r>
                      <a:rPr lang="en-US" altLang="zh-CN" sz="2800" b="0" i="1" smtClean="0">
                        <a:latin typeface="Cambria Math"/>
                        <a:ea typeface="+mj-ea"/>
                      </a:rPr>
                      <m:t>+</m:t>
                    </m:r>
                    <m:sSub>
                      <m:sSubPr>
                        <m:ctrlPr>
                          <a:rPr lang="en-US" altLang="zh-CN" sz="2800" i="1">
                            <a:latin typeface="Cambria Math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/>
                            <a:ea typeface="+mj-ea"/>
                          </a:rPr>
                          <m:t>𝐻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  <a:ea typeface="+mj-ea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altLang="zh-CN" sz="2800" i="1">
                            <a:latin typeface="Cambria Math"/>
                            <a:ea typeface="+mj-ea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/>
                            <a:ea typeface="+mj-ea"/>
                          </a:rPr>
                          <m:t>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  <a:ea typeface="+mj-ea"/>
                          </a:rPr>
                          <m:t>𝑧</m:t>
                        </m:r>
                      </m:sub>
                    </m:sSub>
                    <m:r>
                      <a:rPr lang="en-US" altLang="zh-CN" sz="2800" b="0" i="1" smtClean="0">
                        <a:latin typeface="Cambria Math"/>
                        <a:ea typeface="+mj-ea"/>
                      </a:rPr>
                      <m:t>=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/>
                            <a:ea typeface="+mj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b="0" i="1" smtClean="0">
                                <a:latin typeface="Cambria Math"/>
                                <a:ea typeface="+mj-ea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/>
                                      <a:ea typeface="+mj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/>
                                      <a:ea typeface="+mj-ea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/>
                                      <a:ea typeface="+mj-ea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/>
                                      <a:ea typeface="+mj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/>
                                      <a:ea typeface="+mj-ea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/>
                                      <a:ea typeface="+mj-ea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800" i="1" smtClean="0">
                                      <a:latin typeface="Cambria Math"/>
                                      <a:ea typeface="+mj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/>
                                      <a:ea typeface="+mj-ea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/>
                                      <a:ea typeface="+mj-ea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800" b="0" i="1" smtClean="0">
                                  <a:latin typeface="Cambria Math"/>
                                  <a:ea typeface="+mj-ea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/>
                                      <a:ea typeface="+mj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/>
                                      <a:ea typeface="+mj-ea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/>
                                      <a:ea typeface="+mj-ea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CN" sz="2800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marL="0" indent="0">
                  <a:buNone/>
                </a:pPr>
                <a:r>
                  <a:rPr lang="zh-CN" altLang="en-US" sz="2800" dirty="0" smtClean="0">
                    <a:latin typeface="微软雅黑" pitchFamily="34" charset="-122"/>
                    <a:ea typeface="微软雅黑" pitchFamily="34" charset="-122"/>
                  </a:rPr>
                  <a:t>可以定义一个</a:t>
                </a:r>
                <a:r>
                  <a:rPr lang="en-US" altLang="zh-CN" sz="2800" dirty="0" smtClean="0">
                    <a:latin typeface="微软雅黑" pitchFamily="34" charset="-122"/>
                    <a:ea typeface="微软雅黑" pitchFamily="34" charset="-122"/>
                  </a:rPr>
                  <a:t>Hamilton vector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 smtClean="0">
                            <a:latin typeface="Cambria Math"/>
                            <a:ea typeface="+mj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 smtClean="0">
                                <a:latin typeface="Cambria Math"/>
                                <a:ea typeface="+mj-ea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/>
                                      <a:ea typeface="+mj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/>
                                      <a:ea typeface="+mj-ea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/>
                                      <a:ea typeface="+mj-ea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800" b="0" i="1" smtClean="0">
                                  <a:latin typeface="Cambria Math"/>
                                  <a:ea typeface="+mj-ea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/>
                                      <a:ea typeface="+mj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/>
                                      <a:ea typeface="+mj-ea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/>
                                      <a:ea typeface="+mj-ea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800" dirty="0" smtClean="0">
                    <a:latin typeface="微软雅黑" pitchFamily="34" charset="-122"/>
                    <a:ea typeface="微软雅黑" pitchFamily="34" charset="-122"/>
                  </a:rPr>
                  <a:t>，在</a:t>
                </a:r>
                <a:r>
                  <a:rPr lang="en-US" altLang="zh-CN" sz="2800" dirty="0" smtClean="0">
                    <a:latin typeface="微软雅黑" pitchFamily="34" charset="-122"/>
                    <a:ea typeface="微软雅黑" pitchFamily="34" charset="-122"/>
                  </a:rPr>
                  <a:t>X-Z</a:t>
                </a:r>
                <a:r>
                  <a:rPr lang="zh-CN" altLang="en-US" sz="2800" dirty="0" smtClean="0">
                    <a:latin typeface="微软雅黑" pitchFamily="34" charset="-122"/>
                    <a:ea typeface="微软雅黑" pitchFamily="34" charset="-122"/>
                  </a:rPr>
                  <a:t>平面内，与</a:t>
                </a:r>
                <a:r>
                  <a:rPr lang="en-US" altLang="zh-CN" sz="2800" dirty="0" smtClean="0">
                    <a:latin typeface="微软雅黑" pitchFamily="34" charset="-122"/>
                    <a:ea typeface="微软雅黑" pitchFamily="34" charset="-122"/>
                  </a:rPr>
                  <a:t>Z</a:t>
                </a:r>
                <a:r>
                  <a:rPr lang="zh-CN" altLang="en-US" sz="2800" dirty="0" smtClean="0">
                    <a:latin typeface="微软雅黑" pitchFamily="34" charset="-122"/>
                    <a:ea typeface="微软雅黑" pitchFamily="34" charset="-122"/>
                  </a:rPr>
                  <a:t>轴夹角为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/>
                        <a:ea typeface="微软雅黑" pitchFamily="34" charset="-122"/>
                      </a:rPr>
                      <m:t>𝜃</m:t>
                    </m:r>
                    <m:r>
                      <a:rPr lang="en-US" altLang="zh-CN" sz="2800" b="0" i="1" smtClean="0">
                        <a:latin typeface="Cambria Math"/>
                        <a:ea typeface="微软雅黑" pitchFamily="34" charset="-122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800" i="1">
                        <a:latin typeface="Cambria Math"/>
                        <a:ea typeface="微软雅黑" pitchFamily="34" charset="-122"/>
                      </a:rPr>
                      <m:t>arctan</m:t>
                    </m:r>
                    <m:d>
                      <m:dPr>
                        <m:ctrlPr>
                          <a:rPr lang="en-US" altLang="zh-CN" sz="2800" i="1" smtClean="0">
                            <a:latin typeface="Cambria Math"/>
                            <a:ea typeface="微软雅黑" pitchFamily="34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800" i="1" smtClean="0">
                                <a:latin typeface="Cambria Math"/>
                                <a:ea typeface="微软雅黑" pitchFamily="34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𝑧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zh-CN" altLang="en-US" sz="2800" dirty="0" smtClean="0">
                    <a:latin typeface="微软雅黑" pitchFamily="34" charset="-122"/>
                    <a:ea typeface="微软雅黑" pitchFamily="34" charset="-122"/>
                  </a:rPr>
                  <a:t>，</a:t>
                </a:r>
                <a:r>
                  <a:rPr lang="en-US" altLang="zh-CN" sz="2800" dirty="0" err="1" smtClean="0">
                    <a:latin typeface="微软雅黑" pitchFamily="34" charset="-122"/>
                    <a:ea typeface="微软雅黑" pitchFamily="34" charset="-122"/>
                  </a:rPr>
                  <a:t>qubit</a:t>
                </a:r>
                <a:r>
                  <a:rPr lang="zh-CN" altLang="en-US" sz="2800" dirty="0" smtClean="0">
                    <a:latin typeface="微软雅黑" pitchFamily="34" charset="-122"/>
                    <a:ea typeface="微软雅黑" pitchFamily="34" charset="-122"/>
                  </a:rPr>
                  <a:t>演化由其控制。</a:t>
                </a:r>
                <a:endParaRPr lang="zh-CN" altLang="en-US" sz="28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76672"/>
                <a:ext cx="8229600" cy="5809848"/>
              </a:xfrm>
              <a:blipFill rotWithShape="1">
                <a:blip r:embed="rId2"/>
                <a:stretch>
                  <a:fillRect l="-1481" r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564904"/>
            <a:ext cx="5121859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3195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32656"/>
                <a:ext cx="8229600" cy="595386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800" dirty="0" smtClean="0">
                    <a:latin typeface="微软雅黑" pitchFamily="34" charset="-122"/>
                    <a:ea typeface="微软雅黑" pitchFamily="34" charset="-122"/>
                  </a:rPr>
                  <a:t>体系的本征能量为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/>
                            <a:ea typeface="微软雅黑" pitchFamily="34" charset="-122"/>
                          </a:rPr>
                          <m:t>𝐸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/>
                            <a:ea typeface="微软雅黑" pitchFamily="34" charset="-122"/>
                          </a:rPr>
                          <m:t>+</m:t>
                        </m:r>
                      </m:sup>
                    </m:sSup>
                    <m:r>
                      <a:rPr lang="en-US" altLang="zh-CN" sz="2800" b="0" i="1" smtClean="0">
                        <a:latin typeface="Cambria Math"/>
                        <a:ea typeface="微软雅黑" pitchFamily="34" charset="-122"/>
                      </a:rPr>
                      <m:t>=−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/>
                            <a:ea typeface="微软雅黑" pitchFamily="34" charset="-122"/>
                          </a:rPr>
                          <m:t>𝐸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/>
                            <a:ea typeface="微软雅黑" pitchFamily="34" charset="-122"/>
                          </a:rPr>
                          <m:t>−</m:t>
                        </m:r>
                      </m:sup>
                    </m:sSup>
                    <m:r>
                      <a:rPr lang="en-US" altLang="zh-CN" sz="2800" b="0" i="1" smtClean="0">
                        <a:latin typeface="Cambria Math"/>
                        <a:ea typeface="微软雅黑" pitchFamily="34" charset="-122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800" b="0" i="1" smtClean="0">
                            <a:latin typeface="Cambria Math"/>
                            <a:ea typeface="微软雅黑" pitchFamily="34" charset="-122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800" b="0" i="1" smtClean="0">
                                <a:latin typeface="Cambria Math"/>
                                <a:ea typeface="微软雅黑" pitchFamily="34" charset="-122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sz="2800" b="0" i="1" smtClean="0">
                                <a:latin typeface="Cambria Math"/>
                                <a:ea typeface="微软雅黑" pitchFamily="34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b="0" i="1" smtClean="0">
                            <a:latin typeface="Cambria Math"/>
                            <a:ea typeface="微软雅黑" pitchFamily="34" charset="-122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/>
                                <a:ea typeface="微软雅黑" pitchFamily="34" charset="-122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𝑧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sz="2800" i="1">
                                <a:latin typeface="Cambria Math"/>
                                <a:ea typeface="微软雅黑" pitchFamily="34" charset="-122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zh-CN" altLang="en-US" sz="2800" b="0" i="1" smtClean="0">
                        <a:latin typeface="Cambria Math"/>
                        <a:ea typeface="微软雅黑" pitchFamily="34" charset="-122"/>
                      </a:rPr>
                      <m:t>；</m:t>
                    </m:r>
                  </m:oMath>
                </a14:m>
                <a:endParaRPr lang="en-US" altLang="zh-CN" sz="2800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800" dirty="0">
                    <a:latin typeface="微软雅黑" pitchFamily="34" charset="-122"/>
                    <a:ea typeface="微软雅黑" pitchFamily="34" charset="-122"/>
                  </a:rPr>
                  <a:t>本征</a:t>
                </a:r>
                <a:r>
                  <a:rPr lang="zh-CN" altLang="en-US" sz="2800" dirty="0" smtClean="0">
                    <a:latin typeface="微软雅黑" pitchFamily="34" charset="-122"/>
                    <a:ea typeface="微软雅黑" pitchFamily="34" charset="-122"/>
                  </a:rPr>
                  <a:t>态为沿着</a:t>
                </a:r>
                <a:r>
                  <a:rPr lang="en-US" altLang="zh-CN" sz="2800" dirty="0" smtClean="0">
                    <a:latin typeface="微软雅黑" pitchFamily="34" charset="-122"/>
                    <a:ea typeface="微软雅黑" pitchFamily="34" charset="-122"/>
                  </a:rPr>
                  <a:t>Hamilton vector</a:t>
                </a:r>
                <a:r>
                  <a:rPr lang="zh-CN" altLang="en-US" sz="2800" dirty="0" smtClean="0">
                    <a:latin typeface="微软雅黑" pitchFamily="34" charset="-122"/>
                    <a:ea typeface="微软雅黑" pitchFamily="34" charset="-122"/>
                  </a:rPr>
                  <a:t>的正向，反向两个矢量；</a:t>
                </a:r>
                <a:endParaRPr lang="en-US" altLang="zh-CN" sz="2800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800" dirty="0" smtClean="0">
                    <a:latin typeface="微软雅黑" pitchFamily="34" charset="-122"/>
                    <a:ea typeface="微软雅黑" pitchFamily="34" charset="-122"/>
                  </a:rPr>
                  <a:t>其余态矢绕着</a:t>
                </a:r>
                <a:r>
                  <a:rPr lang="en-US" altLang="zh-CN" sz="2800" dirty="0" smtClean="0">
                    <a:latin typeface="微软雅黑" pitchFamily="34" charset="-122"/>
                    <a:ea typeface="微软雅黑" pitchFamily="34" charset="-122"/>
                  </a:rPr>
                  <a:t>Hamilton vector</a:t>
                </a:r>
                <a:r>
                  <a:rPr lang="zh-CN" altLang="en-US" sz="2800" dirty="0" smtClean="0">
                    <a:latin typeface="微软雅黑" pitchFamily="34" charset="-122"/>
                    <a:ea typeface="微软雅黑" pitchFamily="34" charset="-122"/>
                  </a:rPr>
                  <a:t>以</a:t>
                </a:r>
                <a:r>
                  <a:rPr lang="en-US" altLang="zh-CN" sz="2800" dirty="0" smtClean="0">
                    <a:latin typeface="微软雅黑" pitchFamily="34" charset="-122"/>
                    <a:ea typeface="微软雅黑" pitchFamily="34" charset="-122"/>
                  </a:rPr>
                  <a:t>w = 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/>
                            <a:ea typeface="微软雅黑" pitchFamily="34" charset="-122"/>
                          </a:rPr>
                          <m:t>𝐸</m:t>
                        </m:r>
                      </m:e>
                      <m:sup>
                        <m:r>
                          <a:rPr lang="en-US" altLang="zh-CN" sz="2800" i="1">
                            <a:latin typeface="Cambria Math"/>
                            <a:ea typeface="微软雅黑" pitchFamily="34" charset="-122"/>
                          </a:rPr>
                          <m:t>+</m:t>
                        </m:r>
                      </m:sup>
                    </m:sSup>
                    <m:r>
                      <a:rPr lang="en-US" altLang="zh-CN" sz="2800" b="0" i="1" smtClean="0">
                        <a:latin typeface="Cambria Math"/>
                        <a:ea typeface="微软雅黑" pitchFamily="34" charset="-122"/>
                      </a:rPr>
                      <m:t>/</m:t>
                    </m:r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ℏ</m:t>
                    </m:r>
                  </m:oMath>
                </a14:m>
                <a:r>
                  <a:rPr lang="zh-CN" altLang="en-US" sz="2800" dirty="0" smtClean="0">
                    <a:latin typeface="微软雅黑" pitchFamily="34" charset="-122"/>
                    <a:ea typeface="微软雅黑" pitchFamily="34" charset="-122"/>
                  </a:rPr>
                  <a:t>进行旋转；</a:t>
                </a:r>
                <a:endParaRPr lang="en-US" altLang="zh-CN" sz="2800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800" dirty="0">
                    <a:latin typeface="微软雅黑" pitchFamily="34" charset="-122"/>
                    <a:ea typeface="微软雅黑" pitchFamily="34" charset="-122"/>
                  </a:rPr>
                  <a:t>非</a:t>
                </a:r>
                <a:r>
                  <a:rPr lang="zh-CN" altLang="en-US" sz="2800" dirty="0" smtClean="0">
                    <a:latin typeface="微软雅黑" pitchFamily="34" charset="-122"/>
                    <a:ea typeface="微软雅黑" pitchFamily="34" charset="-122"/>
                  </a:rPr>
                  <a:t>绝热演化产生的原因就是：</a:t>
                </a:r>
                <a:r>
                  <a:rPr lang="en-US" altLang="zh-CN" sz="2800" dirty="0">
                    <a:latin typeface="微软雅黑" pitchFamily="34" charset="-122"/>
                    <a:ea typeface="微软雅黑" pitchFamily="34" charset="-122"/>
                  </a:rPr>
                  <a:t> H </a:t>
                </a:r>
                <a:r>
                  <a:rPr lang="en-US" altLang="zh-CN" sz="2800" dirty="0" smtClean="0">
                    <a:latin typeface="微软雅黑" pitchFamily="34" charset="-122"/>
                    <a:ea typeface="微软雅黑" pitchFamily="34" charset="-122"/>
                  </a:rPr>
                  <a:t>vector</a:t>
                </a:r>
                <a:r>
                  <a:rPr lang="zh-CN" altLang="en-US" sz="2800" dirty="0" smtClean="0">
                    <a:latin typeface="微软雅黑" pitchFamily="34" charset="-122"/>
                    <a:ea typeface="微软雅黑" pitchFamily="34" charset="-122"/>
                  </a:rPr>
                  <a:t>不断变换方向，原先的本征态脱离</a:t>
                </a:r>
                <a:r>
                  <a:rPr lang="en-US" altLang="zh-CN" sz="2800" dirty="0" smtClean="0">
                    <a:latin typeface="微软雅黑" pitchFamily="34" charset="-122"/>
                    <a:ea typeface="微软雅黑" pitchFamily="34" charset="-122"/>
                  </a:rPr>
                  <a:t>H vector</a:t>
                </a:r>
                <a:r>
                  <a:rPr lang="zh-CN" altLang="en-US" sz="2800" dirty="0" smtClean="0">
                    <a:latin typeface="微软雅黑" pitchFamily="34" charset="-122"/>
                    <a:ea typeface="微软雅黑" pitchFamily="34" charset="-122"/>
                  </a:rPr>
                  <a:t>方向，并绕着新的</a:t>
                </a:r>
                <a:r>
                  <a:rPr lang="en-US" altLang="zh-CN" sz="2800" dirty="0" smtClean="0">
                    <a:latin typeface="微软雅黑" pitchFamily="34" charset="-122"/>
                    <a:ea typeface="微软雅黑" pitchFamily="34" charset="-122"/>
                  </a:rPr>
                  <a:t>H vector</a:t>
                </a:r>
                <a:r>
                  <a:rPr lang="zh-CN" altLang="en-US" sz="2800" dirty="0" smtClean="0">
                    <a:latin typeface="微软雅黑" pitchFamily="34" charset="-122"/>
                    <a:ea typeface="微软雅黑" pitchFamily="34" charset="-122"/>
                  </a:rPr>
                  <a:t>旋转，偏离到其他态，脱离本征态。</a:t>
                </a:r>
                <a:endParaRPr lang="en-US" altLang="zh-CN" sz="2800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sz="28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32656"/>
                <a:ext cx="8229600" cy="5953864"/>
              </a:xfrm>
              <a:blipFill rotWithShape="1">
                <a:blip r:embed="rId2"/>
                <a:stretch>
                  <a:fillRect l="-1481" r="-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7038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32656"/>
                <a:ext cx="8229600" cy="595386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2800" dirty="0" smtClean="0">
                    <a:latin typeface="微软雅黑" pitchFamily="34" charset="-122"/>
                    <a:ea typeface="微软雅黑" pitchFamily="34" charset="-122"/>
                  </a:rPr>
                  <a:t>将总时间</a:t>
                </a:r>
                <a:r>
                  <a:rPr lang="en-US" altLang="zh-CN" sz="2800" dirty="0" smtClean="0">
                    <a:latin typeface="微软雅黑" pitchFamily="34" charset="-122"/>
                    <a:ea typeface="微软雅黑" pitchFamily="34" charset="-122"/>
                  </a:rPr>
                  <a:t>t</a:t>
                </a:r>
                <a:r>
                  <a:rPr lang="zh-CN" altLang="en-US" sz="2800" dirty="0" smtClean="0">
                    <a:latin typeface="微软雅黑" pitchFamily="34" charset="-122"/>
                    <a:ea typeface="微软雅黑" pitchFamily="34" charset="-122"/>
                  </a:rPr>
                  <a:t>细分为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/>
                        <a:ea typeface="微软雅黑" pitchFamily="34" charset="-122"/>
                      </a:rPr>
                      <m:t>∆</m:t>
                    </m:r>
                    <m:r>
                      <a:rPr lang="en-US" altLang="zh-CN" sz="2800" b="0" i="1" smtClean="0">
                        <a:latin typeface="Cambria Math"/>
                        <a:ea typeface="微软雅黑" pitchFamily="34" charset="-122"/>
                      </a:rPr>
                      <m:t>𝑡</m:t>
                    </m:r>
                    <m:r>
                      <a:rPr lang="zh-CN" altLang="en-US" sz="2800" b="0" i="1" smtClean="0">
                        <a:latin typeface="Cambria Math"/>
                        <a:ea typeface="微软雅黑" pitchFamily="34" charset="-122"/>
                      </a:rPr>
                      <m:t>，</m:t>
                    </m:r>
                    <m:r>
                      <a:rPr lang="zh-CN" altLang="en-US" sz="2800" i="1">
                        <a:latin typeface="Cambria Math"/>
                        <a:ea typeface="微软雅黑" pitchFamily="34" charset="-122"/>
                      </a:rPr>
                      <m:t>每个</m:t>
                    </m:r>
                    <m:r>
                      <a:rPr lang="zh-CN" altLang="en-US" sz="2800" i="1" smtClean="0">
                        <a:latin typeface="Cambria Math"/>
                        <a:ea typeface="微软雅黑" pitchFamily="34" charset="-122"/>
                      </a:rPr>
                      <m:t>间隔内</m:t>
                    </m:r>
                    <m:r>
                      <a:rPr lang="zh-CN" altLang="en-US" sz="2800" i="1">
                        <a:latin typeface="Cambria Math"/>
                        <a:ea typeface="微软雅黑" pitchFamily="34" charset="-122"/>
                      </a:rPr>
                      <m:t>偏离</m:t>
                    </m:r>
                    <m:sSub>
                      <m:sSubPr>
                        <m:ctrlPr>
                          <a:rPr lang="en-US" altLang="zh-CN" sz="2800" i="1" smtClean="0">
                            <a:latin typeface="Cambria Math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zh-CN" altLang="en-US" sz="2800" i="1" smtClean="0">
                            <a:latin typeface="Cambria Math"/>
                            <a:ea typeface="微软雅黑" pitchFamily="34" charset="-122"/>
                          </a:rPr>
                          <m:t>𝜃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  <a:ea typeface="微软雅黑" pitchFamily="34" charset="-122"/>
                          </a:rPr>
                          <m:t>𝑚</m:t>
                        </m:r>
                      </m:sub>
                    </m:sSub>
                    <m:r>
                      <a:rPr lang="zh-CN" altLang="en-US" sz="2800" b="0" i="1" smtClean="0">
                        <a:latin typeface="Cambria Math"/>
                        <a:ea typeface="微软雅黑" pitchFamily="34" charset="-122"/>
                      </a:rPr>
                      <m:t>，</m:t>
                    </m:r>
                  </m:oMath>
                </a14:m>
                <a:r>
                  <a:rPr lang="zh-CN" altLang="en-US" sz="2800" dirty="0" smtClean="0">
                    <a:latin typeface="微软雅黑" pitchFamily="34" charset="-122"/>
                    <a:ea typeface="微软雅黑" pitchFamily="34" charset="-122"/>
                  </a:rPr>
                  <a:t>最终累积得到的近似非绝热误差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  <a:ea typeface="微软雅黑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  <a:ea typeface="微软雅黑" pitchFamily="34" charset="-122"/>
                          </a:rPr>
                          <m:t>𝑒</m:t>
                        </m:r>
                      </m:sub>
                    </m:sSub>
                  </m:oMath>
                </a14:m>
                <a:endParaRPr lang="en-US" altLang="zh-CN" sz="2800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latin typeface="微软雅黑" pitchFamily="34" charset="-122"/>
                  <a:ea typeface="微软雅黑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latin typeface="微软雅黑" pitchFamily="34" charset="-122"/>
                  <a:ea typeface="微软雅黑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latin typeface="微软雅黑" pitchFamily="34" charset="-122"/>
                  <a:ea typeface="微软雅黑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marL="0" indent="0">
                  <a:buNone/>
                </a:pPr>
                <a:r>
                  <a:rPr lang="zh-CN" altLang="en-US" sz="2800" dirty="0" smtClean="0">
                    <a:latin typeface="微软雅黑" pitchFamily="34" charset="-122"/>
                    <a:ea typeface="微软雅黑" pitchFamily="34" charset="-122"/>
                  </a:rPr>
                  <a:t>下面分析不同情况下的</a:t>
                </a:r>
                <a:r>
                  <a:rPr lang="en-US" altLang="zh-CN" sz="2800" dirty="0" err="1" smtClean="0">
                    <a:latin typeface="微软雅黑" pitchFamily="34" charset="-122"/>
                    <a:ea typeface="微软雅黑" pitchFamily="34" charset="-122"/>
                  </a:rPr>
                  <a:t>Pe</a:t>
                </a:r>
                <a:endParaRPr lang="en-US" altLang="zh-CN" sz="2800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marL="0" indent="0">
                  <a:buNone/>
                </a:pPr>
                <a:endParaRPr lang="zh-CN" altLang="en-US" sz="28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32656"/>
                <a:ext cx="8229600" cy="5953864"/>
              </a:xfrm>
              <a:blipFill rotWithShape="1">
                <a:blip r:embed="rId2"/>
                <a:stretch>
                  <a:fillRect l="-1481" t="-922" r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556792"/>
            <a:ext cx="4906040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3299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74638"/>
                <a:ext cx="8229600" cy="922114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3600" i="1">
                        <a:latin typeface="Cambria Math"/>
                        <a:ea typeface="微软雅黑" pitchFamily="34" charset="-122"/>
                      </a:rPr>
                      <m:t>𝜃</m:t>
                    </m:r>
                  </m:oMath>
                </a14:m>
                <a:r>
                  <a:rPr lang="zh-CN" altLang="en-US" sz="3600" dirty="0" smtClean="0">
                    <a:latin typeface="微软雅黑" pitchFamily="34" charset="-122"/>
                    <a:ea typeface="微软雅黑" pitchFamily="34" charset="-122"/>
                  </a:rPr>
                  <a:t>变化较小，单向变化</a:t>
                </a:r>
                <a:endParaRPr lang="zh-CN" altLang="en-US" sz="36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8"/>
                <a:ext cx="8229600" cy="922114"/>
              </a:xfrm>
              <a:blipFill rotWithShape="1">
                <a:blip r:embed="rId2"/>
                <a:stretch>
                  <a:fillRect b="-9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4784"/>
                <a:ext cx="8229600" cy="480173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 smtClean="0"/>
                  <a:t>可以将公式中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𝜔</m:t>
                    </m:r>
                  </m:oMath>
                </a14:m>
                <a:r>
                  <a:rPr lang="zh-CN" altLang="en-US" dirty="0" smtClean="0"/>
                  <a:t>看做定值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，这样</a:t>
                </a:r>
                <a:r>
                  <a:rPr lang="en-US" altLang="zh-CN" dirty="0" err="1" smtClean="0"/>
                  <a:t>Pe</a:t>
                </a:r>
                <a:r>
                  <a:rPr lang="zh-CN" altLang="en-US" dirty="0" smtClean="0"/>
                  <a:t>就正比于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  <m:r>
                          <a:rPr lang="zh-CN" altLang="en-US" b="0" i="1" smtClean="0">
                            <a:latin typeface="Cambria Math"/>
                          </a:rPr>
                          <m:t>𝜃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>
                            <a:latin typeface="Cambria Math"/>
                          </a:rPr>
                          <m:t>dt</m:t>
                        </m:r>
                      </m:den>
                    </m:f>
                  </m:oMath>
                </a14:m>
                <a:r>
                  <a:rPr lang="zh-CN" altLang="en-US" dirty="0" smtClean="0"/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的能谱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f>
                          <m:f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</a:rPr>
                              <m:t>𝑑</m:t>
                            </m:r>
                            <m:r>
                              <a:rPr lang="zh-CN" altLang="en-US" i="1">
                                <a:latin typeface="Cambria Math"/>
                              </a:rPr>
                              <m:t>𝜃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/>
                              </a:rPr>
                              <m:t>dt</m:t>
                            </m:r>
                          </m:den>
                        </m:f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zh-CN" altLang="en-US" b="0" i="1" smtClean="0">
                        <a:latin typeface="Cambria Math"/>
                      </a:rPr>
                      <m:t>。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dirty="0" smtClean="0">
                          <a:latin typeface="Cambria Math"/>
                        </a:rPr>
                        <m:t>Pe</m:t>
                      </m:r>
                      <m:r>
                        <a:rPr lang="en-US" altLang="zh-CN" b="0" i="1" dirty="0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/>
                            </a:rPr>
                            <m:t>4</m:t>
                          </m:r>
                        </m:den>
                      </m:f>
                      <m:sSup>
                        <m:sSupPr>
                          <m:ctrlPr>
                            <a:rPr lang="en-US" altLang="zh-CN" b="0" i="1" dirty="0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i="1" dirty="0">
                                  <a:latin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n-US" altLang="zh-CN" i="1" dirty="0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b="0" i="1" dirty="0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 i="1" dirty="0">
                                      <a:latin typeface="Cambria Math"/>
                                    </a:rPr>
                                    <m:t>tp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 dirty="0">
                                      <a:latin typeface="Cambria Math"/>
                                    </a:rPr>
                                    <m:t>dt</m:t>
                                  </m:r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𝑑</m:t>
                                      </m:r>
                                      <m:r>
                                        <a:rPr lang="zh-CN" altLang="en-US" i="1">
                                          <a:latin typeface="Cambria Math"/>
                                        </a:rPr>
                                        <m:t>𝜃</m:t>
                                      </m:r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latin typeface="Cambria Math"/>
                                        </a:rPr>
                                        <m:t>dt</m:t>
                                      </m:r>
                                    </m:den>
                                  </m:f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/>
                                    </a:rPr>
                                    <m:t>exp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(−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altLang="zh-CN" b="0" i="1" dirty="0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4784"/>
                <a:ext cx="8229600" cy="4801736"/>
              </a:xfrm>
              <a:blipFill rotWithShape="1">
                <a:blip r:embed="rId3"/>
                <a:stretch>
                  <a:fillRect l="-1852" t="-21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67544" y="5373216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altLang="zh-CN" sz="2800" dirty="0" err="1" smtClean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CZ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波形的总时间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3299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404664"/>
                <a:ext cx="8640960" cy="588185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2800" dirty="0" smtClean="0">
                    <a:latin typeface="微软雅黑" pitchFamily="34" charset="-122"/>
                    <a:ea typeface="微软雅黑" pitchFamily="34" charset="-122"/>
                  </a:rPr>
                  <a:t>现在需要找到一个波形，使得对于任意大于选定时间</a:t>
                </a:r>
                <a:r>
                  <a:rPr lang="en-US" altLang="zh-CN" sz="2800" dirty="0" smtClean="0">
                    <a:latin typeface="微软雅黑" pitchFamily="34" charset="-122"/>
                    <a:ea typeface="微软雅黑" pitchFamily="34" charset="-122"/>
                  </a:rPr>
                  <a:t>T</a:t>
                </a:r>
                <a:r>
                  <a:rPr lang="zh-CN" altLang="en-US" sz="2800" dirty="0" smtClean="0">
                    <a:latin typeface="微软雅黑" pitchFamily="34" charset="-122"/>
                    <a:ea typeface="微软雅黑" pitchFamily="34" charset="-122"/>
                  </a:rPr>
                  <a:t>的时间</a:t>
                </a:r>
                <a:r>
                  <a:rPr lang="en-US" altLang="zh-CN" sz="2800" dirty="0" err="1" smtClean="0">
                    <a:latin typeface="微软雅黑" pitchFamily="34" charset="-122"/>
                    <a:ea typeface="微软雅黑" pitchFamily="34" charset="-122"/>
                  </a:rPr>
                  <a:t>tp</a:t>
                </a:r>
                <a:r>
                  <a:rPr lang="zh-CN" altLang="en-US" sz="2800" dirty="0" smtClean="0">
                    <a:latin typeface="微软雅黑" pitchFamily="34" charset="-122"/>
                    <a:ea typeface="微软雅黑" pitchFamily="34" charset="-122"/>
                  </a:rPr>
                  <a:t>，它的</a:t>
                </a:r>
                <a:r>
                  <a:rPr lang="en-US" altLang="zh-CN" sz="2800" dirty="0" err="1" smtClean="0">
                    <a:latin typeface="微软雅黑" pitchFamily="34" charset="-122"/>
                    <a:ea typeface="微软雅黑" pitchFamily="34" charset="-122"/>
                  </a:rPr>
                  <a:t>Pe</a:t>
                </a:r>
                <a:r>
                  <a:rPr lang="zh-CN" altLang="en-US" sz="2800" dirty="0" smtClean="0">
                    <a:latin typeface="微软雅黑" pitchFamily="34" charset="-122"/>
                    <a:ea typeface="微软雅黑" pitchFamily="34" charset="-122"/>
                  </a:rPr>
                  <a:t>最小。所以选择了</a:t>
                </a:r>
                <a:r>
                  <a:rPr lang="en-US" altLang="zh-CN" sz="2800" dirty="0" err="1" smtClean="0">
                    <a:latin typeface="微软雅黑" pitchFamily="34" charset="-122"/>
                    <a:ea typeface="微软雅黑" pitchFamily="34" charset="-122"/>
                  </a:rPr>
                  <a:t>Slepian</a:t>
                </a:r>
                <a:r>
                  <a:rPr lang="zh-CN" altLang="en-US" sz="2800" dirty="0" smtClean="0">
                    <a:latin typeface="微软雅黑" pitchFamily="34" charset="-122"/>
                    <a:ea typeface="微软雅黑" pitchFamily="34" charset="-122"/>
                  </a:rPr>
                  <a:t>函数。</a:t>
                </a:r>
                <a:endParaRPr lang="en-US" altLang="zh-CN" sz="2800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marL="0" indent="0">
                  <a:buNone/>
                </a:pPr>
                <a:r>
                  <a:rPr lang="zh-CN" altLang="en-US" sz="2800" dirty="0" smtClean="0">
                    <a:latin typeface="微软雅黑" pitchFamily="34" charset="-122"/>
                    <a:ea typeface="微软雅黑" pitchFamily="34" charset="-122"/>
                  </a:rPr>
                  <a:t>对于</a:t>
                </a:r>
                <a:r>
                  <a:rPr lang="en-US" altLang="zh-CN" sz="2800" dirty="0" err="1">
                    <a:latin typeface="微软雅黑" pitchFamily="34" charset="-122"/>
                    <a:ea typeface="微软雅黑" pitchFamily="34" charset="-122"/>
                  </a:rPr>
                  <a:t>Slepian</a:t>
                </a:r>
                <a:r>
                  <a:rPr lang="zh-CN" altLang="en-US" sz="2800" dirty="0" smtClean="0">
                    <a:latin typeface="微软雅黑" pitchFamily="34" charset="-122"/>
                    <a:ea typeface="微软雅黑" pitchFamily="34" charset="-122"/>
                  </a:rPr>
                  <a:t>函数，这是时域上的一个函数，在它的频谱，在某一选定的频率以上的频谱积分的值最小。这里我们选用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CN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altLang="zh-CN" sz="2800" b="0" i="1" smtClean="0">
                        <a:latin typeface="Cambria Math"/>
                      </a:rPr>
                      <m:t>&gt;2.3</m:t>
                    </m:r>
                    <m:r>
                      <a:rPr lang="zh-CN" altLang="en-US" sz="2800" b="0" i="1" smtClean="0">
                        <a:latin typeface="Cambria Math"/>
                      </a:rPr>
                      <m:t>的</m:t>
                    </m:r>
                    <m:r>
                      <a:rPr lang="zh-CN" altLang="en-US" sz="2800" i="1">
                        <a:latin typeface="Cambria Math"/>
                      </a:rPr>
                      <m:t>频谱</m:t>
                    </m:r>
                    <m:r>
                      <a:rPr lang="zh-CN" altLang="en-US" sz="2800" i="1" smtClean="0">
                        <a:latin typeface="Cambria Math"/>
                      </a:rPr>
                      <m:t>积分</m:t>
                    </m:r>
                    <m:r>
                      <a:rPr lang="zh-CN" altLang="en-US" sz="2800" i="1">
                        <a:latin typeface="Cambria Math"/>
                      </a:rPr>
                      <m:t>最小</m:t>
                    </m:r>
                    <m:r>
                      <a:rPr lang="zh-CN" altLang="en-US" sz="2800" b="0" i="1" smtClean="0">
                        <a:latin typeface="Cambria Math"/>
                      </a:rPr>
                      <m:t>。</m:t>
                    </m:r>
                  </m:oMath>
                </a14:m>
                <a:endParaRPr lang="en-US" altLang="zh-CN" sz="2800" b="0" dirty="0" smtClean="0">
                  <a:latin typeface="微软雅黑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marL="0" indent="0">
                  <a:buNone/>
                </a:pPr>
                <a:r>
                  <a:rPr lang="zh-CN" altLang="en-US" sz="2800" dirty="0" smtClean="0">
                    <a:latin typeface="微软雅黑" pitchFamily="34" charset="-122"/>
                    <a:ea typeface="微软雅黑" pitchFamily="34" charset="-122"/>
                  </a:rPr>
                  <a:t>但是</a:t>
                </a:r>
                <a:r>
                  <a:rPr lang="en-US" altLang="zh-CN" sz="2800" dirty="0" err="1">
                    <a:latin typeface="微软雅黑" pitchFamily="34" charset="-122"/>
                    <a:ea typeface="微软雅黑" pitchFamily="34" charset="-122"/>
                  </a:rPr>
                  <a:t>Slepian</a:t>
                </a:r>
                <a:r>
                  <a:rPr lang="zh-CN" altLang="en-US" sz="2800" dirty="0" smtClean="0">
                    <a:latin typeface="微软雅黑" pitchFamily="34" charset="-122"/>
                    <a:ea typeface="微软雅黑" pitchFamily="34" charset="-122"/>
                  </a:rPr>
                  <a:t>函数在始末位置不归零，所以利用</a:t>
                </a:r>
                <a:endParaRPr lang="en-US" altLang="zh-CN" sz="2800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latin typeface="微软雅黑" pitchFamily="34" charset="-122"/>
                  <a:ea typeface="微软雅黑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marL="0" indent="0">
                  <a:buNone/>
                </a:pPr>
                <a:r>
                  <a:rPr lang="zh-CN" altLang="en-US" sz="2800" dirty="0" smtClean="0">
                    <a:latin typeface="微软雅黑" pitchFamily="34" charset="-122"/>
                    <a:ea typeface="微软雅黑" pitchFamily="34" charset="-122"/>
                  </a:rPr>
                  <a:t>进行近似，将其变换到频域后，寻找使得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CN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altLang="zh-CN" sz="2800" b="0" i="1" smtClean="0">
                        <a:latin typeface="Cambria Math"/>
                      </a:rPr>
                      <m:t>&gt;</m:t>
                    </m:r>
                    <m:r>
                      <a:rPr lang="en-US" altLang="zh-CN" sz="2800" i="1">
                        <a:latin typeface="Cambria Math"/>
                      </a:rPr>
                      <m:t>2.3</m:t>
                    </m:r>
                  </m:oMath>
                </a14:m>
                <a:r>
                  <a:rPr lang="zh-CN" altLang="en-US" sz="2800" dirty="0" smtClean="0">
                    <a:latin typeface="微软雅黑" pitchFamily="34" charset="-122"/>
                    <a:ea typeface="微软雅黑" pitchFamily="34" charset="-122"/>
                  </a:rPr>
                  <a:t>的频谱积分最小的参数</a:t>
                </a:r>
                <a:r>
                  <a:rPr lang="en-US" altLang="zh-CN" sz="2800" dirty="0" smtClean="0">
                    <a:latin typeface="微软雅黑" pitchFamily="34" charset="-122"/>
                    <a:ea typeface="微软雅黑" pitchFamily="34" charset="-122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/>
                            <a:ea typeface="微软雅黑" pitchFamily="34" charset="-122"/>
                          </a:rPr>
                          <m:t>𝜆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  <a:ea typeface="微软雅黑" pitchFamily="34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800" dirty="0" smtClean="0">
                    <a:latin typeface="微软雅黑" pitchFamily="34" charset="-122"/>
                    <a:ea typeface="微软雅黑" pitchFamily="34" charset="-122"/>
                  </a:rPr>
                  <a:t>}</a:t>
                </a:r>
                <a:r>
                  <a:rPr lang="zh-CN" altLang="en-US" sz="2800" dirty="0" smtClean="0">
                    <a:latin typeface="微软雅黑" pitchFamily="34" charset="-122"/>
                    <a:ea typeface="微软雅黑" pitchFamily="34" charset="-122"/>
                  </a:rPr>
                  <a:t>。</a:t>
                </a:r>
                <a:endParaRPr lang="en-US" altLang="zh-CN" sz="28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404664"/>
                <a:ext cx="8640960" cy="5881856"/>
              </a:xfrm>
              <a:blipFill rotWithShape="1">
                <a:blip r:embed="rId3"/>
                <a:stretch>
                  <a:fillRect l="-1410" t="-1036" r="-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005064"/>
            <a:ext cx="2880320" cy="622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3299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72816"/>
            <a:ext cx="4037414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760240"/>
            <a:ext cx="4104456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467544" y="5301208"/>
                <a:ext cx="4680520" cy="510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选择一个</a:t>
                </a:r>
                <a:r>
                  <a:rPr lang="en-US" altLang="zh-CN" dirty="0" err="1" smtClean="0"/>
                  <a:t>Pe</a:t>
                </a:r>
                <a:r>
                  <a:rPr lang="zh-CN" altLang="en-US" dirty="0" smtClean="0"/>
                  <a:t>，也就是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𝑆</m:t>
                        </m:r>
                      </m:e>
                      <m:sub>
                        <m:f>
                          <m:f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</a:rPr>
                              <m:t>𝑑</m:t>
                            </m:r>
                            <m:r>
                              <a:rPr lang="zh-CN" altLang="en-US" i="1">
                                <a:latin typeface="Cambria Math"/>
                              </a:rPr>
                              <m:t>𝜃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/>
                              </a:rPr>
                              <m:t>dt</m:t>
                            </m:r>
                          </m:den>
                        </m:f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最小的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5301208"/>
                <a:ext cx="4680520" cy="510781"/>
              </a:xfrm>
              <a:prstGeom prst="rect">
                <a:avLst/>
              </a:prstGeom>
              <a:blipFill rotWithShape="1">
                <a:blip r:embed="rId4"/>
                <a:stretch>
                  <a:fillRect l="-1173" t="-8434" b="-24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0648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73784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还要满足边界条件：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得到的数值结果为：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548680"/>
            <a:ext cx="18478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382" y="3140968"/>
            <a:ext cx="5153025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66574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442</TotalTime>
  <Words>789</Words>
  <Application>Microsoft Office PowerPoint</Application>
  <PresentationFormat>全屏显示(4:3)</PresentationFormat>
  <Paragraphs>70</Paragraphs>
  <Slides>16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暗香扑面</vt:lpstr>
      <vt:lpstr>Fast adiabatic qubit gates using only σz control</vt:lpstr>
      <vt:lpstr>PowerPoint 演示文稿</vt:lpstr>
      <vt:lpstr>PowerPoint 演示文稿</vt:lpstr>
      <vt:lpstr>PowerPoint 演示文稿</vt:lpstr>
      <vt:lpstr>PowerPoint 演示文稿</vt:lpstr>
      <vt:lpstr>θ变化较小，单向变化</vt:lpstr>
      <vt:lpstr>PowerPoint 演示文稿</vt:lpstr>
      <vt:lpstr>PowerPoint 演示文稿</vt:lpstr>
      <vt:lpstr>PowerPoint 演示文稿</vt:lpstr>
      <vt:lpstr>θ变化较小，双向变化</vt:lpstr>
      <vt:lpstr>θ变化较大</vt:lpstr>
      <vt:lpstr>参数</vt:lpstr>
      <vt:lpstr>PowerPoint 演示文稿</vt:lpstr>
      <vt:lpstr>程序</vt:lpstr>
      <vt:lpstr>问题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</dc:creator>
  <cp:lastModifiedBy>PC</cp:lastModifiedBy>
  <cp:revision>19</cp:revision>
  <dcterms:created xsi:type="dcterms:W3CDTF">2017-08-04T06:33:05Z</dcterms:created>
  <dcterms:modified xsi:type="dcterms:W3CDTF">2017-08-04T15:44:32Z</dcterms:modified>
</cp:coreProperties>
</file>