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6" r:id="rId2"/>
    <p:sldId id="448" r:id="rId3"/>
    <p:sldId id="449" r:id="rId4"/>
    <p:sldId id="450" r:id="rId5"/>
    <p:sldId id="452" r:id="rId6"/>
    <p:sldId id="446" r:id="rId7"/>
    <p:sldId id="445" r:id="rId8"/>
    <p:sldId id="453" r:id="rId9"/>
    <p:sldId id="454" r:id="rId10"/>
    <p:sldId id="455" r:id="rId11"/>
    <p:sldId id="44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Master" id="{4C5D4076-6E3A-41E7-9070-9F7C8858EEA7}">
          <p14:sldIdLst>
            <p14:sldId id="276"/>
            <p14:sldId id="432"/>
            <p14:sldId id="433"/>
          </p14:sldIdLst>
        </p14:section>
        <p14:section name="cha 1" id="{71918F01-9F69-4D90-A85C-092E19A6D614}">
          <p14:sldIdLst/>
        </p14:section>
        <p14:section name="cha 2" id="{0126BBDC-1321-4774-B8F5-DDC21C31B67C}">
          <p14:sldIdLst/>
        </p14:section>
        <p14:section name="cha 3" id="{9F8A45D9-1F12-438B-B656-549816C896B8}">
          <p14:sldIdLst/>
        </p14:section>
        <p14:section name="cha 4" id="{9DEB82D7-D8B0-4364-B94E-DF5AEDC93629}">
          <p14:sldIdLst/>
        </p14:section>
        <p14:section name="cha 5" id="{64FE7D69-FAFF-4868-8309-2D36260D2FEB}">
          <p14:sldIdLst/>
        </p14:section>
        <p14:section name="Refe" id="{23CA7AAE-B58A-45C5-A0BD-C6AB66F5AB52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00FF"/>
    <a:srgbClr val="0051A4"/>
    <a:srgbClr val="024DA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5" autoAdjust="0"/>
    <p:restoredTop sz="95018" autoAdjust="0"/>
  </p:normalViewPr>
  <p:slideViewPr>
    <p:cSldViewPr snapToGrid="0">
      <p:cViewPr>
        <p:scale>
          <a:sx n="75" d="100"/>
          <a:sy n="75" d="100"/>
        </p:scale>
        <p:origin x="-5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E58AF-B465-4B96-9AC9-E097081ADBBE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22190-E740-45AD-AB81-F3F817A1AF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64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 baseline="0"/>
            </a:lvl1pPr>
          </a:lstStyle>
          <a:p>
            <a:r>
              <a:rPr lang="en-US" dirty="0" smtClean="0"/>
              <a:t>No touch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4142-300D-44DF-860C-8E77ADDF6010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E49-10B7-466A-8BA0-B920442A66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60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 baseline="0"/>
            </a:lvl1pPr>
          </a:lstStyle>
          <a:p>
            <a:r>
              <a:rPr lang="en-US" dirty="0" smtClean="0"/>
              <a:t>chapter#</a:t>
            </a:r>
            <a:r>
              <a:rPr lang="en-US" altLang="zh-CN" dirty="0" smtClean="0"/>
              <a:t>&lt;4xspace&gt;</a:t>
            </a:r>
            <a:r>
              <a:rPr lang="en-US" dirty="0" smtClean="0"/>
              <a:t>your chapter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#.1    first section </a:t>
            </a:r>
            <a:r>
              <a:rPr lang="en-US" dirty="0" err="1" smtClean="0"/>
              <a:t>titile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#.2    second section title</a:t>
            </a:r>
          </a:p>
          <a:p>
            <a:r>
              <a:rPr lang="en-US" dirty="0" smtClean="0"/>
              <a:t>word</a:t>
            </a:r>
            <a:r>
              <a:rPr lang="en-US" altLang="zh-CN" dirty="0" smtClean="0"/>
              <a:t>s</a:t>
            </a:r>
            <a:r>
              <a:rPr lang="en-US" dirty="0" smtClean="0"/>
              <a:t> and number has 4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4142-300D-44DF-860C-8E77ADDF6010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E49-10B7-466A-8BA0-B920442A66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31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2"/>
            <a:ext cx="2949178" cy="1443481"/>
          </a:xfrm>
        </p:spPr>
        <p:txBody>
          <a:bodyPr anchor="b">
            <a:noAutofit/>
          </a:bodyPr>
          <a:lstStyle>
            <a:lvl1pPr>
              <a:defRPr sz="3300" baseline="0"/>
            </a:lvl1pPr>
          </a:lstStyle>
          <a:p>
            <a:r>
              <a:rPr lang="en-US" dirty="0" smtClean="0"/>
              <a:t>Insert subsection number and title here, without any outline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683727" y="117566"/>
            <a:ext cx="5336443" cy="6082066"/>
          </a:xfrm>
        </p:spPr>
        <p:txBody>
          <a:bodyPr anchor="t"/>
          <a:lstStyle>
            <a:lvl1pPr marL="0" indent="0">
              <a:buNone/>
              <a:defRPr sz="2400" baseline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Insert example syntax and example output here, align vertically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4142-300D-44DF-860C-8E77ADDF6010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E49-10B7-466A-8BA0-B920442A66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628651" y="2521130"/>
            <a:ext cx="2950369" cy="3678502"/>
          </a:xfrm>
        </p:spPr>
        <p:txBody>
          <a:bodyPr>
            <a:normAutofit/>
          </a:bodyPr>
          <a:lstStyle>
            <a:lvl1pPr marL="214313" indent="-214313">
              <a:buFont typeface="Arial" panose="020B0604020202020204" pitchFamily="34" charset="0"/>
              <a:buChar char="•"/>
              <a:defRPr sz="1350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add usage instruction here, only one line here, other words go to notes</a:t>
            </a:r>
          </a:p>
        </p:txBody>
      </p:sp>
    </p:spTree>
    <p:extLst>
      <p:ext uri="{BB962C8B-B14F-4D97-AF65-F5344CB8AC3E}">
        <p14:creationId xmlns:p14="http://schemas.microsoft.com/office/powerpoint/2010/main" xmlns="" val="324049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Comparison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comparison title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comparison title 1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4142-300D-44DF-860C-8E77ADDF6010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E49-10B7-466A-8BA0-B920442A66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74321" y="2687638"/>
            <a:ext cx="4224655" cy="3668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9151" y="2687638"/>
            <a:ext cx="4292781" cy="3668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118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Free style here, for you cannot fit any others, just put everything below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4142-300D-44DF-860C-8E77ADDF6010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E49-10B7-466A-8BA0-B920442A66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52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4142-300D-44DF-860C-8E77ADDF6010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FE49-10B7-466A-8BA0-B920442A66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78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F81E-95C3-4616-BEAF-256962FACB5B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5CB9-7939-49C2-9451-0415ED932B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355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14142-300D-44DF-860C-8E77ADDF6010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FE49-10B7-466A-8BA0-B920442A66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917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172" y="2384527"/>
            <a:ext cx="7772400" cy="1790700"/>
          </a:xfrm>
        </p:spPr>
        <p:txBody>
          <a:bodyPr/>
          <a:lstStyle/>
          <a:p>
            <a:r>
              <a:rPr lang="en-US" altLang="zh-CN" dirty="0" smtClean="0"/>
              <a:t>CZ</a:t>
            </a:r>
            <a:r>
              <a:rPr lang="zh-CN" altLang="en-US" dirty="0" smtClean="0"/>
              <a:t>门做</a:t>
            </a:r>
            <a:r>
              <a:rPr lang="en-US" altLang="zh-CN" dirty="0" smtClean="0"/>
              <a:t>surface code</a:t>
            </a:r>
            <a:r>
              <a:rPr lang="zh-CN" altLang="en-US" dirty="0" smtClean="0"/>
              <a:t>方案设计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540" y="5225334"/>
            <a:ext cx="6858000" cy="124182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024DA1"/>
                </a:solidFill>
                <a:latin typeface="+mj-ea"/>
                <a:ea typeface="+mj-ea"/>
              </a:rPr>
              <a:t>王石宇</a:t>
            </a:r>
            <a:endParaRPr lang="en-US" altLang="zh-CN" sz="2400" dirty="0" smtClean="0">
              <a:solidFill>
                <a:srgbClr val="024DA1"/>
              </a:solidFill>
              <a:latin typeface="+mj-ea"/>
              <a:ea typeface="+mj-ea"/>
            </a:endParaRPr>
          </a:p>
          <a:p>
            <a:r>
              <a:rPr lang="en-US" altLang="zh-CN" sz="2400" dirty="0" smtClean="0">
                <a:solidFill>
                  <a:srgbClr val="024DA1"/>
                </a:solidFill>
                <a:latin typeface="+mj-ea"/>
                <a:ea typeface="+mj-ea"/>
              </a:rPr>
              <a:t>2017.9.14</a:t>
            </a:r>
            <a:endParaRPr lang="en-US" sz="2400" dirty="0">
              <a:solidFill>
                <a:srgbClr val="024DA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14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谱线图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f01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f02</a:t>
            </a:r>
            <a:r>
              <a:rPr lang="zh-CN" altLang="en-US" dirty="0" smtClean="0"/>
              <a:t>谱线图</a:t>
            </a:r>
          </a:p>
          <a:p>
            <a:endParaRPr lang="zh-CN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22412" y="2166937"/>
            <a:ext cx="9866412" cy="46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【1】Versluis R, </a:t>
            </a:r>
            <a:r>
              <a:rPr lang="en-US" altLang="zh-CN" dirty="0" err="1" smtClean="0"/>
              <a:t>Poletto</a:t>
            </a:r>
            <a:r>
              <a:rPr lang="en-US" altLang="zh-CN" dirty="0" smtClean="0"/>
              <a:t> S, </a:t>
            </a:r>
            <a:r>
              <a:rPr lang="en-US" altLang="zh-CN" dirty="0" err="1" smtClean="0"/>
              <a:t>Khammassi</a:t>
            </a:r>
            <a:r>
              <a:rPr lang="en-US" altLang="zh-CN" dirty="0" smtClean="0"/>
              <a:t> N, et al. Scalable quantum circuit and control for a superconducting surface code[J]. </a:t>
            </a:r>
            <a:r>
              <a:rPr lang="en-US" altLang="zh-CN" dirty="0" err="1" smtClean="0"/>
              <a:t>arXiv</a:t>
            </a:r>
            <a:r>
              <a:rPr lang="en-US" altLang="zh-CN" dirty="0" smtClean="0"/>
              <a:t> preprint arXiv:1612.08208, 2016.</a:t>
            </a:r>
          </a:p>
          <a:p>
            <a:r>
              <a:rPr lang="en-US" altLang="zh-CN" dirty="0" smtClean="0"/>
              <a:t>【2】 </a:t>
            </a:r>
            <a:r>
              <a:rPr lang="en-US" altLang="zh-CN" dirty="0" err="1" smtClean="0"/>
              <a:t>Dicarlo</a:t>
            </a:r>
            <a:r>
              <a:rPr lang="en-US" altLang="zh-CN" dirty="0" smtClean="0"/>
              <a:t> L, Chow J M, Gambetta J M, et al. Demonstration of two-</a:t>
            </a:r>
            <a:r>
              <a:rPr lang="en-US" altLang="zh-CN" dirty="0" err="1" smtClean="0"/>
              <a:t>qubit</a:t>
            </a:r>
            <a:r>
              <a:rPr lang="en-US" altLang="zh-CN" dirty="0" smtClean="0"/>
              <a:t> algorithms with a superconducting quantum processor[J]. Nature, 2009, 460: 240-244.</a:t>
            </a:r>
          </a:p>
          <a:p>
            <a:r>
              <a:rPr lang="en-US" altLang="zh-CN" dirty="0" smtClean="0"/>
              <a:t>【3】 </a:t>
            </a:r>
            <a:r>
              <a:rPr lang="en-US" altLang="zh-CN" dirty="0" err="1" smtClean="0"/>
              <a:t>Majer</a:t>
            </a:r>
            <a:r>
              <a:rPr lang="en-US" altLang="zh-CN" dirty="0" smtClean="0"/>
              <a:t> J, Chow J M, Gambetta J M, et al. Coupling superconducting </a:t>
            </a:r>
            <a:r>
              <a:rPr lang="en-US" altLang="zh-CN" dirty="0" err="1" smtClean="0"/>
              <a:t>qubits</a:t>
            </a:r>
            <a:r>
              <a:rPr lang="en-US" altLang="zh-CN" dirty="0" smtClean="0"/>
              <a:t> via a cavity bus[J]. Nature, 2007, 449(7161): 443-447.</a:t>
            </a:r>
          </a:p>
          <a:p>
            <a:r>
              <a:rPr lang="en-US" altLang="zh-CN" dirty="0" smtClean="0"/>
              <a:t>【4】 </a:t>
            </a:r>
            <a:r>
              <a:rPr lang="en-US" altLang="zh-CN" dirty="0" err="1" smtClean="0"/>
              <a:t>Bultink</a:t>
            </a:r>
            <a:r>
              <a:rPr lang="en-US" altLang="zh-CN" dirty="0" smtClean="0"/>
              <a:t> C </a:t>
            </a:r>
            <a:r>
              <a:rPr lang="en-US" altLang="zh-CN" dirty="0" err="1" smtClean="0"/>
              <a:t>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Rol</a:t>
            </a:r>
            <a:r>
              <a:rPr lang="en-US" altLang="zh-CN" dirty="0" smtClean="0"/>
              <a:t> M A, O’Brien T E, et al. Active resonator reset in the nonlinear dispersive regime of circuit QED[J]. Physical Review Applied, 2016, 6(3): 034008.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Suface</a:t>
            </a:r>
            <a:r>
              <a:rPr lang="en-US" altLang="zh-CN" dirty="0" smtClean="0"/>
              <a:t> code</a:t>
            </a:r>
            <a:r>
              <a:rPr lang="zh-CN" altLang="en-US" dirty="0" smtClean="0"/>
              <a:t>（参考文献</a:t>
            </a:r>
            <a:r>
              <a:rPr lang="en-US" altLang="zh-CN" dirty="0" smtClean="0"/>
              <a:t>【1】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为数据比特，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</a:t>
            </a:r>
            <a:r>
              <a:rPr lang="zh-CN" altLang="en-US" dirty="0" smtClean="0"/>
              <a:t>分别为进行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Z</a:t>
            </a:r>
            <a:r>
              <a:rPr lang="zh-CN" altLang="en-US" dirty="0" smtClean="0"/>
              <a:t>稳定子测量的辅助比特</a:t>
            </a:r>
            <a:endParaRPr lang="en-US" altLang="zh-CN" dirty="0" smtClean="0"/>
          </a:p>
          <a:p>
            <a:r>
              <a:rPr lang="zh-CN" altLang="en-US" dirty="0" smtClean="0"/>
              <a:t>黑线围出部分为一个包含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个数据比特和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个辅助比特的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比特元胞</a:t>
            </a:r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11475"/>
            <a:ext cx="37338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门做</a:t>
            </a:r>
            <a:r>
              <a:rPr lang="en-US" altLang="zh-CN" dirty="0" err="1" smtClean="0"/>
              <a:t>Suface</a:t>
            </a:r>
            <a:r>
              <a:rPr lang="en-US" altLang="zh-CN" dirty="0" smtClean="0"/>
              <a:t>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150" y="1444625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为线路图，图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为脉冲序列。具体介绍见下几页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363" y="1971675"/>
            <a:ext cx="63150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门做</a:t>
            </a:r>
            <a:r>
              <a:rPr lang="en-US" altLang="zh-CN" dirty="0" err="1" smtClean="0"/>
              <a:t>Suface</a:t>
            </a:r>
            <a:r>
              <a:rPr lang="en-US" altLang="zh-CN" dirty="0" smtClean="0"/>
              <a:t>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相邻两个</a:t>
            </a:r>
            <a:r>
              <a:rPr lang="en-US" altLang="zh-CN" dirty="0" err="1" smtClean="0"/>
              <a:t>transmon</a:t>
            </a:r>
            <a:r>
              <a:rPr lang="zh-CN" altLang="en-US" dirty="0" smtClean="0"/>
              <a:t>通过腔耦合，利用</a:t>
            </a:r>
            <a:r>
              <a:rPr lang="en-US" altLang="zh-CN" dirty="0" smtClean="0"/>
              <a:t>|11&gt;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|02&gt;</a:t>
            </a:r>
            <a:r>
              <a:rPr lang="zh-CN" altLang="en-US" dirty="0" smtClean="0"/>
              <a:t>的相互作用实现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</a:t>
            </a:r>
            <a:endParaRPr lang="en-US" altLang="zh-CN" dirty="0" smtClean="0"/>
          </a:p>
          <a:p>
            <a:r>
              <a:rPr lang="zh-CN" altLang="en-US" dirty="0" smtClean="0"/>
              <a:t>只需要三种频率的比特，其中</a:t>
            </a:r>
            <a:r>
              <a:rPr lang="en-US" altLang="zh-CN" dirty="0" smtClean="0"/>
              <a:t>D1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D2</a:t>
            </a:r>
            <a:r>
              <a:rPr lang="zh-CN" altLang="en-US" dirty="0" smtClean="0"/>
              <a:t>的频率为</a:t>
            </a:r>
            <a:r>
              <a:rPr lang="en-US" altLang="zh-CN" dirty="0" smtClean="0"/>
              <a:t>f1, X1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X2, Z1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Z2</a:t>
            </a:r>
            <a:r>
              <a:rPr lang="zh-CN" altLang="en-US" dirty="0" smtClean="0"/>
              <a:t>的频率为</a:t>
            </a:r>
            <a:r>
              <a:rPr lang="en-US" altLang="zh-CN" dirty="0" smtClean="0"/>
              <a:t>f2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D4</a:t>
            </a:r>
            <a:r>
              <a:rPr lang="zh-CN" altLang="en-US" dirty="0" smtClean="0"/>
              <a:t>的频率为</a:t>
            </a:r>
            <a:r>
              <a:rPr lang="en-US" altLang="zh-CN" dirty="0" smtClean="0"/>
              <a:t>f3</a:t>
            </a:r>
          </a:p>
          <a:p>
            <a:r>
              <a:rPr lang="zh-CN" altLang="en-US" dirty="0" smtClean="0"/>
              <a:t>数据比特的单比特门以</a:t>
            </a:r>
            <a:r>
              <a:rPr lang="en-US" altLang="zh-CN" dirty="0" smtClean="0"/>
              <a:t>f1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f3</a:t>
            </a:r>
            <a:r>
              <a:rPr lang="zh-CN" altLang="en-US" dirty="0" smtClean="0"/>
              <a:t>进行，辅助比特的单比特门以中间频率</a:t>
            </a:r>
            <a:r>
              <a:rPr lang="en-US" altLang="zh-CN" dirty="0" smtClean="0"/>
              <a:t>f2</a:t>
            </a:r>
            <a:r>
              <a:rPr lang="zh-CN" altLang="en-US" dirty="0" smtClean="0"/>
              <a:t>进行</a:t>
            </a:r>
            <a:endParaRPr lang="en-US" altLang="zh-CN" dirty="0" smtClean="0"/>
          </a:p>
          <a:p>
            <a:r>
              <a:rPr lang="zh-CN" altLang="en-US" dirty="0" smtClean="0"/>
              <a:t>利用偏置调频率，当通过腔耦合的两个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的频率分别为</a:t>
            </a:r>
            <a:r>
              <a:rPr lang="en-US" altLang="zh-CN" dirty="0" smtClean="0"/>
              <a:t>f1Int ≈ f2−</a:t>
            </a:r>
            <a:r>
              <a:rPr lang="el-GR" altLang="zh-CN" dirty="0" smtClean="0"/>
              <a:t>α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f2 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f2Int ≈ f3 − </a:t>
            </a:r>
            <a:r>
              <a:rPr lang="el-GR" altLang="zh-CN" dirty="0" smtClean="0"/>
              <a:t>α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f3</a:t>
            </a:r>
            <a:r>
              <a:rPr lang="zh-CN" altLang="en-US" dirty="0" smtClean="0"/>
              <a:t>时做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门，其中</a:t>
            </a:r>
            <a:r>
              <a:rPr lang="el-GR" altLang="zh-CN" dirty="0" smtClean="0"/>
              <a:t>α</a:t>
            </a:r>
            <a:r>
              <a:rPr lang="en-US" altLang="zh-CN" dirty="0" smtClean="0"/>
              <a:t>=-300MHz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的非简谐性</a:t>
            </a:r>
            <a:endParaRPr lang="en-US" altLang="zh-CN" dirty="0" smtClean="0"/>
          </a:p>
          <a:p>
            <a:r>
              <a:rPr lang="zh-CN" altLang="en-US" dirty="0" smtClean="0"/>
              <a:t>当比特在</a:t>
            </a:r>
            <a:r>
              <a:rPr lang="en-US" altLang="zh-CN" dirty="0" smtClean="0"/>
              <a:t>f1, f2Park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f3 Park </a:t>
            </a:r>
            <a:r>
              <a:rPr lang="zh-CN" altLang="en-US" dirty="0" smtClean="0"/>
              <a:t>时没有相互作用</a:t>
            </a:r>
            <a:endParaRPr lang="en-US" altLang="zh-CN" dirty="0" smtClean="0"/>
          </a:p>
          <a:p>
            <a:r>
              <a:rPr lang="zh-CN" altLang="en-US" dirty="0" smtClean="0"/>
              <a:t>图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中时间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是对应于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稳定子测量的单比特门</a:t>
            </a:r>
            <a:r>
              <a:rPr lang="en-US" altLang="zh-CN" dirty="0" smtClean="0"/>
              <a:t>,D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是对应</a:t>
            </a:r>
            <a:r>
              <a:rPr lang="en-US" altLang="zh-CN" dirty="0" smtClean="0"/>
              <a:t>Z</a:t>
            </a:r>
            <a:r>
              <a:rPr lang="zh-CN" altLang="en-US" dirty="0" smtClean="0"/>
              <a:t>稳定子测量的单比特门。</a:t>
            </a:r>
            <a:r>
              <a:rPr lang="en-US" altLang="zh-CN" dirty="0" smtClean="0"/>
              <a:t>1-4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5-8</a:t>
            </a:r>
            <a:r>
              <a:rPr lang="zh-CN" altLang="en-US" dirty="0" smtClean="0"/>
              <a:t>）对应两比特门。</a:t>
            </a:r>
            <a:endParaRPr lang="en-US" altLang="zh-CN" dirty="0" smtClean="0"/>
          </a:p>
          <a:p>
            <a:r>
              <a:rPr lang="zh-CN" altLang="en-US" dirty="0" smtClean="0"/>
              <a:t>同一种稳定子的测量同时进行，一种辅助比特经历相干步骤时另一种被测量。</a:t>
            </a:r>
            <a:endParaRPr lang="en-US" altLang="zh-CN" dirty="0" smtClean="0"/>
          </a:p>
          <a:p>
            <a:r>
              <a:rPr lang="zh-CN" altLang="en-US" dirty="0" smtClean="0"/>
              <a:t>辅助比特测量时间长，当测量辅助比特时可在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对数据比特进行操作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线路图设计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右图有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个数据比特，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个辅助比特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共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个比特</a:t>
            </a:r>
            <a:endParaRPr lang="en-US" altLang="zh-CN" dirty="0" smtClean="0"/>
          </a:p>
          <a:p>
            <a:r>
              <a:rPr lang="zh-CN" altLang="en-US" dirty="0" smtClean="0"/>
              <a:t>扩展</a:t>
            </a:r>
            <a:r>
              <a:rPr lang="zh-CN" altLang="en-US" dirty="0" smtClean="0"/>
              <a:t>到</a:t>
            </a:r>
            <a:r>
              <a:rPr lang="en-US" altLang="zh-CN" dirty="0" smtClean="0"/>
              <a:t>49</a:t>
            </a:r>
            <a:r>
              <a:rPr lang="zh-CN" altLang="en-US" dirty="0" smtClean="0"/>
              <a:t>个比特的</a:t>
            </a:r>
            <a:r>
              <a:rPr lang="zh-CN" altLang="en-US" dirty="0" smtClean="0"/>
              <a:t>设计</a:t>
            </a:r>
            <a:r>
              <a:rPr lang="zh-CN" altLang="en-US" dirty="0" smtClean="0"/>
              <a:t>是相同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相邻比特通过</a:t>
            </a:r>
            <a:r>
              <a:rPr lang="en-US" altLang="zh-CN" dirty="0" err="1" smtClean="0"/>
              <a:t>lamda</a:t>
            </a:r>
            <a:r>
              <a:rPr lang="en-US" altLang="zh-CN" dirty="0" smtClean="0"/>
              <a:t>/2</a:t>
            </a:r>
            <a:r>
              <a:rPr lang="zh-CN" altLang="en-US" dirty="0" smtClean="0"/>
              <a:t>腔耦合，黑色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小方块连出的线为</a:t>
            </a:r>
            <a:r>
              <a:rPr lang="en-US" altLang="zh-CN" dirty="0" smtClean="0"/>
              <a:t>Z</a:t>
            </a:r>
            <a:r>
              <a:rPr lang="zh-CN" altLang="en-US" dirty="0" smtClean="0"/>
              <a:t>线以及</a:t>
            </a:r>
            <a:r>
              <a:rPr lang="en-US" altLang="zh-CN" dirty="0" smtClean="0"/>
              <a:t>XY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zh-CN" altLang="en-US" dirty="0" smtClean="0"/>
              <a:t>适用于激光打孔方案</a:t>
            </a:r>
            <a:endParaRPr lang="en-US" altLang="zh-CN" dirty="0" smtClean="0"/>
          </a:p>
          <a:p>
            <a:r>
              <a:rPr lang="zh-CN" altLang="en-US" dirty="0" smtClean="0"/>
              <a:t>由于馈线在芯片下方的电路板上，因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此没有把读取腔和馈线画出。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5520" y="2298700"/>
            <a:ext cx="392848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频率、非简谐性设计主要参考</a:t>
            </a:r>
            <a:r>
              <a:rPr lang="en-US" altLang="zh-CN" dirty="0" smtClean="0"/>
              <a:t>【1】</a:t>
            </a:r>
          </a:p>
          <a:p>
            <a:r>
              <a:rPr lang="zh-CN" altLang="en-US" dirty="0" smtClean="0"/>
              <a:t>耦合腔频率设计主要参考</a:t>
            </a:r>
            <a:r>
              <a:rPr lang="en-US" altLang="zh-CN" dirty="0" smtClean="0"/>
              <a:t>【2】</a:t>
            </a:r>
          </a:p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与耦合腔耦合强度主要参考</a:t>
            </a:r>
            <a:r>
              <a:rPr lang="en-US" altLang="zh-CN" dirty="0" smtClean="0"/>
              <a:t>【3】</a:t>
            </a:r>
          </a:p>
          <a:p>
            <a:r>
              <a:rPr lang="zh-CN" altLang="en-US" dirty="0" smtClean="0"/>
              <a:t>读取腔频率以及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与读取腔耦合强度设计主要参考</a:t>
            </a:r>
            <a:r>
              <a:rPr lang="en-US" altLang="zh-CN" dirty="0" smtClean="0"/>
              <a:t>【4】</a:t>
            </a:r>
            <a:r>
              <a:rPr lang="zh-CN" altLang="en-US" dirty="0" smtClean="0"/>
              <a:t>以及之前的仿真结果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altLang="zh-CN" dirty="0" smtClean="0"/>
              <a:t>∆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=f1-f1Int =f2-f2Park =f2Park-f2Int =f3-f3Park =500MHz</a:t>
            </a:r>
          </a:p>
          <a:p>
            <a:r>
              <a:rPr lang="zh-CN" altLang="en-US" dirty="0" smtClean="0"/>
              <a:t>为进行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门，设置</a:t>
            </a:r>
            <a:r>
              <a:rPr lang="en-US" altLang="zh-CN" dirty="0" smtClean="0"/>
              <a:t>f1Int = f2−</a:t>
            </a:r>
            <a:r>
              <a:rPr lang="el-GR" altLang="zh-CN" dirty="0" smtClean="0"/>
              <a:t>α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f2Int =f3 − </a:t>
            </a:r>
            <a:r>
              <a:rPr lang="el-GR" altLang="zh-CN" dirty="0" smtClean="0"/>
              <a:t>α </a:t>
            </a:r>
            <a:r>
              <a:rPr lang="zh-CN" altLang="en-US" dirty="0" smtClean="0"/>
              <a:t>其中</a:t>
            </a:r>
            <a:r>
              <a:rPr lang="el-GR" altLang="zh-CN" dirty="0" smtClean="0"/>
              <a:t>α</a:t>
            </a:r>
            <a:r>
              <a:rPr lang="en-US" altLang="zh-CN" dirty="0" smtClean="0"/>
              <a:t>=-300MHz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qubit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的非简谐性</a:t>
            </a:r>
            <a:endParaRPr lang="en-US" altLang="zh-CN" dirty="0" smtClean="0"/>
          </a:p>
          <a:p>
            <a:r>
              <a:rPr lang="zh-CN" altLang="en-US" dirty="0" smtClean="0"/>
              <a:t>根据之前讨论，设计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种频率的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，在参数设计的表格中分别记为</a:t>
            </a:r>
            <a:r>
              <a:rPr lang="en-US" altLang="zh-CN" dirty="0" smtClean="0"/>
              <a:t>Q1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Q3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42950" y="279400"/>
          <a:ext cx="7886697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f(GHz)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fint</a:t>
                      </a:r>
                      <a:r>
                        <a:rPr lang="en-US" altLang="zh-CN" dirty="0" smtClean="0"/>
                        <a:t>(GHz)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fpark</a:t>
                      </a:r>
                      <a:r>
                        <a:rPr lang="en-US" altLang="zh-CN" dirty="0" smtClean="0"/>
                        <a:t>(GHz)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f12-f01(MHz)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-299.4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-301.0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-303.2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Qubit</a:t>
                      </a:r>
                      <a:r>
                        <a:rPr lang="zh-CN" altLang="en-US" dirty="0" smtClean="0"/>
                        <a:t>电容</a:t>
                      </a:r>
                      <a:r>
                        <a:rPr lang="en-US" altLang="zh-CN" dirty="0" err="1" smtClean="0"/>
                        <a:t>Cq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fF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结电阻</a:t>
                      </a:r>
                      <a:r>
                        <a:rPr lang="en-US" altLang="zh-CN" dirty="0" smtClean="0"/>
                        <a:t>R(</a:t>
                      </a:r>
                      <a:r>
                        <a:rPr lang="el-GR" altLang="zh-CN" dirty="0" smtClean="0"/>
                        <a:t>Ὠ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读取腔频率</a:t>
                      </a:r>
                      <a:r>
                        <a:rPr lang="en-US" altLang="zh-CN" dirty="0" smtClean="0"/>
                        <a:t>(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GHz)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7.9-8.2GHz</a:t>
                      </a:r>
                      <a:r>
                        <a:rPr lang="zh-CN" altLang="en-US" dirty="0" smtClean="0"/>
                        <a:t>等距排布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7.1-7.5GHz</a:t>
                      </a:r>
                      <a:r>
                        <a:rPr lang="zh-CN" altLang="en-US" dirty="0" smtClean="0"/>
                        <a:t>等距排布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5.8-6.0GHz</a:t>
                      </a:r>
                      <a:r>
                        <a:rPr lang="zh-CN" altLang="en-US" dirty="0" smtClean="0"/>
                        <a:t>等距排布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Qubit</a:t>
                      </a:r>
                      <a:r>
                        <a:rPr lang="zh-CN" altLang="en-US" dirty="0" smtClean="0"/>
                        <a:t>与读取腔耦合强度</a:t>
                      </a:r>
                      <a:r>
                        <a:rPr lang="en-US" altLang="zh-CN" dirty="0" smtClean="0"/>
                        <a:t>g1/2pi(MHz)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耦合腔频率</a:t>
                      </a:r>
                      <a:r>
                        <a:rPr lang="en-US" altLang="zh-CN" dirty="0" smtClean="0"/>
                        <a:t>(GHz)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Qubit</a:t>
                      </a:r>
                      <a:r>
                        <a:rPr lang="zh-CN" altLang="en-US" dirty="0" smtClean="0"/>
                        <a:t>与耦合腔耦合强度</a:t>
                      </a:r>
                      <a:r>
                        <a:rPr lang="en-US" altLang="zh-CN" dirty="0" smtClean="0"/>
                        <a:t>g2/2pi(MHz)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Ej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78.4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谱线图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f01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f02</a:t>
            </a:r>
            <a:r>
              <a:rPr lang="zh-CN" altLang="en-US" dirty="0" smtClean="0"/>
              <a:t>谱线图</a:t>
            </a:r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5010" y="2250038"/>
            <a:ext cx="8609832" cy="409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谱线图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f01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f02</a:t>
            </a:r>
            <a:r>
              <a:rPr lang="zh-CN" altLang="en-US" dirty="0" smtClean="0"/>
              <a:t>谱线图</a:t>
            </a:r>
          </a:p>
          <a:p>
            <a:endParaRPr lang="zh-CN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015" y="2435242"/>
            <a:ext cx="8610955" cy="409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tex master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atex master template.pptx" id="{7C928BC6-7770-41EE-8323-C3DA95D5D53A}" vid="{8307F0D1-A634-497D-B7D8-54ACA4A1B1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latex master template</Template>
  <TotalTime>5192</TotalTime>
  <Words>764</Words>
  <Application>Microsoft Office PowerPoint</Application>
  <PresentationFormat>全屏显示(4:3)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latex master template</vt:lpstr>
      <vt:lpstr>CZ门做surface code方案设计</vt:lpstr>
      <vt:lpstr>Suface code（参考文献【1】）</vt:lpstr>
      <vt:lpstr>用CZ门做Suface code</vt:lpstr>
      <vt:lpstr>用CZ门做Suface code</vt:lpstr>
      <vt:lpstr>线路图设计</vt:lpstr>
      <vt:lpstr>参数设置</vt:lpstr>
      <vt:lpstr>幻灯片 7</vt:lpstr>
      <vt:lpstr>Qubit谱线图</vt:lpstr>
      <vt:lpstr>Qubit谱线图</vt:lpstr>
      <vt:lpstr>Qubit谱线图</vt:lpstr>
      <vt:lpstr>主要参考文献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9比特样品仿真</dc:title>
  <cp:lastModifiedBy>wangshiyu</cp:lastModifiedBy>
  <cp:revision>362</cp:revision>
  <dcterms:created xsi:type="dcterms:W3CDTF">2016-05-26T07:07:02Z</dcterms:created>
  <dcterms:modified xsi:type="dcterms:W3CDTF">2017-09-14T06:46:41Z</dcterms:modified>
</cp:coreProperties>
</file>