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6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5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3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9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4BA5-2965-4F51-A9D9-D6B7BC1DF79D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7C70-915E-4404-98AD-06B00B32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idle frequency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效应的大小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9800"/>
                <a:ext cx="10515600" cy="5237163"/>
              </a:xfrm>
            </p:spPr>
            <p:txBody>
              <a:bodyPr/>
              <a:lstStyle/>
              <a:p>
                <a:r>
                  <a:rPr lang="zh-CN" altLang="en-US" dirty="0" smtClean="0"/>
                  <a:t>蓝色线是直接求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本征值得到的能级排斥</a:t>
                </a:r>
                <a:r>
                  <a:rPr lang="en-US" altLang="zh-CN" dirty="0" smtClean="0"/>
                  <a:t>E11-E01-E10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橙色</a:t>
                </a:r>
                <a:r>
                  <a:rPr lang="zh-CN" altLang="en-US" dirty="0" smtClean="0"/>
                  <a:t>线是利用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den>
                    </m:f>
                  </m:oMath>
                </a14:m>
                <a:r>
                  <a:rPr lang="zh-CN" altLang="en-US" dirty="0" smtClean="0"/>
                  <a:t>公式，计算出的能级排斥</a:t>
                </a:r>
                <a:r>
                  <a:rPr lang="en-US" altLang="zh-CN" dirty="0" smtClean="0"/>
                  <a:t>E11-E01-E10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二者基本重合，说明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受到的排斥主要是</a:t>
                </a:r>
                <a:r>
                  <a:rPr lang="en-US" altLang="zh-CN" dirty="0" smtClean="0"/>
                  <a:t>02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的排斥作用。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9800"/>
                <a:ext cx="10515600" cy="5237163"/>
              </a:xfrm>
              <a:blipFill rotWithShape="0">
                <a:blip r:embed="rId2"/>
                <a:stretch>
                  <a:fillRect l="-1043" t="-2445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54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2" y="825499"/>
            <a:ext cx="11201200" cy="5207001"/>
          </a:xfrm>
        </p:spPr>
      </p:pic>
    </p:spTree>
    <p:extLst>
      <p:ext uri="{BB962C8B-B14F-4D97-AF65-F5344CB8AC3E}">
        <p14:creationId xmlns:p14="http://schemas.microsoft.com/office/powerpoint/2010/main" val="26731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5000"/>
                <a:ext cx="10515600" cy="5541963"/>
              </a:xfrm>
            </p:spPr>
            <p:txBody>
              <a:bodyPr/>
              <a:lstStyle/>
              <a:p>
                <a:r>
                  <a:rPr lang="zh-CN" altLang="en-US" dirty="0" smtClean="0"/>
                  <a:t>蓝色线是利用求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本征值得到的能级排斥</a:t>
                </a:r>
                <a:r>
                  <a:rPr lang="en-US" altLang="zh-CN" dirty="0" smtClean="0"/>
                  <a:t>E11-E01-E10</a:t>
                </a:r>
                <a:r>
                  <a:rPr lang="zh-CN" altLang="en-US" dirty="0" smtClean="0"/>
                  <a:t>，计算出的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态相位积累；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橙色线是利用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den>
                    </m:f>
                  </m:oMath>
                </a14:m>
                <a:r>
                  <a:rPr lang="zh-CN" altLang="en-US" dirty="0" smtClean="0"/>
                  <a:t>公式，得到的能级排斥</a:t>
                </a:r>
                <a:r>
                  <a:rPr lang="en-US" altLang="zh-CN" dirty="0" smtClean="0"/>
                  <a:t>E11-E01-E10</a:t>
                </a:r>
                <a:r>
                  <a:rPr lang="zh-CN" altLang="en-US" dirty="0" smtClean="0"/>
                  <a:t>，计算出的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态相位积累。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绿色线是利用主方程模拟演化过程，得到的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态相位积累</a:t>
                </a:r>
                <a:endParaRPr lang="en-US" altLang="zh-CN" dirty="0" smtClean="0"/>
              </a:p>
              <a:p>
                <a:r>
                  <a:rPr lang="zh-CN" altLang="en-US" dirty="0"/>
                  <a:t>三</a:t>
                </a:r>
                <a:r>
                  <a:rPr lang="zh-CN" altLang="en-US" dirty="0" smtClean="0"/>
                  <a:t>者的</a:t>
                </a:r>
                <a:r>
                  <a:rPr lang="en-US" altLang="zh-CN" dirty="0" smtClean="0"/>
                  <a:t>detuning</a:t>
                </a:r>
                <a:r>
                  <a:rPr lang="zh-CN" altLang="en-US" dirty="0" smtClean="0"/>
                  <a:t>较大时基本是重合的，说明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态相位积累主要是由于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态能级被排斥引起的，即</a:t>
                </a:r>
                <a:r>
                  <a:rPr lang="en-US" altLang="zh-CN" dirty="0" smtClean="0"/>
                  <a:t>CZ</a:t>
                </a:r>
                <a:r>
                  <a:rPr lang="zh-CN" altLang="en-US" dirty="0" smtClean="0"/>
                  <a:t>作用。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而且即使</a:t>
                </a:r>
                <a:r>
                  <a:rPr lang="en-US" altLang="zh-CN" dirty="0" smtClean="0"/>
                  <a:t>detuning = 500M</a:t>
                </a:r>
                <a:r>
                  <a:rPr lang="zh-CN" altLang="en-US" dirty="0" smtClean="0"/>
                  <a:t>时，在</a:t>
                </a:r>
                <a:r>
                  <a:rPr lang="en-US" altLang="zh-CN" dirty="0" smtClean="0"/>
                  <a:t>98ns</a:t>
                </a:r>
                <a:r>
                  <a:rPr lang="zh-CN" altLang="en-US" dirty="0" smtClean="0"/>
                  <a:t>内，积累的相位仍然有</a:t>
                </a:r>
                <a:r>
                  <a:rPr lang="en-US" altLang="zh-CN" dirty="0" smtClean="0"/>
                  <a:t>10.48°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CZ</a:t>
                </a:r>
                <a:r>
                  <a:rPr lang="zh-CN" altLang="en-US" dirty="0" smtClean="0"/>
                  <a:t>作用仍然很明显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即使</a:t>
                </a:r>
                <a:r>
                  <a:rPr lang="en-US" altLang="zh-CN" dirty="0" smtClean="0"/>
                  <a:t>detuning = 1G</a:t>
                </a:r>
                <a:r>
                  <a:rPr lang="zh-CN" altLang="en-US" dirty="0" smtClean="0"/>
                  <a:t>，在</a:t>
                </a:r>
                <a:r>
                  <a:rPr lang="en-US" altLang="zh-CN" dirty="0" smtClean="0"/>
                  <a:t>98ns</a:t>
                </a:r>
                <a:r>
                  <a:rPr lang="zh-CN" altLang="en-US" dirty="0" smtClean="0"/>
                  <a:t>内，仍有</a:t>
                </a:r>
                <a:r>
                  <a:rPr lang="en-US" altLang="zh-CN" dirty="0" smtClean="0"/>
                  <a:t>3.822°</a:t>
                </a:r>
                <a:r>
                  <a:rPr lang="zh-CN" altLang="en-US" dirty="0" smtClean="0"/>
                  <a:t>相位积累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CZ</a:t>
                </a:r>
                <a:r>
                  <a:rPr lang="zh-CN" altLang="en-US" smtClean="0"/>
                  <a:t>作用较明显。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5000"/>
                <a:ext cx="10515600" cy="5541963"/>
              </a:xfrm>
              <a:blipFill rotWithShape="0">
                <a:blip r:embed="rId2"/>
                <a:stretch>
                  <a:fillRect l="-1043" t="-2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89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Fid</a:t>
            </a:r>
            <a:r>
              <a:rPr lang="zh-CN" altLang="en-US" dirty="0" smtClean="0"/>
              <a:t>是仿真的保真度数据</a:t>
            </a:r>
            <a:endParaRPr lang="en-US" altLang="zh-CN" dirty="0" smtClean="0"/>
          </a:p>
          <a:p>
            <a:r>
              <a:rPr lang="en-US" altLang="zh-CN" dirty="0" smtClean="0"/>
              <a:t>Fid1</a:t>
            </a:r>
            <a:r>
              <a:rPr lang="zh-CN" altLang="en-US" dirty="0" smtClean="0"/>
              <a:t>是计算的保真度数据</a:t>
            </a:r>
            <a:endParaRPr lang="en-US" altLang="zh-CN" dirty="0" smtClean="0"/>
          </a:p>
          <a:p>
            <a:r>
              <a:rPr lang="en-US" altLang="zh-CN" dirty="0" smtClean="0"/>
              <a:t>Angle</a:t>
            </a:r>
            <a:r>
              <a:rPr lang="zh-CN" altLang="en-US" dirty="0" smtClean="0"/>
              <a:t>是仿真的相位积累</a:t>
            </a:r>
            <a:endParaRPr lang="en-US" altLang="zh-CN" dirty="0" smtClean="0"/>
          </a:p>
          <a:p>
            <a:r>
              <a:rPr lang="en-US" altLang="zh-CN" dirty="0" smtClean="0"/>
              <a:t>Angles</a:t>
            </a:r>
            <a:r>
              <a:rPr lang="zh-CN" altLang="en-US" smtClean="0"/>
              <a:t>是计算的相位积累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58622"/>
              </p:ext>
            </p:extLst>
          </p:nvPr>
        </p:nvGraphicFramePr>
        <p:xfrm>
          <a:off x="9644954" y="4308076"/>
          <a:ext cx="1011239" cy="80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包装程序外壳对象" showAsIcon="1" r:id="rId3" imgW="578160" imgH="456840" progId="Package">
                  <p:embed/>
                </p:oleObj>
              </mc:Choice>
              <mc:Fallback>
                <p:oleObj name="包装程序外壳对象" showAsIcon="1" r:id="rId3" imgW="578160" imgH="456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44954" y="4308076"/>
                        <a:ext cx="1011239" cy="800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71458"/>
              </p:ext>
            </p:extLst>
          </p:nvPr>
        </p:nvGraphicFramePr>
        <p:xfrm>
          <a:off x="9670621" y="5246887"/>
          <a:ext cx="98557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包装程序外壳对象" showAsIcon="1" r:id="rId5" imgW="635040" imgH="456840" progId="Package">
                  <p:embed/>
                </p:oleObj>
              </mc:Choice>
              <mc:Fallback>
                <p:oleObj name="包装程序外壳对象" showAsIcon="1" r:id="rId5" imgW="635040" imgH="456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0621" y="5246887"/>
                        <a:ext cx="985572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04089"/>
              </p:ext>
            </p:extLst>
          </p:nvPr>
        </p:nvGraphicFramePr>
        <p:xfrm>
          <a:off x="9751417" y="3267868"/>
          <a:ext cx="798314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包装程序外壳对象" showAsIcon="1" r:id="rId7" imgW="472320" imgH="456840" progId="Package">
                  <p:embed/>
                </p:oleObj>
              </mc:Choice>
              <mc:Fallback>
                <p:oleObj name="包装程序外壳对象" showAsIcon="1" r:id="rId7" imgW="472320" imgH="456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51417" y="3267868"/>
                        <a:ext cx="798314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470014"/>
              </p:ext>
            </p:extLst>
          </p:nvPr>
        </p:nvGraphicFramePr>
        <p:xfrm>
          <a:off x="9752806" y="2098476"/>
          <a:ext cx="796925" cy="89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包装程序外壳对象" showAsIcon="1" r:id="rId9" imgW="407160" imgH="456840" progId="Package">
                  <p:embed/>
                </p:oleObj>
              </mc:Choice>
              <mc:Fallback>
                <p:oleObj name="包装程序外壳对象" showAsIcon="1" r:id="rId9" imgW="407160" imgH="456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52806" y="2098476"/>
                        <a:ext cx="796925" cy="896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1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态与</a:t>
            </a:r>
            <a:r>
              <a:rPr lang="en-US" altLang="zh-CN" dirty="0" smtClean="0"/>
              <a:t>02</a:t>
            </a:r>
            <a:r>
              <a:rPr lang="zh-CN" altLang="en-US" dirty="0" smtClean="0"/>
              <a:t>态的不同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02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排斥作用，即在</a:t>
            </a:r>
            <a:r>
              <a:rPr lang="en-US" altLang="zh-CN" dirty="0" smtClean="0"/>
              <a:t>idle frequency</a:t>
            </a:r>
            <a:r>
              <a:rPr lang="zh-CN" altLang="en-US" smtClean="0"/>
              <a:t>下</a:t>
            </a:r>
            <a:r>
              <a:rPr lang="en-US" altLang="zh-CN" smtClean="0"/>
              <a:t>CZ</a:t>
            </a:r>
            <a:r>
              <a:rPr lang="zh-CN" altLang="en-US" dirty="0" smtClean="0"/>
              <a:t>作用的大小。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68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频率固定为</a:t>
            </a:r>
            <a:r>
              <a:rPr lang="en-US" altLang="zh-CN" dirty="0" smtClean="0"/>
              <a:t>5.23G</a:t>
            </a:r>
            <a:r>
              <a:rPr lang="zh-CN" altLang="en-US" dirty="0" smtClean="0"/>
              <a:t>，非简谐性</a:t>
            </a:r>
            <a:r>
              <a:rPr lang="en-US" altLang="zh-CN" dirty="0" smtClean="0"/>
              <a:t>250M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能级频率为</a:t>
            </a:r>
            <a:r>
              <a:rPr lang="en-US" altLang="zh-CN" dirty="0" smtClean="0"/>
              <a:t>4.97G</a:t>
            </a:r>
            <a:r>
              <a:rPr lang="zh-CN" altLang="en-US" dirty="0" smtClean="0"/>
              <a:t>。将另一个的比特的频率从</a:t>
            </a:r>
            <a:r>
              <a:rPr lang="en-US" altLang="zh-CN" dirty="0" smtClean="0"/>
              <a:t>4.97G</a:t>
            </a:r>
            <a:r>
              <a:rPr lang="zh-CN" altLang="en-US" dirty="0" smtClean="0"/>
              <a:t>调到</a:t>
            </a:r>
            <a:r>
              <a:rPr lang="en-US" altLang="zh-CN" dirty="0" smtClean="0"/>
              <a:t>2.97G</a:t>
            </a:r>
            <a:r>
              <a:rPr lang="zh-CN" altLang="en-US" dirty="0" smtClean="0"/>
              <a:t>，耦合强度</a:t>
            </a:r>
            <a:r>
              <a:rPr lang="en-US" altLang="zh-CN" dirty="0" smtClean="0"/>
              <a:t>12.5M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将调节比特的频率定下来后（例如</a:t>
            </a:r>
            <a:r>
              <a:rPr lang="en-US" altLang="zh-CN" dirty="0" smtClean="0"/>
              <a:t>4.75G</a:t>
            </a:r>
            <a:r>
              <a:rPr lang="zh-CN" altLang="en-US" dirty="0" smtClean="0"/>
              <a:t>），静置</a:t>
            </a:r>
            <a:r>
              <a:rPr lang="en-US" altLang="zh-CN" dirty="0" smtClean="0"/>
              <a:t>98ns</a:t>
            </a:r>
            <a:r>
              <a:rPr lang="zh-CN" altLang="en-US" dirty="0" smtClean="0"/>
              <a:t>，观察态演化后的保真度。</a:t>
            </a:r>
            <a:endParaRPr lang="en-US" altLang="zh-CN" dirty="0" smtClean="0"/>
          </a:p>
          <a:p>
            <a:r>
              <a:rPr lang="zh-CN" altLang="en-US" dirty="0" smtClean="0"/>
              <a:t>做</a:t>
            </a:r>
            <a:r>
              <a:rPr lang="en-US" altLang="zh-CN" dirty="0" smtClean="0"/>
              <a:t>CZ</a:t>
            </a:r>
            <a:r>
              <a:rPr lang="zh-CN" altLang="en-US" dirty="0" smtClean="0"/>
              <a:t>需要将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02</a:t>
            </a:r>
            <a:r>
              <a:rPr lang="zh-CN" altLang="en-US" dirty="0" smtClean="0"/>
              <a:t>能级调成相等，即调节的比特频率为</a:t>
            </a:r>
            <a:r>
              <a:rPr lang="en-US" altLang="zh-CN" dirty="0" smtClean="0"/>
              <a:t>4.97G</a:t>
            </a:r>
            <a:r>
              <a:rPr lang="zh-CN" altLang="en-US" dirty="0" smtClean="0"/>
              <a:t>，规定此频率为</a:t>
            </a:r>
            <a:r>
              <a:rPr lang="en-US" altLang="zh-CN" dirty="0" smtClean="0"/>
              <a:t>detuning = 0</a:t>
            </a:r>
            <a:r>
              <a:rPr lang="zh-CN" altLang="en-US" dirty="0" smtClean="0"/>
              <a:t>，得到以下几张图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87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08" y="327024"/>
            <a:ext cx="7764992" cy="5823744"/>
          </a:xfrm>
        </p:spPr>
      </p:pic>
    </p:spTree>
    <p:extLst>
      <p:ext uri="{BB962C8B-B14F-4D97-AF65-F5344CB8AC3E}">
        <p14:creationId xmlns:p14="http://schemas.microsoft.com/office/powerpoint/2010/main" val="145704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0900"/>
            <a:ext cx="10515600" cy="5326063"/>
          </a:xfrm>
        </p:spPr>
        <p:txBody>
          <a:bodyPr/>
          <a:lstStyle/>
          <a:p>
            <a:r>
              <a:rPr lang="zh-CN" altLang="en-US" dirty="0" smtClean="0"/>
              <a:t>在上图中，初态为</a:t>
            </a:r>
            <a:r>
              <a:rPr lang="en-US" altLang="zh-CN" dirty="0" smtClean="0"/>
              <a:t>1,0+1</a:t>
            </a:r>
            <a:r>
              <a:rPr lang="zh-CN" altLang="en-US" dirty="0" smtClean="0"/>
              <a:t>，目标态为</a:t>
            </a:r>
            <a:r>
              <a:rPr lang="en-US" altLang="zh-CN" dirty="0" smtClean="0"/>
              <a:t>1,0-1</a:t>
            </a:r>
            <a:r>
              <a:rPr lang="zh-CN" altLang="en-US" dirty="0" smtClean="0"/>
              <a:t>，保真度越低，说明</a:t>
            </a:r>
            <a:r>
              <a:rPr lang="en-US" altLang="zh-CN" dirty="0" smtClean="0"/>
              <a:t>11</a:t>
            </a:r>
            <a:r>
              <a:rPr lang="zh-CN" altLang="en-US" dirty="0" smtClean="0"/>
              <a:t>态没有相位积累，</a:t>
            </a:r>
            <a:r>
              <a:rPr lang="en-US" altLang="zh-CN" dirty="0" smtClean="0"/>
              <a:t>02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排斥弱，</a:t>
            </a:r>
            <a:r>
              <a:rPr lang="en-US" altLang="zh-CN" dirty="0" smtClean="0"/>
              <a:t>CZ</a:t>
            </a:r>
            <a:r>
              <a:rPr lang="zh-CN" altLang="en-US" dirty="0" smtClean="0"/>
              <a:t>效应不明显。</a:t>
            </a:r>
            <a:endParaRPr lang="en-US" altLang="zh-CN" dirty="0" smtClean="0"/>
          </a:p>
          <a:p>
            <a:r>
              <a:rPr lang="zh-CN" altLang="en-US" dirty="0" smtClean="0"/>
              <a:t>蓝色线是利用主方程演化模拟出的状态的保真度；</a:t>
            </a:r>
            <a:endParaRPr lang="en-US" altLang="zh-CN" dirty="0" smtClean="0"/>
          </a:p>
          <a:p>
            <a:r>
              <a:rPr lang="zh-CN" altLang="en-US" dirty="0" smtClean="0"/>
              <a:t>橙色的线是利用</a:t>
            </a:r>
            <a:r>
              <a:rPr lang="en-US" altLang="zh-CN" dirty="0" smtClean="0"/>
              <a:t>E11-E01-E10</a:t>
            </a:r>
            <a:r>
              <a:rPr lang="zh-CN" altLang="en-US" dirty="0" smtClean="0"/>
              <a:t>的能级差，计算出</a:t>
            </a:r>
            <a:r>
              <a:rPr lang="en-US" altLang="zh-CN" dirty="0" smtClean="0"/>
              <a:t>98ns</a:t>
            </a:r>
            <a:r>
              <a:rPr lang="zh-CN" altLang="en-US" dirty="0" smtClean="0"/>
              <a:t>内积累的相位，再计算出的保真度；</a:t>
            </a:r>
            <a:endParaRPr lang="en-US" altLang="zh-CN" dirty="0" smtClean="0"/>
          </a:p>
          <a:p>
            <a:r>
              <a:rPr lang="zh-CN" altLang="en-US" dirty="0"/>
              <a:t>从上</a:t>
            </a:r>
            <a:r>
              <a:rPr lang="zh-CN" altLang="en-US" dirty="0" smtClean="0"/>
              <a:t>图可以看出，两条线基本重合，说明主要是由</a:t>
            </a:r>
            <a:r>
              <a:rPr lang="en-US" altLang="zh-CN" dirty="0" smtClean="0"/>
              <a:t>E11-E01-E10</a:t>
            </a:r>
            <a:r>
              <a:rPr lang="zh-CN" altLang="en-US" dirty="0" smtClean="0"/>
              <a:t>的能级差，即</a:t>
            </a:r>
            <a:r>
              <a:rPr lang="en-US" altLang="zh-CN" dirty="0" smtClean="0"/>
              <a:t>02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的排斥导致的保真度的变化。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 smtClean="0"/>
              <a:t>detuning = 500M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 = 0.0915</a:t>
            </a:r>
            <a:r>
              <a:rPr lang="zh-CN" altLang="en-US" dirty="0" smtClean="0"/>
              <a:t>，积累相位</a:t>
            </a:r>
            <a:r>
              <a:rPr lang="en-US" altLang="zh-CN" dirty="0" smtClean="0"/>
              <a:t>10.48°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0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08" y="111124"/>
            <a:ext cx="8047568" cy="6035676"/>
          </a:xfrm>
        </p:spPr>
      </p:pic>
    </p:spTree>
    <p:extLst>
      <p:ext uri="{BB962C8B-B14F-4D97-AF65-F5344CB8AC3E}">
        <p14:creationId xmlns:p14="http://schemas.microsoft.com/office/powerpoint/2010/main" val="35226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0900"/>
            <a:ext cx="10515600" cy="5326063"/>
          </a:xfrm>
        </p:spPr>
        <p:txBody>
          <a:bodyPr/>
          <a:lstStyle/>
          <a:p>
            <a:r>
              <a:rPr lang="zh-CN" altLang="en-US" dirty="0" smtClean="0"/>
              <a:t>在上图中，初态为</a:t>
            </a:r>
            <a:r>
              <a:rPr lang="en-US" altLang="zh-CN" dirty="0" smtClean="0"/>
              <a:t>1,0+1</a:t>
            </a:r>
            <a:r>
              <a:rPr lang="zh-CN" altLang="en-US" dirty="0" smtClean="0"/>
              <a:t>，目标态为</a:t>
            </a:r>
            <a:r>
              <a:rPr lang="en-US" altLang="zh-CN" dirty="0" smtClean="0"/>
              <a:t>1,0+1</a:t>
            </a:r>
            <a:r>
              <a:rPr lang="zh-CN" altLang="en-US" dirty="0" smtClean="0"/>
              <a:t>，保真度越高，说明</a:t>
            </a:r>
            <a:r>
              <a:rPr lang="en-US" altLang="zh-CN" dirty="0" smtClean="0"/>
              <a:t>11</a:t>
            </a:r>
            <a:r>
              <a:rPr lang="zh-CN" altLang="en-US" dirty="0" smtClean="0"/>
              <a:t>态没有相位积累，</a:t>
            </a:r>
            <a:r>
              <a:rPr lang="en-US" altLang="zh-CN" dirty="0" smtClean="0"/>
              <a:t>02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排斥弱，</a:t>
            </a:r>
            <a:r>
              <a:rPr lang="en-US" altLang="zh-CN" dirty="0" smtClean="0"/>
              <a:t>CZ</a:t>
            </a:r>
            <a:r>
              <a:rPr lang="zh-CN" altLang="en-US" dirty="0" smtClean="0"/>
              <a:t>效应不明显。</a:t>
            </a:r>
            <a:endParaRPr lang="en-US" altLang="zh-CN" dirty="0" smtClean="0"/>
          </a:p>
          <a:p>
            <a:r>
              <a:rPr lang="zh-CN" altLang="en-US" dirty="0" smtClean="0"/>
              <a:t>蓝色线是利用主方程演化模拟出的状态的保真度；</a:t>
            </a:r>
            <a:endParaRPr lang="en-US" altLang="zh-CN" dirty="0" smtClean="0"/>
          </a:p>
          <a:p>
            <a:r>
              <a:rPr lang="zh-CN" altLang="en-US" dirty="0" smtClean="0"/>
              <a:t>橙色的线是利用</a:t>
            </a:r>
            <a:r>
              <a:rPr lang="en-US" altLang="zh-CN" dirty="0" smtClean="0"/>
              <a:t>E11-E01-E10</a:t>
            </a:r>
            <a:r>
              <a:rPr lang="zh-CN" altLang="en-US" dirty="0" smtClean="0"/>
              <a:t>的能级差，计算出</a:t>
            </a:r>
            <a:r>
              <a:rPr lang="en-US" altLang="zh-CN" dirty="0" smtClean="0"/>
              <a:t>98ns</a:t>
            </a:r>
            <a:r>
              <a:rPr lang="zh-CN" altLang="en-US" dirty="0" smtClean="0"/>
              <a:t>内积累的相位，再计算出的保真度；</a:t>
            </a:r>
            <a:endParaRPr lang="en-US" altLang="zh-CN" dirty="0" smtClean="0"/>
          </a:p>
          <a:p>
            <a:r>
              <a:rPr lang="zh-CN" altLang="en-US" dirty="0"/>
              <a:t>从上</a:t>
            </a:r>
            <a:r>
              <a:rPr lang="zh-CN" altLang="en-US" dirty="0" smtClean="0"/>
              <a:t>图可以看出，两条线基本重合，说明主要是由</a:t>
            </a:r>
            <a:r>
              <a:rPr lang="en-US" altLang="zh-CN" dirty="0" smtClean="0"/>
              <a:t>E11-E01-E10</a:t>
            </a:r>
            <a:r>
              <a:rPr lang="zh-CN" altLang="en-US" dirty="0" smtClean="0"/>
              <a:t>的能级差，即</a:t>
            </a:r>
            <a:r>
              <a:rPr lang="en-US" altLang="zh-CN" dirty="0" smtClean="0"/>
              <a:t>02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的排斥导致的保真度的变化。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 smtClean="0"/>
              <a:t>detuning = 500M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 = 0.9947</a:t>
            </a:r>
            <a:r>
              <a:rPr lang="zh-CN" altLang="en-US" dirty="0" smtClean="0"/>
              <a:t>，积累相位</a:t>
            </a:r>
            <a:r>
              <a:rPr lang="en-US" altLang="zh-CN" dirty="0" smtClean="0"/>
              <a:t>10.48°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46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上面两个图其余条件相同，只是目标态不同，说明在保真度较低时，对态的误差更敏感。</a:t>
            </a:r>
            <a:endParaRPr lang="en-US" altLang="zh-CN" dirty="0" smtClean="0"/>
          </a:p>
          <a:p>
            <a:r>
              <a:rPr lang="zh-CN" altLang="en-US" dirty="0" smtClean="0"/>
              <a:t>虽然在</a:t>
            </a:r>
            <a:r>
              <a:rPr lang="en-US" altLang="zh-CN" dirty="0" smtClean="0"/>
              <a:t>detuning = 500M</a:t>
            </a:r>
            <a:r>
              <a:rPr lang="zh-CN" altLang="en-US" dirty="0" smtClean="0"/>
              <a:t>时保真度为</a:t>
            </a:r>
            <a:r>
              <a:rPr lang="en-US" altLang="zh-CN" dirty="0" smtClean="0"/>
              <a:t>99.5%</a:t>
            </a:r>
            <a:r>
              <a:rPr lang="zh-CN" altLang="en-US" dirty="0" smtClean="0"/>
              <a:t>附近，比较高，但是保真度随积累的误差相位并不是线性减小的而是越来越快，所以应该观察积累的相位。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78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42" y="646906"/>
            <a:ext cx="9524637" cy="5055394"/>
          </a:xfrm>
        </p:spPr>
      </p:pic>
    </p:spTree>
    <p:extLst>
      <p:ext uri="{BB962C8B-B14F-4D97-AF65-F5344CB8AC3E}">
        <p14:creationId xmlns:p14="http://schemas.microsoft.com/office/powerpoint/2010/main" val="41240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509</Words>
  <Application>Microsoft Office PowerPoint</Application>
  <PresentationFormat>宽屏</PresentationFormat>
  <Paragraphs>36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包装程序外壳对象</vt:lpstr>
      <vt:lpstr>不同idle frequency下，CZ效应的大小</vt:lpstr>
      <vt:lpstr>目标</vt:lpstr>
      <vt:lpstr>仿真设计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数据文件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不同idle frequency下，CZ效应的大小</dc:title>
  <dc:creator>lenovo</dc:creator>
  <cp:lastModifiedBy>lenovo</cp:lastModifiedBy>
  <cp:revision>9</cp:revision>
  <dcterms:created xsi:type="dcterms:W3CDTF">2017-09-21T14:05:45Z</dcterms:created>
  <dcterms:modified xsi:type="dcterms:W3CDTF">2017-09-21T15:18:52Z</dcterms:modified>
</cp:coreProperties>
</file>