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0" r:id="rId22"/>
    <p:sldId id="277" r:id="rId23"/>
    <p:sldId id="278" r:id="rId24"/>
    <p:sldId id="279" r:id="rId25"/>
    <p:sldId id="281" r:id="rId2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A4CE9-71D4-406A-9BE6-737C2BE81AA2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BF057-F2E9-41A9-A2E3-F6B861A84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46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BF057-F2E9-41A9-A2E3-F6B861A846E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411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IBM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方案比特频率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排布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（补充）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查辰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23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F:\laboratory\Sync\程序\programme\two qubit gate\CZgate\IBM\result\能级排列\g = 1.7M\不同驱动强度\delta = 160M\total_omega_0.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663552"/>
            <a:ext cx="2783806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CN" dirty="0" smtClean="0">
                <a:latin typeface="微软雅黑" pitchFamily="34" charset="-122"/>
                <a:ea typeface="微软雅黑" pitchFamily="34" charset="-122"/>
              </a:rPr>
              <a:t>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 160M </a:t>
            </a:r>
            <a:endParaRPr lang="zh-CN" altLang="en-US" dirty="0"/>
          </a:p>
        </p:txBody>
      </p:sp>
      <p:pic>
        <p:nvPicPr>
          <p:cNvPr id="5122" name="Picture 2" descr="F:\laboratory\Sync\程序\programme\two qubit gate\CZgate\IBM\result\能级排列\g = 1.7M\不同驱动强度\delta = 160M\fidelity_omega_0.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746" y="915566"/>
            <a:ext cx="287980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laboratory\Sync\程序\programme\two qubit gate\CZgate\IBM\result\能级排列\g = 1.7M\不同驱动强度\delta = 160M\N_omega_0.1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15566"/>
            <a:ext cx="287980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07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CN" dirty="0">
                <a:latin typeface="微软雅黑" pitchFamily="34" charset="-122"/>
                <a:ea typeface="微软雅黑" pitchFamily="34" charset="-122"/>
              </a:rPr>
              <a:t>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160M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综合考虑门的</a:t>
            </a:r>
            <a:r>
              <a:rPr lang="en-US" altLang="zh-CN" sz="2800" dirty="0" smtClean="0"/>
              <a:t>fidelity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，最终确定在</a:t>
            </a:r>
            <a:r>
              <a:rPr lang="el-GR" altLang="zh-CN" sz="2800" dirty="0">
                <a:latin typeface="微软雅黑" pitchFamily="34" charset="-122"/>
                <a:ea typeface="微软雅黑" pitchFamily="34" charset="-122"/>
              </a:rPr>
              <a:t>Δ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160M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时，驱动强度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omega=74.83M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，总时长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T=232ns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，保真度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99.76%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，门的个数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N=10.75</a:t>
            </a:r>
          </a:p>
        </p:txBody>
      </p:sp>
    </p:spTree>
    <p:extLst>
      <p:ext uri="{BB962C8B-B14F-4D97-AF65-F5344CB8AC3E}">
        <p14:creationId xmlns:p14="http://schemas.microsoft.com/office/powerpoint/2010/main" val="1364432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CN" dirty="0">
                <a:latin typeface="微软雅黑" pitchFamily="34" charset="-122"/>
                <a:ea typeface="微软雅黑" pitchFamily="34" charset="-122"/>
              </a:rPr>
              <a:t>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160M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19256" cy="3675855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/>
              <a:t>将</a:t>
            </a:r>
            <a:r>
              <a:rPr lang="zh-CN" altLang="en-US" sz="2800" dirty="0" smtClean="0"/>
              <a:t>之前的两比特拓展到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比特，比特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和比特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是做</a:t>
            </a:r>
            <a:r>
              <a:rPr lang="en-US" altLang="zh-CN" sz="2800" dirty="0" smtClean="0"/>
              <a:t>CNOT</a:t>
            </a:r>
            <a:r>
              <a:rPr lang="zh-CN" altLang="en-US" sz="2800" dirty="0" smtClean="0"/>
              <a:t>门的比特，比特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频率</a:t>
            </a:r>
            <a:r>
              <a:rPr lang="en-US" altLang="zh-CN" sz="2800" dirty="0" smtClean="0"/>
              <a:t>5.1G</a:t>
            </a:r>
            <a:r>
              <a:rPr lang="zh-CN" altLang="en-US" sz="2800" dirty="0" smtClean="0"/>
              <a:t>，比特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频率</a:t>
            </a:r>
            <a:r>
              <a:rPr lang="en-US" altLang="zh-CN" sz="2800" dirty="0" smtClean="0"/>
              <a:t>4.94G</a:t>
            </a:r>
            <a:r>
              <a:rPr lang="zh-CN" altLang="en-US" sz="2800" dirty="0" smtClean="0"/>
              <a:t>，能级差</a:t>
            </a:r>
            <a:r>
              <a:rPr lang="en-US" altLang="zh-CN" sz="2800" dirty="0" smtClean="0"/>
              <a:t>160M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r>
              <a:rPr lang="zh-CN" altLang="en-US" sz="2800" dirty="0"/>
              <a:t>四</a:t>
            </a:r>
            <a:r>
              <a:rPr lang="zh-CN" altLang="en-US" sz="2800" dirty="0" smtClean="0"/>
              <a:t>个比特耦合强度都为</a:t>
            </a:r>
            <a:r>
              <a:rPr lang="en-US" altLang="zh-CN" sz="2800" dirty="0" smtClean="0"/>
              <a:t>1.7M</a:t>
            </a:r>
            <a:r>
              <a:rPr lang="zh-CN" altLang="en-US" sz="2800" dirty="0" smtClean="0"/>
              <a:t>，非简谐性</a:t>
            </a:r>
            <a:r>
              <a:rPr lang="en-US" altLang="zh-CN" sz="2800" dirty="0" smtClean="0"/>
              <a:t>250M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r>
              <a:rPr lang="zh-CN" altLang="en-US" sz="2800" dirty="0" smtClean="0"/>
              <a:t>保持</a:t>
            </a:r>
            <a:r>
              <a:rPr lang="en-US" altLang="zh-CN" sz="2800" dirty="0" smtClean="0"/>
              <a:t>qubit1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不变，分别改变</a:t>
            </a:r>
            <a:r>
              <a:rPr lang="en-US" altLang="zh-CN" sz="2800" dirty="0" smtClean="0"/>
              <a:t>qubit0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qubit3</a:t>
            </a:r>
            <a:r>
              <a:rPr lang="zh-CN" altLang="en-US" sz="2800" dirty="0" smtClean="0"/>
              <a:t>的频率，观察保真度变化，从而得出在现有耦合强度下（</a:t>
            </a:r>
            <a:r>
              <a:rPr lang="en-US" altLang="zh-CN" sz="2800" dirty="0" smtClean="0"/>
              <a:t>1.7M</a:t>
            </a:r>
            <a:r>
              <a:rPr lang="zh-CN" altLang="en-US" sz="2800" dirty="0" smtClean="0"/>
              <a:t>），近邻比特和次近邻比特能级差距的下限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5436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次临近影响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改变比特</a:t>
            </a:r>
            <a:r>
              <a:rPr lang="en-US" altLang="zh-CN" sz="1800" dirty="0"/>
              <a:t>0</a:t>
            </a:r>
            <a:r>
              <a:rPr lang="zh-CN" altLang="en-US" sz="1800" dirty="0"/>
              <a:t>频率：当</a:t>
            </a:r>
            <a:r>
              <a:rPr lang="en-US" altLang="zh-CN" sz="1800" dirty="0"/>
              <a:t>qubit0</a:t>
            </a:r>
            <a:r>
              <a:rPr lang="zh-CN" altLang="en-US" sz="1800" dirty="0"/>
              <a:t>逐渐接近</a:t>
            </a:r>
            <a:r>
              <a:rPr lang="en-US" altLang="zh-CN" sz="1800" dirty="0"/>
              <a:t>qubit1</a:t>
            </a:r>
            <a:r>
              <a:rPr lang="zh-CN" altLang="en-US" sz="1800" dirty="0"/>
              <a:t>的</a:t>
            </a:r>
            <a:r>
              <a:rPr lang="en-US" altLang="zh-CN" sz="1800" dirty="0"/>
              <a:t>1-2</a:t>
            </a:r>
            <a:r>
              <a:rPr lang="zh-CN" altLang="en-US" sz="1800" dirty="0"/>
              <a:t>频率</a:t>
            </a:r>
            <a:r>
              <a:rPr lang="en-US" altLang="zh-CN" sz="1800" dirty="0"/>
              <a:t>4.85G</a:t>
            </a:r>
            <a:r>
              <a:rPr lang="zh-CN" altLang="en-US" sz="1800" dirty="0"/>
              <a:t>时，保真度下降，随后上升；当</a:t>
            </a:r>
            <a:r>
              <a:rPr lang="en-US" altLang="zh-CN" sz="1800" dirty="0"/>
              <a:t>qubit0</a:t>
            </a:r>
            <a:r>
              <a:rPr lang="zh-CN" altLang="en-US" sz="1800" dirty="0"/>
              <a:t>频率接近</a:t>
            </a:r>
            <a:r>
              <a:rPr lang="en-US" altLang="zh-CN" sz="1800" dirty="0"/>
              <a:t>qubit2</a:t>
            </a:r>
            <a:r>
              <a:rPr lang="zh-CN" altLang="en-US" sz="1800" dirty="0"/>
              <a:t>频率</a:t>
            </a:r>
            <a:r>
              <a:rPr lang="en-US" altLang="zh-CN" sz="1800" dirty="0"/>
              <a:t>4.94G</a:t>
            </a:r>
            <a:r>
              <a:rPr lang="zh-CN" altLang="en-US" sz="1800" dirty="0"/>
              <a:t>时，保真度下降，随后又有一个上升；当频率接近</a:t>
            </a:r>
            <a:r>
              <a:rPr lang="en-US" altLang="zh-CN" sz="1800" dirty="0"/>
              <a:t>5.0G</a:t>
            </a:r>
            <a:r>
              <a:rPr lang="zh-CN" altLang="en-US" sz="1800" dirty="0"/>
              <a:t>时保真度下降，</a:t>
            </a:r>
            <a:r>
              <a:rPr lang="zh-CN" altLang="en-US" sz="1800" dirty="0" smtClean="0"/>
              <a:t>原因后面说明；</a:t>
            </a:r>
            <a:r>
              <a:rPr lang="zh-CN" altLang="en-US" sz="1800" dirty="0"/>
              <a:t>最终接近比特</a:t>
            </a:r>
            <a:r>
              <a:rPr lang="en-US" altLang="zh-CN" sz="1800" dirty="0"/>
              <a:t>1</a:t>
            </a:r>
            <a:r>
              <a:rPr lang="zh-CN" altLang="en-US" sz="1800" dirty="0"/>
              <a:t>的</a:t>
            </a:r>
            <a:r>
              <a:rPr lang="en-US" altLang="zh-CN" sz="1800" dirty="0"/>
              <a:t>0-1</a:t>
            </a:r>
            <a:r>
              <a:rPr lang="zh-CN" altLang="en-US" sz="1800" dirty="0"/>
              <a:t>频率</a:t>
            </a:r>
            <a:r>
              <a:rPr lang="en-US" altLang="zh-CN" sz="1800" dirty="0"/>
              <a:t>5.1G</a:t>
            </a:r>
            <a:r>
              <a:rPr lang="zh-CN" altLang="en-US" sz="1800" dirty="0"/>
              <a:t>，保真度下降。（固定比特</a:t>
            </a:r>
            <a:r>
              <a:rPr lang="en-US" altLang="zh-CN" sz="1800" dirty="0"/>
              <a:t>3</a:t>
            </a:r>
            <a:r>
              <a:rPr lang="zh-CN" altLang="en-US" sz="1800" dirty="0"/>
              <a:t>频率为</a:t>
            </a:r>
            <a:r>
              <a:rPr lang="en-US" altLang="zh-CN" sz="1800" dirty="0"/>
              <a:t>4.78G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r>
              <a:rPr lang="zh-CN" altLang="en-US" sz="1800" dirty="0" smtClean="0"/>
              <a:t>如果</a:t>
            </a:r>
            <a:r>
              <a:rPr lang="zh-CN" altLang="en-US" sz="1800" dirty="0"/>
              <a:t>要保证</a:t>
            </a:r>
            <a:r>
              <a:rPr lang="en-US" altLang="zh-CN" sz="1800" dirty="0" err="1"/>
              <a:t>Ufidelity</a:t>
            </a:r>
            <a:r>
              <a:rPr lang="zh-CN" altLang="en-US" sz="1800" dirty="0"/>
              <a:t>仍大于</a:t>
            </a:r>
            <a:r>
              <a:rPr lang="en-US" altLang="zh-CN" sz="1800" dirty="0"/>
              <a:t>0.99</a:t>
            </a:r>
            <a:r>
              <a:rPr lang="zh-CN" altLang="en-US" sz="1800" dirty="0"/>
              <a:t>，比特</a:t>
            </a:r>
            <a:r>
              <a:rPr lang="en-US" altLang="zh-CN" sz="1800" dirty="0"/>
              <a:t>0</a:t>
            </a:r>
            <a:r>
              <a:rPr lang="zh-CN" altLang="en-US" sz="1800" dirty="0"/>
              <a:t>频率与比特</a:t>
            </a:r>
            <a:r>
              <a:rPr lang="en-US" altLang="zh-CN" sz="1800" dirty="0"/>
              <a:t>2</a:t>
            </a:r>
            <a:r>
              <a:rPr lang="zh-CN" altLang="en-US" sz="1800" dirty="0" smtClean="0"/>
              <a:t>频率</a:t>
            </a:r>
            <a:r>
              <a:rPr lang="en-US" altLang="zh-CN" sz="1800" dirty="0" smtClean="0"/>
              <a:t>4.94G</a:t>
            </a:r>
            <a:r>
              <a:rPr lang="zh-CN" altLang="en-US" sz="1800" dirty="0"/>
              <a:t>，相差至少</a:t>
            </a:r>
            <a:r>
              <a:rPr lang="zh-CN" altLang="en-US" sz="1800" dirty="0" smtClean="0"/>
              <a:t>要</a:t>
            </a:r>
            <a:r>
              <a:rPr lang="en-US" altLang="zh-CN" sz="1800" dirty="0" smtClean="0"/>
              <a:t>25M</a:t>
            </a:r>
            <a:r>
              <a:rPr lang="zh-CN" altLang="en-US" sz="1800" dirty="0"/>
              <a:t>以上，说明次临近比特频率差至少</a:t>
            </a:r>
            <a:r>
              <a:rPr lang="zh-CN" altLang="en-US" sz="1800" dirty="0" smtClean="0"/>
              <a:t>为</a:t>
            </a:r>
            <a:r>
              <a:rPr lang="en-US" altLang="zh-CN" sz="1800" dirty="0" smtClean="0"/>
              <a:t>25M</a:t>
            </a:r>
            <a:endParaRPr lang="zh-CN" altLang="en-US" sz="1800" dirty="0"/>
          </a:p>
        </p:txBody>
      </p:sp>
      <p:pic>
        <p:nvPicPr>
          <p:cNvPr id="6147" name="Picture 3" descr="F:\laboratory\Sync\程序\programme\two qubit gate\CZgate\IBM\result\能级排列\g = 1.7M\不同驱动强度\delta = 160M\wq0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075806"/>
            <a:ext cx="2592288" cy="194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809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5571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临近比特影响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375106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继续改变比特</a:t>
            </a:r>
            <a:r>
              <a:rPr lang="en-US" altLang="zh-CN" sz="1800" dirty="0"/>
              <a:t>0</a:t>
            </a:r>
            <a:r>
              <a:rPr lang="zh-CN" altLang="en-US" sz="1800" dirty="0"/>
              <a:t>频率，大于比特</a:t>
            </a:r>
            <a:r>
              <a:rPr lang="en-US" altLang="zh-CN" sz="1800" dirty="0"/>
              <a:t>1</a:t>
            </a:r>
            <a:r>
              <a:rPr lang="zh-CN" altLang="en-US" sz="1800" dirty="0"/>
              <a:t>，类似</a:t>
            </a:r>
            <a:r>
              <a:rPr lang="en-US" altLang="zh-CN" sz="1800" dirty="0"/>
              <a:t>W</a:t>
            </a:r>
            <a:r>
              <a:rPr lang="zh-CN" altLang="en-US" sz="1800" dirty="0"/>
              <a:t>型排布：当</a:t>
            </a:r>
            <a:r>
              <a:rPr lang="en-US" altLang="zh-CN" sz="1800" dirty="0"/>
              <a:t>qubit0</a:t>
            </a:r>
            <a:r>
              <a:rPr lang="zh-CN" altLang="en-US" sz="1800" dirty="0"/>
              <a:t>远离</a:t>
            </a:r>
            <a:r>
              <a:rPr lang="en-US" altLang="zh-CN" sz="1800" dirty="0"/>
              <a:t>qubit1</a:t>
            </a:r>
            <a:r>
              <a:rPr lang="zh-CN" altLang="en-US" sz="1800" dirty="0"/>
              <a:t>频率</a:t>
            </a:r>
            <a:r>
              <a:rPr lang="en-US" altLang="zh-CN" sz="1800" dirty="0"/>
              <a:t>5.1G</a:t>
            </a:r>
            <a:r>
              <a:rPr lang="zh-CN" altLang="en-US" sz="1800" dirty="0"/>
              <a:t>，保真度逐渐增大；当比特</a:t>
            </a:r>
            <a:r>
              <a:rPr lang="en-US" altLang="zh-CN" sz="1800" dirty="0"/>
              <a:t>0</a:t>
            </a:r>
            <a:r>
              <a:rPr lang="zh-CN" altLang="en-US" sz="1800" dirty="0"/>
              <a:t>的</a:t>
            </a:r>
            <a:r>
              <a:rPr lang="en-US" altLang="zh-CN" sz="1800" dirty="0"/>
              <a:t>1-2</a:t>
            </a:r>
            <a:r>
              <a:rPr lang="zh-CN" altLang="en-US" sz="1800" dirty="0"/>
              <a:t>能级接近比特</a:t>
            </a:r>
            <a:r>
              <a:rPr lang="en-US" altLang="zh-CN" sz="1800" dirty="0"/>
              <a:t>2</a:t>
            </a:r>
            <a:r>
              <a:rPr lang="zh-CN" altLang="en-US" sz="1800" dirty="0"/>
              <a:t>的</a:t>
            </a:r>
            <a:r>
              <a:rPr lang="en-US" altLang="zh-CN" sz="1800" dirty="0"/>
              <a:t>0-1</a:t>
            </a:r>
            <a:r>
              <a:rPr lang="zh-CN" altLang="en-US" sz="1800" dirty="0"/>
              <a:t>能级时，驱动比特</a:t>
            </a:r>
            <a:r>
              <a:rPr lang="en-US" altLang="zh-CN" sz="1800" dirty="0"/>
              <a:t>2</a:t>
            </a:r>
            <a:r>
              <a:rPr lang="zh-CN" altLang="en-US" sz="1800" dirty="0"/>
              <a:t>的同时也会驱动比特</a:t>
            </a:r>
            <a:r>
              <a:rPr lang="en-US" altLang="zh-CN" sz="1800" dirty="0"/>
              <a:t>0</a:t>
            </a:r>
            <a:r>
              <a:rPr lang="zh-CN" altLang="en-US" sz="1800" dirty="0"/>
              <a:t>，所以在</a:t>
            </a:r>
            <a:r>
              <a:rPr lang="en-US" altLang="zh-CN" sz="1800" dirty="0"/>
              <a:t>5.19G</a:t>
            </a:r>
            <a:r>
              <a:rPr lang="zh-CN" altLang="en-US" sz="1800" dirty="0"/>
              <a:t>附近保真度</a:t>
            </a:r>
            <a:r>
              <a:rPr lang="zh-CN" altLang="en-US" sz="1800" dirty="0" smtClean="0"/>
              <a:t>下降；</a:t>
            </a:r>
            <a:endParaRPr lang="en-US" altLang="zh-CN" sz="1800" dirty="0" smtClean="0"/>
          </a:p>
          <a:p>
            <a:r>
              <a:rPr lang="zh-CN" altLang="en-US" sz="1800" dirty="0" smtClean="0"/>
              <a:t>由于两个谷（</a:t>
            </a:r>
            <a:r>
              <a:rPr lang="en-US" altLang="zh-CN" sz="1800" dirty="0" smtClean="0"/>
              <a:t>5.10G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5.19G</a:t>
            </a:r>
            <a:r>
              <a:rPr lang="zh-CN" altLang="en-US" sz="1800" dirty="0" smtClean="0"/>
              <a:t>）的宽度较大，有一定的交叠，</a:t>
            </a:r>
            <a:r>
              <a:rPr lang="zh-CN" altLang="en-US" sz="1800" dirty="0"/>
              <a:t>要保证</a:t>
            </a:r>
            <a:r>
              <a:rPr lang="en-US" altLang="zh-CN" sz="1800" dirty="0" err="1"/>
              <a:t>Ufidelity</a:t>
            </a:r>
            <a:r>
              <a:rPr lang="zh-CN" altLang="en-US" sz="1800" dirty="0"/>
              <a:t>仍大于</a:t>
            </a:r>
            <a:r>
              <a:rPr lang="en-US" altLang="zh-CN" sz="1800" dirty="0"/>
              <a:t>0.99</a:t>
            </a:r>
            <a:r>
              <a:rPr lang="zh-CN" altLang="en-US" sz="1800" dirty="0"/>
              <a:t>，比特</a:t>
            </a:r>
            <a:r>
              <a:rPr lang="en-US" altLang="zh-CN" sz="1800" dirty="0"/>
              <a:t>0</a:t>
            </a:r>
            <a:r>
              <a:rPr lang="zh-CN" altLang="en-US" sz="1800" dirty="0"/>
              <a:t>与比特</a:t>
            </a:r>
            <a:r>
              <a:rPr lang="en-US" altLang="zh-CN" sz="1800" dirty="0"/>
              <a:t>1</a:t>
            </a:r>
            <a:r>
              <a:rPr lang="zh-CN" altLang="en-US" sz="1800" dirty="0"/>
              <a:t>的能级差要大于</a:t>
            </a:r>
            <a:r>
              <a:rPr lang="en-US" altLang="zh-CN" sz="1800" dirty="0" smtClean="0"/>
              <a:t>60M</a:t>
            </a:r>
            <a:r>
              <a:rPr lang="zh-CN" altLang="en-US" sz="1800" dirty="0" smtClean="0"/>
              <a:t>，但是范围较小，比较稳定的方案是能级差大于</a:t>
            </a:r>
            <a:r>
              <a:rPr lang="en-US" altLang="zh-CN" sz="1800" dirty="0" smtClean="0"/>
              <a:t>110M</a:t>
            </a:r>
            <a:r>
              <a:rPr lang="zh-CN" altLang="en-US" sz="1800" dirty="0" smtClean="0"/>
              <a:t>。</a:t>
            </a:r>
            <a:endParaRPr lang="en-US" altLang="zh-CN" sz="1800" dirty="0"/>
          </a:p>
        </p:txBody>
      </p:sp>
      <p:pic>
        <p:nvPicPr>
          <p:cNvPr id="7170" name="Picture 2" descr="F:\laboratory\Sync\程序\programme\two qubit gate\CZgate\IBM\result\能级排列\g = 1.7M\不同驱动强度\delta = 160M\wq0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48" y="2643758"/>
            <a:ext cx="3000351" cy="225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225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临近比特影响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改变比特</a:t>
            </a:r>
            <a:r>
              <a:rPr lang="en-US" altLang="zh-CN" sz="1800" dirty="0"/>
              <a:t>3</a:t>
            </a:r>
            <a:r>
              <a:rPr lang="zh-CN" altLang="en-US" sz="1800" dirty="0"/>
              <a:t>频率，小于比特</a:t>
            </a:r>
            <a:r>
              <a:rPr lang="en-US" altLang="zh-CN" sz="1800" dirty="0"/>
              <a:t>2</a:t>
            </a:r>
            <a:r>
              <a:rPr lang="zh-CN" altLang="en-US" sz="1800" dirty="0"/>
              <a:t>，类似</a:t>
            </a:r>
            <a:r>
              <a:rPr lang="en-US" altLang="zh-CN" sz="1800" dirty="0"/>
              <a:t>W</a:t>
            </a:r>
            <a:r>
              <a:rPr lang="zh-CN" altLang="en-US" sz="1800" dirty="0"/>
              <a:t>型排布：当</a:t>
            </a:r>
            <a:r>
              <a:rPr lang="en-US" altLang="zh-CN" sz="1800" dirty="0"/>
              <a:t>qubit3</a:t>
            </a:r>
            <a:r>
              <a:rPr lang="zh-CN" altLang="en-US" sz="1800" dirty="0"/>
              <a:t>远离</a:t>
            </a:r>
            <a:r>
              <a:rPr lang="en-US" altLang="zh-CN" sz="1800" dirty="0"/>
              <a:t>qubit2</a:t>
            </a:r>
            <a:r>
              <a:rPr lang="zh-CN" altLang="en-US" sz="1800" dirty="0" smtClean="0"/>
              <a:t>频率</a:t>
            </a:r>
            <a:r>
              <a:rPr lang="en-US" altLang="zh-CN" sz="1800" dirty="0" smtClean="0"/>
              <a:t>5.0G</a:t>
            </a:r>
            <a:r>
              <a:rPr lang="zh-CN" altLang="en-US" sz="1800" dirty="0"/>
              <a:t>，保真度逐渐增大；（保持比特</a:t>
            </a:r>
            <a:r>
              <a:rPr lang="en-US" altLang="zh-CN" sz="1800" dirty="0"/>
              <a:t>0</a:t>
            </a:r>
            <a:r>
              <a:rPr lang="zh-CN" altLang="en-US" sz="1800" dirty="0"/>
              <a:t>频率为</a:t>
            </a:r>
            <a:r>
              <a:rPr lang="en-US" altLang="zh-CN" sz="1800" dirty="0" smtClean="0"/>
              <a:t>5.260G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r>
              <a:rPr lang="zh-CN" altLang="en-US" sz="1800" dirty="0"/>
              <a:t>要保证</a:t>
            </a:r>
            <a:r>
              <a:rPr lang="en-US" altLang="zh-CN" sz="1800" dirty="0" err="1"/>
              <a:t>Ufidelity</a:t>
            </a:r>
            <a:r>
              <a:rPr lang="zh-CN" altLang="en-US" sz="1800" dirty="0"/>
              <a:t>仍大于</a:t>
            </a:r>
            <a:r>
              <a:rPr lang="en-US" altLang="zh-CN" sz="1800" dirty="0"/>
              <a:t>0.99</a:t>
            </a:r>
            <a:r>
              <a:rPr lang="zh-CN" altLang="en-US" sz="1800" dirty="0"/>
              <a:t>，比特</a:t>
            </a:r>
            <a:r>
              <a:rPr lang="en-US" altLang="zh-CN" sz="1800" dirty="0"/>
              <a:t>0</a:t>
            </a:r>
            <a:r>
              <a:rPr lang="zh-CN" altLang="en-US" sz="1800" dirty="0"/>
              <a:t>与比特</a:t>
            </a:r>
            <a:r>
              <a:rPr lang="en-US" altLang="zh-CN" sz="1800" dirty="0"/>
              <a:t>1</a:t>
            </a:r>
            <a:r>
              <a:rPr lang="zh-CN" altLang="en-US" sz="1800" dirty="0"/>
              <a:t>的能级差要大于</a:t>
            </a:r>
            <a:r>
              <a:rPr lang="en-US" altLang="zh-CN" sz="1800" dirty="0"/>
              <a:t>40M</a:t>
            </a:r>
            <a:r>
              <a:rPr lang="zh-CN" altLang="en-US" sz="1800" dirty="0"/>
              <a:t>，即临近比特频率差最好要大于</a:t>
            </a:r>
            <a:r>
              <a:rPr lang="en-US" altLang="zh-CN" sz="1800" dirty="0"/>
              <a:t>40M</a:t>
            </a:r>
            <a:endParaRPr lang="zh-CN" altLang="en-US" sz="1800" dirty="0"/>
          </a:p>
        </p:txBody>
      </p:sp>
      <p:pic>
        <p:nvPicPr>
          <p:cNvPr id="8194" name="Picture 2" descr="F:\laboratory\Sync\程序\programme\two qubit gate\CZgate\IBM\result\能级排列\g = 1.7M\不同驱动强度\delta = 160M\wq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99742"/>
            <a:ext cx="3240360" cy="243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189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 </a:t>
            </a:r>
            <a:r>
              <a:rPr lang="el-GR" altLang="zh-CN" dirty="0" smtClean="0">
                <a:latin typeface="微软雅黑" pitchFamily="34" charset="-122"/>
                <a:ea typeface="微软雅黑" pitchFamily="34" charset="-122"/>
              </a:rPr>
              <a:t>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 160M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 dirty="0" smtClean="0"/>
              <a:t>综上所述，在非简谐性固定在</a:t>
            </a:r>
            <a:r>
              <a:rPr lang="en-US" altLang="zh-CN" sz="2800" dirty="0" smtClean="0"/>
              <a:t>-250M</a:t>
            </a:r>
            <a:r>
              <a:rPr lang="zh-CN" altLang="en-US" sz="2800" dirty="0" smtClean="0"/>
              <a:t>的情况下，相邻比特间能级差为</a:t>
            </a:r>
            <a:r>
              <a:rPr lang="en-US" altLang="zh-CN" sz="2800" dirty="0" smtClean="0"/>
              <a:t>160M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排列方式选为</a:t>
            </a:r>
            <a:r>
              <a:rPr lang="en-US" altLang="zh-CN" sz="2800" dirty="0" smtClean="0"/>
              <a:t>W</a:t>
            </a:r>
            <a:r>
              <a:rPr lang="zh-CN" altLang="en-US" sz="2800" dirty="0" smtClean="0"/>
              <a:t>型，以消除次临近的影响，即不会同时驱动两个比特。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W</a:t>
            </a:r>
            <a:r>
              <a:rPr lang="zh-CN" altLang="en-US" sz="2800" dirty="0" smtClean="0"/>
              <a:t>型的上拐角处，最高点两侧的比特频率差可以分别选择为</a:t>
            </a:r>
            <a:r>
              <a:rPr lang="en-US" altLang="zh-CN" sz="2800" dirty="0" smtClean="0">
                <a:solidFill>
                  <a:srgbClr val="FF0000"/>
                </a:solidFill>
              </a:rPr>
              <a:t>160M</a:t>
            </a:r>
            <a:r>
              <a:rPr lang="zh-CN" altLang="en-US" sz="2800" dirty="0" smtClean="0">
                <a:solidFill>
                  <a:srgbClr val="FF0000"/>
                </a:solidFill>
              </a:rPr>
              <a:t>和</a:t>
            </a:r>
            <a:r>
              <a:rPr lang="en-US" altLang="zh-CN" sz="2800" dirty="0" smtClean="0">
                <a:solidFill>
                  <a:srgbClr val="FF0000"/>
                </a:solidFill>
              </a:rPr>
              <a:t>80M</a:t>
            </a:r>
            <a:r>
              <a:rPr lang="zh-CN" altLang="en-US" sz="2800" dirty="0" smtClean="0"/>
              <a:t>（或</a:t>
            </a:r>
            <a:r>
              <a:rPr lang="en-US" altLang="zh-CN" sz="2800" dirty="0" smtClean="0"/>
              <a:t>185M</a:t>
            </a:r>
            <a:r>
              <a:rPr lang="zh-CN" altLang="en-US" sz="2800" dirty="0" smtClean="0"/>
              <a:t>，时间要求长）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2005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 </a:t>
            </a:r>
            <a:r>
              <a:rPr lang="el-GR" altLang="zh-CN" dirty="0" smtClean="0">
                <a:latin typeface="微软雅黑" pitchFamily="34" charset="-122"/>
                <a:ea typeface="微软雅黑" pitchFamily="34" charset="-122"/>
              </a:rPr>
              <a:t>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100M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 dirty="0" smtClean="0"/>
              <a:t>综上所述，在非简谐性固定在</a:t>
            </a:r>
            <a:r>
              <a:rPr lang="en-US" altLang="zh-CN" sz="2800" dirty="0" smtClean="0"/>
              <a:t>-250M</a:t>
            </a:r>
            <a:r>
              <a:rPr lang="zh-CN" altLang="en-US" sz="2800" dirty="0" smtClean="0"/>
              <a:t>的情况下，相邻比特间能级差为</a:t>
            </a:r>
            <a:r>
              <a:rPr lang="en-US" altLang="zh-CN" sz="2800" dirty="0" smtClean="0"/>
              <a:t>100M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排列方式选为</a:t>
            </a:r>
            <a:r>
              <a:rPr lang="en-US" altLang="zh-CN" sz="2800" dirty="0" smtClean="0"/>
              <a:t>W</a:t>
            </a:r>
            <a:r>
              <a:rPr lang="zh-CN" altLang="en-US" sz="2800" dirty="0" smtClean="0"/>
              <a:t>型，以消除次临近的影响，即不会同时驱动两个比特。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W</a:t>
            </a:r>
            <a:r>
              <a:rPr lang="zh-CN" altLang="en-US" sz="2800" dirty="0" smtClean="0"/>
              <a:t>型的上拐角处，最高点两侧的比特频率差可以分别选择为</a:t>
            </a:r>
            <a:r>
              <a:rPr lang="en-US" altLang="zh-CN" sz="2800" dirty="0" smtClean="0">
                <a:solidFill>
                  <a:srgbClr val="FF0000"/>
                </a:solidFill>
              </a:rPr>
              <a:t>100M</a:t>
            </a:r>
            <a:r>
              <a:rPr lang="zh-CN" altLang="en-US" sz="2800" dirty="0" smtClean="0">
                <a:solidFill>
                  <a:srgbClr val="FF0000"/>
                </a:solidFill>
              </a:rPr>
              <a:t>和</a:t>
            </a:r>
            <a:r>
              <a:rPr lang="en-US" altLang="zh-CN" sz="2800" dirty="0" smtClean="0">
                <a:solidFill>
                  <a:srgbClr val="FF0000"/>
                </a:solidFill>
              </a:rPr>
              <a:t>75M</a:t>
            </a:r>
            <a:r>
              <a:rPr lang="zh-CN" altLang="en-US" sz="2800" dirty="0" smtClean="0"/>
              <a:t>（或</a:t>
            </a:r>
            <a:r>
              <a:rPr lang="en-US" altLang="zh-CN" sz="2800" dirty="0" smtClean="0"/>
              <a:t>175M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20707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3757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问题解释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7574"/>
            <a:ext cx="8229600" cy="3610496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当两个做</a:t>
            </a:r>
            <a:r>
              <a:rPr lang="en-US" altLang="zh-CN" sz="2400" dirty="0"/>
              <a:t>CNOT</a:t>
            </a:r>
            <a:r>
              <a:rPr lang="zh-CN" altLang="en-US" sz="2400" dirty="0"/>
              <a:t>门的比特相差</a:t>
            </a:r>
            <a:r>
              <a:rPr lang="en-US" altLang="zh-CN" sz="2400" dirty="0"/>
              <a:t>160M</a:t>
            </a:r>
            <a:r>
              <a:rPr lang="zh-CN" altLang="en-US" sz="2400" dirty="0"/>
              <a:t>时，</a:t>
            </a:r>
            <a:r>
              <a:rPr lang="en-US" altLang="zh-CN" sz="2400" dirty="0"/>
              <a:t>control </a:t>
            </a:r>
            <a:r>
              <a:rPr lang="en-US" altLang="zh-CN" sz="2400" dirty="0" err="1"/>
              <a:t>qubit</a:t>
            </a:r>
            <a:r>
              <a:rPr lang="zh-CN" altLang="en-US" sz="2400" dirty="0"/>
              <a:t>另一边的比特如果频率差</a:t>
            </a:r>
            <a:r>
              <a:rPr lang="en-US" altLang="zh-CN" sz="2400" dirty="0"/>
              <a:t>100M</a:t>
            </a:r>
            <a:r>
              <a:rPr lang="zh-CN" altLang="en-US" sz="2400" dirty="0"/>
              <a:t>，会使门的保真度</a:t>
            </a:r>
            <a:r>
              <a:rPr lang="zh-CN" altLang="en-US" sz="2400" dirty="0" smtClean="0"/>
              <a:t>下降；</a:t>
            </a:r>
            <a:endParaRPr lang="en-US" altLang="zh-CN" sz="2400" dirty="0" smtClean="0"/>
          </a:p>
          <a:p>
            <a:r>
              <a:rPr lang="zh-CN" altLang="en-US" sz="2400" dirty="0"/>
              <a:t>当两个做</a:t>
            </a:r>
            <a:r>
              <a:rPr lang="en-US" altLang="zh-CN" sz="2400" dirty="0"/>
              <a:t>CNOT</a:t>
            </a:r>
            <a:r>
              <a:rPr lang="zh-CN" altLang="en-US" sz="2400" dirty="0"/>
              <a:t>门的比特相差</a:t>
            </a:r>
            <a:r>
              <a:rPr lang="en-US" altLang="zh-CN" sz="2400" dirty="0" smtClean="0"/>
              <a:t>100M</a:t>
            </a:r>
            <a:r>
              <a:rPr lang="zh-CN" altLang="en-US" sz="2400" dirty="0"/>
              <a:t>时，</a:t>
            </a:r>
            <a:r>
              <a:rPr lang="en-US" altLang="zh-CN" sz="2400" dirty="0"/>
              <a:t>control </a:t>
            </a:r>
            <a:r>
              <a:rPr lang="en-US" altLang="zh-CN" sz="2400" dirty="0" err="1"/>
              <a:t>qubit</a:t>
            </a:r>
            <a:r>
              <a:rPr lang="zh-CN" altLang="en-US" sz="2400" dirty="0"/>
              <a:t>另一边的比特如果频率差</a:t>
            </a:r>
            <a:r>
              <a:rPr lang="en-US" altLang="zh-CN" sz="2400" dirty="0" smtClean="0"/>
              <a:t>160M</a:t>
            </a:r>
            <a:r>
              <a:rPr lang="zh-CN" altLang="en-US" sz="2400" dirty="0"/>
              <a:t>左右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会使门的保真度</a:t>
            </a:r>
            <a:r>
              <a:rPr lang="zh-CN" altLang="en-US" sz="2400" dirty="0" smtClean="0"/>
              <a:t>下降；</a:t>
            </a:r>
            <a:endParaRPr lang="en-US" altLang="zh-CN" sz="2400" dirty="0" smtClean="0"/>
          </a:p>
          <a:p>
            <a:r>
              <a:rPr lang="zh-CN" altLang="en-US" sz="2400" dirty="0"/>
              <a:t>这两</a:t>
            </a:r>
            <a:r>
              <a:rPr lang="zh-CN" altLang="en-US" sz="2400" dirty="0" smtClean="0"/>
              <a:t>个频率关于</a:t>
            </a:r>
            <a:r>
              <a:rPr lang="en-US" altLang="zh-CN" sz="2400" dirty="0" smtClean="0"/>
              <a:t>control </a:t>
            </a:r>
            <a:r>
              <a:rPr lang="en-US" altLang="zh-CN" sz="2400" dirty="0" err="1" smtClean="0"/>
              <a:t>qubit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0-2</a:t>
            </a:r>
            <a:r>
              <a:rPr lang="zh-CN" altLang="en-US" sz="2400" dirty="0" smtClean="0"/>
              <a:t>频率的一半</a:t>
            </a:r>
            <a:r>
              <a:rPr lang="en-US" altLang="zh-CN" sz="2400" dirty="0" smtClean="0"/>
              <a:t>(</a:t>
            </a:r>
            <a:r>
              <a:rPr lang="el-GR" altLang="zh-CN" sz="2400" dirty="0" smtClean="0">
                <a:latin typeface="微软雅黑" pitchFamily="34" charset="-122"/>
                <a:ea typeface="微软雅黑" pitchFamily="34" charset="-122"/>
              </a:rPr>
              <a:t>Δ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130M)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附近对称。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1887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问题解释</a:t>
            </a:r>
            <a:endParaRPr lang="zh-CN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9387"/>
            <a:ext cx="56388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74424" y="221171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qubit0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39952" y="12756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qubit1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0152" y="300379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qubit2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62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由于之前固定驱动强度为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0.4</a:t>
            </a:r>
            <a:r>
              <a:rPr lang="el-GR" altLang="zh-CN" sz="2800" dirty="0" smtClean="0">
                <a:latin typeface="微软雅黑" pitchFamily="34" charset="-122"/>
                <a:ea typeface="微软雅黑" pitchFamily="34" charset="-122"/>
              </a:rPr>
              <a:t>Δ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，现在将</a:t>
            </a:r>
            <a:r>
              <a:rPr lang="el-GR" altLang="zh-CN" sz="2800" dirty="0" smtClean="0">
                <a:latin typeface="微软雅黑" pitchFamily="34" charset="-122"/>
                <a:ea typeface="微软雅黑" pitchFamily="34" charset="-122"/>
              </a:rPr>
              <a:t>Δ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分别定为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160M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100M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，寻找保真度和门个数更好的驱动强度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654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Qubit</a:t>
            </a:r>
            <a:r>
              <a:rPr lang="zh-CN" altLang="en-US" sz="2400" dirty="0" smtClean="0"/>
              <a:t>演化的具体表现为：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qubit1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control </a:t>
            </a:r>
            <a:r>
              <a:rPr lang="en-US" altLang="zh-CN" sz="2400" dirty="0" err="1" smtClean="0"/>
              <a:t>qubit</a:t>
            </a:r>
            <a:r>
              <a:rPr lang="zh-CN" altLang="en-US" sz="2400" dirty="0" smtClean="0"/>
              <a:t>）有较大的二能级泄露，且最终不能完全返回，有</a:t>
            </a:r>
            <a:r>
              <a:rPr lang="en-US" altLang="zh-CN" sz="2400" dirty="0" smtClean="0"/>
              <a:t>0.1</a:t>
            </a:r>
            <a:r>
              <a:rPr lang="zh-CN" altLang="en-US" sz="2400" dirty="0" smtClean="0"/>
              <a:t>左右的残余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Qubit0</a:t>
            </a:r>
            <a:r>
              <a:rPr lang="zh-CN" altLang="en-US" sz="2400" dirty="0" smtClean="0"/>
              <a:t>有较小的二能级泄露，最终不能完全返回，有</a:t>
            </a:r>
            <a:r>
              <a:rPr lang="en-US" altLang="zh-CN" sz="2400" dirty="0" smtClean="0"/>
              <a:t>0.005</a:t>
            </a:r>
            <a:r>
              <a:rPr lang="zh-CN" altLang="en-US" sz="2400" dirty="0" smtClean="0"/>
              <a:t>左右残余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7881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问题解释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91630"/>
            <a:ext cx="5040560" cy="29728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58348" y="1563638"/>
            <a:ext cx="3456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Qubit0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qubit1</a:t>
            </a:r>
            <a:r>
              <a:rPr lang="zh-CN" altLang="en-US" sz="1600" dirty="0" smtClean="0"/>
              <a:t>的体系的哈密顿量如图所示，当</a:t>
            </a:r>
            <a:r>
              <a:rPr lang="en-US" altLang="zh-CN" sz="1600" dirty="0"/>
              <a:t>w0+w2(</a:t>
            </a:r>
            <a:r>
              <a:rPr lang="en-US" altLang="zh-CN" sz="1600" dirty="0" err="1"/>
              <a:t>wd</a:t>
            </a:r>
            <a:r>
              <a:rPr lang="en-US" altLang="zh-CN" sz="1600" dirty="0"/>
              <a:t>)=2*w1+</a:t>
            </a:r>
            <a:r>
              <a:rPr lang="el-GR" altLang="zh-CN" sz="1600" dirty="0"/>
              <a:t>η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时，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02</a:t>
            </a:r>
            <a:r>
              <a:rPr lang="zh-CN" altLang="en-US" sz="1600" dirty="0" smtClean="0"/>
              <a:t>简并，两个能级通过</a:t>
            </a:r>
            <a:r>
              <a:rPr lang="en-US" altLang="zh-CN" sz="1600" dirty="0" smtClean="0"/>
              <a:t>01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11</a:t>
            </a:r>
            <a:r>
              <a:rPr lang="zh-CN" altLang="en-US" sz="1600" dirty="0" smtClean="0"/>
              <a:t>构成</a:t>
            </a:r>
            <a:r>
              <a:rPr lang="zh-CN" altLang="en-US" sz="1600" dirty="0"/>
              <a:t>了间接耦合，两个能级间会发生缓慢振荡，导致</a:t>
            </a:r>
            <a:r>
              <a:rPr lang="en-US" altLang="zh-CN" sz="1600" dirty="0"/>
              <a:t>qubit1</a:t>
            </a:r>
            <a:r>
              <a:rPr lang="zh-CN" altLang="en-US" sz="1600" dirty="0"/>
              <a:t>泄漏到</a:t>
            </a:r>
            <a:r>
              <a:rPr lang="en-US" altLang="zh-CN" sz="1600" dirty="0"/>
              <a:t>2</a:t>
            </a:r>
            <a:r>
              <a:rPr lang="zh-CN" altLang="en-US" sz="1600" dirty="0"/>
              <a:t>态，且无法返回，最终保真度下降</a:t>
            </a:r>
          </a:p>
        </p:txBody>
      </p:sp>
    </p:spTree>
    <p:extLst>
      <p:ext uri="{BB962C8B-B14F-4D97-AF65-F5344CB8AC3E}">
        <p14:creationId xmlns:p14="http://schemas.microsoft.com/office/powerpoint/2010/main" val="1332952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当</a:t>
            </a:r>
            <a:r>
              <a:rPr lang="en-US" altLang="zh-CN" sz="2400" dirty="0"/>
              <a:t>w0 = 5.01;w1 = 5.1;wd = 4.94;</a:t>
            </a:r>
            <a:r>
              <a:rPr lang="el-GR" altLang="zh-CN" sz="2400" dirty="0"/>
              <a:t>Ω = 0.07483;</a:t>
            </a:r>
            <a:r>
              <a:rPr lang="en-US" altLang="zh-CN" sz="2400" dirty="0"/>
              <a:t>g = 0.0017;</a:t>
            </a:r>
            <a:r>
              <a:rPr lang="el-GR" altLang="zh-CN" sz="2400" dirty="0"/>
              <a:t>η0 = -0.25;η1 = -</a:t>
            </a:r>
            <a:r>
              <a:rPr lang="el-GR" altLang="zh-CN" sz="2400" dirty="0" smtClean="0"/>
              <a:t>0.25</a:t>
            </a:r>
            <a:r>
              <a:rPr lang="zh-CN" altLang="en-US" sz="2400" dirty="0" smtClean="0"/>
              <a:t>时，矩阵为：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99742"/>
            <a:ext cx="6474048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4584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利用</a:t>
            </a:r>
            <a:r>
              <a:rPr lang="en-US" altLang="zh-CN" sz="3200" dirty="0" smtClean="0"/>
              <a:t>Differential Evolution</a:t>
            </a:r>
            <a:r>
              <a:rPr lang="zh-CN" altLang="en-US" sz="3200" dirty="0" smtClean="0"/>
              <a:t>寻找最优参数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利用</a:t>
            </a:r>
            <a:r>
              <a:rPr lang="en-US" altLang="zh-CN" sz="2400" dirty="0" err="1" smtClean="0"/>
              <a:t>SuSSADE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DE</a:t>
            </a:r>
            <a:r>
              <a:rPr lang="zh-CN" altLang="en-US" sz="2400" dirty="0" smtClean="0"/>
              <a:t>的一个变种），寻找最优的</a:t>
            </a:r>
            <a:r>
              <a:rPr lang="el-GR" altLang="zh-CN" sz="2400" dirty="0" smtClean="0"/>
              <a:t>Δ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tp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omega(</a:t>
            </a:r>
            <a:r>
              <a:rPr lang="zh-CN" altLang="en-US" sz="2400" dirty="0" smtClean="0"/>
              <a:t>驱动强度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参数，最终的得到的参数如下：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门的保真度为</a:t>
            </a:r>
            <a:r>
              <a:rPr lang="en-US" altLang="zh-CN" sz="2400" dirty="0" smtClean="0"/>
              <a:t>99.70%</a:t>
            </a:r>
            <a:r>
              <a:rPr lang="zh-CN" altLang="en-US" sz="2400" dirty="0" smtClean="0"/>
              <a:t>，门的个数</a:t>
            </a:r>
            <a:r>
              <a:rPr lang="en-US" altLang="zh-CN" sz="2400" dirty="0" smtClean="0"/>
              <a:t>41.68</a:t>
            </a:r>
            <a:r>
              <a:rPr lang="zh-CN" altLang="en-US" sz="2400" dirty="0" smtClean="0"/>
              <a:t>，下限</a:t>
            </a:r>
            <a:r>
              <a:rPr lang="en-US" altLang="zh-CN" sz="2400" dirty="0" smtClean="0"/>
              <a:t>261ns</a:t>
            </a:r>
          </a:p>
          <a:p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216909"/>
              </p:ext>
            </p:extLst>
          </p:nvPr>
        </p:nvGraphicFramePr>
        <p:xfrm>
          <a:off x="1475656" y="2139702"/>
          <a:ext cx="60960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l-GR" altLang="zh-CN" sz="1800" dirty="0" smtClean="0"/>
                        <a:t>Δ</a:t>
                      </a:r>
                      <a:r>
                        <a:rPr lang="en-US" altLang="zh-CN" sz="1800" dirty="0" smtClean="0"/>
                        <a:t>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omega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总时长</a:t>
                      </a:r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0.6804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89.65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163.98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388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985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3757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如何定义最优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679057"/>
          </a:xfrm>
        </p:spPr>
        <p:txBody>
          <a:bodyPr/>
          <a:lstStyle/>
          <a:p>
            <a:r>
              <a:rPr lang="zh-CN" altLang="en-US" dirty="0" smtClean="0"/>
              <a:t>综合考虑门的个数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和保真度</a:t>
            </a:r>
            <a:r>
              <a:rPr lang="en-US" altLang="zh-CN" dirty="0" smtClean="0"/>
              <a:t>fidelity</a:t>
            </a:r>
            <a:r>
              <a:rPr lang="zh-CN" altLang="en-US" dirty="0" smtClean="0"/>
              <a:t>，定义一个参数</a:t>
            </a:r>
            <a:r>
              <a:rPr lang="en-US" altLang="zh-CN" dirty="0" smtClean="0"/>
              <a:t>estimate=N</a:t>
            </a:r>
            <a:r>
              <a:rPr lang="zh-CN" altLang="en-US" dirty="0" smtClean="0"/>
              <a:t>*权数</a:t>
            </a:r>
            <a:endParaRPr lang="en-US" altLang="zh-CN" dirty="0" smtClean="0"/>
          </a:p>
          <a:p>
            <a:r>
              <a:rPr lang="zh-CN" altLang="en-US" dirty="0" smtClean="0"/>
              <a:t>其中权数是</a:t>
            </a:r>
            <a:r>
              <a:rPr lang="en-US" altLang="zh-CN" dirty="0" smtClean="0"/>
              <a:t>fidelity</a:t>
            </a:r>
            <a:r>
              <a:rPr lang="zh-CN" altLang="en-US" dirty="0" smtClean="0"/>
              <a:t>的函数，</a:t>
            </a:r>
            <a:r>
              <a:rPr lang="en-US" altLang="zh-CN" dirty="0" smtClean="0"/>
              <a:t>f</a:t>
            </a:r>
            <a:r>
              <a:rPr lang="zh-CN" altLang="en-US" dirty="0" smtClean="0"/>
              <a:t>∈</a:t>
            </a:r>
            <a:r>
              <a:rPr lang="en-US" altLang="zh-CN" dirty="0"/>
              <a:t>(</a:t>
            </a:r>
            <a:r>
              <a:rPr lang="en-US" altLang="zh-CN" dirty="0" smtClean="0"/>
              <a:t>0.99,0.9905]</a:t>
            </a:r>
            <a:r>
              <a:rPr lang="zh-CN" altLang="en-US" dirty="0" smtClean="0"/>
              <a:t>时为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/>
              <a:t> f</a:t>
            </a:r>
            <a:r>
              <a:rPr lang="zh-CN" altLang="en-US" dirty="0" smtClean="0"/>
              <a:t>∈</a:t>
            </a:r>
            <a:r>
              <a:rPr lang="en-US" altLang="zh-CN" dirty="0" smtClean="0"/>
              <a:t>(0.9905,0.991]</a:t>
            </a:r>
            <a:r>
              <a:rPr lang="zh-CN" altLang="en-US" dirty="0"/>
              <a:t>时为</a:t>
            </a:r>
            <a:r>
              <a:rPr lang="en-US" altLang="zh-CN" dirty="0" smtClean="0"/>
              <a:t>1.04</a:t>
            </a:r>
            <a:r>
              <a:rPr lang="zh-CN" altLang="en-US" dirty="0" smtClean="0"/>
              <a:t>，</a:t>
            </a:r>
            <a:r>
              <a:rPr lang="en-US" altLang="zh-CN" dirty="0"/>
              <a:t> f</a:t>
            </a:r>
            <a:r>
              <a:rPr lang="zh-CN" altLang="en-US" dirty="0" smtClean="0"/>
              <a:t>∈</a:t>
            </a:r>
            <a:r>
              <a:rPr lang="en-US" altLang="zh-CN" dirty="0" smtClean="0"/>
              <a:t>(0.991,0.9915]</a:t>
            </a:r>
            <a:r>
              <a:rPr lang="zh-CN" altLang="en-US" dirty="0"/>
              <a:t>时为</a:t>
            </a:r>
            <a:r>
              <a:rPr lang="en-US" altLang="zh-CN" dirty="0" smtClean="0"/>
              <a:t>1.08</a:t>
            </a:r>
            <a:r>
              <a:rPr lang="zh-CN" altLang="en-US" dirty="0" smtClean="0"/>
              <a:t>，以此类推。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090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勘误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之前计算</a:t>
            </a:r>
            <a:r>
              <a:rPr lang="en-US" altLang="zh-CN" dirty="0" smtClean="0"/>
              <a:t>ZZ</a:t>
            </a:r>
            <a:r>
              <a:rPr lang="zh-CN" altLang="en-US" dirty="0" smtClean="0"/>
              <a:t>效应的函数有些问题，但是与正确函数相比，在我们考虑的空间内趋势与形状是近似的，所以计算出来的门的个数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是不准确的，但是不同参数间的相对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是正确的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5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Qubit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Qubit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frequency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5.1G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(5.1-</a:t>
            </a:r>
            <a:r>
              <a:rPr lang="el-GR" altLang="zh-CN" dirty="0">
                <a:latin typeface="微软雅黑" pitchFamily="34" charset="-122"/>
                <a:ea typeface="微软雅黑" pitchFamily="34" charset="-122"/>
              </a:rPr>
              <a:t> 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)G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1.7M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非简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谐性：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-250M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（下图中的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omega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为驱动强度）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101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CN" dirty="0" smtClean="0">
                <a:latin typeface="微软雅黑" pitchFamily="34" charset="-122"/>
                <a:ea typeface="微软雅黑" pitchFamily="34" charset="-122"/>
              </a:rPr>
              <a:t>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 100M </a:t>
            </a:r>
            <a:endParaRPr lang="zh-CN" altLang="en-US" dirty="0"/>
          </a:p>
        </p:txBody>
      </p:sp>
      <p:pic>
        <p:nvPicPr>
          <p:cNvPr id="1026" name="Picture 2" descr="F:\laboratory\Sync\程序\programme\two qubit gate\CZgate\IBM\result\能级排列\g = 1.7M\不同驱动强度\delta = 100M\total_omega_0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859782"/>
            <a:ext cx="2915816" cy="218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laboratory\Sync\程序\programme\two qubit gate\CZgate\IBM\result\能级排列\g = 1.7M\不同驱动强度\delta = 100M\fidelity_omega_0.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131590"/>
            <a:ext cx="2915816" cy="218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laboratory\Sync\程序\programme\two qubit gate\CZgate\IBM\result\能级排列\g = 1.7M\不同驱动强度\delta = 100M\N_omega_0.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9582"/>
            <a:ext cx="2915816" cy="218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58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CN" dirty="0">
                <a:latin typeface="微软雅黑" pitchFamily="34" charset="-122"/>
                <a:ea typeface="微软雅黑" pitchFamily="34" charset="-122"/>
              </a:rPr>
              <a:t>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100M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综合考虑门的</a:t>
            </a:r>
            <a:r>
              <a:rPr lang="en-US" altLang="zh-CN" sz="2800" dirty="0" smtClean="0"/>
              <a:t>fidelity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，最终确定在</a:t>
            </a:r>
            <a:r>
              <a:rPr lang="el-GR" altLang="zh-CN" sz="2800" dirty="0">
                <a:latin typeface="微软雅黑" pitchFamily="34" charset="-122"/>
                <a:ea typeface="微软雅黑" pitchFamily="34" charset="-122"/>
              </a:rPr>
              <a:t>Δ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100M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时，驱动强度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omega=46.66M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，总时长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T=328.14ns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，保真度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99.84%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，门的个数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N=7.91</a:t>
            </a:r>
          </a:p>
        </p:txBody>
      </p:sp>
    </p:spTree>
    <p:extLst>
      <p:ext uri="{BB962C8B-B14F-4D97-AF65-F5344CB8AC3E}">
        <p14:creationId xmlns:p14="http://schemas.microsoft.com/office/powerpoint/2010/main" val="123819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CN" dirty="0">
                <a:latin typeface="微软雅黑" pitchFamily="34" charset="-122"/>
                <a:ea typeface="微软雅黑" pitchFamily="34" charset="-122"/>
              </a:rPr>
              <a:t>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100M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19256" cy="3675855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/>
              <a:t>将</a:t>
            </a:r>
            <a:r>
              <a:rPr lang="zh-CN" altLang="en-US" sz="2800" dirty="0" smtClean="0"/>
              <a:t>之前的两比特拓展到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比特，比特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和比特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是做</a:t>
            </a:r>
            <a:r>
              <a:rPr lang="en-US" altLang="zh-CN" sz="2800" dirty="0" smtClean="0"/>
              <a:t>CNOT</a:t>
            </a:r>
            <a:r>
              <a:rPr lang="zh-CN" altLang="en-US" sz="2800" dirty="0" smtClean="0"/>
              <a:t>门的比特，比特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频率</a:t>
            </a:r>
            <a:r>
              <a:rPr lang="en-US" altLang="zh-CN" sz="2800" dirty="0" smtClean="0"/>
              <a:t>5.1G</a:t>
            </a:r>
            <a:r>
              <a:rPr lang="zh-CN" altLang="en-US" sz="2800" dirty="0" smtClean="0"/>
              <a:t>，比特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频率</a:t>
            </a:r>
            <a:r>
              <a:rPr lang="en-US" altLang="zh-CN" sz="2800" dirty="0" smtClean="0"/>
              <a:t>5.0G</a:t>
            </a:r>
            <a:r>
              <a:rPr lang="zh-CN" altLang="en-US" sz="2800" dirty="0" smtClean="0"/>
              <a:t>，能级差</a:t>
            </a:r>
            <a:r>
              <a:rPr lang="en-US" altLang="zh-CN" sz="2800" dirty="0" smtClean="0"/>
              <a:t>100M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r>
              <a:rPr lang="zh-CN" altLang="en-US" sz="2800" dirty="0"/>
              <a:t>四</a:t>
            </a:r>
            <a:r>
              <a:rPr lang="zh-CN" altLang="en-US" sz="2800" dirty="0" smtClean="0"/>
              <a:t>个比特耦合强度都为</a:t>
            </a:r>
            <a:r>
              <a:rPr lang="en-US" altLang="zh-CN" sz="2800" dirty="0" smtClean="0"/>
              <a:t>1.7M</a:t>
            </a:r>
            <a:r>
              <a:rPr lang="zh-CN" altLang="en-US" sz="2800" dirty="0" smtClean="0"/>
              <a:t>，非简谐性</a:t>
            </a:r>
            <a:r>
              <a:rPr lang="en-US" altLang="zh-CN" sz="2800" dirty="0" smtClean="0"/>
              <a:t>250M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r>
              <a:rPr lang="zh-CN" altLang="en-US" sz="2800" dirty="0" smtClean="0"/>
              <a:t>保持</a:t>
            </a:r>
            <a:r>
              <a:rPr lang="en-US" altLang="zh-CN" sz="2800" dirty="0" smtClean="0"/>
              <a:t>qubit1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不变，分别改变</a:t>
            </a:r>
            <a:r>
              <a:rPr lang="en-US" altLang="zh-CN" sz="2800" dirty="0" smtClean="0"/>
              <a:t>qubit0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qubit3</a:t>
            </a:r>
            <a:r>
              <a:rPr lang="zh-CN" altLang="en-US" sz="2800" dirty="0" smtClean="0"/>
              <a:t>的频率，观察保真度变化，从而得出在现有耦合强度下（</a:t>
            </a:r>
            <a:r>
              <a:rPr lang="en-US" altLang="zh-CN" sz="2800" dirty="0" smtClean="0"/>
              <a:t>1.7M</a:t>
            </a:r>
            <a:r>
              <a:rPr lang="zh-CN" altLang="en-US" sz="2800" dirty="0" smtClean="0"/>
              <a:t>），近邻比特和次近邻比特能级差距的下限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1655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次临近影响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改变比特</a:t>
            </a:r>
            <a:r>
              <a:rPr lang="en-US" altLang="zh-CN" sz="1800" dirty="0"/>
              <a:t>0</a:t>
            </a:r>
            <a:r>
              <a:rPr lang="zh-CN" altLang="en-US" sz="1800" dirty="0"/>
              <a:t>频率：当</a:t>
            </a:r>
            <a:r>
              <a:rPr lang="en-US" altLang="zh-CN" sz="1800" dirty="0"/>
              <a:t>qubit0</a:t>
            </a:r>
            <a:r>
              <a:rPr lang="zh-CN" altLang="en-US" sz="1800" dirty="0"/>
              <a:t>逐渐接近</a:t>
            </a:r>
            <a:r>
              <a:rPr lang="en-US" altLang="zh-CN" sz="1800" dirty="0"/>
              <a:t>qubit1</a:t>
            </a:r>
            <a:r>
              <a:rPr lang="zh-CN" altLang="en-US" sz="1800" dirty="0"/>
              <a:t>的</a:t>
            </a:r>
            <a:r>
              <a:rPr lang="en-US" altLang="zh-CN" sz="1800" dirty="0"/>
              <a:t>1-2</a:t>
            </a:r>
            <a:r>
              <a:rPr lang="zh-CN" altLang="en-US" sz="1800" dirty="0"/>
              <a:t>频率</a:t>
            </a:r>
            <a:r>
              <a:rPr lang="en-US" altLang="zh-CN" sz="1800" dirty="0"/>
              <a:t>4.85G</a:t>
            </a:r>
            <a:r>
              <a:rPr lang="zh-CN" altLang="en-US" sz="1800" dirty="0"/>
              <a:t>时，保真度下降，随后上升；当</a:t>
            </a:r>
            <a:r>
              <a:rPr lang="en-US" altLang="zh-CN" sz="1800" dirty="0"/>
              <a:t>qubit0</a:t>
            </a:r>
            <a:r>
              <a:rPr lang="zh-CN" altLang="en-US" sz="1800" dirty="0" smtClean="0"/>
              <a:t>频率</a:t>
            </a:r>
            <a:r>
              <a:rPr lang="en-US" altLang="zh-CN" sz="1800" dirty="0" smtClean="0"/>
              <a:t>4.94~4.95G</a:t>
            </a:r>
            <a:r>
              <a:rPr lang="zh-CN" altLang="en-US" sz="1800" dirty="0"/>
              <a:t>时，保真度下降</a:t>
            </a:r>
            <a:r>
              <a:rPr lang="zh-CN" altLang="en-US" sz="1800" dirty="0" smtClean="0"/>
              <a:t>，原因后面说明；随后</a:t>
            </a:r>
            <a:r>
              <a:rPr lang="zh-CN" altLang="en-US" sz="1800" dirty="0"/>
              <a:t>又</a:t>
            </a:r>
            <a:r>
              <a:rPr lang="zh-CN" altLang="en-US" sz="1800" dirty="0"/>
              <a:t>有一</a:t>
            </a:r>
            <a:r>
              <a:rPr lang="zh-CN" altLang="en-US" sz="1800" dirty="0"/>
              <a:t>个上升；当频率</a:t>
            </a:r>
            <a:r>
              <a:rPr lang="zh-CN" altLang="en-US" sz="1800" dirty="0" smtClean="0"/>
              <a:t>接近</a:t>
            </a:r>
            <a:r>
              <a:rPr lang="en-US" altLang="zh-CN" sz="1800" dirty="0" smtClean="0"/>
              <a:t>qubit2</a:t>
            </a:r>
            <a:r>
              <a:rPr lang="zh-CN" altLang="en-US" sz="1800" dirty="0" smtClean="0"/>
              <a:t>频率</a:t>
            </a:r>
            <a:r>
              <a:rPr lang="en-US" altLang="zh-CN" sz="1800" dirty="0" smtClean="0"/>
              <a:t>5.0G</a:t>
            </a:r>
            <a:r>
              <a:rPr lang="zh-CN" altLang="en-US" sz="1800" dirty="0"/>
              <a:t>时保真度</a:t>
            </a:r>
            <a:r>
              <a:rPr lang="zh-CN" altLang="en-US" sz="1800" dirty="0" smtClean="0"/>
              <a:t>下降；</a:t>
            </a:r>
            <a:r>
              <a:rPr lang="zh-CN" altLang="en-US" sz="1800" dirty="0"/>
              <a:t>最终接近比特</a:t>
            </a:r>
            <a:r>
              <a:rPr lang="en-US" altLang="zh-CN" sz="1800" dirty="0"/>
              <a:t>1</a:t>
            </a:r>
            <a:r>
              <a:rPr lang="zh-CN" altLang="en-US" sz="1800" dirty="0"/>
              <a:t>的</a:t>
            </a:r>
            <a:r>
              <a:rPr lang="en-US" altLang="zh-CN" sz="1800" dirty="0"/>
              <a:t>0-1</a:t>
            </a:r>
            <a:r>
              <a:rPr lang="zh-CN" altLang="en-US" sz="1800" dirty="0"/>
              <a:t>频率</a:t>
            </a:r>
            <a:r>
              <a:rPr lang="en-US" altLang="zh-CN" sz="1800" dirty="0"/>
              <a:t>5.1G</a:t>
            </a:r>
            <a:r>
              <a:rPr lang="zh-CN" altLang="en-US" sz="1800" dirty="0"/>
              <a:t>，保真度下降。（固定比特</a:t>
            </a:r>
            <a:r>
              <a:rPr lang="en-US" altLang="zh-CN" sz="1800" dirty="0"/>
              <a:t>3</a:t>
            </a:r>
            <a:r>
              <a:rPr lang="zh-CN" altLang="en-US" sz="1800" dirty="0"/>
              <a:t>频率为</a:t>
            </a:r>
            <a:r>
              <a:rPr lang="en-US" altLang="zh-CN" sz="1800" dirty="0" smtClean="0"/>
              <a:t>4.90G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r>
              <a:rPr lang="zh-CN" altLang="en-US" sz="1800" dirty="0"/>
              <a:t>如果要保证</a:t>
            </a:r>
            <a:r>
              <a:rPr lang="en-US" altLang="zh-CN" sz="1800" dirty="0" err="1"/>
              <a:t>Ufidelity</a:t>
            </a:r>
            <a:r>
              <a:rPr lang="zh-CN" altLang="en-US" sz="1800" dirty="0"/>
              <a:t>仍大于</a:t>
            </a:r>
            <a:r>
              <a:rPr lang="en-US" altLang="zh-CN" sz="1800" dirty="0"/>
              <a:t>0.99</a:t>
            </a:r>
            <a:r>
              <a:rPr lang="zh-CN" altLang="en-US" sz="1800" dirty="0"/>
              <a:t>，比特</a:t>
            </a:r>
            <a:r>
              <a:rPr lang="en-US" altLang="zh-CN" sz="1800" dirty="0"/>
              <a:t>0</a:t>
            </a:r>
            <a:r>
              <a:rPr lang="zh-CN" altLang="en-US" sz="1800" dirty="0"/>
              <a:t>频率与比特</a:t>
            </a:r>
            <a:r>
              <a:rPr lang="en-US" altLang="zh-CN" sz="1800" dirty="0"/>
              <a:t>2</a:t>
            </a:r>
            <a:r>
              <a:rPr lang="zh-CN" altLang="en-US" sz="1800" dirty="0" smtClean="0"/>
              <a:t>频率</a:t>
            </a:r>
            <a:r>
              <a:rPr lang="en-US" altLang="zh-CN" sz="1800" dirty="0" smtClean="0"/>
              <a:t>5.0G</a:t>
            </a:r>
            <a:r>
              <a:rPr lang="zh-CN" altLang="en-US" sz="1800" dirty="0"/>
              <a:t>，相差至少</a:t>
            </a:r>
            <a:r>
              <a:rPr lang="zh-CN" altLang="en-US" sz="1800" dirty="0" smtClean="0"/>
              <a:t>要</a:t>
            </a:r>
            <a:r>
              <a:rPr lang="en-US" altLang="zh-CN" sz="1800" dirty="0" smtClean="0"/>
              <a:t>15M</a:t>
            </a:r>
            <a:r>
              <a:rPr lang="zh-CN" altLang="en-US" sz="1800" dirty="0"/>
              <a:t>以上，说明次临近比特频率差至少</a:t>
            </a:r>
            <a:r>
              <a:rPr lang="zh-CN" altLang="en-US" sz="1800" dirty="0" smtClean="0"/>
              <a:t>为</a:t>
            </a:r>
            <a:r>
              <a:rPr lang="en-US" altLang="zh-CN" sz="1800" dirty="0" smtClean="0"/>
              <a:t>15M</a:t>
            </a:r>
            <a:endParaRPr lang="zh-CN" altLang="en-US" sz="1800" dirty="0"/>
          </a:p>
        </p:txBody>
      </p:sp>
      <p:pic>
        <p:nvPicPr>
          <p:cNvPr id="2050" name="Picture 2" descr="F:\laboratory\Sync\程序\programme\two qubit gate\CZgate\IBM\result\能级排列\g = 1.7M\不同驱动强度\delta = 100M\wq0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808" y="3003798"/>
            <a:ext cx="2783807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20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临近比特影响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继续</a:t>
            </a:r>
            <a:r>
              <a:rPr lang="zh-CN" altLang="en-US" sz="1800" dirty="0"/>
              <a:t>改变比特</a:t>
            </a:r>
            <a:r>
              <a:rPr lang="en-US" altLang="zh-CN" sz="1800" dirty="0"/>
              <a:t>0</a:t>
            </a:r>
            <a:r>
              <a:rPr lang="zh-CN" altLang="en-US" sz="1800" dirty="0"/>
              <a:t>频率，大于比特</a:t>
            </a:r>
            <a:r>
              <a:rPr lang="en-US" altLang="zh-CN" sz="1800" dirty="0"/>
              <a:t>1</a:t>
            </a:r>
            <a:r>
              <a:rPr lang="zh-CN" altLang="en-US" sz="1800" dirty="0"/>
              <a:t>，类似</a:t>
            </a:r>
            <a:r>
              <a:rPr lang="en-US" altLang="zh-CN" sz="1800" dirty="0"/>
              <a:t>W</a:t>
            </a:r>
            <a:r>
              <a:rPr lang="zh-CN" altLang="en-US" sz="1800" dirty="0"/>
              <a:t>型排布：当</a:t>
            </a:r>
            <a:r>
              <a:rPr lang="en-US" altLang="zh-CN" sz="1800" dirty="0"/>
              <a:t>qubit0</a:t>
            </a:r>
            <a:r>
              <a:rPr lang="zh-CN" altLang="en-US" sz="1800" dirty="0"/>
              <a:t>远离</a:t>
            </a:r>
            <a:r>
              <a:rPr lang="en-US" altLang="zh-CN" sz="1800" dirty="0"/>
              <a:t>qubit1</a:t>
            </a:r>
            <a:r>
              <a:rPr lang="zh-CN" altLang="en-US" sz="1800" dirty="0"/>
              <a:t>频率</a:t>
            </a:r>
            <a:r>
              <a:rPr lang="en-US" altLang="zh-CN" sz="1800" dirty="0"/>
              <a:t>5.1G</a:t>
            </a:r>
            <a:r>
              <a:rPr lang="zh-CN" altLang="en-US" sz="1800" dirty="0"/>
              <a:t>，保真度逐渐增大</a:t>
            </a:r>
            <a:r>
              <a:rPr lang="zh-CN" altLang="en-US" sz="1800" dirty="0" smtClean="0"/>
              <a:t>；要</a:t>
            </a:r>
            <a:r>
              <a:rPr lang="zh-CN" altLang="en-US" sz="1800" dirty="0"/>
              <a:t>保证</a:t>
            </a:r>
            <a:r>
              <a:rPr lang="en-US" altLang="zh-CN" sz="1800" dirty="0" err="1"/>
              <a:t>Ufidelity</a:t>
            </a:r>
            <a:r>
              <a:rPr lang="zh-CN" altLang="en-US" sz="1800" dirty="0"/>
              <a:t>仍大于</a:t>
            </a:r>
            <a:r>
              <a:rPr lang="en-US" altLang="zh-CN" sz="1800" dirty="0"/>
              <a:t>0.99</a:t>
            </a:r>
            <a:r>
              <a:rPr lang="zh-CN" altLang="en-US" sz="1800" dirty="0"/>
              <a:t>，比特</a:t>
            </a:r>
            <a:r>
              <a:rPr lang="en-US" altLang="zh-CN" sz="1800" dirty="0"/>
              <a:t>0</a:t>
            </a:r>
            <a:r>
              <a:rPr lang="zh-CN" altLang="en-US" sz="1800" dirty="0"/>
              <a:t>与比特</a:t>
            </a:r>
            <a:r>
              <a:rPr lang="en-US" altLang="zh-CN" sz="1800" dirty="0"/>
              <a:t>1</a:t>
            </a:r>
            <a:r>
              <a:rPr lang="zh-CN" altLang="en-US" sz="1800" dirty="0"/>
              <a:t>的能级差要大于</a:t>
            </a:r>
            <a:r>
              <a:rPr lang="en-US" altLang="zh-CN" sz="1800" dirty="0"/>
              <a:t>50M</a:t>
            </a:r>
            <a:r>
              <a:rPr lang="zh-CN" altLang="en-US" sz="1800" dirty="0"/>
              <a:t>，即临近比特频率差最好要大于</a:t>
            </a:r>
            <a:r>
              <a:rPr lang="en-US" altLang="zh-CN" sz="1800" dirty="0"/>
              <a:t>50M</a:t>
            </a:r>
            <a:endParaRPr lang="zh-CN" altLang="en-US" sz="1800" dirty="0"/>
          </a:p>
        </p:txBody>
      </p:sp>
      <p:pic>
        <p:nvPicPr>
          <p:cNvPr id="3074" name="Picture 2" descr="F:\laboratory\Sync\程序\programme\two qubit gate\CZgate\IBM\result\能级排列\g = 1.7M\不同驱动强度\delta = 100M\wq0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11710"/>
            <a:ext cx="3096344" cy="232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78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临近比特影响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改变比特</a:t>
            </a:r>
            <a:r>
              <a:rPr lang="en-US" altLang="zh-CN" sz="1800" dirty="0"/>
              <a:t>3</a:t>
            </a:r>
            <a:r>
              <a:rPr lang="zh-CN" altLang="en-US" sz="1800" dirty="0"/>
              <a:t>频率，小于比特</a:t>
            </a:r>
            <a:r>
              <a:rPr lang="en-US" altLang="zh-CN" sz="1800" dirty="0"/>
              <a:t>2</a:t>
            </a:r>
            <a:r>
              <a:rPr lang="zh-CN" altLang="en-US" sz="1800" dirty="0"/>
              <a:t>，类似</a:t>
            </a:r>
            <a:r>
              <a:rPr lang="en-US" altLang="zh-CN" sz="1800" dirty="0"/>
              <a:t>W</a:t>
            </a:r>
            <a:r>
              <a:rPr lang="zh-CN" altLang="en-US" sz="1800" dirty="0"/>
              <a:t>型排布：当</a:t>
            </a:r>
            <a:r>
              <a:rPr lang="en-US" altLang="zh-CN" sz="1800" dirty="0"/>
              <a:t>qubit3</a:t>
            </a:r>
            <a:r>
              <a:rPr lang="zh-CN" altLang="en-US" sz="1800" dirty="0"/>
              <a:t>远离</a:t>
            </a:r>
            <a:r>
              <a:rPr lang="en-US" altLang="zh-CN" sz="1800" dirty="0"/>
              <a:t>qubit2</a:t>
            </a:r>
            <a:r>
              <a:rPr lang="zh-CN" altLang="en-US" sz="1800" dirty="0" smtClean="0"/>
              <a:t>频率</a:t>
            </a:r>
            <a:r>
              <a:rPr lang="en-US" altLang="zh-CN" sz="1800" dirty="0" smtClean="0"/>
              <a:t>5.0G</a:t>
            </a:r>
            <a:r>
              <a:rPr lang="zh-CN" altLang="en-US" sz="1800" dirty="0"/>
              <a:t>，保真度逐渐增大；（保持比特</a:t>
            </a:r>
            <a:r>
              <a:rPr lang="en-US" altLang="zh-CN" sz="1800" dirty="0"/>
              <a:t>0</a:t>
            </a:r>
            <a:r>
              <a:rPr lang="zh-CN" altLang="en-US" sz="1800" dirty="0"/>
              <a:t>频率为</a:t>
            </a:r>
            <a:r>
              <a:rPr lang="en-US" altLang="zh-CN" sz="1800" dirty="0" smtClean="0"/>
              <a:t>5.200G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r>
              <a:rPr lang="zh-CN" altLang="en-US" sz="1800" dirty="0"/>
              <a:t>要保证</a:t>
            </a:r>
            <a:r>
              <a:rPr lang="en-US" altLang="zh-CN" sz="1800" dirty="0" err="1"/>
              <a:t>Ufidelity</a:t>
            </a:r>
            <a:r>
              <a:rPr lang="zh-CN" altLang="en-US" sz="1800" dirty="0"/>
              <a:t>仍大于</a:t>
            </a:r>
            <a:r>
              <a:rPr lang="en-US" altLang="zh-CN" sz="1800" dirty="0"/>
              <a:t>0.99</a:t>
            </a:r>
            <a:r>
              <a:rPr lang="zh-CN" altLang="en-US" sz="1800" dirty="0"/>
              <a:t>，比特</a:t>
            </a:r>
            <a:r>
              <a:rPr lang="en-US" altLang="zh-CN" sz="1800" dirty="0"/>
              <a:t>0</a:t>
            </a:r>
            <a:r>
              <a:rPr lang="zh-CN" altLang="en-US" sz="1800" dirty="0"/>
              <a:t>与比特</a:t>
            </a:r>
            <a:r>
              <a:rPr lang="en-US" altLang="zh-CN" sz="1800" dirty="0"/>
              <a:t>1</a:t>
            </a:r>
            <a:r>
              <a:rPr lang="zh-CN" altLang="en-US" sz="1800" dirty="0"/>
              <a:t>的能级差要大于</a:t>
            </a:r>
            <a:r>
              <a:rPr lang="en-US" altLang="zh-CN" sz="1800" dirty="0"/>
              <a:t>40M</a:t>
            </a:r>
            <a:r>
              <a:rPr lang="zh-CN" altLang="en-US" sz="1800" dirty="0"/>
              <a:t>，即临近比特频率差最好要大于</a:t>
            </a:r>
            <a:r>
              <a:rPr lang="en-US" altLang="zh-CN" sz="1800" dirty="0"/>
              <a:t>40M</a:t>
            </a:r>
            <a:endParaRPr lang="zh-CN" altLang="en-US" sz="1800" dirty="0"/>
          </a:p>
        </p:txBody>
      </p:sp>
      <p:pic>
        <p:nvPicPr>
          <p:cNvPr id="4099" name="Picture 3" descr="F:\laboratory\Sync\程序\programme\two qubit gate\CZgate\IBM\result\能级排列\g = 1.7M\不同驱动强度\delta = 100M\wq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499742"/>
            <a:ext cx="3240360" cy="243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35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Che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41808</TotalTime>
  <Words>1401</Words>
  <Application>Microsoft Office PowerPoint</Application>
  <PresentationFormat>全屏显示(16:9)</PresentationFormat>
  <Paragraphs>91</Paragraphs>
  <Slides>25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IBM方案比特频率排布 （补充）</vt:lpstr>
      <vt:lpstr>目标</vt:lpstr>
      <vt:lpstr>Qubit参数</vt:lpstr>
      <vt:lpstr>Δ = 100M </vt:lpstr>
      <vt:lpstr>Δ = 100M </vt:lpstr>
      <vt:lpstr>Δ = 100M </vt:lpstr>
      <vt:lpstr>次临近影响</vt:lpstr>
      <vt:lpstr>临近比特影响</vt:lpstr>
      <vt:lpstr>临近比特影响</vt:lpstr>
      <vt:lpstr>Δ = 160M </vt:lpstr>
      <vt:lpstr>Δ = 160M </vt:lpstr>
      <vt:lpstr>Δ = 160M </vt:lpstr>
      <vt:lpstr>次临近影响</vt:lpstr>
      <vt:lpstr>临近比特影响</vt:lpstr>
      <vt:lpstr>临近比特影响</vt:lpstr>
      <vt:lpstr>总结 Δ = 160M </vt:lpstr>
      <vt:lpstr>总结 Δ = 100M </vt:lpstr>
      <vt:lpstr>问题解释</vt:lpstr>
      <vt:lpstr>问题解释</vt:lpstr>
      <vt:lpstr>问题解释</vt:lpstr>
      <vt:lpstr>问题解释</vt:lpstr>
      <vt:lpstr>问题解释</vt:lpstr>
      <vt:lpstr>利用Differential Evolution寻找最优参数</vt:lpstr>
      <vt:lpstr>如何定义最优</vt:lpstr>
      <vt:lpstr>勘误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IBM方案比特频率排布 （补充）</dc:title>
  <dc:creator>Chen</dc:creator>
  <cp:lastModifiedBy>PC</cp:lastModifiedBy>
  <cp:revision>49</cp:revision>
  <dcterms:created xsi:type="dcterms:W3CDTF">2017-12-23T05:15:46Z</dcterms:created>
  <dcterms:modified xsi:type="dcterms:W3CDTF">2018-01-21T08:02:11Z</dcterms:modified>
</cp:coreProperties>
</file>