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9" r:id="rId23"/>
    <p:sldId id="277" r:id="rId24"/>
    <p:sldId id="278" r:id="rId25"/>
    <p:sldId id="280" r:id="rId26"/>
    <p:sldId id="281" r:id="rId27"/>
    <p:sldId id="297" r:id="rId28"/>
    <p:sldId id="298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23" r:id="rId47"/>
    <p:sldId id="333" r:id="rId48"/>
    <p:sldId id="334" r:id="rId49"/>
    <p:sldId id="335" r:id="rId50"/>
    <p:sldId id="336" r:id="rId51"/>
    <p:sldId id="324" r:id="rId52"/>
    <p:sldId id="325" r:id="rId53"/>
    <p:sldId id="326" r:id="rId54"/>
    <p:sldId id="327" r:id="rId55"/>
    <p:sldId id="328" r:id="rId56"/>
    <p:sldId id="332" r:id="rId57"/>
    <p:sldId id="329" r:id="rId58"/>
    <p:sldId id="330" r:id="rId59"/>
    <p:sldId id="331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7F83BFA-18FE-41EB-939D-0B4C6595ADA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4"/>
            <p14:sldId id="279"/>
            <p14:sldId id="277"/>
            <p14:sldId id="278"/>
            <p14:sldId id="280"/>
          </p14:sldIdLst>
        </p14:section>
        <p14:section name="4比特仿真" id="{829C1706-6FD8-46B1-8259-AC2966ED2986}">
          <p14:sldIdLst>
            <p14:sldId id="281"/>
            <p14:sldId id="297"/>
            <p14:sldId id="298"/>
            <p14:sldId id="302"/>
            <p14:sldId id="303"/>
          </p14:sldIdLst>
        </p14:section>
        <p14:section name="最优比特频率选取" id="{37816350-0CF1-4252-B4C3-964EBB0705FB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3"/>
            <p14:sldId id="333"/>
            <p14:sldId id="334"/>
            <p14:sldId id="335"/>
            <p14:sldId id="336"/>
            <p14:sldId id="324"/>
            <p14:sldId id="325"/>
            <p14:sldId id="326"/>
            <p14:sldId id="327"/>
            <p14:sldId id="328"/>
            <p14:sldId id="332"/>
            <p14:sldId id="329"/>
            <p14:sldId id="330"/>
            <p14:sldId id="33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8" autoAdjust="0"/>
  </p:normalViewPr>
  <p:slideViewPr>
    <p:cSldViewPr snapToGrid="0">
      <p:cViewPr varScale="1">
        <p:scale>
          <a:sx n="83" d="100"/>
          <a:sy n="83" d="100"/>
        </p:scale>
        <p:origin x="-629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52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0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25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474520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2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1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5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4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5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4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5E86-927C-44EF-8DAB-9990D9DF7E84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../clipboard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CNOT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门的初步仿真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21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关于如何在较强微波强度，较小时间内，而且非简谐性还小的条件下完成高保真度的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门，我暂时还没有好想法，我准备调研一下</a:t>
            </a:r>
            <a:r>
              <a:rPr lang="en-US" altLang="zh-CN" dirty="0" smtClean="0"/>
              <a:t>IBM</a:t>
            </a:r>
            <a:r>
              <a:rPr lang="zh-CN" altLang="en-US" dirty="0" smtClean="0"/>
              <a:t>近几年的论文，看他们是否提出了什么好想法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74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提高非简谐性仿真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先将非简谐性提高到</a:t>
                </a:r>
                <a:r>
                  <a:rPr lang="en-US" altLang="zh-CN" dirty="0" smtClean="0"/>
                  <a:t>1.33G</a:t>
                </a:r>
                <a:r>
                  <a:rPr lang="zh-CN" altLang="en-US" dirty="0" smtClean="0"/>
                  <a:t>，消除二能级的影响，观察其他因素对</a:t>
                </a:r>
                <a:r>
                  <a:rPr lang="en-US" altLang="zh-CN" dirty="0" smtClean="0"/>
                  <a:t>CNOT</a:t>
                </a:r>
                <a:r>
                  <a:rPr lang="zh-CN" altLang="en-US" dirty="0" smtClean="0"/>
                  <a:t>门保真度影响的大小。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,</a:t>
                </a:r>
                <a:r>
                  <a:rPr lang="el-GR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] = [70.1805,175.9M]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,</a:t>
                </a:r>
                <a:r>
                  <a:rPr lang="el-GR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] = [84.9425,130.0M]</a:t>
                </a:r>
                <a:r>
                  <a:rPr lang="zh-CN" altLang="en-US" dirty="0" smtClean="0"/>
                  <a:t>时，保真度都可以达到</a:t>
                </a:r>
                <a:r>
                  <a:rPr lang="en-US" altLang="zh-CN" dirty="0" smtClean="0"/>
                  <a:t>99.97%</a:t>
                </a:r>
                <a:r>
                  <a:rPr lang="zh-CN" altLang="en-US" dirty="0" smtClean="0"/>
                  <a:t>，这说明之前的误差几乎都是由能级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影响产生的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58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初态为</a:t>
            </a:r>
            <a:r>
              <a:rPr lang="en-US" altLang="zh-CN" dirty="0" smtClean="0"/>
              <a:t>01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53" y="2619695"/>
            <a:ext cx="2911473" cy="29114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79" y="2880360"/>
            <a:ext cx="2641604" cy="26416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80" y="2638104"/>
            <a:ext cx="3857419" cy="28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2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由上图可以看出，消除掉二能级影响后，前后两个</a:t>
            </a:r>
            <a:r>
              <a:rPr lang="en-US" altLang="zh-CN" dirty="0" smtClean="0"/>
              <a:t>CR</a:t>
            </a:r>
            <a:r>
              <a:rPr lang="zh-CN" altLang="en-US" dirty="0" smtClean="0"/>
              <a:t>的演化过程都很正常，保真度也很高。</a:t>
            </a:r>
            <a:endParaRPr lang="en-US" altLang="zh-CN" dirty="0" smtClean="0"/>
          </a:p>
          <a:p>
            <a:r>
              <a:rPr lang="zh-CN" altLang="en-US" dirty="0" smtClean="0"/>
              <a:t>但是微波对</a:t>
            </a:r>
            <a:r>
              <a:rPr lang="en-US" altLang="zh-CN" dirty="0" smtClean="0"/>
              <a:t>qubit1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0-1</a:t>
            </a:r>
            <a:r>
              <a:rPr lang="zh-CN" altLang="en-US" dirty="0" smtClean="0"/>
              <a:t>能级的非共振驱动作用也很大，但是通过选择合适的时间和强度可以将末态归于大致正确的位置，对保真度的影响似乎并不大。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41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cross talk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和补偿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在对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施加微波时，一部分信号会通过地传到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上去，造成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，对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进行共振驱动，这部分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既有与原信号同相的，也有异相的。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通过仿真得出，利用</a:t>
                </a:r>
                <a:r>
                  <a:rPr lang="en-US" altLang="zh-CN" dirty="0" smtClean="0"/>
                  <a:t>echo scheme</a:t>
                </a:r>
                <a:r>
                  <a:rPr lang="zh-CN" altLang="en-US" dirty="0" smtClean="0"/>
                  <a:t>施加微波，几乎消除了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共振</m:t>
                    </m:r>
                  </m:oMath>
                </a14:m>
                <a:r>
                  <a:rPr lang="zh-CN" altLang="en-US" dirty="0" smtClean="0"/>
                  <a:t>驱动的影响，无论同相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有多大，对保真度几乎没有影响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对保真度的影响主要是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非同相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的影响，这一部分无法用</a:t>
                </a:r>
                <a:r>
                  <a:rPr lang="en-US" altLang="zh-CN" dirty="0" smtClean="0"/>
                  <a:t>echo scheme</a:t>
                </a:r>
                <a:r>
                  <a:rPr lang="zh-CN" altLang="en-US" dirty="0" smtClean="0"/>
                  <a:t>消除，只能对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施加补偿微波进行补偿消除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57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5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理论解释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7472" y="1431758"/>
                <a:ext cx="11512296" cy="47452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对于同相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，波形序列可写成：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互相对易，可以将指数部分简单相加，最终乘积为理想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</m:oMath>
                </a14:m>
                <a:r>
                  <a:rPr lang="zh-CN" altLang="en-US" sz="2400" dirty="0" smtClean="0"/>
                  <a:t>。同理同相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除了用</a:t>
                </a:r>
                <a:r>
                  <a:rPr lang="en-US" altLang="zh-CN" sz="2400" dirty="0" smtClean="0"/>
                  <a:t>echo scheme</a:t>
                </a:r>
                <a:r>
                  <a:rPr lang="zh-CN" altLang="en-US" sz="2400" dirty="0" smtClean="0"/>
                  <a:t>，还可以用单比特</a:t>
                </a:r>
                <a:r>
                  <a:rPr lang="en-US" altLang="zh-CN" sz="2400" dirty="0" smtClean="0"/>
                  <a:t>X</a:t>
                </a:r>
                <a:r>
                  <a:rPr lang="zh-CN" altLang="en-US" sz="2400" dirty="0" smtClean="0"/>
                  <a:t>门作用在</a:t>
                </a:r>
                <a:r>
                  <a:rPr lang="en-US" altLang="zh-CN" sz="2400" dirty="0" smtClean="0"/>
                  <a:t>qubit2</a:t>
                </a:r>
                <a:r>
                  <a:rPr lang="zh-CN" altLang="en-US" sz="2400" dirty="0" smtClean="0"/>
                  <a:t>上进行补偿</a:t>
                </a: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对于异相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波形序列可写成：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不对易，将指数部分相加后，还有新的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项生成，所以无法利用</a:t>
                </a:r>
                <a:r>
                  <a:rPr lang="en-US" altLang="zh-CN" sz="2400" dirty="0" smtClean="0"/>
                  <a:t>echo scheme</a:t>
                </a:r>
                <a:r>
                  <a:rPr lang="zh-CN" altLang="en-US" sz="2400" dirty="0" smtClean="0"/>
                  <a:t>消除异相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的影响。同理，利用单比特</a:t>
                </a: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门作用在</a:t>
                </a:r>
                <a:r>
                  <a:rPr lang="en-US" altLang="zh-CN" sz="2400" dirty="0" smtClean="0"/>
                  <a:t>qubi2</a:t>
                </a:r>
                <a:r>
                  <a:rPr lang="zh-CN" altLang="en-US" sz="2400" dirty="0" smtClean="0"/>
                  <a:t>上无法进行补偿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2" y="1431758"/>
                <a:ext cx="11512296" cy="4745205"/>
              </a:xfrm>
              <a:blipFill rotWithShape="0">
                <a:blip r:embed="rId2"/>
                <a:stretch>
                  <a:fillRect l="-688" t="-643" r="-3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52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仿真结果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在对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施加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微波时，假定产生的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是同等大小的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，即相位变化了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/>
                  <a:t>，对不同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强度</a:t>
                </a:r>
                <a:r>
                  <a:rPr lang="en-US" altLang="zh-CN" dirty="0" smtClean="0"/>
                  <a:t>alpha</a:t>
                </a:r>
                <a:r>
                  <a:rPr lang="zh-CN" altLang="en-US" smtClean="0"/>
                  <a:t>（微波振幅的比值）进行</a:t>
                </a:r>
                <a:r>
                  <a:rPr lang="zh-CN" altLang="en-US" dirty="0" smtClean="0"/>
                  <a:t>仿真，结果如下：</a:t>
                </a: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 smtClean="0"/>
                  <a:t>Alpha = 0.15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fidelity = 93.15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0.10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93.86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0.01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99.17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0.005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99.79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0.001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99.97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28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zh-CN" altLang="en-US" dirty="0" smtClean="0"/>
                  <a:t>消除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的方法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947" b="-1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IBM</a:t>
                </a:r>
                <a:r>
                  <a:rPr lang="zh-CN" altLang="en-US" dirty="0" smtClean="0"/>
                  <a:t>提出一种方法：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先利用</a:t>
                </a:r>
                <a:r>
                  <a:rPr lang="en-US" altLang="zh-CN" dirty="0"/>
                  <a:t>Bloch equation model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拟合出不同参数下</a:t>
                </a:r>
                <a:r>
                  <a:rPr lang="en-US" altLang="zh-CN" dirty="0" smtClean="0"/>
                  <a:t>ZX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ZY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的强度大小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找出</a:t>
                </a:r>
                <a:r>
                  <a:rPr lang="en-US" altLang="zh-CN" dirty="0" smtClean="0"/>
                  <a:t>CR</a:t>
                </a:r>
                <a:r>
                  <a:rPr lang="zh-CN" altLang="en-US" dirty="0" smtClean="0"/>
                  <a:t>波形的相位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，对应</a:t>
                </a:r>
                <a:r>
                  <a:rPr lang="en-US" altLang="zh-CN" dirty="0" smtClean="0"/>
                  <a:t>ZY</a:t>
                </a:r>
                <a:r>
                  <a:rPr lang="zh-CN" altLang="en-US" dirty="0" smtClean="0"/>
                  <a:t>效应强度为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；再找出相位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，对应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效应强度为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，则施加在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上的补偿共振微波相位为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再不断改变施加在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的微波强度，直到</a:t>
                </a:r>
                <a:r>
                  <a:rPr lang="en-US" altLang="zh-CN" dirty="0" smtClean="0"/>
                  <a:t>IX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效应强度同时为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，如果不同时为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，则之前相位找的有问题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这样就消除掉了</a:t>
                </a:r>
                <a:r>
                  <a:rPr lang="en-US" altLang="zh-CN" dirty="0" smtClean="0"/>
                  <a:t>IX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ZY</a:t>
                </a:r>
                <a:r>
                  <a:rPr lang="zh-CN" altLang="en-US" dirty="0" smtClean="0"/>
                  <a:t>的影响，得到了完好的</a:t>
                </a:r>
                <a:r>
                  <a:rPr lang="en-US" altLang="zh-CN" smtClean="0"/>
                  <a:t>ZX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57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1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将</a:t>
            </a:r>
            <a:r>
              <a:rPr lang="en-US" altLang="zh-CN" dirty="0" smtClean="0">
                <a:latin typeface="+mj-ea"/>
              </a:rPr>
              <a:t>qubit1,2</a:t>
            </a:r>
            <a:r>
              <a:rPr lang="zh-CN" altLang="en-US" dirty="0" smtClean="0">
                <a:latin typeface="+mj-ea"/>
              </a:rPr>
              <a:t>频率对调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Qubit</a:t>
            </a:r>
            <a:r>
              <a:rPr lang="zh-CN" altLang="en-US" dirty="0"/>
              <a:t>参数为：</a:t>
            </a:r>
            <a:endParaRPr lang="en-US" altLang="zh-CN" dirty="0"/>
          </a:p>
          <a:p>
            <a:pPr lvl="1"/>
            <a:r>
              <a:rPr lang="en-US" altLang="zh-CN" dirty="0"/>
              <a:t>01</a:t>
            </a:r>
            <a:r>
              <a:rPr lang="zh-CN" altLang="en-US" dirty="0"/>
              <a:t>间频率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5.114G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4.914G</a:t>
            </a:r>
            <a:endParaRPr lang="en-US" altLang="zh-CN" dirty="0"/>
          </a:p>
          <a:p>
            <a:pPr lvl="1"/>
            <a:r>
              <a:rPr lang="zh-CN" altLang="en-US" dirty="0"/>
              <a:t>耦合强度：</a:t>
            </a:r>
            <a:r>
              <a:rPr lang="en-US" altLang="zh-CN" dirty="0"/>
              <a:t>3.8M</a:t>
            </a:r>
          </a:p>
          <a:p>
            <a:pPr lvl="1"/>
            <a:r>
              <a:rPr lang="zh-CN" altLang="en-US" dirty="0"/>
              <a:t>非简谐性：</a:t>
            </a:r>
            <a:r>
              <a:rPr lang="en-US" altLang="zh-CN" dirty="0"/>
              <a:t>-330M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en-US" altLang="zh-CN" dirty="0" smtClean="0"/>
              <a:t>330M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将驱动比特频率和旋转坐标系频率设为周围比特为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态时候的共振频率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31366"/>
              </p:ext>
            </p:extLst>
          </p:nvPr>
        </p:nvGraphicFramePr>
        <p:xfrm>
          <a:off x="1657096" y="4709159"/>
          <a:ext cx="8128000" cy="1155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0.00246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0.9958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0.000931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0.9970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1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将</a:t>
            </a:r>
            <a:r>
              <a:rPr lang="en-US" altLang="zh-CN" dirty="0" smtClean="0">
                <a:latin typeface="+mj-ea"/>
              </a:rPr>
              <a:t>qubit1,2</a:t>
            </a:r>
            <a:r>
              <a:rPr lang="zh-CN" altLang="en-US" dirty="0" smtClean="0">
                <a:latin typeface="+mj-ea"/>
              </a:rPr>
              <a:t>频率对调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将驱动比特频率设为周围比特为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态时候的共振频率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将旋转坐标系频率设为周围比特分别为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态的平均值</a:t>
            </a:r>
            <a:r>
              <a:rPr lang="en-US" altLang="zh-CN" dirty="0" smtClean="0"/>
              <a:t>(w0+w1)/2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将驱动比特频率设</a:t>
            </a:r>
            <a:r>
              <a:rPr lang="zh-CN" altLang="en-US" dirty="0" smtClean="0"/>
              <a:t>为</a:t>
            </a:r>
            <a:r>
              <a:rPr lang="zh-CN" altLang="en-US" dirty="0"/>
              <a:t>周围比特分别为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态的平均值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将</a:t>
            </a:r>
            <a:r>
              <a:rPr lang="zh-CN" altLang="en-US" dirty="0"/>
              <a:t>旋转坐标系频率设为周围比特分别为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态的平均值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19114"/>
              </p:ext>
            </p:extLst>
          </p:nvPr>
        </p:nvGraphicFramePr>
        <p:xfrm>
          <a:off x="1794256" y="2386583"/>
          <a:ext cx="8128000" cy="77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0.000816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95482"/>
              </p:ext>
            </p:extLst>
          </p:nvPr>
        </p:nvGraphicFramePr>
        <p:xfrm>
          <a:off x="1809496" y="4358639"/>
          <a:ext cx="8128000" cy="77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0.000636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04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施加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共振频率的微波，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不施加微波，在旋转坐标系下，进行旋转波近似后得到的有效</a:t>
                </a:r>
                <a:r>
                  <a:rPr lang="en-US" altLang="zh-CN" dirty="0" smtClean="0"/>
                  <a:t>Hamilton</a:t>
                </a:r>
                <a:r>
                  <a:rPr lang="zh-CN" altLang="en-US" dirty="0" smtClean="0"/>
                  <a:t>量为：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xx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2g</a:t>
                </a:r>
                <a:r>
                  <a:rPr lang="zh-CN" altLang="en-US" dirty="0" smtClean="0"/>
                  <a:t>，为耦合强度，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为微波驱动强度，</a:t>
                </a:r>
                <a:r>
                  <a:rPr lang="el-GR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为两比特能级差，进行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的近似，并使得微波初相位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=0</a:t>
                </a:r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Hamilton</a:t>
                </a:r>
                <a:r>
                  <a:rPr lang="zh-CN" altLang="en-US" dirty="0" smtClean="0"/>
                  <a:t>量简化为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l-GR" altLang="zh-CN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xx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den>
                    </m:f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290" y="2465483"/>
            <a:ext cx="476342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06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将</a:t>
            </a:r>
            <a:r>
              <a:rPr lang="en-US" altLang="zh-CN" dirty="0" smtClean="0">
                <a:latin typeface="+mj-ea"/>
              </a:rPr>
              <a:t>qubit1,2</a:t>
            </a:r>
            <a:r>
              <a:rPr lang="zh-CN" altLang="en-US" dirty="0" smtClean="0">
                <a:latin typeface="+mj-ea"/>
              </a:rPr>
              <a:t>频率对调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以上都是</a:t>
            </a:r>
            <a:r>
              <a:rPr lang="en-US" altLang="zh-CN" dirty="0" smtClean="0"/>
              <a:t>cut-off</a:t>
            </a:r>
            <a:r>
              <a:rPr lang="zh-CN" altLang="en-US" dirty="0" smtClean="0"/>
              <a:t>的高斯包络，下面是</a:t>
            </a:r>
            <a:r>
              <a:rPr lang="en-US" altLang="zh-CN" dirty="0" err="1" smtClean="0"/>
              <a:t>erf</a:t>
            </a:r>
            <a:r>
              <a:rPr lang="zh-CN" altLang="en-US" dirty="0" smtClean="0"/>
              <a:t>波形：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不</a:t>
            </a:r>
            <a:r>
              <a:rPr lang="zh-CN" altLang="en-US" dirty="0" smtClean="0"/>
              <a:t>含</a:t>
            </a:r>
            <a:r>
              <a:rPr lang="en-US" altLang="zh-CN" dirty="0" smtClean="0"/>
              <a:t>DRAG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包含</a:t>
            </a:r>
            <a:r>
              <a:rPr lang="en-US" altLang="zh-CN" dirty="0" smtClean="0"/>
              <a:t>DRAG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21199"/>
              </p:ext>
            </p:extLst>
          </p:nvPr>
        </p:nvGraphicFramePr>
        <p:xfrm>
          <a:off x="1794256" y="2386583"/>
          <a:ext cx="8128000" cy="77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0.000896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97291"/>
              </p:ext>
            </p:extLst>
          </p:nvPr>
        </p:nvGraphicFramePr>
        <p:xfrm>
          <a:off x="1809496" y="4358639"/>
          <a:ext cx="8128000" cy="77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0.000494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11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高频率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control </a:t>
            </a:r>
            <a:r>
              <a:rPr lang="en-US" altLang="zh-CN" dirty="0" err="1" smtClean="0"/>
              <a:t>qubit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，低频率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，旋转速度大幅提高，可以达到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r>
              <a:rPr lang="en-US" altLang="zh-CN" dirty="0" smtClean="0"/>
              <a:t>Control 0</a:t>
            </a:r>
            <a:r>
              <a:rPr lang="zh-CN" altLang="en-US" dirty="0" smtClean="0"/>
              <a:t>态时，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旋转的慢；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态时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qubit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旋转快；如果是低频驱动高频，则</a:t>
            </a:r>
            <a:r>
              <a:rPr lang="en-US" altLang="zh-CN" dirty="0" smtClean="0"/>
              <a:t>control 0</a:t>
            </a:r>
            <a:r>
              <a:rPr lang="zh-CN" altLang="en-US" dirty="0" smtClean="0"/>
              <a:t>态时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旋转快，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态几乎不旋转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67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解释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95" y="1404906"/>
            <a:ext cx="7085077" cy="4459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87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这种方法的本质</a:t>
            </a:r>
            <a:r>
              <a:rPr lang="en-US" altLang="zh-CN" dirty="0" smtClean="0"/>
              <a:t>00—01,10—11</a:t>
            </a:r>
            <a:r>
              <a:rPr lang="zh-CN" altLang="en-US" dirty="0" smtClean="0"/>
              <a:t>间的耦合，它们之间并没有直接耦合，需要通过一个媒介（另一个能级）来进行耦合</a:t>
            </a:r>
            <a:endParaRPr lang="en-US" altLang="zh-CN" dirty="0" smtClean="0"/>
          </a:p>
          <a:p>
            <a:r>
              <a:rPr lang="en-US" altLang="zh-CN" dirty="0" smtClean="0"/>
              <a:t>00—01</a:t>
            </a:r>
            <a:r>
              <a:rPr lang="zh-CN" altLang="en-US" dirty="0" smtClean="0"/>
              <a:t>的媒介是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43" y="2999042"/>
            <a:ext cx="2168632" cy="200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758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的媒介是</a:t>
            </a:r>
            <a:r>
              <a:rPr lang="en-US" altLang="zh-CN" dirty="0" smtClean="0"/>
              <a:t>01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17" y="2161223"/>
            <a:ext cx="3596036" cy="294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313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3204"/>
            <a:ext cx="10515600" cy="4933760"/>
          </a:xfrm>
        </p:spPr>
        <p:txBody>
          <a:bodyPr/>
          <a:lstStyle/>
          <a:p>
            <a:r>
              <a:rPr lang="zh-CN" altLang="en-US" dirty="0" smtClean="0"/>
              <a:t>对于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g1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g2</a:t>
            </a:r>
            <a:r>
              <a:rPr lang="zh-CN" altLang="en-US" dirty="0"/>
              <a:t>远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|</a:t>
            </a:r>
            <a:r>
              <a:rPr lang="el-GR" altLang="zh-CN" dirty="0" smtClean="0"/>
              <a:t>Δ</a:t>
            </a:r>
            <a:r>
              <a:rPr lang="en-US" altLang="zh-CN" dirty="0" smtClean="0"/>
              <a:t>|</a:t>
            </a:r>
            <a:r>
              <a:rPr lang="zh-CN" altLang="en-US" dirty="0" smtClean="0"/>
              <a:t>时，前两个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的等效耦合强度为：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在这里</a:t>
            </a:r>
            <a:r>
              <a:rPr lang="el-GR" altLang="zh-CN" dirty="0" smtClean="0"/>
              <a:t>Δ1</a:t>
            </a:r>
            <a:r>
              <a:rPr lang="en-US" altLang="zh-CN" dirty="0" smtClean="0"/>
              <a:t>=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en-US" altLang="zh-CN" dirty="0" smtClean="0"/>
              <a:t>2=-</a:t>
            </a:r>
            <a:r>
              <a:rPr lang="el-GR" altLang="zh-CN" dirty="0" smtClean="0"/>
              <a:t> Δ </a:t>
            </a:r>
            <a:endParaRPr lang="en-US" altLang="zh-CN" dirty="0" smtClean="0"/>
          </a:p>
          <a:p>
            <a:r>
              <a:rPr lang="zh-CN" altLang="en-US" dirty="0" smtClean="0"/>
              <a:t>在高频驱动低频时，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态会对</a:t>
            </a:r>
            <a:r>
              <a:rPr lang="en-US" altLang="zh-CN" dirty="0" smtClean="0"/>
              <a:t>10—11</a:t>
            </a:r>
            <a:r>
              <a:rPr lang="zh-CN" altLang="en-US" dirty="0" smtClean="0"/>
              <a:t>间转化起到加速作用；</a:t>
            </a:r>
            <a:endParaRPr lang="en-US" altLang="zh-CN" dirty="0" smtClean="0"/>
          </a:p>
          <a:p>
            <a:r>
              <a:rPr lang="zh-CN" altLang="en-US" dirty="0" smtClean="0"/>
              <a:t>在低频驱动高频时，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态会对</a:t>
            </a:r>
            <a:r>
              <a:rPr lang="en-US" altLang="zh-CN" dirty="0" smtClean="0"/>
              <a:t>10—11</a:t>
            </a:r>
            <a:r>
              <a:rPr lang="zh-CN" altLang="en-US" dirty="0" smtClean="0"/>
              <a:t>态转化起到一定抑制作用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07" y="1243203"/>
            <a:ext cx="14668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077" y="2204085"/>
            <a:ext cx="1933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795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比特仿真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0~1~2~3</a:t>
            </a:r>
            <a:r>
              <a:rPr lang="zh-CN" altLang="en-US" sz="2400" dirty="0" smtClean="0"/>
              <a:t>四个比特，比特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作为</a:t>
            </a:r>
            <a:r>
              <a:rPr lang="en-US" altLang="zh-CN" sz="2400" dirty="0" smtClean="0"/>
              <a:t>control </a:t>
            </a:r>
            <a:r>
              <a:rPr lang="en-US" altLang="zh-CN" sz="2400" dirty="0" err="1" smtClean="0"/>
              <a:t>qubit</a:t>
            </a:r>
            <a:r>
              <a:rPr lang="zh-CN" altLang="en-US" sz="2400" dirty="0" smtClean="0"/>
              <a:t>，比特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最为</a:t>
            </a:r>
            <a:r>
              <a:rPr lang="en-US" altLang="zh-CN" sz="2400" dirty="0" smtClean="0"/>
              <a:t>target </a:t>
            </a:r>
            <a:r>
              <a:rPr lang="en-US" altLang="zh-CN" sz="2400" dirty="0" err="1" smtClean="0"/>
              <a:t>qubit</a:t>
            </a:r>
            <a:endParaRPr lang="en-US" altLang="zh-CN" sz="2400" dirty="0" smtClean="0"/>
          </a:p>
          <a:p>
            <a:r>
              <a:rPr lang="zh-CN" altLang="en-US" sz="2400" dirty="0" smtClean="0"/>
              <a:t>先只考虑</a:t>
            </a:r>
            <a:r>
              <a:rPr lang="en-US" altLang="zh-CN" sz="2400" dirty="0" smtClean="0"/>
              <a:t>1~2</a:t>
            </a:r>
            <a:r>
              <a:rPr lang="zh-CN" altLang="en-US" sz="2400" dirty="0" smtClean="0"/>
              <a:t>间的</a:t>
            </a:r>
            <a:r>
              <a:rPr lang="en-US" altLang="zh-CN" sz="2400" dirty="0" smtClean="0"/>
              <a:t>CR</a:t>
            </a:r>
            <a:r>
              <a:rPr lang="zh-CN" altLang="en-US" sz="2400" dirty="0" smtClean="0"/>
              <a:t>门：</a:t>
            </a:r>
            <a:r>
              <a:rPr lang="en-US" altLang="zh-CN" sz="2400" dirty="0" err="1" smtClean="0"/>
              <a:t>tp</a:t>
            </a:r>
            <a:r>
              <a:rPr lang="en-US" altLang="zh-CN" sz="2400" dirty="0" smtClean="0"/>
              <a:t>=83.3ns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 = 28.16M</a:t>
            </a:r>
          </a:p>
          <a:p>
            <a:pPr marL="0" indent="0">
              <a:buNone/>
            </a:pPr>
            <a:r>
              <a:rPr lang="zh-CN" altLang="en-US" sz="2400" dirty="0" smtClean="0"/>
              <a:t>（对每个比特的相位补偿都很小，都取为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9669"/>
              </p:ext>
            </p:extLst>
          </p:nvPr>
        </p:nvGraphicFramePr>
        <p:xfrm>
          <a:off x="1730248" y="28685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Ufidelity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比特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4.93e-4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比特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6.58e-5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比特（无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门）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6.70e-5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比特</a:t>
                      </a:r>
                      <a:r>
                        <a:rPr lang="zh-CN" altLang="en-US" sz="1600" dirty="0" smtClean="0"/>
                        <a:t>（</a:t>
                      </a:r>
                      <a:r>
                        <a:rPr lang="en-US" altLang="zh-CN" sz="1600" dirty="0" smtClean="0"/>
                        <a:t>0</a:t>
                      </a:r>
                      <a:r>
                        <a:rPr lang="zh-CN" altLang="en-US" sz="1600" dirty="0" smtClean="0"/>
                        <a:t>态坐标系）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6.58e-5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0.9428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19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间耦合强度改为</a:t>
            </a:r>
            <a:r>
              <a:rPr lang="en-US" altLang="zh-CN" dirty="0" smtClean="0"/>
              <a:t>1.7M</a:t>
            </a:r>
            <a:r>
              <a:rPr lang="zh-CN" altLang="en-US" dirty="0" smtClean="0"/>
              <a:t>，这样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间的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效应就与</a:t>
            </a:r>
            <a:r>
              <a:rPr lang="en-US" altLang="zh-CN" dirty="0" smtClean="0"/>
              <a:t>IBM</a:t>
            </a:r>
            <a:r>
              <a:rPr lang="zh-CN" altLang="en-US" dirty="0" smtClean="0"/>
              <a:t>近似了。</a:t>
            </a:r>
            <a:endParaRPr lang="en-US" altLang="zh-CN" dirty="0" smtClean="0"/>
          </a:p>
          <a:p>
            <a:r>
              <a:rPr lang="zh-CN" altLang="en-US" dirty="0" smtClean="0"/>
              <a:t>先</a:t>
            </a:r>
            <a:r>
              <a:rPr lang="zh-CN" altLang="en-US" dirty="0"/>
              <a:t>在</a:t>
            </a:r>
            <a:r>
              <a:rPr lang="en-US" altLang="zh-CN" dirty="0" smtClean="0"/>
              <a:t>qubit1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上施加</a:t>
            </a:r>
            <a:r>
              <a:rPr lang="en-US" altLang="zh-CN" dirty="0" smtClean="0"/>
              <a:t>CR</a:t>
            </a:r>
            <a:r>
              <a:rPr lang="zh-CN" altLang="en-US" dirty="0" smtClean="0"/>
              <a:t>门，进行两个比特的仿真</a:t>
            </a:r>
            <a:endParaRPr lang="en-US" altLang="zh-CN" dirty="0" smtClean="0"/>
          </a:p>
          <a:p>
            <a:r>
              <a:rPr lang="en-US" altLang="zh-CN" dirty="0" err="1" smtClean="0"/>
              <a:t>Tp</a:t>
            </a:r>
            <a:r>
              <a:rPr lang="zh-CN" altLang="en-US" dirty="0" smtClean="0"/>
              <a:t>为一个</a:t>
            </a:r>
            <a:r>
              <a:rPr lang="en-US" altLang="zh-CN" dirty="0" smtClean="0"/>
              <a:t>CR</a:t>
            </a:r>
            <a:r>
              <a:rPr lang="zh-CN" altLang="en-US" dirty="0" smtClean="0"/>
              <a:t>波时长，总长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tp+60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为驱动强度，</a:t>
            </a:r>
            <a:r>
              <a:rPr lang="en-US" altLang="zh-CN" dirty="0" smtClean="0"/>
              <a:t>xita1(2)</a:t>
            </a:r>
            <a:r>
              <a:rPr lang="zh-CN" altLang="en-US" dirty="0" smtClean="0"/>
              <a:t>分别为做</a:t>
            </a:r>
            <a:r>
              <a:rPr lang="en-US" altLang="zh-CN" dirty="0" smtClean="0"/>
              <a:t>CR</a:t>
            </a:r>
            <a:r>
              <a:rPr lang="zh-CN" altLang="en-US" dirty="0" smtClean="0"/>
              <a:t>门前，对两个比特的相位补偿</a:t>
            </a:r>
            <a:endParaRPr lang="en-US" altLang="zh-CN" dirty="0" smtClean="0"/>
          </a:p>
          <a:p>
            <a:r>
              <a:rPr lang="en-US" altLang="zh-CN" dirty="0" smtClean="0"/>
              <a:t>Leakage</a:t>
            </a:r>
            <a:r>
              <a:rPr lang="zh-CN" altLang="en-US" dirty="0" smtClean="0"/>
              <a:t>为终态里能级</a:t>
            </a:r>
            <a:r>
              <a:rPr lang="en-US" altLang="zh-CN" dirty="0" smtClean="0"/>
              <a:t>2</a:t>
            </a:r>
            <a:r>
              <a:rPr lang="zh-CN" altLang="en-US" dirty="0" smtClean="0"/>
              <a:t>上的残余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08709"/>
              </p:ext>
            </p:extLst>
          </p:nvPr>
        </p:nvGraphicFramePr>
        <p:xfrm>
          <a:off x="605536" y="4221818"/>
          <a:ext cx="106964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064"/>
                <a:gridCol w="1528064"/>
                <a:gridCol w="1528064"/>
                <a:gridCol w="1528064"/>
                <a:gridCol w="1528064"/>
                <a:gridCol w="1528064"/>
                <a:gridCol w="1528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xita1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xita2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Ufidelity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-7.6487e05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4.300e-4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6.419e-5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98.196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98.180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105.82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-1.847e-5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1.178e-4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8.9558e-5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99.41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46.36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1.021e-4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-5.363e-5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4.2809e-5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99.849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99.817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1.516e-4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1.776e-4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2.13598e-5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99.67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06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将两比特拓展到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比特，</a:t>
            </a:r>
            <a:r>
              <a:rPr lang="en-US" altLang="zh-CN" dirty="0" smtClean="0"/>
              <a:t>qubit0,1,2,3</a:t>
            </a:r>
            <a:r>
              <a:rPr lang="zh-CN" altLang="en-US" dirty="0" smtClean="0"/>
              <a:t>，参数如上面所示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65698"/>
              </p:ext>
            </p:extLst>
          </p:nvPr>
        </p:nvGraphicFramePr>
        <p:xfrm>
          <a:off x="916432" y="2173562"/>
          <a:ext cx="106964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064"/>
                <a:gridCol w="1528064"/>
                <a:gridCol w="1528064"/>
                <a:gridCol w="1528064"/>
                <a:gridCol w="1528064"/>
                <a:gridCol w="1528064"/>
                <a:gridCol w="1528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xita1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xita2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Ufidelity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-2.4165e-4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7.8948e-4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9.940e-6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97.486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97.479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105.59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50.756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-6.416e-5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1.255e-4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1.367e-5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98.84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46.457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3.1436e-5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5.7297e-5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1.3016e-5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99.39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159.485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30.524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2.4649e-4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1.603e-6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1.3259e-5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99.63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9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耦合强度</a:t>
            </a:r>
            <a:r>
              <a:rPr lang="en-US" altLang="zh-CN" dirty="0" smtClean="0">
                <a:latin typeface="+mj-ea"/>
              </a:rPr>
              <a:t>3.8M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qubit0</a:t>
            </a:r>
            <a:r>
              <a:rPr lang="zh-CN" altLang="en-US" dirty="0" smtClean="0"/>
              <a:t>频率设为</a:t>
            </a:r>
            <a:r>
              <a:rPr lang="en-US" altLang="zh-CN" dirty="0" smtClean="0"/>
              <a:t>5.1G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qubit1</a:t>
            </a:r>
            <a:r>
              <a:rPr lang="zh-CN" altLang="en-US" dirty="0" smtClean="0"/>
              <a:t>频率设为</a:t>
            </a:r>
            <a:r>
              <a:rPr lang="en-US" altLang="zh-CN" dirty="0" smtClean="0"/>
              <a:t>(5.1-</a:t>
            </a:r>
            <a:r>
              <a:rPr lang="el-GR" altLang="zh-CN" dirty="0"/>
              <a:t>Δ</a:t>
            </a:r>
            <a:r>
              <a:rPr lang="en-US" altLang="zh-CN" dirty="0" smtClean="0"/>
              <a:t>)G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67838"/>
              </p:ext>
            </p:extLst>
          </p:nvPr>
        </p:nvGraphicFramePr>
        <p:xfrm>
          <a:off x="1997494" y="2125773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dirty="0" smtClean="0"/>
                        <a:t>Δ</a:t>
                      </a:r>
                      <a:r>
                        <a:rPr lang="en-US" altLang="zh-CN" dirty="0" smtClean="0"/>
                        <a:t>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Ufidelity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99.29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99.66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99.82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99.80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25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l-GR" altLang="zh-CN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xx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时，构成了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再分别施加</a:t>
                </a:r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单比特</m:t>
                    </m:r>
                  </m:oMath>
                </a14:m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门，就构成了</a:t>
                </a:r>
                <a:r>
                  <a:rPr lang="en-US" altLang="zh-CN" dirty="0" smtClean="0"/>
                  <a:t>CNOT</a:t>
                </a:r>
                <a:r>
                  <a:rPr lang="zh-CN" altLang="en-US" dirty="0" smtClean="0"/>
                  <a:t>门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的矩阵表示为：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82" y="2952750"/>
            <a:ext cx="3706636" cy="501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79073" y="3786929"/>
                <a:ext cx="2833853" cy="2500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073" y="3786929"/>
                <a:ext cx="2833853" cy="25008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117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+mj-ea"/>
              </a:rPr>
              <a:t>耦合强度</a:t>
            </a:r>
            <a:r>
              <a:rPr lang="en-US" altLang="zh-CN" dirty="0">
                <a:latin typeface="+mj-ea"/>
              </a:rPr>
              <a:t>3.8M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1195"/>
              </p:ext>
            </p:extLst>
          </p:nvPr>
        </p:nvGraphicFramePr>
        <p:xfrm>
          <a:off x="1666816" y="2312678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dirty="0" smtClean="0"/>
                        <a:t>Δ</a:t>
                      </a:r>
                      <a:r>
                        <a:rPr lang="en-US" altLang="zh-CN" dirty="0" smtClean="0"/>
                        <a:t>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Ufidelity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98.82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99.23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41.68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99.07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98.58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96.96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99.80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99.55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718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定义</a:t>
            </a:r>
            <a:r>
              <a:rPr lang="en-US" altLang="zh-CN" dirty="0" err="1" smtClean="0">
                <a:latin typeface="+mj-ea"/>
              </a:rPr>
              <a:t>Sfidelity</a:t>
            </a:r>
            <a:r>
              <a:rPr lang="zh-CN" altLang="en-US" dirty="0" smtClean="0">
                <a:latin typeface="+mj-ea"/>
              </a:rPr>
              <a:t>，</a:t>
            </a:r>
            <a:r>
              <a:rPr lang="en-US" altLang="zh-CN" dirty="0" err="1" smtClean="0">
                <a:latin typeface="+mj-ea"/>
              </a:rPr>
              <a:t>Ufidelity</a:t>
            </a:r>
            <a:endParaRPr lang="zh-CN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个比特的情况，分别定初态为</a:t>
                </a:r>
                <a:r>
                  <a:rPr lang="en-US" altLang="zh-CN" dirty="0" smtClean="0"/>
                  <a:t>0000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0001~1111</a:t>
                </a:r>
                <a:r>
                  <a:rPr lang="zh-CN" altLang="en-US" dirty="0" smtClean="0"/>
                  <a:t>共</a:t>
                </a:r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个基矢，进行态演化，得到末态，构成模拟的演化矩阵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sim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Sfidelity</a:t>
                </a:r>
                <a:r>
                  <a:rPr lang="zh-CN" altLang="en-US" dirty="0" smtClean="0"/>
                  <a:t>就是这十六个态演化保真度的平均值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由理想的演化矩阵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ideal</m:t>
                        </m:r>
                      </m:sub>
                    </m:sSub>
                  </m:oMath>
                </a14:m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ideal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sim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</a:t>
                </a:r>
                <a:r>
                  <a:rPr lang="en-US" altLang="zh-CN" dirty="0" err="1" smtClean="0"/>
                  <a:t>Ufidelity</a:t>
                </a:r>
                <a:r>
                  <a:rPr lang="en-US" altLang="zh-CN" dirty="0" smtClean="0"/>
                  <a:t>=abs(</a:t>
                </a:r>
                <a:r>
                  <a:rPr lang="en-US" altLang="zh-CN" dirty="0" err="1" smtClean="0"/>
                  <a:t>tr</a:t>
                </a:r>
                <a:r>
                  <a:rPr lang="en-US" altLang="zh-CN" dirty="0" smtClean="0"/>
                  <a:t>(E))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>(E</a:t>
                </a:r>
                <a:r>
                  <a:rPr lang="zh-CN" altLang="en-US" dirty="0" smtClean="0"/>
                  <a:t>的理想形式是单位矩阵</a:t>
                </a:r>
                <a:r>
                  <a:rPr lang="en-US" altLang="zh-CN" dirty="0" smtClean="0"/>
                  <a:t>I)</a:t>
                </a:r>
              </a:p>
              <a:p>
                <a:r>
                  <a:rPr lang="zh-CN" altLang="en-US" dirty="0" smtClean="0"/>
                  <a:t>这个</a:t>
                </a:r>
                <a:r>
                  <a:rPr lang="en-US" altLang="zh-CN" dirty="0" err="1" smtClean="0"/>
                  <a:t>Ufidelity</a:t>
                </a:r>
                <a:r>
                  <a:rPr lang="zh-CN" altLang="en-US" dirty="0" smtClean="0"/>
                  <a:t>是整个希尔伯特空间保真度平均值的下限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92" y="4347936"/>
            <a:ext cx="83724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740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旋转</a:t>
            </a:r>
            <a:r>
              <a:rPr lang="zh-CN" altLang="en-US" dirty="0" smtClean="0"/>
              <a:t>坐标系的定义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现在旋转坐标系频率选取一般都为周围比特状态为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时的共振频率</a:t>
            </a:r>
            <a:r>
              <a:rPr lang="en-US" altLang="zh-CN" dirty="0" smtClean="0"/>
              <a:t>f01</a:t>
            </a:r>
            <a:r>
              <a:rPr lang="zh-CN" altLang="en-US" dirty="0" smtClean="0"/>
              <a:t>，这就会导致一个问题：在这个旋转坐标系下，比特间的耦合导致的频率偏移并不是</a:t>
            </a:r>
            <a:r>
              <a:rPr lang="en-US" altLang="zh-CN" dirty="0" smtClean="0"/>
              <a:t>ZZ</a:t>
            </a:r>
            <a:r>
              <a:rPr lang="zh-CN" altLang="en-US" dirty="0" smtClean="0"/>
              <a:t>，而是</a:t>
            </a:r>
            <a:r>
              <a:rPr lang="en-US" altLang="zh-CN" dirty="0" smtClean="0"/>
              <a:t>NN</a:t>
            </a:r>
            <a:r>
              <a:rPr lang="zh-CN" altLang="en-US" dirty="0" smtClean="0"/>
              <a:t>，即周围比特为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时，没有频率偏移；周围比特为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时，有频率偏移。</a:t>
            </a:r>
            <a:endParaRPr lang="en-US" altLang="zh-CN" dirty="0" smtClean="0"/>
          </a:p>
          <a:p>
            <a:r>
              <a:rPr lang="zh-CN" altLang="en-US" dirty="0" smtClean="0"/>
              <a:t>这样通过加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波进行</a:t>
            </a:r>
            <a:r>
              <a:rPr lang="en-US" altLang="zh-CN" dirty="0" smtClean="0"/>
              <a:t>dynamical decoupling </a:t>
            </a:r>
            <a:r>
              <a:rPr lang="zh-CN" altLang="en-US" dirty="0" smtClean="0"/>
              <a:t>不会消掉耦合导致的能级偏移，而是无论周围比特状态如何，固定积累一个相位，需要利用施加在比特上的</a:t>
            </a:r>
            <a:r>
              <a:rPr lang="zh-CN" altLang="en-US" dirty="0"/>
              <a:t>相位</a:t>
            </a:r>
            <a:r>
              <a:rPr lang="zh-CN" altLang="en-US" dirty="0" smtClean="0"/>
              <a:t>门调制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037" y="4592193"/>
            <a:ext cx="18478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235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旋转坐标系的定义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如果将旋转坐标系的旋转频率改为周围比特全为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和全为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的平均值，则耦合导致的频率偏移为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效应，通过施加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波可以有效进行</a:t>
            </a:r>
            <a:r>
              <a:rPr lang="en-US" altLang="zh-CN" dirty="0" smtClean="0"/>
              <a:t>decoupling</a:t>
            </a:r>
            <a:r>
              <a:rPr lang="zh-CN" altLang="en-US" dirty="0" smtClean="0"/>
              <a:t>，可以将周围比特导致的频率偏移消掉。</a:t>
            </a:r>
            <a:endParaRPr lang="en-US" altLang="zh-CN" dirty="0" smtClean="0"/>
          </a:p>
          <a:p>
            <a:r>
              <a:rPr lang="zh-CN" altLang="en-US" dirty="0" smtClean="0"/>
              <a:t>在上面的比特参数中，</a:t>
            </a:r>
            <a:r>
              <a:rPr lang="en-US" altLang="zh-CN" dirty="0"/>
              <a:t>ZZ</a:t>
            </a:r>
            <a:r>
              <a:rPr lang="zh-CN" altLang="en-US" dirty="0" smtClean="0"/>
              <a:t>效应导致的偏移（</a:t>
            </a:r>
            <a:r>
              <a:rPr lang="en-US" altLang="zh-CN" dirty="0" smtClean="0"/>
              <a:t>E11-E01-E10+E00</a:t>
            </a:r>
            <a:r>
              <a:rPr lang="zh-CN" altLang="en-US" dirty="0" smtClean="0"/>
              <a:t>）分别为：</a:t>
            </a:r>
            <a:r>
              <a:rPr lang="en-US" altLang="zh-CN" dirty="0" smtClean="0"/>
              <a:t>286K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496K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435K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226K</a:t>
            </a:r>
            <a:r>
              <a:rPr lang="zh-CN" altLang="en-US" dirty="0" smtClean="0"/>
              <a:t>（中间两个大是因为旁边有两个比特，</a:t>
            </a:r>
            <a:r>
              <a:rPr lang="en-US" altLang="zh-CN" dirty="0"/>
              <a:t> </a:t>
            </a:r>
            <a:r>
              <a:rPr lang="en-US" altLang="zh-CN" dirty="0" smtClean="0"/>
              <a:t>E111-E101-E010+E000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26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旋转坐标系的选取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横坐标为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0000,0001—1111</a:t>
            </a:r>
            <a:r>
              <a:rPr lang="zh-CN" altLang="en-US" dirty="0" smtClean="0"/>
              <a:t>，纵坐标为额外积累的相位，即上面</a:t>
            </a:r>
            <a:r>
              <a:rPr lang="en-US" altLang="zh-CN" dirty="0" smtClean="0"/>
              <a:t>E</a:t>
            </a:r>
            <a:r>
              <a:rPr lang="zh-CN" altLang="en-US" dirty="0" smtClean="0"/>
              <a:t>矩阵中复数对角元的角度</a:t>
            </a:r>
            <a:endParaRPr lang="en-US" altLang="zh-CN" dirty="0" smtClean="0"/>
          </a:p>
          <a:p>
            <a:r>
              <a:rPr lang="zh-CN" altLang="en-US" dirty="0" smtClean="0"/>
              <a:t>可以看到采用平均参考系，可以有效减少额外相位积累，而采用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态参考系，需要在施加门前，先对各个比特进行相位补偿</a:t>
            </a:r>
            <a:endParaRPr lang="zh-CN" altLang="en-US" dirty="0"/>
          </a:p>
        </p:txBody>
      </p:sp>
      <p:pic>
        <p:nvPicPr>
          <p:cNvPr id="4098" name="Picture 2" descr="F:\laboratory\Sync\程序\programme\two qubit gate\CZgate\IBM\result\4qubit\RF_0_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30" y="3347357"/>
            <a:ext cx="4143663" cy="310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laboratory\Sync\程序\programme\two qubit gate\CZgate\IBM\result\4qubit\RF_ave_a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47" y="3347359"/>
            <a:ext cx="4143661" cy="31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919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驱动强度选择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也是因为耦合</a:t>
            </a:r>
            <a:r>
              <a:rPr lang="en-US" altLang="zh-CN" dirty="0" smtClean="0"/>
              <a:t>ZZ</a:t>
            </a:r>
            <a:r>
              <a:rPr lang="zh-CN" altLang="en-US" dirty="0" smtClean="0"/>
              <a:t>导致了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频率变化，如果选择周围比特为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的频率进行驱动，就会导致周围比特为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门的保真度不高；</a:t>
            </a:r>
            <a:endParaRPr lang="en-US" altLang="zh-CN" dirty="0" smtClean="0"/>
          </a:p>
          <a:p>
            <a:r>
              <a:rPr lang="zh-CN" altLang="en-US" dirty="0" smtClean="0"/>
              <a:t>所以我们选择了周围比特为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态时，共振频率的平均值，这样保证无论周围比特状态，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门都相对较好。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411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相邻频率选取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首先考虑做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门的两个比特，将一个比特频率定为</a:t>
            </a:r>
            <a:r>
              <a:rPr lang="en-US" altLang="zh-CN" dirty="0" smtClean="0"/>
              <a:t>5.1G</a:t>
            </a:r>
            <a:r>
              <a:rPr lang="zh-CN" altLang="en-US" dirty="0" smtClean="0"/>
              <a:t>，另一个比特频率为</a:t>
            </a:r>
            <a:r>
              <a:rPr lang="en-US" altLang="zh-CN" dirty="0" smtClean="0"/>
              <a:t>(5.1-</a:t>
            </a:r>
            <a:r>
              <a:rPr lang="el-GR" altLang="zh-CN" dirty="0"/>
              <a:t>Δ</a:t>
            </a:r>
            <a:r>
              <a:rPr lang="en-US" altLang="zh-CN" dirty="0" smtClean="0"/>
              <a:t>)G</a:t>
            </a:r>
            <a:r>
              <a:rPr lang="zh-CN" altLang="en-US" dirty="0" smtClean="0"/>
              <a:t>，非简谐性为</a:t>
            </a:r>
            <a:r>
              <a:rPr lang="en-US" altLang="zh-CN" dirty="0" smtClean="0"/>
              <a:t>-250M</a:t>
            </a:r>
            <a:r>
              <a:rPr lang="zh-CN" altLang="en-US" dirty="0" smtClean="0"/>
              <a:t>，耦合强度分别为</a:t>
            </a:r>
            <a:r>
              <a:rPr lang="en-US" altLang="zh-CN" dirty="0" smtClean="0"/>
              <a:t>1.7M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3.7M</a:t>
            </a:r>
          </a:p>
          <a:p>
            <a:r>
              <a:rPr lang="zh-CN" altLang="en-US" dirty="0" smtClean="0"/>
              <a:t>为了减小计算量，首先计算各个</a:t>
            </a:r>
            <a:r>
              <a:rPr lang="el-GR" altLang="zh-CN" dirty="0" smtClean="0"/>
              <a:t>Δ</a:t>
            </a:r>
            <a:r>
              <a:rPr lang="zh-CN" altLang="en-US" dirty="0" smtClean="0"/>
              <a:t>下的，不同驱动强度能达到的保真度，以寻求一个普遍能得到较好保真度的驱动强度（减少一个自由度）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902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+mj-ea"/>
              </a:rPr>
              <a:t>g = 3.7M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首先考虑耦合强度为</a:t>
            </a:r>
            <a:r>
              <a:rPr lang="en-US" altLang="zh-CN" dirty="0" smtClean="0"/>
              <a:t>3.7M</a:t>
            </a:r>
            <a:r>
              <a:rPr lang="zh-CN" altLang="en-US" dirty="0" smtClean="0"/>
              <a:t>的情况，将</a:t>
            </a:r>
            <a:r>
              <a:rPr lang="en-US" altLang="zh-CN" dirty="0"/>
              <a:t>qubit0</a:t>
            </a:r>
            <a:r>
              <a:rPr lang="zh-CN" altLang="en-US" dirty="0"/>
              <a:t>频率设为</a:t>
            </a:r>
            <a:r>
              <a:rPr lang="en-US" altLang="zh-CN" dirty="0"/>
              <a:t>5.1G</a:t>
            </a:r>
            <a:r>
              <a:rPr lang="zh-CN" altLang="en-US" dirty="0"/>
              <a:t>，</a:t>
            </a:r>
            <a:r>
              <a:rPr lang="en-US" altLang="zh-CN" dirty="0"/>
              <a:t>qubit1</a:t>
            </a:r>
            <a:r>
              <a:rPr lang="zh-CN" altLang="en-US" dirty="0"/>
              <a:t>频率设为</a:t>
            </a:r>
            <a:r>
              <a:rPr lang="en-US" altLang="zh-CN" dirty="0"/>
              <a:t>(5.1-</a:t>
            </a:r>
            <a:r>
              <a:rPr lang="el-GR" altLang="zh-CN" dirty="0"/>
              <a:t>Δ</a:t>
            </a:r>
            <a:r>
              <a:rPr lang="en-US" altLang="zh-CN" dirty="0" smtClean="0"/>
              <a:t>)G</a:t>
            </a:r>
            <a:r>
              <a:rPr lang="zh-CN" altLang="en-US" dirty="0" smtClean="0"/>
              <a:t>，非简谐性为</a:t>
            </a:r>
            <a:r>
              <a:rPr lang="en-US" altLang="zh-CN" dirty="0" smtClean="0"/>
              <a:t>-250M</a:t>
            </a:r>
            <a:endParaRPr lang="zh-CN" altLang="en-US" dirty="0"/>
          </a:p>
          <a:p>
            <a:r>
              <a:rPr lang="zh-CN" altLang="en-US" dirty="0" smtClean="0"/>
              <a:t>固定耦合强度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detuning 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，观察不同驱动强度下，保真度的变化，以寻求固定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</a:t>
            </a:r>
            <a:r>
              <a:rPr lang="el-GR" altLang="zh-CN" dirty="0"/>
              <a:t>Δ</a:t>
            </a:r>
            <a:r>
              <a:rPr lang="zh-CN" altLang="en-US" dirty="0" smtClean="0"/>
              <a:t>下，普遍较好的驱动</a:t>
            </a:r>
            <a:r>
              <a:rPr lang="zh-CN" altLang="en-US" dirty="0" smtClean="0"/>
              <a:t>强度（保真度为</a:t>
            </a:r>
            <a:r>
              <a:rPr lang="en-US" altLang="zh-CN" dirty="0" err="1" smtClean="0"/>
              <a:t>Ufidelity</a:t>
            </a:r>
            <a:r>
              <a:rPr lang="zh-CN" altLang="en-US" dirty="0" smtClean="0"/>
              <a:t>，以下不特殊说明均为</a:t>
            </a:r>
            <a:r>
              <a:rPr lang="en-US" altLang="zh-CN" dirty="0" err="1" smtClean="0"/>
              <a:t>Ufidelity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下面图中的标题格式为：</a:t>
            </a:r>
            <a:r>
              <a:rPr lang="en-US" altLang="zh-CN" dirty="0" smtClean="0"/>
              <a:t>g_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（单位为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698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3.7M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F:\laboratory\Sync\程序\programme\two qubit gate\CZgate\IBM\result\能级排列\g = 3.7M\f_omega0.0037_0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95" y="1479286"/>
            <a:ext cx="3233437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laboratory\Sync\程序\programme\two qubit gate\CZgate\IBM\result\能级排列\g = 3.7M\f_omega0.0037_0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94" y="3965187"/>
            <a:ext cx="3233437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laboratory\Sync\程序\programme\two qubit gate\CZgate\IBM\result\能级排列\g = 3.7M\f_omega0.0037_0.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02" y="1385889"/>
            <a:ext cx="3233437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laboratory\Sync\程序\programme\two qubit gate\CZgate\IBM\result\能级排列\g = 3.7M\f_omega0.0037_0.0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071" y="1385889"/>
            <a:ext cx="3233437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:\laboratory\Sync\程序\programme\two qubit gate\CZgate\IBM\result\能级排列\g = 3.7M\f_omega0.0037_0.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02" y="3904802"/>
            <a:ext cx="3233437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48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3.7M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由上面几幅图可以得出：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g = 3.7M</a:t>
            </a:r>
            <a:r>
              <a:rPr lang="zh-CN" altLang="en-US" dirty="0" smtClean="0"/>
              <a:t>时，</a:t>
            </a:r>
            <a:r>
              <a:rPr lang="zh-CN" altLang="en-US" dirty="0"/>
              <a:t>当</a:t>
            </a:r>
            <a:r>
              <a:rPr lang="zh-CN" altLang="en-US" dirty="0" smtClean="0"/>
              <a:t>驱动强度大概在</a:t>
            </a:r>
            <a:r>
              <a:rPr lang="en-US" altLang="zh-CN" dirty="0" smtClean="0"/>
              <a:t>0.4</a:t>
            </a:r>
            <a:r>
              <a:rPr lang="el-GR" altLang="zh-CN" dirty="0"/>
              <a:t> Δ</a:t>
            </a:r>
            <a:r>
              <a:rPr lang="zh-CN" altLang="en-US" dirty="0" smtClean="0"/>
              <a:t>附近时，普遍能获得较好的保真度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g = 3.7M</a:t>
            </a:r>
            <a:r>
              <a:rPr lang="zh-CN" altLang="en-US" dirty="0" smtClean="0"/>
              <a:t>，当</a:t>
            </a:r>
            <a:r>
              <a:rPr lang="el-GR" altLang="zh-CN" dirty="0" smtClean="0"/>
              <a:t>Δ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150M</a:t>
            </a:r>
            <a:r>
              <a:rPr lang="zh-CN" altLang="en-US" dirty="0" smtClean="0"/>
              <a:t>时，保真度还能保证比较高，再高的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，保真度就会下降。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zh-CN" altLang="en-US" dirty="0" smtClean="0"/>
              <a:t>至少应该小于</a:t>
            </a:r>
            <a:r>
              <a:rPr lang="en-US" altLang="zh-CN" dirty="0" smtClean="0"/>
              <a:t>150M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34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理论演化过程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初态为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1" y="2542377"/>
            <a:ext cx="2917834" cy="29178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6" y="2542377"/>
            <a:ext cx="3148019" cy="31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10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+mj-ea"/>
              </a:rPr>
              <a:t>g = 1.7M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再考虑耦合强度为</a:t>
            </a:r>
            <a:r>
              <a:rPr lang="en-US" altLang="zh-CN" dirty="0" smtClean="0"/>
              <a:t>1.7M</a:t>
            </a:r>
            <a:r>
              <a:rPr lang="zh-CN" altLang="en-US" dirty="0" smtClean="0"/>
              <a:t>的情况，将</a:t>
            </a:r>
            <a:r>
              <a:rPr lang="en-US" altLang="zh-CN" dirty="0"/>
              <a:t>qubit0</a:t>
            </a:r>
            <a:r>
              <a:rPr lang="zh-CN" altLang="en-US" dirty="0"/>
              <a:t>频率设为</a:t>
            </a:r>
            <a:r>
              <a:rPr lang="en-US" altLang="zh-CN" dirty="0"/>
              <a:t>5.1G</a:t>
            </a:r>
            <a:r>
              <a:rPr lang="zh-CN" altLang="en-US" dirty="0"/>
              <a:t>，</a:t>
            </a:r>
            <a:r>
              <a:rPr lang="en-US" altLang="zh-CN" dirty="0"/>
              <a:t>qubit1</a:t>
            </a:r>
            <a:r>
              <a:rPr lang="zh-CN" altLang="en-US" dirty="0"/>
              <a:t>频率设为</a:t>
            </a:r>
            <a:r>
              <a:rPr lang="en-US" altLang="zh-CN" dirty="0"/>
              <a:t>(5.1-</a:t>
            </a:r>
            <a:r>
              <a:rPr lang="el-GR" altLang="zh-CN" dirty="0"/>
              <a:t>Δ</a:t>
            </a:r>
            <a:r>
              <a:rPr lang="en-US" altLang="zh-CN" dirty="0" smtClean="0"/>
              <a:t>)G</a:t>
            </a:r>
            <a:r>
              <a:rPr lang="zh-CN" altLang="en-US" dirty="0" smtClean="0"/>
              <a:t>，非简谐性为</a:t>
            </a:r>
            <a:r>
              <a:rPr lang="en-US" altLang="zh-CN" dirty="0" smtClean="0"/>
              <a:t>-250M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固定耦合强度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detuning </a:t>
            </a:r>
            <a:r>
              <a:rPr lang="el-GR" altLang="zh-CN" dirty="0"/>
              <a:t>Δ</a:t>
            </a:r>
            <a:r>
              <a:rPr lang="zh-CN" altLang="en-US" dirty="0"/>
              <a:t>，观察不同驱动强度下，保真度的变化，以寻求固定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l-GR" altLang="zh-CN" dirty="0"/>
              <a:t>Δ</a:t>
            </a:r>
            <a:r>
              <a:rPr lang="zh-CN" altLang="en-US" dirty="0"/>
              <a:t>下，普遍较好的驱动</a:t>
            </a:r>
            <a:r>
              <a:rPr lang="zh-CN" altLang="en-US" dirty="0" smtClean="0"/>
              <a:t>强度</a:t>
            </a:r>
            <a:endParaRPr lang="en-US" altLang="zh-CN" dirty="0" smtClean="0"/>
          </a:p>
          <a:p>
            <a:r>
              <a:rPr lang="zh-CN" altLang="en-US" dirty="0" smtClean="0"/>
              <a:t>下面图中的标题格式为：</a:t>
            </a:r>
            <a:r>
              <a:rPr lang="en-US" altLang="zh-CN" dirty="0" smtClean="0"/>
              <a:t>g_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（单位为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723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</a:t>
            </a:r>
            <a:r>
              <a:rPr lang="en-US" altLang="zh-CN" dirty="0" smtClean="0">
                <a:latin typeface="+mj-ea"/>
              </a:rPr>
              <a:t>1.7M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F:\laboratory\Sync\程序\programme\two qubit gate\CZgate\IBM\result\能级排列\g = 1.7M\f_omega0.0017_0.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880" y="4229671"/>
            <a:ext cx="2898929" cy="21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laboratory\Sync\程序\programme\two qubit gate\CZgate\IBM\result\能级排列\g = 1.7M\f_omega0.0017_0.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46" y="1426086"/>
            <a:ext cx="3319809" cy="249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laboratory\Sync\程序\programme\two qubit gate\CZgate\IBM\result\能级排列\g = 1.7M\f_omega0.0017_0.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85" y="1515441"/>
            <a:ext cx="3135810" cy="23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laboratory\Sync\程序\programme\two qubit gate\CZgate\IBM\result\能级排列\g = 1.7M\f_omega0.0017_0.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24" y="4096515"/>
            <a:ext cx="3075466" cy="230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laboratory\Sync\程序\programme\two qubit gate\CZgate\IBM\result\能级排列\g = 1.7M\驱动\f_omega0.0017_0.0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53" y="1426086"/>
            <a:ext cx="3049049" cy="22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82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</a:t>
            </a:r>
            <a:r>
              <a:rPr lang="en-US" altLang="zh-CN" dirty="0" smtClean="0">
                <a:latin typeface="+mj-ea"/>
              </a:rPr>
              <a:t>1.7M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由上面几幅图可以得出：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g = 1.7M</a:t>
            </a:r>
            <a:r>
              <a:rPr lang="zh-CN" altLang="en-US" dirty="0" smtClean="0"/>
              <a:t>时，</a:t>
            </a:r>
            <a:r>
              <a:rPr lang="zh-CN" altLang="en-US" dirty="0"/>
              <a:t>当</a:t>
            </a:r>
            <a:r>
              <a:rPr lang="zh-CN" altLang="en-US" dirty="0" smtClean="0"/>
              <a:t>驱动强度大概在</a:t>
            </a:r>
            <a:r>
              <a:rPr lang="en-US" altLang="zh-CN" dirty="0" smtClean="0"/>
              <a:t>0.4</a:t>
            </a:r>
            <a:r>
              <a:rPr lang="el-GR" altLang="zh-CN" dirty="0"/>
              <a:t> Δ</a:t>
            </a:r>
            <a:r>
              <a:rPr lang="zh-CN" altLang="en-US" dirty="0" smtClean="0"/>
              <a:t>附近时，普遍能获得较好的保真度</a:t>
            </a:r>
            <a:endParaRPr lang="en-US" altLang="zh-CN" dirty="0" smtClean="0"/>
          </a:p>
          <a:p>
            <a:r>
              <a:rPr lang="zh-CN" altLang="en-US" dirty="0" smtClean="0"/>
              <a:t>第四张图，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en-US" altLang="zh-CN" dirty="0" smtClean="0"/>
              <a:t>=0.12G</a:t>
            </a:r>
            <a:r>
              <a:rPr lang="zh-CN" altLang="en-US" dirty="0" smtClean="0"/>
              <a:t>的结果可能是寻优的迭代次数不够，没有找到最优解，因为主要想得到普遍较好驱动强度，所以这个问题就暂时忽略了。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55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接下来将驱动强度固定在</a:t>
            </a:r>
            <a:r>
              <a:rPr lang="en-US" altLang="zh-CN" dirty="0" smtClean="0"/>
              <a:t>0.4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，对不同</a:t>
            </a:r>
            <a:r>
              <a:rPr lang="el-GR" altLang="zh-CN" dirty="0" smtClean="0"/>
              <a:t>Δ</a:t>
            </a:r>
            <a:r>
              <a:rPr lang="zh-CN" altLang="en-US" dirty="0" smtClean="0"/>
              <a:t>下的门的保真度进行寻优，得到对应的时间和保真度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844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相邻比特频率选取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因为增大</a:t>
            </a:r>
            <a:r>
              <a:rPr lang="el-GR" altLang="zh-CN" dirty="0" smtClean="0"/>
              <a:t>Δ</a:t>
            </a:r>
            <a:r>
              <a:rPr lang="zh-CN" altLang="en-US" dirty="0" smtClean="0"/>
              <a:t>会增大门的时间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，但是会减小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效应积累的额外相位，为了平衡这两种相反的影响，选用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效应积累相位</a:t>
            </a:r>
            <a:r>
              <a:rPr lang="en-US" altLang="zh-CN" dirty="0" smtClean="0"/>
              <a:t>π/4</a:t>
            </a:r>
            <a:r>
              <a:rPr lang="zh-CN" altLang="en-US" dirty="0" smtClean="0"/>
              <a:t>时，可以完成的</a:t>
            </a:r>
            <a:r>
              <a:rPr lang="en-US" altLang="zh-CN" dirty="0" smtClean="0"/>
              <a:t>CR</a:t>
            </a:r>
            <a:r>
              <a:rPr lang="zh-CN" altLang="en-US" dirty="0" smtClean="0"/>
              <a:t>门个数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作为标准，使这个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尽可能大。</a:t>
            </a:r>
            <a:endParaRPr lang="en-US" altLang="zh-CN" dirty="0" smtClean="0"/>
          </a:p>
          <a:p>
            <a:r>
              <a:rPr lang="zh-CN" altLang="en-US" dirty="0"/>
              <a:t>接下来将驱动强度固定在</a:t>
            </a:r>
            <a:r>
              <a:rPr lang="en-US" altLang="zh-CN" dirty="0"/>
              <a:t>0.4</a:t>
            </a:r>
            <a:r>
              <a:rPr lang="el-GR" altLang="zh-CN" dirty="0"/>
              <a:t> Δ</a:t>
            </a:r>
            <a:r>
              <a:rPr lang="zh-CN" altLang="en-US" dirty="0"/>
              <a:t>，对不同</a:t>
            </a:r>
            <a:r>
              <a:rPr lang="el-GR" altLang="zh-CN" dirty="0"/>
              <a:t>Δ</a:t>
            </a:r>
            <a:r>
              <a:rPr lang="zh-CN" altLang="en-US" dirty="0"/>
              <a:t>下的门的保真度进行寻优，得到对应的时间和</a:t>
            </a:r>
            <a:r>
              <a:rPr lang="zh-CN" altLang="en-US" dirty="0" smtClean="0"/>
              <a:t>保真度，以及门个数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g = 3.7M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 = 1.7M</a:t>
            </a:r>
            <a:r>
              <a:rPr lang="zh-CN" altLang="en-US" dirty="0" smtClean="0"/>
              <a:t>两种情况</a:t>
            </a:r>
            <a:endParaRPr lang="en-US" altLang="zh-CN" dirty="0"/>
          </a:p>
          <a:p>
            <a:r>
              <a:rPr lang="en-US" altLang="zh-CN" dirty="0" smtClean="0"/>
              <a:t>ZZ</a:t>
            </a:r>
            <a:r>
              <a:rPr lang="zh-CN" altLang="en-US" dirty="0" smtClean="0"/>
              <a:t>效应计算公式为：计算</a:t>
            </a:r>
            <a:r>
              <a:rPr lang="en-US" altLang="zh-CN" dirty="0" smtClean="0"/>
              <a:t>Q1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Q0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</a:t>
            </a:r>
            <a:endParaRPr lang="en-US" altLang="zh-CN" dirty="0" smtClean="0"/>
          </a:p>
        </p:txBody>
      </p:sp>
      <p:graphicFrame>
        <p:nvGraphicFramePr>
          <p:cNvPr id="4" name="对象 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344534"/>
              </p:ext>
            </p:extLst>
          </p:nvPr>
        </p:nvGraphicFramePr>
        <p:xfrm>
          <a:off x="3340735" y="4554667"/>
          <a:ext cx="20542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3" imgW="1066680" imgH="457200" progId="Equation.3">
                  <p:embed/>
                </p:oleObj>
              </mc:Choice>
              <mc:Fallback>
                <p:oleObj r:id="rId3" imgW="1066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735" y="4554667"/>
                        <a:ext cx="20542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51" y="4685312"/>
            <a:ext cx="2895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09" y="5589240"/>
            <a:ext cx="19812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75" y="5636866"/>
            <a:ext cx="26193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284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3.7M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 descr="F:\laboratory\Sync\程序\programme\two qubit gate\CZgate\IBM\result\能级排列\g = 3.7M\能级间隔\Total\totlet_delta_3.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479" y="1312737"/>
            <a:ext cx="3690810" cy="276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laboratory\Sync\程序\programme\two qubit gate\CZgate\IBM\result\能级排列\g = 3.7M\能级间隔\Total\fid_delta_3.7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019" y="3743017"/>
            <a:ext cx="3690810" cy="276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:\laboratory\Sync\程序\programme\two qubit gate\CZgate\IBM\result\能级排列\g = 3.7M\能级间隔\Total\N_delta_3.7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943" y="1184721"/>
            <a:ext cx="3690810" cy="276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619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现在有两种排布方案，一种是</a:t>
            </a:r>
            <a:r>
              <a:rPr lang="en-US" altLang="zh-CN" dirty="0"/>
              <a:t>W</a:t>
            </a:r>
            <a:r>
              <a:rPr lang="zh-CN" altLang="en-US" dirty="0"/>
              <a:t>型结构，在一定频率范围内，先由高到低，再由低到高；另一种是一高一低的</a:t>
            </a:r>
            <a:r>
              <a:rPr lang="en-US" altLang="zh-CN" dirty="0"/>
              <a:t>target-control-target</a:t>
            </a:r>
            <a:r>
              <a:rPr lang="zh-CN" altLang="en-US" dirty="0"/>
              <a:t>方案。现在对两种方案进行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型方案，主要是相邻比特间的影响，如果频率太近，相邻比特间的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效应会有额外相位积累，对</a:t>
            </a:r>
            <a:r>
              <a:rPr lang="en-US" altLang="zh-CN" dirty="0" smtClean="0"/>
              <a:t>CR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门保真度都有</a:t>
            </a:r>
            <a:r>
              <a:rPr lang="zh-CN" altLang="en-US" dirty="0" smtClean="0"/>
              <a:t>影响；如果太远，现在仿真发现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门保真度会相对较差（还在研究原因，可能是</a:t>
            </a:r>
            <a:r>
              <a:rPr lang="zh-CN" altLang="en-US" dirty="0" smtClean="0"/>
              <a:t>距离能级</a:t>
            </a:r>
            <a:r>
              <a:rPr lang="en-US" altLang="zh-CN" dirty="0" smtClean="0"/>
              <a:t>2</a:t>
            </a:r>
            <a:r>
              <a:rPr lang="zh-CN" altLang="en-US" dirty="0" smtClean="0"/>
              <a:t>太</a:t>
            </a:r>
            <a:r>
              <a:rPr lang="zh-CN" altLang="en-US" dirty="0" smtClean="0"/>
              <a:t>近了）</a:t>
            </a:r>
            <a:endParaRPr lang="en-US" altLang="zh-CN" dirty="0" smtClean="0"/>
          </a:p>
          <a:p>
            <a:r>
              <a:rPr lang="en-US" altLang="zh-CN" dirty="0" smtClean="0"/>
              <a:t>TCT</a:t>
            </a:r>
            <a:r>
              <a:rPr lang="zh-CN" altLang="en-US" dirty="0" smtClean="0"/>
              <a:t>方案，主要是次临近两个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影响，如果</a:t>
            </a:r>
            <a:r>
              <a:rPr lang="zh-CN" altLang="en-US" dirty="0"/>
              <a:t>两个</a:t>
            </a:r>
            <a:r>
              <a:rPr lang="en-US" altLang="zh-CN" dirty="0"/>
              <a:t>target</a:t>
            </a:r>
            <a:r>
              <a:rPr lang="zh-CN" altLang="en-US" dirty="0"/>
              <a:t>频率接近，当驱动一个</a:t>
            </a:r>
            <a:r>
              <a:rPr lang="en-US" altLang="zh-CN" dirty="0"/>
              <a:t>target</a:t>
            </a:r>
            <a:r>
              <a:rPr lang="zh-CN" altLang="en-US" dirty="0"/>
              <a:t>时，另一个也会有一定的驱动，造成保真度</a:t>
            </a:r>
            <a:r>
              <a:rPr lang="zh-CN" altLang="en-US" dirty="0" smtClean="0"/>
              <a:t>下降；</a:t>
            </a:r>
            <a:r>
              <a:rPr lang="en-US" altLang="zh-CN" dirty="0" smtClean="0"/>
              <a:t>T-C</a:t>
            </a:r>
            <a:r>
              <a:rPr lang="zh-CN" altLang="en-US" dirty="0" smtClean="0"/>
              <a:t>之间的关系与</a:t>
            </a:r>
            <a:r>
              <a:rPr lang="en-US" altLang="zh-CN" dirty="0" smtClean="0"/>
              <a:t>W</a:t>
            </a:r>
            <a:r>
              <a:rPr lang="zh-CN" altLang="en-US" dirty="0" smtClean="0"/>
              <a:t>型的相邻比特间关系</a:t>
            </a:r>
            <a:r>
              <a:rPr lang="zh-CN" altLang="en-US" dirty="0" smtClean="0"/>
              <a:t>近似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754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3.7M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从上面三幅图来比较</a:t>
            </a:r>
            <a:r>
              <a:rPr lang="zh-CN" altLang="en-US" dirty="0" smtClean="0"/>
              <a:t>，综合考虑门的保真度、时长和门的个数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，则最优选择为：当</a:t>
            </a:r>
            <a:r>
              <a:rPr lang="el-GR" altLang="zh-CN" dirty="0" smtClean="0"/>
              <a:t>Δ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最大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3.2</a:t>
            </a:r>
            <a:r>
              <a:rPr lang="zh-CN" altLang="en-US" dirty="0" smtClean="0"/>
              <a:t>左右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CR</a:t>
            </a:r>
            <a:r>
              <a:rPr lang="zh-CN" altLang="en-US" dirty="0" smtClean="0"/>
              <a:t>门总时长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170ns</a:t>
            </a:r>
            <a:r>
              <a:rPr lang="zh-CN" altLang="en-US" dirty="0" smtClean="0"/>
              <a:t>左右，保真度为</a:t>
            </a:r>
            <a:r>
              <a:rPr lang="en-US" altLang="zh-CN" dirty="0" smtClean="0"/>
              <a:t>99.7.</a:t>
            </a:r>
          </a:p>
          <a:p>
            <a:r>
              <a:rPr lang="zh-CN" altLang="en-US" dirty="0" smtClean="0"/>
              <a:t>或者考虑能级排布更紧密一些，</a:t>
            </a:r>
            <a:r>
              <a:rPr lang="zh-CN" altLang="en-US" dirty="0"/>
              <a:t>当</a:t>
            </a:r>
            <a:r>
              <a:rPr lang="el-GR" altLang="zh-CN" dirty="0"/>
              <a:t>Δ</a:t>
            </a:r>
            <a:r>
              <a:rPr lang="zh-CN" altLang="en-US" dirty="0"/>
              <a:t>为</a:t>
            </a:r>
            <a:r>
              <a:rPr lang="en-US" altLang="zh-CN" dirty="0" smtClean="0"/>
              <a:t>100M</a:t>
            </a:r>
            <a:r>
              <a:rPr lang="zh-CN" altLang="en-US" dirty="0"/>
              <a:t>时，</a:t>
            </a:r>
            <a:r>
              <a:rPr lang="en-US" altLang="zh-CN" dirty="0"/>
              <a:t>N</a:t>
            </a:r>
            <a:r>
              <a:rPr lang="zh-CN" altLang="en-US" dirty="0"/>
              <a:t>最大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2.5</a:t>
            </a:r>
            <a:r>
              <a:rPr lang="zh-CN" altLang="en-US" dirty="0" smtClean="0"/>
              <a:t>左右</a:t>
            </a:r>
            <a:r>
              <a:rPr lang="zh-CN" altLang="en-US" dirty="0"/>
              <a:t>，一个</a:t>
            </a:r>
            <a:r>
              <a:rPr lang="en-US" altLang="zh-CN" dirty="0"/>
              <a:t>CR</a:t>
            </a:r>
            <a:r>
              <a:rPr lang="zh-CN" altLang="en-US" dirty="0"/>
              <a:t>门总时长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215ns</a:t>
            </a:r>
            <a:r>
              <a:rPr lang="zh-CN" altLang="en-US" dirty="0"/>
              <a:t>左右，保真度为</a:t>
            </a:r>
            <a:r>
              <a:rPr lang="en-US" altLang="zh-CN" dirty="0" smtClean="0"/>
              <a:t>99.8</a:t>
            </a:r>
          </a:p>
          <a:p>
            <a:r>
              <a:rPr lang="zh-CN" altLang="en-US" dirty="0" smtClean="0"/>
              <a:t>保真度在</a:t>
            </a:r>
            <a:r>
              <a:rPr lang="el-GR" altLang="zh-CN" dirty="0"/>
              <a:t>Δ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125~130M</a:t>
            </a:r>
            <a:r>
              <a:rPr lang="zh-CN" altLang="en-US" dirty="0" smtClean="0"/>
              <a:t>时有个较大的谷，演化过程有极大的能级</a:t>
            </a:r>
            <a:r>
              <a:rPr lang="en-US" altLang="zh-CN" dirty="0" smtClean="0"/>
              <a:t>2</a:t>
            </a:r>
            <a:r>
              <a:rPr lang="zh-CN" altLang="en-US" dirty="0" smtClean="0"/>
              <a:t>泄露，因为这时驱动频率恰好在该比特</a:t>
            </a:r>
            <a:r>
              <a:rPr lang="en-US" altLang="zh-CN" dirty="0" smtClean="0"/>
              <a:t>0-2</a:t>
            </a:r>
            <a:r>
              <a:rPr lang="zh-CN" altLang="en-US" dirty="0" smtClean="0"/>
              <a:t>频率的一半，比特直接由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激发到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91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</a:t>
            </a:r>
            <a:r>
              <a:rPr lang="en-US" altLang="zh-CN" dirty="0" smtClean="0">
                <a:latin typeface="+mj-ea"/>
              </a:rPr>
              <a:t>1.7M</a:t>
            </a:r>
            <a:endParaRPr lang="zh-CN" altLang="en-US" dirty="0"/>
          </a:p>
        </p:txBody>
      </p:sp>
      <p:pic>
        <p:nvPicPr>
          <p:cNvPr id="9218" name="Picture 2" descr="F:\laboratory\Sync\程序\programme\two qubit gate\CZgate\IBM\result\能级排列\g = 1.7M\能级间隔\total\totlet_delta_1.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106" y="1001841"/>
            <a:ext cx="3928554" cy="294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F:\laboratory\Sync\程序\programme\two qubit gate\CZgate\IBM\result\能级排列\g = 1.7M\能级间隔\total\fid_delta_1.7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75" y="3662745"/>
            <a:ext cx="3928554" cy="294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:\laboratory\Sync\程序\programme\two qubit gate\CZgate\IBM\result\能级排列\g = 1.7M\能级间隔\total\N_delta_1.7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16" y="1001841"/>
            <a:ext cx="3928554" cy="294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390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</a:t>
            </a:r>
            <a:r>
              <a:rPr lang="en-US" altLang="zh-CN" dirty="0" smtClean="0">
                <a:latin typeface="+mj-ea"/>
              </a:rPr>
              <a:t>1.7M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从上面三幅图来比较</a:t>
            </a:r>
            <a:r>
              <a:rPr lang="zh-CN" altLang="en-US" dirty="0" smtClean="0"/>
              <a:t>，综合考虑门的保真度、时长和门的个数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，则最优选择为：当</a:t>
            </a:r>
            <a:r>
              <a:rPr lang="el-GR" altLang="zh-CN" dirty="0" smtClean="0"/>
              <a:t>Δ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最大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9.6</a:t>
            </a:r>
            <a:r>
              <a:rPr lang="zh-CN" altLang="en-US" dirty="0" smtClean="0"/>
              <a:t>左右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CR</a:t>
            </a:r>
            <a:r>
              <a:rPr lang="zh-CN" altLang="en-US" dirty="0" smtClean="0"/>
              <a:t>门总时长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260ns</a:t>
            </a:r>
            <a:r>
              <a:rPr lang="zh-CN" altLang="en-US" dirty="0" smtClean="0"/>
              <a:t>左右，保真度为</a:t>
            </a:r>
            <a:r>
              <a:rPr lang="en-US" altLang="zh-CN" dirty="0" smtClean="0"/>
              <a:t>99.8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或者考虑能级排布更紧密一些，当</a:t>
            </a:r>
            <a:r>
              <a:rPr lang="el-GR" altLang="zh-CN" dirty="0"/>
              <a:t>Δ</a:t>
            </a:r>
            <a:r>
              <a:rPr lang="zh-CN" altLang="en-US" dirty="0"/>
              <a:t>为</a:t>
            </a:r>
            <a:r>
              <a:rPr lang="en-US" altLang="zh-CN" dirty="0"/>
              <a:t>100M</a:t>
            </a:r>
            <a:r>
              <a:rPr lang="zh-CN" altLang="en-US" dirty="0"/>
              <a:t>时，</a:t>
            </a:r>
            <a:r>
              <a:rPr lang="en-US" altLang="zh-CN" dirty="0"/>
              <a:t>N</a:t>
            </a:r>
            <a:r>
              <a:rPr lang="zh-CN" altLang="en-US" dirty="0"/>
              <a:t>最大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7.9</a:t>
            </a:r>
            <a:r>
              <a:rPr lang="zh-CN" altLang="en-US" dirty="0" smtClean="0"/>
              <a:t>左右</a:t>
            </a:r>
            <a:r>
              <a:rPr lang="zh-CN" altLang="en-US" dirty="0"/>
              <a:t>，一个</a:t>
            </a:r>
            <a:r>
              <a:rPr lang="en-US" altLang="zh-CN" dirty="0"/>
              <a:t>CR</a:t>
            </a:r>
            <a:r>
              <a:rPr lang="zh-CN" altLang="en-US" dirty="0"/>
              <a:t>门总时长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336ns</a:t>
            </a:r>
            <a:r>
              <a:rPr lang="zh-CN" altLang="en-US" dirty="0"/>
              <a:t>左右，保真度为</a:t>
            </a:r>
            <a:r>
              <a:rPr lang="en-US" altLang="zh-CN" dirty="0" smtClean="0"/>
              <a:t>99.7</a:t>
            </a:r>
          </a:p>
          <a:p>
            <a:r>
              <a:rPr lang="zh-CN" altLang="en-US" dirty="0"/>
              <a:t>保真度在</a:t>
            </a:r>
            <a:r>
              <a:rPr lang="el-GR" altLang="zh-CN" dirty="0"/>
              <a:t>Δ</a:t>
            </a:r>
            <a:r>
              <a:rPr lang="zh-CN" altLang="en-US" dirty="0"/>
              <a:t>为</a:t>
            </a:r>
            <a:r>
              <a:rPr lang="en-US" altLang="zh-CN" dirty="0"/>
              <a:t>125~130M</a:t>
            </a:r>
            <a:r>
              <a:rPr lang="zh-CN" altLang="en-US" dirty="0"/>
              <a:t>时有个较大的谷，演化过程有极大的能级</a:t>
            </a:r>
            <a:r>
              <a:rPr lang="en-US" altLang="zh-CN" dirty="0"/>
              <a:t>2</a:t>
            </a:r>
            <a:r>
              <a:rPr lang="zh-CN" altLang="en-US" dirty="0"/>
              <a:t>泄露，因为这时驱动频率恰好在该比特</a:t>
            </a:r>
            <a:r>
              <a:rPr lang="en-US" altLang="zh-CN" dirty="0"/>
              <a:t>0-2</a:t>
            </a:r>
            <a:r>
              <a:rPr lang="zh-CN" altLang="en-US" dirty="0"/>
              <a:t>频率的一半，比特直接由</a:t>
            </a:r>
            <a:r>
              <a:rPr lang="en-US" altLang="zh-CN" dirty="0"/>
              <a:t>0</a:t>
            </a:r>
            <a:r>
              <a:rPr lang="zh-CN" altLang="en-US" dirty="0"/>
              <a:t>激发到</a:t>
            </a:r>
            <a:r>
              <a:rPr lang="en-US" altLang="zh-CN" dirty="0"/>
              <a:t>2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341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理论演化过程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初态为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qubit1</a:t>
            </a:r>
            <a:r>
              <a:rPr lang="zh-CN" altLang="en-US" dirty="0" smtClean="0"/>
              <a:t>处于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态，</a:t>
            </a:r>
            <a:r>
              <a:rPr lang="en-US" altLang="zh-CN" dirty="0" smtClean="0"/>
              <a:t>qubit2</a:t>
            </a:r>
            <a:r>
              <a:rPr lang="zh-CN" altLang="en-US" dirty="0" smtClean="0"/>
              <a:t>分别绕着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轴逆时针和顺时针旋转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57" y="3113881"/>
            <a:ext cx="3063082" cy="30630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95" y="3113881"/>
            <a:ext cx="2832105" cy="28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30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相邻比特能级排布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这里利用了假设，驱动强度等于</a:t>
            </a:r>
            <a:r>
              <a:rPr lang="en-US" altLang="zh-CN" dirty="0" smtClean="0"/>
              <a:t>0.4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，以减小计算量，且保证不同</a:t>
            </a:r>
            <a:r>
              <a:rPr lang="el-GR" altLang="zh-CN" dirty="0"/>
              <a:t>Δ</a:t>
            </a:r>
            <a:r>
              <a:rPr lang="zh-CN" altLang="en-US" dirty="0" smtClean="0"/>
              <a:t>普遍能获得较好保真度，但是对于很多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，改变驱动</a:t>
            </a:r>
            <a:r>
              <a:rPr lang="zh-CN" altLang="en-US" dirty="0" smtClean="0"/>
              <a:t>强度也可以很好保持较好保真度，且可以减小门时间，也就是还有继续改良的空间，这里只是提供了一个可以明确得到下限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zh-CN" altLang="en-US" dirty="0" smtClean="0">
                <a:solidFill>
                  <a:srgbClr val="FF0000"/>
                </a:solidFill>
              </a:rPr>
              <a:t>结果来看应该选用</a:t>
            </a:r>
            <a:r>
              <a:rPr lang="en-US" altLang="zh-CN" dirty="0" smtClean="0">
                <a:solidFill>
                  <a:srgbClr val="FF0000"/>
                </a:solidFill>
              </a:rPr>
              <a:t>g=1.7M</a:t>
            </a:r>
            <a:r>
              <a:rPr lang="zh-CN" altLang="en-US" dirty="0" smtClean="0">
                <a:solidFill>
                  <a:srgbClr val="FF0000"/>
                </a:solidFill>
              </a:rPr>
              <a:t>，相邻比特间隔为</a:t>
            </a:r>
            <a:r>
              <a:rPr lang="en-US" altLang="zh-CN" dirty="0" smtClean="0">
                <a:solidFill>
                  <a:srgbClr val="FF0000"/>
                </a:solidFill>
              </a:rPr>
              <a:t>160M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cost function</a:t>
            </a:r>
            <a:r>
              <a:rPr lang="zh-CN" altLang="en-US" dirty="0" smtClean="0"/>
              <a:t>的凸性不好，利用</a:t>
            </a:r>
            <a:r>
              <a:rPr lang="en-US" altLang="zh-CN" dirty="0" smtClean="0"/>
              <a:t>quasi-Newton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Nelder</a:t>
            </a:r>
            <a:r>
              <a:rPr lang="en-US" altLang="zh-CN" dirty="0"/>
              <a:t>-</a:t>
            </a:r>
            <a:r>
              <a:rPr lang="en-US" altLang="zh-CN" dirty="0" smtClean="0"/>
              <a:t>Mead</a:t>
            </a:r>
            <a:r>
              <a:rPr lang="zh-CN" altLang="en-US" dirty="0" smtClean="0"/>
              <a:t>方法总是限于局域最优值，所以采用了遍历搜索的方式，现在准备利用</a:t>
            </a:r>
            <a:r>
              <a:rPr lang="en-US" altLang="zh-CN" dirty="0" smtClean="0"/>
              <a:t>SUSSADE</a:t>
            </a:r>
            <a:r>
              <a:rPr lang="zh-CN" altLang="en-US" dirty="0" smtClean="0"/>
              <a:t>，看能不能直接找到更好的解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43981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+mj-ea"/>
              </a:rPr>
              <a:t>Qubit</a:t>
            </a:r>
            <a:r>
              <a:rPr lang="zh-CN" altLang="en-US" dirty="0">
                <a:latin typeface="+mj-ea"/>
              </a:rPr>
              <a:t>频率选取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两种方案主要是分别受到临近和次临近影响，现在</a:t>
            </a:r>
            <a:r>
              <a:rPr lang="zh-CN" altLang="en-US" dirty="0" smtClean="0"/>
              <a:t>主要</a:t>
            </a:r>
            <a:r>
              <a:rPr lang="zh-CN" altLang="en-US" dirty="0" smtClean="0"/>
              <a:t>研究做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门的两个比特的临近</a:t>
            </a:r>
            <a:r>
              <a:rPr lang="zh-CN" altLang="en-US" dirty="0" smtClean="0"/>
              <a:t>比特和次近邻比特影响</a:t>
            </a:r>
            <a:endParaRPr lang="en-US" altLang="zh-CN" dirty="0" smtClean="0"/>
          </a:p>
          <a:p>
            <a:r>
              <a:rPr lang="zh-CN" altLang="en-US" dirty="0" smtClean="0"/>
              <a:t>将之前的两比特拓展到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比特，</a:t>
            </a:r>
            <a:r>
              <a:rPr lang="zh-CN" altLang="en-US" dirty="0" smtClean="0"/>
              <a:t>比特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和比特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是做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门的比特，比特</a:t>
            </a:r>
            <a:r>
              <a:rPr lang="en-US" altLang="zh-CN" dirty="0" smtClean="0"/>
              <a:t>1</a:t>
            </a:r>
            <a:r>
              <a:rPr lang="zh-CN" altLang="en-US" dirty="0" smtClean="0"/>
              <a:t>频率</a:t>
            </a:r>
            <a:r>
              <a:rPr lang="en-US" altLang="zh-CN" dirty="0" smtClean="0"/>
              <a:t>5.1G</a:t>
            </a:r>
            <a:r>
              <a:rPr lang="zh-CN" altLang="en-US" dirty="0" smtClean="0"/>
              <a:t>，比特</a:t>
            </a:r>
            <a:r>
              <a:rPr lang="en-US" altLang="zh-CN" dirty="0" smtClean="0"/>
              <a:t>2</a:t>
            </a:r>
            <a:r>
              <a:rPr lang="zh-CN" altLang="en-US" dirty="0" smtClean="0"/>
              <a:t>频率</a:t>
            </a:r>
            <a:r>
              <a:rPr lang="en-US" altLang="zh-CN" dirty="0" smtClean="0"/>
              <a:t>4.94G</a:t>
            </a:r>
            <a:r>
              <a:rPr lang="zh-CN" altLang="en-US" dirty="0" smtClean="0"/>
              <a:t>，能级差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个比特耦合强度都为</a:t>
            </a:r>
            <a:r>
              <a:rPr lang="en-US" altLang="zh-CN" dirty="0" smtClean="0"/>
              <a:t>1.7M</a:t>
            </a:r>
            <a:r>
              <a:rPr lang="zh-CN" altLang="en-US" dirty="0" smtClean="0"/>
              <a:t>，非简谐性</a:t>
            </a:r>
            <a:r>
              <a:rPr lang="en-US" altLang="zh-CN" dirty="0" smtClean="0"/>
              <a:t>250M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保持</a:t>
            </a:r>
            <a:r>
              <a:rPr lang="en-US" altLang="zh-CN" dirty="0" smtClean="0"/>
              <a:t>qubit1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不变，分别改变</a:t>
            </a:r>
            <a:r>
              <a:rPr lang="en-US" altLang="zh-CN" dirty="0" smtClean="0"/>
              <a:t>qubit0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的频率，观察保真度变化，从而得出在现有耦合强度下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1.7M</a:t>
            </a:r>
            <a:r>
              <a:rPr lang="zh-CN" altLang="en-US" dirty="0" smtClean="0"/>
              <a:t>），近邻比特和次近邻比特能级差距的下限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364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次临近影响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改变比特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频率：当</a:t>
            </a:r>
            <a:r>
              <a:rPr lang="en-US" altLang="zh-CN" sz="2400" dirty="0" smtClean="0"/>
              <a:t>qubit0</a:t>
            </a:r>
            <a:r>
              <a:rPr lang="zh-CN" altLang="en-US" sz="2400" dirty="0" smtClean="0"/>
              <a:t>逐渐接近</a:t>
            </a:r>
            <a:r>
              <a:rPr lang="en-US" altLang="zh-CN" sz="2400" dirty="0" smtClean="0"/>
              <a:t>qubit1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1-2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4.85G</a:t>
            </a:r>
            <a:r>
              <a:rPr lang="zh-CN" altLang="en-US" sz="2400" dirty="0" smtClean="0"/>
              <a:t>时，保真度下降，</a:t>
            </a:r>
            <a:r>
              <a:rPr lang="zh-CN" altLang="en-US" sz="2400" dirty="0" smtClean="0"/>
              <a:t>随后上升</a:t>
            </a:r>
            <a:r>
              <a:rPr lang="zh-CN" altLang="en-US" sz="2400" dirty="0" smtClean="0"/>
              <a:t>；当</a:t>
            </a:r>
            <a:r>
              <a:rPr lang="en-US" altLang="zh-CN" sz="2400" dirty="0" smtClean="0"/>
              <a:t>qubit0</a:t>
            </a:r>
            <a:r>
              <a:rPr lang="zh-CN" altLang="en-US" sz="2400" dirty="0" smtClean="0"/>
              <a:t>频率接近</a:t>
            </a:r>
            <a:r>
              <a:rPr lang="en-US" altLang="zh-CN" sz="2400" dirty="0" smtClean="0"/>
              <a:t>qubit2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4.94G</a:t>
            </a:r>
            <a:r>
              <a:rPr lang="zh-CN" altLang="en-US" sz="2400" dirty="0" smtClean="0"/>
              <a:t>时，保真度下降，</a:t>
            </a:r>
            <a:r>
              <a:rPr lang="zh-CN" altLang="en-US" sz="2400" dirty="0" smtClean="0"/>
              <a:t>随后又</a:t>
            </a:r>
            <a:r>
              <a:rPr lang="zh-CN" altLang="en-US" sz="2400" dirty="0"/>
              <a:t>有一</a:t>
            </a:r>
            <a:r>
              <a:rPr lang="zh-CN" altLang="en-US" sz="2400" dirty="0" smtClean="0"/>
              <a:t>个上升；当频率接近</a:t>
            </a:r>
            <a:r>
              <a:rPr lang="en-US" altLang="zh-CN" sz="2400" dirty="0" smtClean="0"/>
              <a:t>5.0G</a:t>
            </a:r>
            <a:r>
              <a:rPr lang="zh-CN" altLang="en-US" sz="2400" dirty="0" smtClean="0"/>
              <a:t>时保真度下降，原因未知；最终接近比特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0-1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5.1G</a:t>
            </a:r>
            <a:r>
              <a:rPr lang="zh-CN" altLang="en-US" sz="2400" dirty="0" smtClean="0"/>
              <a:t>，保真度下降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如果要保证</a:t>
            </a:r>
            <a:r>
              <a:rPr lang="en-US" altLang="zh-CN" sz="2400" dirty="0" err="1" smtClean="0"/>
              <a:t>Ufidelity</a:t>
            </a:r>
            <a:r>
              <a:rPr lang="zh-CN" altLang="en-US" sz="2400" dirty="0" smtClean="0"/>
              <a:t>仍大于</a:t>
            </a:r>
            <a:r>
              <a:rPr lang="en-US" altLang="zh-CN" sz="2400" dirty="0" smtClean="0"/>
              <a:t>0.99</a:t>
            </a:r>
            <a:r>
              <a:rPr lang="zh-CN" altLang="en-US" sz="2400" dirty="0" smtClean="0"/>
              <a:t>，比特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频率与比特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4.94G</a:t>
            </a:r>
            <a:r>
              <a:rPr lang="zh-CN" altLang="en-US" sz="2400" dirty="0" smtClean="0"/>
              <a:t>，相差至少要</a:t>
            </a:r>
            <a:r>
              <a:rPr lang="en-US" altLang="zh-CN" sz="2400" dirty="0" smtClean="0"/>
              <a:t>20M</a:t>
            </a:r>
            <a:r>
              <a:rPr lang="zh-CN" altLang="en-US" sz="2400" dirty="0" smtClean="0"/>
              <a:t>以上，说明次临近比特频率差至少为</a:t>
            </a:r>
            <a:r>
              <a:rPr lang="en-US" altLang="zh-CN" sz="2400" dirty="0" smtClean="0"/>
              <a:t>20M</a:t>
            </a:r>
            <a:endParaRPr lang="zh-CN" altLang="en-US" sz="2400" dirty="0"/>
          </a:p>
        </p:txBody>
      </p:sp>
      <p:pic>
        <p:nvPicPr>
          <p:cNvPr id="4099" name="Picture 3" descr="F:\laboratory\Sync\程序\programme\two qubit gate\CZgate\IBM\result\能级排列\g = 1.7M\能级间隔\total\wq0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23" y="3789040"/>
            <a:ext cx="3672886" cy="275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28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临近比特影响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继续</a:t>
            </a:r>
            <a:r>
              <a:rPr lang="zh-CN" altLang="en-US" sz="2400" dirty="0" smtClean="0"/>
              <a:t>改变比特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频率，大于比特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，类似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型排布：</a:t>
            </a:r>
            <a:r>
              <a:rPr lang="zh-CN" altLang="en-US" sz="2400" dirty="0" smtClean="0"/>
              <a:t>当</a:t>
            </a:r>
            <a:r>
              <a:rPr lang="en-US" altLang="zh-CN" sz="2400" dirty="0" smtClean="0"/>
              <a:t>qubit0</a:t>
            </a:r>
            <a:r>
              <a:rPr lang="zh-CN" altLang="en-US" sz="2400" dirty="0" smtClean="0"/>
              <a:t>远离</a:t>
            </a:r>
            <a:r>
              <a:rPr lang="en-US" altLang="zh-CN" sz="2400" dirty="0" smtClean="0"/>
              <a:t>qubit1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5.1G</a:t>
            </a:r>
            <a:r>
              <a:rPr lang="zh-CN" altLang="en-US" sz="2400" dirty="0" smtClean="0"/>
              <a:t>，保真度逐渐</a:t>
            </a:r>
            <a:r>
              <a:rPr lang="zh-CN" altLang="en-US" sz="2400" dirty="0" smtClean="0"/>
              <a:t>增大；当比特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1-2</a:t>
            </a:r>
            <a:r>
              <a:rPr lang="zh-CN" altLang="en-US" sz="2400" dirty="0" smtClean="0"/>
              <a:t>能级接近比特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0-1</a:t>
            </a:r>
            <a:r>
              <a:rPr lang="zh-CN" altLang="en-US" sz="2400" dirty="0" smtClean="0"/>
              <a:t>能级时，驱动</a:t>
            </a:r>
            <a:r>
              <a:rPr lang="zh-CN" altLang="en-US" sz="2400" dirty="0" smtClean="0"/>
              <a:t>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的同时也会驱动比特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，所以在</a:t>
            </a:r>
            <a:r>
              <a:rPr lang="en-US" altLang="zh-CN" sz="2400" dirty="0" smtClean="0"/>
              <a:t>5.19G</a:t>
            </a:r>
            <a:r>
              <a:rPr lang="zh-CN" altLang="en-US" sz="2400" dirty="0" smtClean="0"/>
              <a:t>附近保真度下降</a:t>
            </a:r>
            <a:endParaRPr lang="en-US" altLang="zh-CN" sz="2400" dirty="0" smtClean="0"/>
          </a:p>
          <a:p>
            <a:r>
              <a:rPr lang="zh-CN" altLang="en-US" sz="2400" dirty="0" smtClean="0"/>
              <a:t>要保证</a:t>
            </a:r>
            <a:r>
              <a:rPr lang="en-US" altLang="zh-CN" sz="2400" dirty="0" err="1" smtClean="0"/>
              <a:t>Ufidelity</a:t>
            </a:r>
            <a:r>
              <a:rPr lang="zh-CN" altLang="en-US" sz="2400" dirty="0" smtClean="0"/>
              <a:t>仍大于</a:t>
            </a:r>
            <a:r>
              <a:rPr lang="en-US" altLang="zh-CN" sz="2400" dirty="0" smtClean="0"/>
              <a:t>0.99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与比特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的能级差要大于</a:t>
            </a:r>
            <a:r>
              <a:rPr lang="en-US" altLang="zh-CN" sz="2400" dirty="0" smtClean="0"/>
              <a:t>50M</a:t>
            </a:r>
            <a:r>
              <a:rPr lang="zh-CN" altLang="en-US" sz="2400" dirty="0" smtClean="0"/>
              <a:t>，即临近比特频率差最好要大于</a:t>
            </a:r>
            <a:r>
              <a:rPr lang="en-US" altLang="zh-CN" sz="2400" dirty="0" smtClean="0"/>
              <a:t>50M</a:t>
            </a:r>
            <a:endParaRPr lang="zh-CN" altLang="en-US" sz="2400" dirty="0"/>
          </a:p>
        </p:txBody>
      </p:sp>
      <p:pic>
        <p:nvPicPr>
          <p:cNvPr id="5122" name="Picture 2" descr="F:\laboratory\Sync\程序\programme\two qubit gate\CZgate\IBM\result\能级排列\g = 1.7M\能级间隔\total\wq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337" y="3429000"/>
            <a:ext cx="3878494" cy="290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82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临近比特影响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改变比特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频率，小于</a:t>
            </a:r>
            <a:r>
              <a:rPr lang="zh-CN" altLang="en-US" sz="2400" dirty="0" smtClean="0"/>
              <a:t>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，类似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型排布：</a:t>
            </a:r>
            <a:r>
              <a:rPr lang="zh-CN" altLang="en-US" sz="2400" dirty="0" smtClean="0"/>
              <a:t>当</a:t>
            </a:r>
            <a:r>
              <a:rPr lang="en-US" altLang="zh-CN" sz="2400" dirty="0" smtClean="0"/>
              <a:t>qubit3</a:t>
            </a:r>
            <a:r>
              <a:rPr lang="zh-CN" altLang="en-US" sz="2400" dirty="0" smtClean="0"/>
              <a:t>远离</a:t>
            </a:r>
            <a:r>
              <a:rPr lang="en-US" altLang="zh-CN" sz="2400" dirty="0" smtClean="0"/>
              <a:t>qubit2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4.94G</a:t>
            </a:r>
            <a:r>
              <a:rPr lang="zh-CN" altLang="en-US" sz="2400" dirty="0" smtClean="0"/>
              <a:t>，保真度逐渐</a:t>
            </a:r>
            <a:r>
              <a:rPr lang="zh-CN" altLang="en-US" sz="2400" dirty="0" smtClean="0"/>
              <a:t>增大；</a:t>
            </a:r>
            <a:endParaRPr lang="en-US" altLang="zh-CN" sz="2400" dirty="0" smtClean="0"/>
          </a:p>
          <a:p>
            <a:r>
              <a:rPr lang="zh-CN" altLang="en-US" sz="2400" dirty="0" smtClean="0"/>
              <a:t>要保证</a:t>
            </a:r>
            <a:r>
              <a:rPr lang="en-US" altLang="zh-CN" sz="2400" dirty="0" err="1" smtClean="0"/>
              <a:t>Ufidelity</a:t>
            </a:r>
            <a:r>
              <a:rPr lang="zh-CN" altLang="en-US" sz="2400" dirty="0" smtClean="0"/>
              <a:t>仍大于</a:t>
            </a:r>
            <a:r>
              <a:rPr lang="en-US" altLang="zh-CN" sz="2400" dirty="0" smtClean="0"/>
              <a:t>0.99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与比特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的能级差要大于</a:t>
            </a:r>
            <a:r>
              <a:rPr lang="en-US" altLang="zh-CN" sz="2400" dirty="0" smtClean="0"/>
              <a:t>40M</a:t>
            </a:r>
            <a:r>
              <a:rPr lang="zh-CN" altLang="en-US" sz="2400" dirty="0" smtClean="0"/>
              <a:t>，即临近比特频率差最好要大于</a:t>
            </a:r>
            <a:r>
              <a:rPr lang="en-US" altLang="zh-CN" sz="2400" dirty="0" smtClean="0"/>
              <a:t>40M</a:t>
            </a:r>
            <a:endParaRPr lang="zh-CN" altLang="en-US" sz="2400" dirty="0"/>
          </a:p>
        </p:txBody>
      </p:sp>
      <p:pic>
        <p:nvPicPr>
          <p:cNvPr id="6146" name="Picture 2" descr="F:\laboratory\Sync\程序\programme\two qubit gate\CZgate\IBM\result\能级排列\g = 1.7M\能级间隔\total\wq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530" y="3140969"/>
            <a:ext cx="4158274" cy="311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620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综上所述，在非简谐性固定在</a:t>
            </a:r>
            <a:r>
              <a:rPr lang="en-US" altLang="zh-CN" dirty="0" smtClean="0"/>
              <a:t>-250M</a:t>
            </a:r>
            <a:r>
              <a:rPr lang="zh-CN" altLang="en-US" dirty="0" smtClean="0"/>
              <a:t>的情况下，相邻比特间能级差为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，排列方式选为</a:t>
            </a:r>
            <a:r>
              <a:rPr lang="en-US" altLang="zh-CN" dirty="0" smtClean="0"/>
              <a:t>W</a:t>
            </a:r>
            <a:r>
              <a:rPr lang="zh-CN" altLang="en-US" dirty="0" smtClean="0"/>
              <a:t>型，以减少次临近的影响。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</a:t>
            </a:r>
            <a:r>
              <a:rPr lang="zh-CN" altLang="en-US" dirty="0" smtClean="0"/>
              <a:t>型的上拐角处，最高点两侧的比特频率差可以选择为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100M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330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130M</a:t>
            </a:r>
            <a:r>
              <a:rPr lang="zh-CN" altLang="en-US" dirty="0" smtClean="0"/>
              <a:t>处，保真度的下降</a:t>
            </a:r>
            <a:endParaRPr lang="en-US" altLang="zh-CN" dirty="0" smtClean="0"/>
          </a:p>
          <a:p>
            <a:r>
              <a:rPr lang="zh-CN" altLang="en-US" dirty="0" smtClean="0"/>
              <a:t>周围比特频率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，保真度的下降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693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+mj-ea"/>
              </a:rPr>
              <a:t>IBM</a:t>
            </a:r>
            <a:r>
              <a:rPr lang="zh-CN" altLang="en-US" dirty="0" smtClean="0">
                <a:latin typeface="+mj-ea"/>
              </a:rPr>
              <a:t>的</a:t>
            </a:r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先看</a:t>
            </a:r>
            <a:r>
              <a:rPr lang="en-US" altLang="zh-CN" dirty="0" smtClean="0"/>
              <a:t>IBM16</a:t>
            </a:r>
            <a:r>
              <a:rPr lang="zh-CN" altLang="en-US" dirty="0" smtClean="0"/>
              <a:t>比特的能级排列，</a:t>
            </a:r>
            <a:r>
              <a:rPr lang="en-US" altLang="zh-CN" dirty="0" smtClean="0"/>
              <a:t>IBM16</a:t>
            </a:r>
            <a:r>
              <a:rPr lang="zh-CN" altLang="en-US" dirty="0" smtClean="0"/>
              <a:t>比特能级上下两层排列如下图：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2" y="2925803"/>
            <a:ext cx="8969518" cy="375698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01" y="2366880"/>
            <a:ext cx="839800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483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IBM</a:t>
            </a:r>
            <a:r>
              <a:rPr lang="zh-CN" altLang="en-US" dirty="0">
                <a:latin typeface="+mj-ea"/>
              </a:rPr>
              <a:t>的</a:t>
            </a:r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0" y="2856357"/>
            <a:ext cx="8763760" cy="244623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93" y="1770507"/>
            <a:ext cx="8332851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0571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IBM</a:t>
            </a:r>
            <a:r>
              <a:rPr lang="zh-CN" altLang="en-US" dirty="0">
                <a:latin typeface="+mj-ea"/>
              </a:rPr>
              <a:t>的</a:t>
            </a:r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上面一行能级排列是比较明显的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型结构，在一定频率范围内，先由高到低，再由低到高，并不是一高一低这种排列</a:t>
            </a:r>
            <a:endParaRPr lang="en-US" altLang="zh-CN" dirty="0" smtClean="0"/>
          </a:p>
          <a:p>
            <a:r>
              <a:rPr lang="zh-CN" altLang="en-US" dirty="0" smtClean="0"/>
              <a:t>下面一行排列的比较混乱，既有由高到低排列，又有一高一低这种排列</a:t>
            </a:r>
            <a:endParaRPr lang="en-US" altLang="zh-CN" dirty="0" smtClean="0"/>
          </a:p>
          <a:p>
            <a:r>
              <a:rPr lang="zh-CN" altLang="en-US" dirty="0" smtClean="0"/>
              <a:t>整体比特的频率范围在</a:t>
            </a:r>
            <a:r>
              <a:rPr lang="en-US" altLang="zh-CN" dirty="0" smtClean="0"/>
              <a:t>4.870G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5.400G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r>
              <a:rPr lang="zh-CN" altLang="en-US" dirty="0" smtClean="0"/>
              <a:t>相邻比特最小频率差为</a:t>
            </a:r>
            <a:r>
              <a:rPr lang="en-US" altLang="zh-CN" dirty="0" smtClean="0"/>
              <a:t>40M</a:t>
            </a:r>
            <a:r>
              <a:rPr lang="zh-CN" altLang="en-US" dirty="0" smtClean="0"/>
              <a:t>，发生在上下两行连接的</a:t>
            </a:r>
            <a:r>
              <a:rPr lang="en-US" altLang="zh-CN" dirty="0" smtClean="0"/>
              <a:t>Q8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Q9</a:t>
            </a:r>
            <a:r>
              <a:rPr lang="zh-CN" altLang="en-US" dirty="0" smtClean="0"/>
              <a:t>之间，同一行最小频率差为</a:t>
            </a:r>
            <a:r>
              <a:rPr lang="en-US" altLang="zh-CN" dirty="0" smtClean="0"/>
              <a:t>69M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Q10</a:t>
            </a:r>
            <a:r>
              <a:rPr lang="zh-CN" altLang="en-US" dirty="0" smtClean="0"/>
              <a:t>之间，频率间隔最大是</a:t>
            </a:r>
            <a:r>
              <a:rPr lang="en-US" altLang="zh-CN" dirty="0" smtClean="0"/>
              <a:t>240M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Q15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Q14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r>
              <a:rPr lang="zh-CN" altLang="en-US" dirty="0"/>
              <a:t>次</a:t>
            </a:r>
            <a:r>
              <a:rPr lang="zh-CN" altLang="en-US" dirty="0" smtClean="0"/>
              <a:t>近邻比特最小频率差为</a:t>
            </a:r>
            <a:r>
              <a:rPr lang="en-US" altLang="zh-CN" dirty="0" smtClean="0"/>
              <a:t>19M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Q0</a:t>
            </a:r>
            <a:r>
              <a:rPr lang="zh-CN" altLang="en-US" dirty="0" smtClean="0"/>
              <a:t>之间，同一行间次近邻频率差最小为</a:t>
            </a:r>
            <a:r>
              <a:rPr lang="en-US" altLang="zh-CN" dirty="0" smtClean="0"/>
              <a:t>22M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Q13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Q11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91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分别将初态制备成</a:t>
            </a:r>
            <a:r>
              <a:rPr lang="en-US" altLang="zh-CN" dirty="0" smtClean="0"/>
              <a:t>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，进行演化，得到末态与理论末态之间的保真度，求其平均值，作为整体保真度。</a:t>
            </a:r>
            <a:endParaRPr lang="en-US" altLang="zh-CN" dirty="0" smtClean="0"/>
          </a:p>
          <a:p>
            <a:r>
              <a:rPr lang="en-US" altLang="zh-CN" dirty="0" smtClean="0"/>
              <a:t>Qubit</a:t>
            </a:r>
            <a:r>
              <a:rPr lang="zh-CN" altLang="en-US" dirty="0" smtClean="0"/>
              <a:t>参数为：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01</a:t>
            </a:r>
            <a:r>
              <a:rPr lang="zh-CN" altLang="en-US" dirty="0" smtClean="0"/>
              <a:t>间频率</a:t>
            </a:r>
            <a:r>
              <a:rPr lang="zh-CN" altLang="en-US" dirty="0"/>
              <a:t>：</a:t>
            </a:r>
            <a:r>
              <a:rPr lang="en-US" altLang="zh-CN" dirty="0" smtClean="0"/>
              <a:t>4.914G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5.114G</a:t>
            </a:r>
          </a:p>
          <a:p>
            <a:pPr lvl="1"/>
            <a:r>
              <a:rPr lang="zh-CN" altLang="en-US" dirty="0" smtClean="0"/>
              <a:t>耦合强度：</a:t>
            </a:r>
            <a:r>
              <a:rPr lang="en-US" altLang="zh-CN" dirty="0" smtClean="0"/>
              <a:t>3.8M</a:t>
            </a:r>
          </a:p>
          <a:p>
            <a:pPr lvl="1"/>
            <a:r>
              <a:rPr lang="zh-CN" altLang="en-US" dirty="0"/>
              <a:t>非简</a:t>
            </a:r>
            <a:r>
              <a:rPr lang="zh-CN" altLang="en-US" dirty="0" smtClean="0"/>
              <a:t>谐性：</a:t>
            </a:r>
            <a:r>
              <a:rPr lang="en-US" altLang="zh-CN" dirty="0" smtClean="0"/>
              <a:t>-330M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-330M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35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96900" y="1473200"/>
                <a:ext cx="10998200" cy="50799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微波序列：为了减弱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的影响，采用</a:t>
                </a:r>
                <a:r>
                  <a:rPr lang="en-US" altLang="zh-CN" dirty="0" smtClean="0"/>
                  <a:t>echo scheme</a:t>
                </a:r>
                <a:r>
                  <a:rPr lang="zh-CN" altLang="en-US" dirty="0" smtClean="0"/>
                  <a:t>，序列为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IX</m:t>
                        </m:r>
                      </m:e>
                    </m:d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IX</m:t>
                        </m:r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改变半个</a:t>
                </a:r>
                <a:r>
                  <a:rPr lang="en-US" altLang="zh-CN" dirty="0" smtClean="0"/>
                  <a:t>CR(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的时长</a:t>
                </a:r>
                <a:r>
                  <a:rPr lang="en-US" altLang="zh-CN" dirty="0" err="1" smtClean="0"/>
                  <a:t>tp</a:t>
                </a:r>
                <a:r>
                  <a:rPr lang="zh-CN" altLang="en-US" dirty="0" smtClean="0"/>
                  <a:t>与驱动强度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，寻找最高保真度。在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=80</a:t>
                </a:r>
                <a:r>
                  <a:rPr lang="zh-CN" altLang="en-US" dirty="0" smtClean="0"/>
                  <a:t>附近，需要的驱动强度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对于非简谐性较大，一部分状态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上粒子数被激发到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态上，虽然随着微波包络的减小，这部分粒子也会回到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态上，但是在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态上额外积累相位的误差却保留了，所以最高保真度在</a:t>
                </a:r>
                <a:r>
                  <a:rPr lang="en-US" altLang="zh-CN" dirty="0" smtClean="0"/>
                  <a:t>98.9%</a:t>
                </a:r>
                <a:r>
                  <a:rPr lang="zh-CN" altLang="en-US" dirty="0" smtClean="0"/>
                  <a:t>附近。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总</a:t>
                </a:r>
                <a:r>
                  <a:rPr lang="en-US" altLang="zh-CN" dirty="0" smtClean="0"/>
                  <a:t>CR</a:t>
                </a:r>
                <a:r>
                  <a:rPr lang="zh-CN" altLang="en-US" dirty="0" smtClean="0"/>
                  <a:t>波（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）时长大概在</a:t>
                </a:r>
                <a:r>
                  <a:rPr lang="en-US" altLang="zh-CN" dirty="0" smtClean="0"/>
                  <a:t>T=2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tp+40</a:t>
                </a:r>
                <a:r>
                  <a:rPr lang="zh-CN" altLang="en-US" dirty="0" smtClean="0"/>
                  <a:t>左右。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900" y="1473200"/>
                <a:ext cx="10998200" cy="5079999"/>
              </a:xfrm>
              <a:blipFill rotWithShape="0">
                <a:blip r:embed="rId2"/>
                <a:stretch>
                  <a:fillRect l="-887" t="-1321" r="-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2578893"/>
            <a:ext cx="4381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非简谐性为</a:t>
            </a:r>
            <a:r>
              <a:rPr lang="en-US" altLang="zh-CN" dirty="0" smtClean="0"/>
              <a:t>-330M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qubit</a:t>
            </a:r>
            <a:r>
              <a:rPr lang="zh-CN" altLang="en-US" dirty="0" smtClean="0"/>
              <a:t>，具体演化过程：（保真度在</a:t>
            </a:r>
            <a:r>
              <a:rPr lang="en-US" altLang="zh-CN" dirty="0" smtClean="0"/>
              <a:t>98.9</a:t>
            </a:r>
            <a:r>
              <a:rPr lang="zh-CN" altLang="en-US" dirty="0" smtClean="0"/>
              <a:t>附近）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初态为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，图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qubit</a:t>
            </a:r>
            <a:r>
              <a:rPr lang="zh-CN" altLang="en-US" dirty="0" smtClean="0"/>
              <a:t>演化，图</a:t>
            </a:r>
            <a:r>
              <a:rPr lang="en-US" altLang="zh-CN" dirty="0" smtClean="0"/>
              <a:t>3</a:t>
            </a:r>
            <a:r>
              <a:rPr lang="zh-CN" altLang="en-US" dirty="0" smtClean="0"/>
              <a:t>是泄露到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态的粒子数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5741"/>
            <a:ext cx="2989263" cy="29892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86" y="2725741"/>
            <a:ext cx="3255176" cy="32551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014" y="2771460"/>
            <a:ext cx="3863764" cy="28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3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由上图可以看到仿真与理论的差距：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图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中，在</a:t>
                </a:r>
                <a:r>
                  <a:rPr lang="en-US" altLang="zh-CN" dirty="0" smtClean="0"/>
                  <a:t>Bloch</a:t>
                </a:r>
                <a:r>
                  <a:rPr lang="zh-CN" altLang="en-US" dirty="0" smtClean="0"/>
                  <a:t>球两个极点盘旋的过程是受到了微波非共振驱动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01</a:t>
                </a:r>
                <a:r>
                  <a:rPr lang="zh-CN" altLang="en-US" dirty="0" smtClean="0"/>
                  <a:t>能级的影响，在理论中，这一部分由旋转波近似而忽略，但是实际中由于驱动强，影响比较大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从图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中可以看出，后半部分</a:t>
                </a:r>
                <a:r>
                  <a:rPr lang="en-US" altLang="zh-CN" dirty="0" smtClean="0"/>
                  <a:t>CR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的偏差较大，这是由于后半部分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处于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态，部分被激发到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态上，导致了演化过程偏差较大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这</a:t>
                </a:r>
                <a:r>
                  <a:rPr lang="zh-CN" altLang="en-US" dirty="0" smtClean="0"/>
                  <a:t>一部分被驱动到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态的影响，无法用</a:t>
                </a:r>
                <a:r>
                  <a:rPr lang="en-US" altLang="zh-CN" dirty="0" smtClean="0"/>
                  <a:t>DRAG</a:t>
                </a:r>
                <a:r>
                  <a:rPr lang="zh-CN" altLang="en-US" dirty="0" smtClean="0"/>
                  <a:t>消除，因为</a:t>
                </a:r>
                <a:r>
                  <a:rPr lang="en-US" altLang="zh-CN" dirty="0" smtClean="0"/>
                  <a:t>DRAG</a:t>
                </a:r>
                <a:r>
                  <a:rPr lang="zh-CN" altLang="en-US" dirty="0" smtClean="0"/>
                  <a:t>消除的是微波中</a:t>
                </a:r>
                <a:r>
                  <a:rPr lang="en-US" altLang="zh-CN" dirty="0" smtClean="0"/>
                  <a:t>1—2</a:t>
                </a:r>
                <a:r>
                  <a:rPr lang="zh-CN" altLang="en-US" dirty="0" smtClean="0"/>
                  <a:t>跃迁频率的分量，即共振跃迁部分，</a:t>
                </a:r>
                <a:r>
                  <a:rPr lang="zh-CN" altLang="en-US" dirty="0"/>
                  <a:t>而</a:t>
                </a:r>
                <a:r>
                  <a:rPr lang="zh-CN" altLang="en-US" dirty="0" smtClean="0"/>
                  <a:t>不是</a:t>
                </a:r>
                <a:r>
                  <a:rPr lang="en-US" altLang="zh-CN" dirty="0" smtClean="0"/>
                  <a:t>0—1</a:t>
                </a:r>
                <a:r>
                  <a:rPr lang="zh-CN" altLang="en-US" dirty="0" smtClean="0"/>
                  <a:t>分量对</a:t>
                </a:r>
                <a:r>
                  <a:rPr lang="en-US" altLang="zh-CN" dirty="0" smtClean="0"/>
                  <a:t>1—2</a:t>
                </a:r>
                <a:r>
                  <a:rPr lang="zh-CN" altLang="en-US" dirty="0" smtClean="0"/>
                  <a:t>非共振跃迁的影响。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9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30264</TotalTime>
  <Words>4763</Words>
  <Application>Microsoft Office PowerPoint</Application>
  <PresentationFormat>自定义</PresentationFormat>
  <Paragraphs>480</Paragraphs>
  <Slides>59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1" baseType="lpstr">
      <vt:lpstr>Office 主题</vt:lpstr>
      <vt:lpstr>Microsoft 公式 3.0</vt:lpstr>
      <vt:lpstr>IBM的CNOT门的初步仿真</vt:lpstr>
      <vt:lpstr>理论</vt:lpstr>
      <vt:lpstr>理论</vt:lpstr>
      <vt:lpstr>理论演化过程</vt:lpstr>
      <vt:lpstr>理论演化过程</vt:lpstr>
      <vt:lpstr>仿真</vt:lpstr>
      <vt:lpstr>仿真</vt:lpstr>
      <vt:lpstr>仿真</vt:lpstr>
      <vt:lpstr>仿真</vt:lpstr>
      <vt:lpstr>仿真</vt:lpstr>
      <vt:lpstr>提高非简谐性仿真</vt:lpstr>
      <vt:lpstr>仿真</vt:lpstr>
      <vt:lpstr>仿真</vt:lpstr>
      <vt:lpstr>关于cross talk和补偿</vt:lpstr>
      <vt:lpstr>理论解释</vt:lpstr>
      <vt:lpstr>仿真结果</vt:lpstr>
      <vt:lpstr>消除I_1 σ_2^y的方法</vt:lpstr>
      <vt:lpstr>将qubit1,2频率对调</vt:lpstr>
      <vt:lpstr>将qubit1,2频率对调</vt:lpstr>
      <vt:lpstr>将qubit1,2频率对调</vt:lpstr>
      <vt:lpstr>问题</vt:lpstr>
      <vt:lpstr>解释</vt:lpstr>
      <vt:lpstr>解释</vt:lpstr>
      <vt:lpstr>解释</vt:lpstr>
      <vt:lpstr>解释</vt:lpstr>
      <vt:lpstr>4比特仿真</vt:lpstr>
      <vt:lpstr>Qubit频率选取</vt:lpstr>
      <vt:lpstr>Qubit频率选取</vt:lpstr>
      <vt:lpstr>耦合强度3.8M</vt:lpstr>
      <vt:lpstr>耦合强度3.8M</vt:lpstr>
      <vt:lpstr>定义Sfidelity，Ufidelity</vt:lpstr>
      <vt:lpstr>旋转坐标系的定义</vt:lpstr>
      <vt:lpstr>旋转坐标系的定义</vt:lpstr>
      <vt:lpstr>旋转坐标系的选取</vt:lpstr>
      <vt:lpstr>驱动强度选择</vt:lpstr>
      <vt:lpstr>相邻频率选取</vt:lpstr>
      <vt:lpstr>g = 3.7M</vt:lpstr>
      <vt:lpstr>g = 3.7M</vt:lpstr>
      <vt:lpstr>g = 3.7M</vt:lpstr>
      <vt:lpstr>g = 1.7M</vt:lpstr>
      <vt:lpstr>g = 1.7M</vt:lpstr>
      <vt:lpstr>g = 1.7M</vt:lpstr>
      <vt:lpstr>PowerPoint 演示文稿</vt:lpstr>
      <vt:lpstr>相邻比特频率选取</vt:lpstr>
      <vt:lpstr>g = 3.7M</vt:lpstr>
      <vt:lpstr>Qubit频率选取</vt:lpstr>
      <vt:lpstr>g = 3.7M</vt:lpstr>
      <vt:lpstr>g = 1.7M</vt:lpstr>
      <vt:lpstr>g = 1.7M</vt:lpstr>
      <vt:lpstr>相邻比特能级排布</vt:lpstr>
      <vt:lpstr>Qubit频率选取</vt:lpstr>
      <vt:lpstr>次临近影响</vt:lpstr>
      <vt:lpstr>临近比特影响</vt:lpstr>
      <vt:lpstr>临近比特影响</vt:lpstr>
      <vt:lpstr>总结</vt:lpstr>
      <vt:lpstr>问题</vt:lpstr>
      <vt:lpstr>IBM的Qubit频率选取</vt:lpstr>
      <vt:lpstr>IBM的Qubit频率选取</vt:lpstr>
      <vt:lpstr>IBM的Qubit频率选取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IBM的CNOT门的初步仿真</dc:title>
  <dc:creator>lenovo</dc:creator>
  <cp:lastModifiedBy>PC</cp:lastModifiedBy>
  <cp:revision>159</cp:revision>
  <dcterms:created xsi:type="dcterms:W3CDTF">2017-10-31T14:05:03Z</dcterms:created>
  <dcterms:modified xsi:type="dcterms:W3CDTF">2017-12-18T13:18:03Z</dcterms:modified>
</cp:coreProperties>
</file>