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gif" ContentType="image/gif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6" r:id="rId3"/>
    <p:sldId id="275" r:id="rId4"/>
    <p:sldId id="257" r:id="rId5"/>
    <p:sldId id="272" r:id="rId6"/>
    <p:sldId id="263" r:id="rId7"/>
    <p:sldId id="271" r:id="rId9"/>
    <p:sldId id="273" r:id="rId10"/>
    <p:sldId id="274" r:id="rId11"/>
    <p:sldId id="259" r:id="rId12"/>
    <p:sldId id="276" r:id="rId1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655" autoAdjust="0"/>
  </p:normalViewPr>
  <p:slideViewPr>
    <p:cSldViewPr>
      <p:cViewPr>
        <p:scale>
          <a:sx n="75" d="100"/>
          <a:sy n="75" d="100"/>
        </p:scale>
        <p:origin x="-1236" y="-48"/>
      </p:cViewPr>
      <p:guideLst>
        <p:guide orient="horz" pos="2156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5" Type="http://schemas.openxmlformats.org/officeDocument/2006/relationships/image" Target="../media/image9.wmf"/><Relationship Id="rId4" Type="http://schemas.openxmlformats.org/officeDocument/2006/relationships/image" Target="../media/image8.wmf"/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4" Type="http://schemas.openxmlformats.org/officeDocument/2006/relationships/image" Target="../media/image8.wmf"/><Relationship Id="rId3" Type="http://schemas.openxmlformats.org/officeDocument/2006/relationships/image" Target="../media/image5.wmf"/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A1F7C1-939A-4332-82E7-B967A41DA3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6E4A3A-1C43-469E-A0F9-770121C5918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E4A3A-1C43-469E-A0F9-770121C5918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slide" Target="slide10.xml"/><Relationship Id="rId6" Type="http://schemas.openxmlformats.org/officeDocument/2006/relationships/slide" Target="slide9.xml"/><Relationship Id="rId5" Type="http://schemas.openxmlformats.org/officeDocument/2006/relationships/slide" Target="slide7.xml"/><Relationship Id="rId4" Type="http://schemas.openxmlformats.org/officeDocument/2006/relationships/slide" Target="slide6.xml"/><Relationship Id="rId3" Type="http://schemas.openxmlformats.org/officeDocument/2006/relationships/slide" Target="slide5.xml"/><Relationship Id="rId2" Type="http://schemas.openxmlformats.org/officeDocument/2006/relationships/slide" Target="slide4.xml"/><Relationship Id="rId1" Type="http://schemas.openxmlformats.org/officeDocument/2006/relationships/slide" Target="slide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GIF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.bin"/><Relationship Id="rId8" Type="http://schemas.openxmlformats.org/officeDocument/2006/relationships/image" Target="../media/image8.wmf"/><Relationship Id="rId7" Type="http://schemas.openxmlformats.org/officeDocument/2006/relationships/oleObject" Target="../embeddings/oleObject4.bin"/><Relationship Id="rId6" Type="http://schemas.openxmlformats.org/officeDocument/2006/relationships/image" Target="../media/image7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6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5.wmf"/><Relationship Id="rId12" Type="http://schemas.openxmlformats.org/officeDocument/2006/relationships/vmlDrawing" Target="../drawings/vmlDrawing1.vml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9.wmf"/><Relationship Id="rId1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8.wmf"/><Relationship Id="rId7" Type="http://schemas.openxmlformats.org/officeDocument/2006/relationships/oleObject" Target="../embeddings/oleObject9.bin"/><Relationship Id="rId6" Type="http://schemas.openxmlformats.org/officeDocument/2006/relationships/image" Target="../media/image5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7.wmf"/><Relationship Id="rId3" Type="http://schemas.openxmlformats.org/officeDocument/2006/relationships/oleObject" Target="../embeddings/oleObject7.bin"/><Relationship Id="rId2" Type="http://schemas.openxmlformats.org/officeDocument/2006/relationships/image" Target="../media/image6.wmf"/><Relationship Id="rId10" Type="http://schemas.openxmlformats.org/officeDocument/2006/relationships/vmlDrawing" Target="../drawings/vmlDrawing2.vml"/><Relationship Id="rId1" Type="http://schemas.openxmlformats.org/officeDocument/2006/relationships/oleObject" Target="../embeddings/oleObject6.bin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2×10</a:t>
            </a:r>
            <a:r>
              <a:rPr lang="zh-CN" altLang="en-US" dirty="0" smtClean="0"/>
              <a:t>比特设计说明</a:t>
            </a:r>
            <a:endParaRPr lang="zh-CN" altLang="en-US" dirty="0" smtClean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二维布线以及滤波器的尝试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TextBox 8"/>
          <p:cNvSpPr txBox="1"/>
          <p:nvPr/>
        </p:nvSpPr>
        <p:spPr>
          <a:xfrm>
            <a:off x="425252" y="310744"/>
            <a:ext cx="200787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dirty="0" smtClean="0"/>
              <a:t>7. </a:t>
            </a:r>
            <a:r>
              <a:rPr lang="zh-CN" altLang="en-US" dirty="0" smtClean="0"/>
              <a:t>结参数要求</a:t>
            </a:r>
            <a:r>
              <a:rPr lang="zh-CN" altLang="en-US" dirty="0" smtClean="0"/>
              <a:t>说明</a:t>
            </a:r>
            <a:endParaRPr lang="zh-CN" altLang="en-US" dirty="0" smtClean="0"/>
          </a:p>
        </p:txBody>
      </p:sp>
      <p:sp>
        <p:nvSpPr>
          <p:cNvPr id="4" name="文本框 3"/>
          <p:cNvSpPr txBox="1"/>
          <p:nvPr/>
        </p:nvSpPr>
        <p:spPr>
          <a:xfrm>
            <a:off x="1158875" y="576580"/>
            <a:ext cx="758507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这个样品要求比特的顶点频率按</a:t>
            </a:r>
            <a:r>
              <a:rPr lang="en-US" altLang="zh-CN"/>
              <a:t>5GHz-5.5GHz-5GHz</a:t>
            </a:r>
            <a:r>
              <a:rPr lang="zh-CN" altLang="en-US"/>
              <a:t>的顺序排列，所以需要制作两种结电阻</a:t>
            </a:r>
            <a:r>
              <a:rPr lang="en-US" altLang="zh-CN"/>
              <a:t>,</a:t>
            </a:r>
            <a:r>
              <a:rPr lang="zh-CN" altLang="en-US"/>
              <a:t>分别为</a:t>
            </a:r>
            <a:r>
              <a:rPr lang="en-US" altLang="zh-CN">
                <a:sym typeface="+mn-ea"/>
              </a:rPr>
              <a:t>9872</a:t>
            </a:r>
            <a:r>
              <a:rPr lang="en-US" altLang="zh-CN" dirty="0" smtClean="0">
                <a:latin typeface="Calibri" panose="020F0502020204030204" charset="0"/>
                <a:sym typeface="+mn-ea"/>
              </a:rPr>
              <a:t>Ω</a:t>
            </a:r>
            <a:r>
              <a:rPr lang="zh-CN" altLang="en-US" dirty="0" smtClean="0">
                <a:latin typeface="Calibri" panose="020F0502020204030204" charset="0"/>
                <a:sym typeface="+mn-ea"/>
              </a:rPr>
              <a:t>和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8159</a:t>
            </a:r>
            <a:r>
              <a:rPr lang="en-US" altLang="zh-CN" dirty="0" smtClean="0">
                <a:latin typeface="Calibri" panose="020F0502020204030204" charset="0"/>
                <a:sym typeface="+mn-ea"/>
              </a:rPr>
              <a:t>Ω</a:t>
            </a:r>
            <a:r>
              <a:rPr lang="zh-CN" altLang="en-US" dirty="0" smtClean="0">
                <a:latin typeface="Calibri" panose="020F0502020204030204" charset="0"/>
                <a:sym typeface="+mn-ea"/>
              </a:rPr>
              <a:t>，这里结电阻是按照</a:t>
            </a:r>
            <a:r>
              <a:rPr lang="en-US" altLang="zh-CN" dirty="0" smtClean="0">
                <a:latin typeface="Calibri" panose="020F0502020204030204" charset="0"/>
                <a:sym typeface="+mn-ea"/>
              </a:rPr>
              <a:t>1k</a:t>
            </a:r>
            <a:r>
              <a:rPr lang="en-US" altLang="zh-CN" dirty="0" smtClean="0">
                <a:latin typeface="Calibri" panose="020F0502020204030204" charset="0"/>
                <a:sym typeface="+mn-ea"/>
              </a:rPr>
              <a:t>Ω=288nA</a:t>
            </a:r>
            <a:r>
              <a:rPr lang="zh-CN" altLang="en-US" dirty="0" smtClean="0">
                <a:latin typeface="Calibri" panose="020F0502020204030204" charset="0"/>
                <a:sym typeface="+mn-ea"/>
              </a:rPr>
              <a:t>来计算的</a:t>
            </a:r>
            <a:r>
              <a:rPr lang="zh-CN" altLang="en-US"/>
              <a:t>。</a:t>
            </a:r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79512" y="1498807"/>
          <a:ext cx="8785225" cy="1910715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98830"/>
                <a:gridCol w="798634"/>
                <a:gridCol w="798634"/>
                <a:gridCol w="798634"/>
                <a:gridCol w="798634"/>
                <a:gridCol w="798634"/>
                <a:gridCol w="798634"/>
                <a:gridCol w="798830"/>
                <a:gridCol w="798438"/>
                <a:gridCol w="798634"/>
                <a:gridCol w="798634"/>
              </a:tblGrid>
              <a:tr h="521970">
                <a:tc>
                  <a:txBody>
                    <a:bodyPr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altLang="zh-CN" dirty="0" smtClean="0"/>
                        <a:t>1</a:t>
                      </a:r>
                      <a:endParaRPr lang="en-US" altLang="zh-CN" dirty="0" smtClean="0"/>
                    </a:p>
                    <a:p>
                      <a:r>
                        <a:rPr lang="en-US" altLang="zh-CN" dirty="0" smtClean="0"/>
                        <a:t>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altLang="zh-CN" dirty="0" smtClean="0"/>
                        <a:t>2</a:t>
                      </a:r>
                      <a:endParaRPr lang="en-US" altLang="zh-CN" dirty="0" smtClean="0"/>
                    </a:p>
                    <a:p>
                      <a:r>
                        <a:rPr lang="en-US" altLang="zh-CN" dirty="0" smtClean="0"/>
                        <a:t>12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altLang="zh-CN" dirty="0" smtClean="0"/>
                        <a:t>3</a:t>
                      </a:r>
                      <a:endParaRPr lang="en-US" altLang="zh-CN" dirty="0" smtClean="0"/>
                    </a:p>
                    <a:p>
                      <a:r>
                        <a:rPr lang="en-US" altLang="zh-CN" dirty="0" smtClean="0"/>
                        <a:t>13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altLang="zh-CN" dirty="0" smtClean="0"/>
                        <a:t>4</a:t>
                      </a:r>
                      <a:endParaRPr lang="en-US" altLang="zh-CN" dirty="0" smtClean="0"/>
                    </a:p>
                    <a:p>
                      <a:r>
                        <a:rPr lang="en-US" altLang="zh-CN" dirty="0" smtClean="0"/>
                        <a:t>14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altLang="zh-CN" dirty="0" smtClean="0"/>
                        <a:t>5</a:t>
                      </a:r>
                      <a:endParaRPr lang="en-US" altLang="zh-CN" dirty="0" smtClean="0"/>
                    </a:p>
                    <a:p>
                      <a:r>
                        <a:rPr lang="en-US" altLang="zh-CN" dirty="0" smtClean="0"/>
                        <a:t>15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altLang="zh-CN" dirty="0" smtClean="0"/>
                        <a:t>6</a:t>
                      </a:r>
                      <a:endParaRPr lang="en-US" altLang="zh-CN" dirty="0" smtClean="0"/>
                    </a:p>
                    <a:p>
                      <a:r>
                        <a:rPr lang="en-US" altLang="zh-CN" dirty="0" smtClean="0"/>
                        <a:t>16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altLang="zh-CN" dirty="0" smtClean="0"/>
                        <a:t>7</a:t>
                      </a:r>
                      <a:endParaRPr lang="en-US" altLang="zh-CN" dirty="0" smtClean="0"/>
                    </a:p>
                    <a:p>
                      <a:r>
                        <a:rPr lang="en-US" altLang="zh-CN" dirty="0" smtClean="0"/>
                        <a:t>17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altLang="zh-CN" dirty="0" smtClean="0"/>
                        <a:t>8</a:t>
                      </a:r>
                      <a:endParaRPr lang="en-US" altLang="zh-CN" dirty="0" smtClean="0"/>
                    </a:p>
                    <a:p>
                      <a:r>
                        <a:rPr lang="en-US" altLang="zh-CN" dirty="0" smtClean="0"/>
                        <a:t>18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altLang="zh-CN" dirty="0" smtClean="0"/>
                        <a:t>9</a:t>
                      </a:r>
                      <a:endParaRPr lang="en-US" altLang="zh-CN" dirty="0" smtClean="0"/>
                    </a:p>
                    <a:p>
                      <a:r>
                        <a:rPr lang="en-US" altLang="zh-CN" dirty="0" smtClean="0"/>
                        <a:t>19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altLang="zh-CN" dirty="0" smtClean="0"/>
                        <a:t>10</a:t>
                      </a:r>
                      <a:endParaRPr lang="en-US" altLang="zh-CN" dirty="0" smtClean="0"/>
                    </a:p>
                    <a:p>
                      <a:r>
                        <a:rPr lang="en-US" altLang="zh-CN" dirty="0" smtClean="0"/>
                        <a:t>20</a:t>
                      </a:r>
                      <a:endParaRPr lang="zh-CN" altLang="en-US" dirty="0"/>
                    </a:p>
                  </a:txBody>
                  <a:tcPr/>
                </a:tc>
              </a:tr>
              <a:tr h="630070">
                <a:tc>
                  <a:txBody>
                    <a:bodyPr/>
                    <a:p>
                      <a:r>
                        <a:rPr lang="en-US" altLang="zh-CN" dirty="0" err="1" smtClean="0"/>
                        <a:t>f</a:t>
                      </a:r>
                      <a:r>
                        <a:rPr lang="en-US" altLang="zh-CN" baseline="-25000" dirty="0" err="1" smtClean="0"/>
                        <a:t>max</a:t>
                      </a:r>
                      <a:endParaRPr lang="en-US" altLang="zh-CN" baseline="-250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baseline="0" dirty="0" smtClean="0"/>
                        <a:t>(GHz)</a:t>
                      </a:r>
                      <a:endParaRPr lang="zh-CN" altLang="en-US" baseline="0" dirty="0" smtClean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altLang="zh-CN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5.5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5.5</a:t>
                      </a:r>
                      <a:endParaRPr lang="en-US" altLang="zh-CN" dirty="0" smtClean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altLang="zh-CN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5.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US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5.5</a:t>
                      </a:r>
                      <a:endParaRPr lang="en-US" altLang="zh-CN" dirty="0" smtClean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altLang="zh-CN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5.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US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5.5</a:t>
                      </a:r>
                      <a:endParaRPr lang="en-US" altLang="zh-CN" dirty="0" smtClean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altLang="zh-CN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5.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US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5.5</a:t>
                      </a:r>
                      <a:endParaRPr lang="en-US" altLang="zh-CN" dirty="0" smtClean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altLang="zh-CN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5.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US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5.5</a:t>
                      </a:r>
                      <a:endParaRPr lang="en-US" altLang="zh-CN" dirty="0" smtClean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640080">
                <a:tc>
                  <a:txBody>
                    <a:bodyPr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baseline="0" dirty="0" smtClean="0"/>
                        <a:t>R</a:t>
                      </a:r>
                      <a:endParaRPr lang="en-US" altLang="zh-CN" baseline="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baseline="0" dirty="0" smtClean="0"/>
                        <a:t>(</a:t>
                      </a:r>
                      <a:r>
                        <a:rPr lang="en-US" altLang="zh-CN" baseline="0" dirty="0" smtClean="0">
                          <a:latin typeface="Calibri" panose="020F0502020204030204" charset="0"/>
                        </a:rPr>
                        <a:t>Ω</a:t>
                      </a:r>
                      <a:r>
                        <a:rPr lang="en-US" altLang="zh-CN" baseline="0" dirty="0" smtClean="0"/>
                        <a:t>)</a:t>
                      </a:r>
                      <a:endParaRPr lang="en-US" altLang="zh-CN" baseline="0" dirty="0" smtClean="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9872</a:t>
                      </a:r>
                      <a:endParaRPr lang="en-US" altLang="zh-CN" dirty="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8159</a:t>
                      </a:r>
                      <a:endParaRPr lang="en-US" altLang="zh-CN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 dirty="0">
                          <a:solidFill>
                            <a:srgbClr val="FF0000"/>
                          </a:solidFill>
                          <a:sym typeface="+mn-ea"/>
                        </a:rPr>
                        <a:t>8159</a:t>
                      </a:r>
                      <a:endParaRPr lang="en-US" altLang="zh-CN" sz="1800" dirty="0">
                        <a:solidFill>
                          <a:srgbClr val="FF0000"/>
                        </a:solidFill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800" dirty="0">
                          <a:solidFill>
                            <a:schemeClr val="tx1"/>
                          </a:solidFill>
                          <a:sym typeface="+mn-ea"/>
                        </a:rPr>
                        <a:t>9872</a:t>
                      </a:r>
                      <a:endParaRPr lang="en-US" altLang="zh-CN" sz="1800" dirty="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 dirty="0">
                          <a:solidFill>
                            <a:schemeClr val="tx1"/>
                          </a:solidFill>
                          <a:sym typeface="+mn-ea"/>
                        </a:rPr>
                        <a:t>9872</a:t>
                      </a:r>
                      <a:endParaRPr lang="en-US" altLang="zh-CN" sz="1800" dirty="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800" dirty="0">
                          <a:solidFill>
                            <a:srgbClr val="FF0000"/>
                          </a:solidFill>
                          <a:sym typeface="+mn-ea"/>
                        </a:rPr>
                        <a:t>8159</a:t>
                      </a:r>
                      <a:endParaRPr lang="en-US" altLang="en-US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 dirty="0">
                          <a:solidFill>
                            <a:srgbClr val="FF0000"/>
                          </a:solidFill>
                          <a:sym typeface="+mn-ea"/>
                        </a:rPr>
                        <a:t>8159</a:t>
                      </a:r>
                      <a:endParaRPr lang="en-US" altLang="zh-CN" sz="1800" dirty="0">
                        <a:solidFill>
                          <a:srgbClr val="FF0000"/>
                        </a:solidFill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800" dirty="0">
                          <a:solidFill>
                            <a:schemeClr val="tx1"/>
                          </a:solidFill>
                          <a:sym typeface="+mn-ea"/>
                        </a:rPr>
                        <a:t>9872</a:t>
                      </a:r>
                      <a:endParaRPr lang="en-US" altLang="zh-CN" sz="1800" dirty="0" smtClean="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 dirty="0">
                          <a:solidFill>
                            <a:schemeClr val="tx1"/>
                          </a:solidFill>
                          <a:sym typeface="+mn-ea"/>
                        </a:rPr>
                        <a:t>9872</a:t>
                      </a:r>
                      <a:endParaRPr lang="en-US" altLang="zh-CN" sz="1800" dirty="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800" dirty="0">
                          <a:solidFill>
                            <a:srgbClr val="FF0000"/>
                          </a:solidFill>
                          <a:sym typeface="+mn-ea"/>
                        </a:rPr>
                        <a:t>8159</a:t>
                      </a:r>
                      <a:endParaRPr lang="en-US" altLang="en-US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 dirty="0">
                          <a:solidFill>
                            <a:srgbClr val="FF0000"/>
                          </a:solidFill>
                          <a:sym typeface="+mn-ea"/>
                        </a:rPr>
                        <a:t>8159</a:t>
                      </a:r>
                      <a:endParaRPr lang="en-US" altLang="zh-CN" sz="1800" dirty="0">
                        <a:solidFill>
                          <a:srgbClr val="FF0000"/>
                        </a:solidFill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800" dirty="0">
                          <a:solidFill>
                            <a:schemeClr val="tx1"/>
                          </a:solidFill>
                          <a:sym typeface="+mn-ea"/>
                        </a:rPr>
                        <a:t>9872</a:t>
                      </a:r>
                      <a:endParaRPr lang="en-US" altLang="zh-CN" sz="1800" dirty="0" smtClean="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 dirty="0">
                          <a:solidFill>
                            <a:schemeClr val="tx1"/>
                          </a:solidFill>
                          <a:sym typeface="+mn-ea"/>
                        </a:rPr>
                        <a:t>9872</a:t>
                      </a:r>
                      <a:endParaRPr lang="en-US" altLang="zh-CN" sz="1800" dirty="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800" dirty="0">
                          <a:solidFill>
                            <a:srgbClr val="FF0000"/>
                          </a:solidFill>
                          <a:sym typeface="+mn-ea"/>
                        </a:rPr>
                        <a:t>8159</a:t>
                      </a:r>
                      <a:endParaRPr lang="en-US" altLang="en-US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 dirty="0">
                          <a:solidFill>
                            <a:srgbClr val="FF0000"/>
                          </a:solidFill>
                          <a:sym typeface="+mn-ea"/>
                        </a:rPr>
                        <a:t>8159</a:t>
                      </a:r>
                      <a:endParaRPr lang="en-US" altLang="zh-CN" sz="1800" dirty="0">
                        <a:solidFill>
                          <a:srgbClr val="FF0000"/>
                        </a:solidFill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800" dirty="0">
                          <a:solidFill>
                            <a:schemeClr val="tx1"/>
                          </a:solidFill>
                          <a:sym typeface="+mn-ea"/>
                        </a:rPr>
                        <a:t>9872</a:t>
                      </a:r>
                      <a:endParaRPr lang="en-US" altLang="zh-CN" sz="1800" dirty="0" smtClean="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 dirty="0">
                          <a:solidFill>
                            <a:schemeClr val="tx1"/>
                          </a:solidFill>
                          <a:sym typeface="+mn-ea"/>
                        </a:rPr>
                        <a:t>9872</a:t>
                      </a:r>
                      <a:endParaRPr lang="en-US" altLang="zh-CN" sz="1800" dirty="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800" dirty="0">
                          <a:solidFill>
                            <a:srgbClr val="FF0000"/>
                          </a:solidFill>
                          <a:sym typeface="+mn-ea"/>
                        </a:rPr>
                        <a:t>8159</a:t>
                      </a:r>
                      <a:endParaRPr lang="en-US" altLang="en-US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 dirty="0">
                          <a:solidFill>
                            <a:srgbClr val="FF0000"/>
                          </a:solidFill>
                          <a:sym typeface="+mn-ea"/>
                        </a:rPr>
                        <a:t>8159</a:t>
                      </a:r>
                      <a:endParaRPr lang="en-US" altLang="zh-CN" sz="1800" dirty="0">
                        <a:solidFill>
                          <a:srgbClr val="FF0000"/>
                        </a:solidFill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800" dirty="0">
                          <a:solidFill>
                            <a:schemeClr val="tx1"/>
                          </a:solidFill>
                          <a:sym typeface="+mn-ea"/>
                        </a:rPr>
                        <a:t>9872</a:t>
                      </a:r>
                      <a:endParaRPr lang="en-US" altLang="zh-CN" sz="1800" dirty="0" smtClean="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文本框 14"/>
          <p:cNvSpPr txBox="1"/>
          <p:nvPr/>
        </p:nvSpPr>
        <p:spPr>
          <a:xfrm>
            <a:off x="1099185" y="3517900"/>
            <a:ext cx="758507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由于比特分为两排排列，比特的朝向有两种方向，所以结区的形状也做了两种，保证两列比特可以一次做上结。每种结做两种电阻值，所以总共有</a:t>
            </a:r>
            <a:r>
              <a:rPr lang="en-US" altLang="zh-CN"/>
              <a:t>4</a:t>
            </a:r>
            <a:r>
              <a:rPr lang="zh-CN" altLang="en-US"/>
              <a:t>种结。对两种结电阻，我预设了两种结区宽度，分别是</a:t>
            </a:r>
            <a:r>
              <a:rPr lang="en-US" altLang="zh-CN"/>
              <a:t>120nm</a:t>
            </a:r>
            <a:r>
              <a:rPr lang="zh-CN" altLang="en-US"/>
              <a:t>和</a:t>
            </a:r>
            <a:r>
              <a:rPr lang="en-US" altLang="zh-CN"/>
              <a:t>160nm</a:t>
            </a:r>
            <a:r>
              <a:rPr lang="zh-CN" altLang="en-US"/>
              <a:t>，请根据实际情况进行调整，调整的时侯记得要同时调整比特结和测试结。</a:t>
            </a:r>
            <a:endParaRPr lang="zh-CN" altLang="en-US"/>
          </a:p>
        </p:txBody>
      </p:sp>
      <p:pic>
        <p:nvPicPr>
          <p:cNvPr id="16" name="图片 15" descr="L-Edit - [Xmon2_10_Output      Xmon2By10.tdb]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43" t="26633" r="6825" b="2603"/>
          <a:stretch>
            <a:fillRect/>
          </a:stretch>
        </p:blipFill>
        <p:spPr>
          <a:xfrm>
            <a:off x="1510030" y="5016500"/>
            <a:ext cx="3108960" cy="1557655"/>
          </a:xfrm>
          <a:prstGeom prst="rect">
            <a:avLst/>
          </a:prstGeom>
        </p:spPr>
      </p:pic>
      <p:cxnSp>
        <p:nvCxnSpPr>
          <p:cNvPr id="18" name="直接箭头连接符 17"/>
          <p:cNvCxnSpPr/>
          <p:nvPr/>
        </p:nvCxnSpPr>
        <p:spPr>
          <a:xfrm>
            <a:off x="1697355" y="5589270"/>
            <a:ext cx="3450590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flipV="1">
            <a:off x="1697355" y="6054725"/>
            <a:ext cx="3454400" cy="381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图片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1955" y="5937250"/>
            <a:ext cx="1106805" cy="89027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1955" y="4728845"/>
            <a:ext cx="1092835" cy="1074420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sp>
        <p:nvSpPr>
          <p:cNvPr id="25" name="文本框 24"/>
          <p:cNvSpPr txBox="1"/>
          <p:nvPr/>
        </p:nvSpPr>
        <p:spPr>
          <a:xfrm>
            <a:off x="7148195" y="4728845"/>
            <a:ext cx="189484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zh-CN">
                <a:solidFill>
                  <a:srgbClr val="FF0000"/>
                </a:solidFill>
                <a:sym typeface="+mn-ea"/>
              </a:rPr>
              <a:t>9872</a:t>
            </a:r>
            <a:r>
              <a:rPr lang="en-US" altLang="zh-CN" dirty="0" smtClean="0">
                <a:solidFill>
                  <a:srgbClr val="FF0000"/>
                </a:solidFill>
                <a:latin typeface="Calibri" panose="020F0502020204030204" charset="0"/>
                <a:sym typeface="+mn-ea"/>
              </a:rPr>
              <a:t>Ω </a:t>
            </a:r>
            <a:r>
              <a:rPr lang="en-US" altLang="zh-CN" dirty="0" smtClean="0">
                <a:latin typeface="Calibri" panose="020F0502020204030204" charset="0"/>
                <a:sym typeface="+mn-ea"/>
              </a:rPr>
              <a:t>(J2-120nm)</a:t>
            </a:r>
            <a:endParaRPr lang="en-US" altLang="zh-CN" dirty="0" smtClean="0">
              <a:solidFill>
                <a:srgbClr val="FF0000"/>
              </a:solidFill>
              <a:latin typeface="Calibri" panose="020F0502020204030204" charset="0"/>
              <a:sym typeface="+mn-ea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7148195" y="5872480"/>
            <a:ext cx="189484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>
                <a:sym typeface="+mn-ea"/>
              </a:rPr>
              <a:t>9872</a:t>
            </a:r>
            <a:r>
              <a:rPr lang="en-US" altLang="zh-CN" dirty="0" smtClean="0">
                <a:latin typeface="Calibri" panose="020F0502020204030204" charset="0"/>
                <a:sym typeface="+mn-ea"/>
              </a:rPr>
              <a:t>Ω (J1-120nm)</a:t>
            </a:r>
            <a:endParaRPr lang="zh-CN" altLang="en-US" dirty="0" smtClean="0">
              <a:latin typeface="Calibri" panose="020F0502020204030204" charset="0"/>
              <a:sym typeface="+mn-ea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7148195" y="5405120"/>
            <a:ext cx="189484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zh-CN" dirty="0">
                <a:solidFill>
                  <a:srgbClr val="FF0000"/>
                </a:solidFill>
                <a:sym typeface="+mn-ea"/>
              </a:rPr>
              <a:t>8159</a:t>
            </a:r>
            <a:r>
              <a:rPr lang="en-US" altLang="zh-CN" dirty="0" smtClean="0">
                <a:solidFill>
                  <a:srgbClr val="FF0000"/>
                </a:solidFill>
                <a:latin typeface="Calibri" panose="020F0502020204030204" charset="0"/>
                <a:sym typeface="+mn-ea"/>
              </a:rPr>
              <a:t>Ω </a:t>
            </a:r>
            <a:r>
              <a:rPr lang="en-US" altLang="zh-CN" dirty="0" smtClean="0">
                <a:latin typeface="Calibri" panose="020F0502020204030204" charset="0"/>
                <a:sym typeface="+mn-ea"/>
              </a:rPr>
              <a:t>(J2-160nm)</a:t>
            </a:r>
            <a:endParaRPr lang="en-US" altLang="zh-CN" dirty="0" smtClean="0">
              <a:solidFill>
                <a:srgbClr val="FF0000"/>
              </a:solidFill>
              <a:latin typeface="Calibri" panose="020F0502020204030204" charset="0"/>
              <a:sym typeface="+mn-ea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7148195" y="6459220"/>
            <a:ext cx="189484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zh-CN" dirty="0">
                <a:sym typeface="+mn-ea"/>
              </a:rPr>
              <a:t>8159</a:t>
            </a:r>
            <a:r>
              <a:rPr lang="en-US" altLang="zh-CN" dirty="0" smtClean="0">
                <a:latin typeface="Calibri" panose="020F0502020204030204" charset="0"/>
                <a:sym typeface="+mn-ea"/>
              </a:rPr>
              <a:t>Ω (J1-160nm)</a:t>
            </a:r>
            <a:endParaRPr lang="zh-CN" altLang="en-US"/>
          </a:p>
        </p:txBody>
      </p:sp>
      <p:cxnSp>
        <p:nvCxnSpPr>
          <p:cNvPr id="29" name="直接箭头连接符 28"/>
          <p:cNvCxnSpPr>
            <a:endCxn id="25" idx="1"/>
          </p:cNvCxnSpPr>
          <p:nvPr/>
        </p:nvCxnSpPr>
        <p:spPr>
          <a:xfrm flipV="1">
            <a:off x="6659880" y="4912995"/>
            <a:ext cx="488315" cy="17208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endCxn id="27" idx="1"/>
          </p:cNvCxnSpPr>
          <p:nvPr/>
        </p:nvCxnSpPr>
        <p:spPr>
          <a:xfrm>
            <a:off x="6659880" y="5445125"/>
            <a:ext cx="488315" cy="14414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endCxn id="26" idx="1"/>
          </p:cNvCxnSpPr>
          <p:nvPr/>
        </p:nvCxnSpPr>
        <p:spPr>
          <a:xfrm flipV="1">
            <a:off x="6659880" y="6056630"/>
            <a:ext cx="488315" cy="2527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endCxn id="28" idx="1"/>
          </p:cNvCxnSpPr>
          <p:nvPr/>
        </p:nvCxnSpPr>
        <p:spPr>
          <a:xfrm>
            <a:off x="6659880" y="6525260"/>
            <a:ext cx="488315" cy="11811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629285" y="344805"/>
            <a:ext cx="10972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600"/>
              <a:t>内容</a:t>
            </a:r>
            <a:endParaRPr lang="zh-CN" altLang="en-US" sz="3600"/>
          </a:p>
        </p:txBody>
      </p:sp>
      <p:sp>
        <p:nvSpPr>
          <p:cNvPr id="5" name="文本框 4"/>
          <p:cNvSpPr txBox="1"/>
          <p:nvPr/>
        </p:nvSpPr>
        <p:spPr>
          <a:xfrm>
            <a:off x="1975485" y="1303020"/>
            <a:ext cx="2607310" cy="23069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>
                <a:hlinkClick r:id="rId1" tooltip="" action="ppaction://hlinksldjump"/>
              </a:rPr>
              <a:t>1. </a:t>
            </a:r>
            <a:r>
              <a:rPr lang="zh-CN" altLang="en-US">
                <a:hlinkClick r:id="rId1" tooltip="" action="ppaction://hlinksldjump"/>
              </a:rPr>
              <a:t>设计规划</a:t>
            </a:r>
            <a:endParaRPr lang="zh-CN" altLang="en-US">
              <a:hlinkClick r:id="rId1" tooltip="" action="ppaction://hlinksldjump"/>
            </a:endParaRPr>
          </a:p>
          <a:p>
            <a:pPr algn="l"/>
            <a:r>
              <a:rPr lang="en-US" altLang="zh-CN">
                <a:hlinkClick r:id="rId2" tooltip="" action="ppaction://hlinksldjump"/>
              </a:rPr>
              <a:t>2. </a:t>
            </a:r>
            <a:r>
              <a:rPr lang="en-US" altLang="zh-CN" dirty="0" smtClean="0">
                <a:sym typeface="+mn-ea"/>
                <a:hlinkClick r:id="rId2" tooltip="" action="ppaction://hlinksldjump"/>
              </a:rPr>
              <a:t>Martinis </a:t>
            </a:r>
            <a:r>
              <a:rPr lang="zh-CN" altLang="en-US" dirty="0" smtClean="0">
                <a:sym typeface="+mn-ea"/>
                <a:hlinkClick r:id="rId2" tooltip="" action="ppaction://hlinksldjump"/>
              </a:rPr>
              <a:t>设计参数参考</a:t>
            </a:r>
            <a:endParaRPr lang="zh-CN" altLang="en-US" dirty="0" smtClean="0">
              <a:sym typeface="+mn-ea"/>
              <a:hlinkClick r:id="rId2" tooltip="" action="ppaction://hlinksldjump"/>
            </a:endParaRPr>
          </a:p>
          <a:p>
            <a:pPr algn="l"/>
            <a:r>
              <a:rPr lang="en-US" altLang="zh-CN">
                <a:hlinkClick r:id="rId3" tooltip="" action="ppaction://hlinksldjump"/>
              </a:rPr>
              <a:t>3. </a:t>
            </a:r>
            <a:r>
              <a:rPr lang="zh-CN" altLang="en-US" dirty="0" smtClean="0">
                <a:sym typeface="+mn-ea"/>
                <a:hlinkClick r:id="rId3" tooltip="" action="ppaction://hlinksldjump"/>
              </a:rPr>
              <a:t>比特最终设计</a:t>
            </a:r>
            <a:r>
              <a:rPr lang="zh-CN" altLang="en-US" dirty="0">
                <a:sym typeface="+mn-ea"/>
                <a:hlinkClick r:id="rId3" tooltip="" action="ppaction://hlinksldjump"/>
              </a:rPr>
              <a:t>仿真值</a:t>
            </a:r>
            <a:endParaRPr lang="zh-CN" altLang="en-US" dirty="0"/>
          </a:p>
          <a:p>
            <a:pPr algn="l"/>
            <a:r>
              <a:rPr lang="en-US" altLang="zh-CN">
                <a:sym typeface="+mn-ea"/>
                <a:hlinkClick r:id="rId4" tooltip="" action="ppaction://hlinksldjump"/>
              </a:rPr>
              <a:t>4. </a:t>
            </a:r>
            <a:r>
              <a:rPr lang="zh-CN" altLang="en-US">
                <a:sym typeface="+mn-ea"/>
                <a:hlinkClick r:id="rId4" tooltip="" action="ppaction://hlinksldjump"/>
              </a:rPr>
              <a:t>滤波器响应曲线</a:t>
            </a:r>
            <a:endParaRPr lang="zh-CN" altLang="en-US">
              <a:sym typeface="+mn-ea"/>
            </a:endParaRPr>
          </a:p>
          <a:p>
            <a:pPr algn="l"/>
            <a:r>
              <a:rPr lang="en-US" altLang="zh-CN">
                <a:sym typeface="+mn-ea"/>
                <a:hlinkClick r:id="rId5" tooltip="" action="ppaction://hlinksldjump"/>
              </a:rPr>
              <a:t>5. </a:t>
            </a:r>
            <a:r>
              <a:rPr lang="zh-CN" altLang="en-US">
                <a:sym typeface="+mn-ea"/>
                <a:hlinkClick r:id="rId5" tooltip="" action="ppaction://hlinksldjump"/>
              </a:rPr>
              <a:t>寄生</a:t>
            </a:r>
            <a:r>
              <a:rPr lang="en-US" altLang="zh-CN">
                <a:sym typeface="+mn-ea"/>
                <a:hlinkClick r:id="rId5" tooltip="" action="ppaction://hlinksldjump"/>
              </a:rPr>
              <a:t>C-Phase</a:t>
            </a:r>
            <a:r>
              <a:rPr lang="zh-CN" altLang="en-US">
                <a:sym typeface="+mn-ea"/>
                <a:hlinkClick r:id="rId5" tooltip="" action="ppaction://hlinksldjump"/>
              </a:rPr>
              <a:t>效应</a:t>
            </a:r>
            <a:endParaRPr lang="zh-CN" altLang="en-US"/>
          </a:p>
          <a:p>
            <a:pPr algn="l"/>
            <a:r>
              <a:rPr lang="en-US" altLang="zh-CN" dirty="0" smtClean="0">
                <a:sym typeface="+mn-ea"/>
                <a:hlinkClick r:id="rId6" tooltip="" action="ppaction://hlinksldjump"/>
              </a:rPr>
              <a:t>6. </a:t>
            </a:r>
            <a:r>
              <a:rPr lang="zh-CN" altLang="en-US" dirty="0" smtClean="0">
                <a:sym typeface="+mn-ea"/>
                <a:hlinkClick r:id="rId6" tooltip="" action="ppaction://hlinksldjump"/>
              </a:rPr>
              <a:t>常用公式</a:t>
            </a:r>
            <a:endParaRPr lang="zh-CN" altLang="en-US" dirty="0"/>
          </a:p>
          <a:p>
            <a:pPr algn="l"/>
            <a:r>
              <a:rPr lang="en-US" altLang="zh-CN">
                <a:hlinkClick r:id="rId7" tooltip="" action="ppaction://hlinksldjump"/>
              </a:rPr>
              <a:t>7. </a:t>
            </a:r>
            <a:r>
              <a:rPr lang="zh-CN" altLang="en-US">
                <a:hlinkClick r:id="rId7" tooltip="" action="ppaction://hlinksldjump"/>
              </a:rPr>
              <a:t>结参数要求说明</a:t>
            </a:r>
            <a:endParaRPr lang="zh-CN" altLang="en-US"/>
          </a:p>
          <a:p>
            <a:pPr algn="l"/>
            <a:r>
              <a:rPr lang="en-US" altLang="zh-CN"/>
              <a:t> </a:t>
            </a:r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L-Edit - [Xmon2_10_Output      Xmon2By10.tdb]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43" t="26633" r="6825" b="2603"/>
          <a:stretch>
            <a:fillRect/>
          </a:stretch>
        </p:blipFill>
        <p:spPr>
          <a:xfrm>
            <a:off x="3152471" y="3526910"/>
            <a:ext cx="5872224" cy="2942241"/>
          </a:xfrm>
          <a:prstGeom prst="rect">
            <a:avLst/>
          </a:prstGeom>
        </p:spPr>
      </p:pic>
      <p:pic>
        <p:nvPicPr>
          <p:cNvPr id="5" name="图片 4" descr="L-Edit - [Xmon2_10_Output      Xmon2By10.tdb]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05" t="36363" r="36179" b="6731"/>
          <a:stretch>
            <a:fillRect/>
          </a:stretch>
        </p:blipFill>
        <p:spPr>
          <a:xfrm>
            <a:off x="234028" y="3643506"/>
            <a:ext cx="2918443" cy="280125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39750" y="48895"/>
            <a:ext cx="790575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 smtClean="0"/>
              <a:t>设计规划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algn="l"/>
            <a:endParaRPr lang="en-US" altLang="zh-CN" dirty="0"/>
          </a:p>
          <a:p>
            <a:pPr marL="342900" indent="-342900" algn="l">
              <a:buAutoNum type="arabicPeriod"/>
            </a:pPr>
            <a:r>
              <a:rPr lang="zh-CN" altLang="en-US" dirty="0" smtClean="0"/>
              <a:t>二十个比特分成两组，每组</a:t>
            </a:r>
            <a:r>
              <a:rPr lang="en-US" altLang="zh-CN" dirty="0" smtClean="0"/>
              <a:t>10</a:t>
            </a:r>
            <a:r>
              <a:rPr lang="zh-CN" altLang="en-US" dirty="0" smtClean="0"/>
              <a:t>个。</a:t>
            </a:r>
            <a:endParaRPr lang="en-US" altLang="zh-CN" dirty="0" smtClean="0"/>
          </a:p>
          <a:p>
            <a:pPr marL="342900" indent="-342900" algn="l">
              <a:buAutoNum type="arabicPeriod"/>
            </a:pPr>
            <a:r>
              <a:rPr lang="zh-CN" altLang="en-US" dirty="0" smtClean="0"/>
              <a:t>为每一组配备一个带通滤波器做读取。</a:t>
            </a:r>
            <a:endParaRPr lang="en-US" altLang="zh-CN" dirty="0" smtClean="0"/>
          </a:p>
          <a:p>
            <a:pPr marL="342900" indent="-342900" algn="l">
              <a:buAutoNum type="arabicPeriod"/>
            </a:pPr>
            <a:r>
              <a:rPr lang="zh-CN" altLang="en-US" dirty="0" smtClean="0"/>
              <a:t>上面一组的读取腔的频率为</a:t>
            </a:r>
            <a:r>
              <a:rPr lang="en-US" altLang="zh-CN" dirty="0" smtClean="0"/>
              <a:t>6.515~6.785GHz</a:t>
            </a:r>
            <a:r>
              <a:rPr lang="zh-CN" altLang="en-US" dirty="0" smtClean="0"/>
              <a:t>（带宽</a:t>
            </a:r>
            <a:r>
              <a:rPr lang="en-US" altLang="zh-CN" dirty="0" smtClean="0"/>
              <a:t>270MHz</a:t>
            </a:r>
            <a:r>
              <a:rPr lang="zh-CN" altLang="en-US" dirty="0" smtClean="0"/>
              <a:t>）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342900" indent="-342900" algn="l">
              <a:buAutoNum type="arabicPeriod"/>
            </a:pPr>
            <a:r>
              <a:rPr lang="zh-CN" altLang="en-US" dirty="0" smtClean="0"/>
              <a:t>下面一组的读取腔的频率为</a:t>
            </a:r>
            <a:r>
              <a:rPr lang="en-US" altLang="zh-CN" dirty="0" smtClean="0"/>
              <a:t>6.500~6.770GHz</a:t>
            </a:r>
            <a:r>
              <a:rPr lang="zh-CN" altLang="en-US" dirty="0" smtClean="0">
                <a:sym typeface="+mn-ea"/>
              </a:rPr>
              <a:t>（带宽</a:t>
            </a:r>
            <a:r>
              <a:rPr lang="en-US" altLang="zh-CN" dirty="0" smtClean="0">
                <a:sym typeface="+mn-ea"/>
              </a:rPr>
              <a:t>270MHz</a:t>
            </a:r>
            <a:r>
              <a:rPr lang="zh-CN" altLang="en-US" dirty="0" smtClean="0">
                <a:sym typeface="+mn-ea"/>
              </a:rPr>
              <a:t>）</a:t>
            </a:r>
            <a:r>
              <a:rPr lang="zh-CN" altLang="en-US" dirty="0" smtClean="0"/>
              <a:t>。</a:t>
            </a:r>
            <a:endParaRPr lang="zh-CN" altLang="en-US" dirty="0" smtClean="0"/>
          </a:p>
          <a:p>
            <a:pPr marL="342900" indent="-342900" algn="l">
              <a:buAutoNum type="arabicPeriod"/>
            </a:pPr>
            <a:r>
              <a:rPr lang="zh-CN" altLang="en-US" dirty="0" smtClean="0"/>
              <a:t>比特频率顶点频率为</a:t>
            </a:r>
            <a:r>
              <a:rPr lang="en-US" altLang="zh-CN" dirty="0" smtClean="0"/>
              <a:t>5.5GHz-5GHz</a:t>
            </a:r>
            <a:r>
              <a:rPr lang="zh-CN" altLang="en-US" dirty="0" smtClean="0"/>
              <a:t>交错排列</a:t>
            </a:r>
            <a:endParaRPr lang="zh-CN" altLang="en-US" dirty="0" smtClean="0"/>
          </a:p>
          <a:p>
            <a:pPr marL="342900" indent="-342900" algn="l">
              <a:buAutoNum type="arabicPeriod"/>
            </a:pPr>
            <a:r>
              <a:rPr lang="zh-CN" altLang="en-US" dirty="0" smtClean="0"/>
              <a:t>滤波器中心频率为</a:t>
            </a:r>
            <a:r>
              <a:rPr lang="en-US" altLang="zh-CN" dirty="0" smtClean="0"/>
              <a:t>6.65GHz</a:t>
            </a:r>
            <a:r>
              <a:rPr lang="zh-CN" altLang="en-US" dirty="0" smtClean="0"/>
              <a:t>。</a:t>
            </a:r>
            <a:endParaRPr lang="zh-CN" altLang="en-US" dirty="0" smtClean="0"/>
          </a:p>
          <a:p>
            <a:pPr marL="342900" indent="-342900" algn="l">
              <a:buAutoNum type="arabicPeriod"/>
            </a:pPr>
            <a:r>
              <a:rPr lang="zh-CN" altLang="en-US" dirty="0" smtClean="0"/>
              <a:t>滤波器</a:t>
            </a:r>
            <a:r>
              <a:rPr lang="en-US" altLang="zh-CN" dirty="0" smtClean="0"/>
              <a:t>Qc</a:t>
            </a:r>
            <a:r>
              <a:rPr lang="zh-CN" altLang="en-US" dirty="0" smtClean="0"/>
              <a:t>值为</a:t>
            </a:r>
            <a:r>
              <a:rPr lang="en-US" altLang="zh-CN" dirty="0" smtClean="0"/>
              <a:t>2</a:t>
            </a:r>
            <a:r>
              <a:rPr lang="en-US" altLang="zh-CN" dirty="0" smtClean="0"/>
              <a:t>0</a:t>
            </a:r>
            <a:r>
              <a:rPr lang="zh-CN" altLang="en-US" dirty="0" smtClean="0"/>
              <a:t>。</a:t>
            </a:r>
            <a:endParaRPr lang="zh-CN" altLang="en-US" dirty="0" smtClean="0"/>
          </a:p>
          <a:p>
            <a:pPr marL="342900" indent="-342900" algn="l">
              <a:buAutoNum type="arabicPeriod"/>
            </a:pPr>
            <a:r>
              <a:rPr lang="zh-CN" altLang="en-US" dirty="0" smtClean="0"/>
              <a:t>读取腔</a:t>
            </a:r>
            <a:r>
              <a:rPr lang="en-US" altLang="zh-CN" dirty="0" smtClean="0"/>
              <a:t>Qc</a:t>
            </a:r>
            <a:r>
              <a:rPr lang="zh-CN" altLang="en-US" dirty="0" smtClean="0"/>
              <a:t>为</a:t>
            </a:r>
            <a:r>
              <a:rPr lang="en-US" altLang="zh-CN" dirty="0" smtClean="0"/>
              <a:t>1500</a:t>
            </a:r>
            <a:r>
              <a:rPr lang="zh-CN" altLang="en-US" dirty="0" smtClean="0"/>
              <a:t>（</a:t>
            </a:r>
            <a:r>
              <a:rPr lang="zh-CN" altLang="en-US" dirty="0" smtClean="0">
                <a:latin typeface="Calibri" panose="020F0502020204030204" charset="0"/>
              </a:rPr>
              <a:t>κ</a:t>
            </a:r>
            <a:r>
              <a:rPr lang="en-US" altLang="zh-CN" dirty="0" smtClean="0">
                <a:latin typeface="Calibri" panose="020F0502020204030204" charset="0"/>
              </a:rPr>
              <a:t>=37ns</a:t>
            </a:r>
            <a:r>
              <a:rPr lang="zh-CN" altLang="en-US" dirty="0" smtClean="0">
                <a:latin typeface="Calibri" panose="020F0502020204030204" charset="0"/>
              </a:rPr>
              <a:t>，没有</a:t>
            </a:r>
            <a:r>
              <a:rPr lang="en-US" altLang="zh-CN" dirty="0" smtClean="0">
                <a:latin typeface="Calibri" panose="020F0502020204030204" charset="0"/>
              </a:rPr>
              <a:t>BandPassFilter</a:t>
            </a:r>
            <a:r>
              <a:rPr lang="zh-CN" altLang="en-US" dirty="0" smtClean="0">
                <a:latin typeface="Calibri" panose="020F0502020204030204" charset="0"/>
              </a:rPr>
              <a:t>的时候</a:t>
            </a:r>
            <a:r>
              <a:rPr lang="en-US" altLang="zh-CN" dirty="0" smtClean="0">
                <a:latin typeface="Calibri" panose="020F0502020204030204" charset="0"/>
              </a:rPr>
              <a:t>Purcell Effect</a:t>
            </a:r>
            <a:r>
              <a:rPr lang="zh-CN" altLang="en-US" dirty="0" smtClean="0">
                <a:latin typeface="Calibri" panose="020F0502020204030204" charset="0"/>
              </a:rPr>
              <a:t>引起的退相干大约是</a:t>
            </a:r>
            <a:r>
              <a:rPr lang="en-US" altLang="zh-CN" dirty="0" smtClean="0">
                <a:latin typeface="Calibri" panose="020F0502020204030204" charset="0"/>
              </a:rPr>
              <a:t>3.7us</a:t>
            </a:r>
            <a:r>
              <a:rPr lang="zh-CN" altLang="en-US" dirty="0" smtClean="0">
                <a:latin typeface="Calibri" panose="020F0502020204030204" charset="0"/>
              </a:rPr>
              <a:t>，有</a:t>
            </a:r>
            <a:r>
              <a:rPr lang="en-US" altLang="zh-CN" dirty="0" smtClean="0">
                <a:latin typeface="Calibri" panose="020F0502020204030204" charset="0"/>
                <a:sym typeface="+mn-ea"/>
              </a:rPr>
              <a:t>BandPassFilter</a:t>
            </a:r>
            <a:r>
              <a:rPr lang="zh-CN" altLang="en-US" dirty="0" smtClean="0">
                <a:latin typeface="Calibri" panose="020F0502020204030204" charset="0"/>
                <a:sym typeface="+mn-ea"/>
              </a:rPr>
              <a:t>的时候大约</a:t>
            </a:r>
            <a:r>
              <a:rPr lang="zh-CN" altLang="en-US" dirty="0" smtClean="0">
                <a:latin typeface="Calibri" panose="020F0502020204030204" charset="0"/>
                <a:sym typeface="+mn-ea"/>
              </a:rPr>
              <a:t>可以把</a:t>
            </a:r>
            <a:r>
              <a:rPr lang="en-US" altLang="zh-CN" dirty="0" smtClean="0">
                <a:latin typeface="Calibri" panose="020F0502020204030204" charset="0"/>
                <a:sym typeface="+mn-ea"/>
              </a:rPr>
              <a:t>Purcell Effect</a:t>
            </a:r>
            <a:r>
              <a:rPr lang="zh-CN" altLang="en-US" dirty="0" smtClean="0">
                <a:latin typeface="Calibri" panose="020F0502020204030204" charset="0"/>
                <a:sym typeface="+mn-ea"/>
              </a:rPr>
              <a:t>压制到</a:t>
            </a:r>
            <a:r>
              <a:rPr lang="en-US" altLang="zh-CN" dirty="0" smtClean="0">
                <a:latin typeface="Calibri" panose="020F0502020204030204" charset="0"/>
                <a:sym typeface="+mn-ea"/>
              </a:rPr>
              <a:t>1/30</a:t>
            </a:r>
            <a:r>
              <a:rPr lang="zh-CN" altLang="en-US" dirty="0" smtClean="0">
                <a:latin typeface="Calibri" panose="020F0502020204030204" charset="0"/>
                <a:sym typeface="+mn-ea"/>
              </a:rPr>
              <a:t>，参考</a:t>
            </a:r>
            <a:r>
              <a:rPr lang="en-US" altLang="zh-CN" dirty="0" smtClean="0">
                <a:latin typeface="Calibri" panose="020F0502020204030204" charset="0"/>
                <a:sym typeface="+mn-ea"/>
              </a:rPr>
              <a:t>Sank</a:t>
            </a:r>
            <a:r>
              <a:rPr lang="zh-CN" altLang="en-US" dirty="0" smtClean="0">
                <a:latin typeface="Calibri" panose="020F0502020204030204" charset="0"/>
                <a:sym typeface="+mn-ea"/>
              </a:rPr>
              <a:t>毕业论文。</a:t>
            </a:r>
            <a:r>
              <a:rPr lang="zh-CN" altLang="en-US" dirty="0" smtClean="0"/>
              <a:t>）</a:t>
            </a:r>
            <a:endParaRPr lang="zh-CN" alt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703522" y="4113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cxnSp>
        <p:nvCxnSpPr>
          <p:cNvPr id="10" name="直接箭头连接符 9"/>
          <p:cNvCxnSpPr/>
          <p:nvPr/>
        </p:nvCxnSpPr>
        <p:spPr>
          <a:xfrm>
            <a:off x="3224193" y="4599049"/>
            <a:ext cx="5429602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135701" y="407555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10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586504" y="551571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11</a:t>
            </a:r>
            <a:endParaRPr lang="zh-CN" altLang="en-US" dirty="0"/>
          </a:p>
        </p:txBody>
      </p:sp>
      <p:cxnSp>
        <p:nvCxnSpPr>
          <p:cNvPr id="13" name="直接箭头连接符 12"/>
          <p:cNvCxnSpPr/>
          <p:nvPr/>
        </p:nvCxnSpPr>
        <p:spPr>
          <a:xfrm>
            <a:off x="3224193" y="5515714"/>
            <a:ext cx="5429602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8094809" y="551571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20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TextBox 8"/>
          <p:cNvSpPr txBox="1"/>
          <p:nvPr/>
        </p:nvSpPr>
        <p:spPr>
          <a:xfrm>
            <a:off x="293172" y="205334"/>
            <a:ext cx="26073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dirty="0" smtClean="0"/>
              <a:t>2. Martinis </a:t>
            </a:r>
            <a:r>
              <a:rPr lang="zh-CN" altLang="en-US" dirty="0" smtClean="0"/>
              <a:t>设计参数参考</a:t>
            </a:r>
            <a:endParaRPr lang="zh-CN" altLang="en-US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810" y="676275"/>
            <a:ext cx="9152255" cy="550481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79512" y="338662"/>
          <a:ext cx="8785225" cy="5842635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98830"/>
                <a:gridCol w="798634"/>
                <a:gridCol w="798634"/>
                <a:gridCol w="798634"/>
                <a:gridCol w="798634"/>
                <a:gridCol w="798634"/>
                <a:gridCol w="798634"/>
                <a:gridCol w="798634"/>
                <a:gridCol w="798634"/>
                <a:gridCol w="798634"/>
                <a:gridCol w="798634"/>
              </a:tblGrid>
              <a:tr h="63007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en-US" altLang="zh-CN" dirty="0" smtClean="0"/>
                    </a:p>
                    <a:p>
                      <a:r>
                        <a:rPr lang="en-US" altLang="zh-CN" dirty="0" smtClean="0"/>
                        <a:t>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en-US" altLang="zh-CN" dirty="0" smtClean="0"/>
                    </a:p>
                    <a:p>
                      <a:r>
                        <a:rPr lang="en-US" altLang="zh-CN" dirty="0" smtClean="0"/>
                        <a:t>12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en-US" altLang="zh-CN" dirty="0" smtClean="0"/>
                    </a:p>
                    <a:p>
                      <a:r>
                        <a:rPr lang="en-US" altLang="zh-CN" dirty="0" smtClean="0"/>
                        <a:t>13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en-US" altLang="zh-CN" dirty="0" smtClean="0"/>
                    </a:p>
                    <a:p>
                      <a:r>
                        <a:rPr lang="en-US" altLang="zh-CN" dirty="0" smtClean="0"/>
                        <a:t>14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en-US" altLang="zh-CN" dirty="0" smtClean="0"/>
                    </a:p>
                    <a:p>
                      <a:r>
                        <a:rPr lang="en-US" altLang="zh-CN" dirty="0" smtClean="0"/>
                        <a:t>15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</a:t>
                      </a:r>
                      <a:endParaRPr lang="en-US" altLang="zh-CN" dirty="0" smtClean="0"/>
                    </a:p>
                    <a:p>
                      <a:r>
                        <a:rPr lang="en-US" altLang="zh-CN" dirty="0" smtClean="0"/>
                        <a:t>16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</a:t>
                      </a:r>
                      <a:endParaRPr lang="en-US" altLang="zh-CN" dirty="0" smtClean="0"/>
                    </a:p>
                    <a:p>
                      <a:r>
                        <a:rPr lang="en-US" altLang="zh-CN" dirty="0" smtClean="0"/>
                        <a:t>17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</a:t>
                      </a:r>
                      <a:endParaRPr lang="en-US" altLang="zh-CN" dirty="0" smtClean="0"/>
                    </a:p>
                    <a:p>
                      <a:r>
                        <a:rPr lang="en-US" altLang="zh-CN" dirty="0" smtClean="0"/>
                        <a:t>18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</a:t>
                      </a:r>
                      <a:endParaRPr lang="en-US" altLang="zh-CN" dirty="0" smtClean="0"/>
                    </a:p>
                    <a:p>
                      <a:r>
                        <a:rPr lang="en-US" altLang="zh-CN" dirty="0" smtClean="0"/>
                        <a:t>19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</a:t>
                      </a:r>
                      <a:endParaRPr lang="en-US" altLang="zh-CN" dirty="0" smtClean="0"/>
                    </a:p>
                    <a:p>
                      <a:r>
                        <a:rPr lang="en-US" altLang="zh-CN" dirty="0" smtClean="0"/>
                        <a:t>20</a:t>
                      </a:r>
                      <a:endParaRPr lang="zh-CN" altLang="en-US" dirty="0"/>
                    </a:p>
                  </a:txBody>
                  <a:tcPr/>
                </a:tc>
              </a:tr>
              <a:tr h="63007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f</a:t>
                      </a:r>
                      <a:r>
                        <a:rPr lang="en-US" altLang="zh-CN" baseline="-25000" dirty="0" err="1" smtClean="0"/>
                        <a:t>res</a:t>
                      </a:r>
                      <a:r>
                        <a:rPr lang="en-US" altLang="zh-CN" baseline="-25000" dirty="0" smtClean="0"/>
                        <a:t> </a:t>
                      </a:r>
                      <a:r>
                        <a:rPr lang="en-US" altLang="zh-CN" baseline="0" dirty="0" smtClean="0"/>
                        <a:t>(GHz)</a:t>
                      </a:r>
                      <a:endParaRPr lang="zh-CN" altLang="en-US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6.515</a:t>
                      </a:r>
                      <a:endParaRPr lang="en-US" altLang="zh-CN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r>
                        <a:rPr lang="en-US" altLang="zh-CN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6.59</a:t>
                      </a:r>
                      <a:endParaRPr lang="zh-CN" alt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6.665</a:t>
                      </a:r>
                      <a:endParaRPr lang="en-US" altLang="zh-CN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r>
                        <a:rPr lang="en-US" altLang="zh-CN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6.77</a:t>
                      </a:r>
                      <a:endParaRPr lang="zh-CN" alt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6.545</a:t>
                      </a:r>
                      <a:endParaRPr lang="en-US" altLang="zh-CN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r>
                        <a:rPr lang="en-US" altLang="zh-CN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6.62</a:t>
                      </a:r>
                      <a:endParaRPr lang="zh-CN" alt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6.6956.74</a:t>
                      </a:r>
                      <a:endParaRPr lang="zh-CN" alt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6.575</a:t>
                      </a:r>
                      <a:endParaRPr lang="en-US" altLang="zh-CN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r>
                        <a:rPr lang="en-US" altLang="zh-CN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6.65</a:t>
                      </a:r>
                      <a:endParaRPr lang="zh-CN" alt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6.725</a:t>
                      </a:r>
                      <a:endParaRPr lang="en-US" altLang="zh-CN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r>
                        <a:rPr lang="en-US" altLang="zh-CN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6.50</a:t>
                      </a:r>
                      <a:endParaRPr lang="zh-CN" alt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6.785</a:t>
                      </a:r>
                      <a:endParaRPr lang="en-US" altLang="zh-CN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r>
                        <a:rPr lang="en-US" altLang="zh-CN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6.68</a:t>
                      </a:r>
                      <a:endParaRPr lang="zh-CN" alt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6.605</a:t>
                      </a:r>
                      <a:endParaRPr lang="en-US" altLang="zh-CN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r>
                        <a:rPr lang="en-US" altLang="zh-CN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6.53</a:t>
                      </a:r>
                      <a:endParaRPr lang="zh-CN" alt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6.755</a:t>
                      </a:r>
                      <a:endParaRPr lang="en-US" altLang="zh-CN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r>
                        <a:rPr lang="en-US" altLang="zh-CN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6.71</a:t>
                      </a:r>
                      <a:endParaRPr lang="zh-CN" alt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6.6356.56</a:t>
                      </a:r>
                      <a:endParaRPr lang="zh-CN" altLang="en-US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63007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f</a:t>
                      </a:r>
                      <a:r>
                        <a:rPr lang="en-US" altLang="zh-CN" baseline="-25000" dirty="0" err="1" smtClean="0"/>
                        <a:t>max</a:t>
                      </a:r>
                      <a:endParaRPr lang="en-US" altLang="zh-CN" baseline="-250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baseline="0" dirty="0" smtClean="0"/>
                        <a:t>(GHz)</a:t>
                      </a:r>
                      <a:endParaRPr lang="zh-CN" altLang="en-US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altLang="zh-CN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5.5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5.5</a:t>
                      </a:r>
                      <a:endParaRPr lang="en-US" altLang="zh-CN" dirty="0" smtClean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altLang="zh-CN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5.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US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5.5</a:t>
                      </a:r>
                      <a:endParaRPr lang="en-US" altLang="zh-CN" dirty="0" smtClean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altLang="zh-CN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5.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US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5.5</a:t>
                      </a:r>
                      <a:endParaRPr lang="en-US" altLang="zh-CN" dirty="0" smtClean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altLang="zh-CN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5.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US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5.5</a:t>
                      </a:r>
                      <a:endParaRPr lang="en-US" altLang="zh-CN" dirty="0" smtClean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altLang="zh-CN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5.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US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5.5</a:t>
                      </a:r>
                      <a:endParaRPr lang="en-US" altLang="zh-CN" dirty="0" smtClean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63007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</a:t>
                      </a:r>
                      <a:r>
                        <a:rPr lang="en-US" altLang="zh-CN" baseline="-25000" dirty="0" smtClean="0"/>
                        <a:t>01</a:t>
                      </a:r>
                      <a:r>
                        <a:rPr lang="en-US" altLang="zh-CN" dirty="0" smtClean="0"/>
                        <a:t>-f</a:t>
                      </a:r>
                      <a:r>
                        <a:rPr lang="en-US" altLang="zh-CN" baseline="-25000" dirty="0" smtClean="0"/>
                        <a:t>12</a:t>
                      </a:r>
                      <a:endParaRPr lang="en-US" altLang="zh-CN" baseline="-25000" dirty="0" smtClean="0"/>
                    </a:p>
                    <a:p>
                      <a:r>
                        <a:rPr lang="en-US" altLang="zh-CN" dirty="0" smtClean="0"/>
                        <a:t>(MHz)</a:t>
                      </a:r>
                      <a:endParaRPr lang="zh-CN" altLang="en-US" dirty="0"/>
                    </a:p>
                  </a:txBody>
                  <a:tcPr/>
                </a:tc>
                <a:tc gridSpan="10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/>
                        <a:t>222.3</a:t>
                      </a:r>
                      <a:endParaRPr lang="en-US" altLang="zh-CN" dirty="0" smtClean="0"/>
                    </a:p>
                    <a:p>
                      <a:pPr algn="ctr"/>
                      <a:endParaRPr lang="en-US" altLang="zh-CN" dirty="0" smtClean="0"/>
                    </a:p>
                  </a:txBody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313994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Cq</a:t>
                      </a:r>
                      <a:r>
                        <a:rPr lang="en-US" altLang="zh-CN" dirty="0" smtClean="0"/>
                        <a:t>(</a:t>
                      </a:r>
                      <a:r>
                        <a:rPr lang="en-US" altLang="zh-CN" dirty="0" err="1" smtClean="0"/>
                        <a:t>fF</a:t>
                      </a:r>
                      <a:r>
                        <a:rPr lang="en-US" altLang="zh-CN" dirty="0" smtClean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 gridSpan="10"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 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86.867</a:t>
                      </a:r>
                      <a:endParaRPr lang="en-US" altLang="zh-CN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640080">
                <a:tc>
                  <a:txBody>
                    <a:bodyPr/>
                    <a:lstStyle/>
                    <a:p>
                      <a:r>
                        <a:rPr lang="en-US" altLang="zh-CN" baseline="0" dirty="0" err="1" smtClean="0"/>
                        <a:t>g</a:t>
                      </a:r>
                      <a:r>
                        <a:rPr lang="en-US" altLang="zh-CN" baseline="-25000" dirty="0" err="1" smtClean="0"/>
                        <a:t>qq</a:t>
                      </a:r>
                      <a:endParaRPr lang="en-US" altLang="zh-CN" baseline="-25000" dirty="0" smtClean="0"/>
                    </a:p>
                    <a:p>
                      <a:r>
                        <a:rPr lang="en-US" altLang="zh-CN" baseline="0" dirty="0" smtClean="0"/>
                        <a:t>(MHZ)</a:t>
                      </a:r>
                      <a:endParaRPr lang="zh-CN" altLang="en-US" baseline="0" dirty="0"/>
                    </a:p>
                  </a:txBody>
                  <a:tcPr/>
                </a:tc>
                <a:tc gridSpan="10"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弱耦合版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11.5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（按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f01 = 4.8GHz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计算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）</a:t>
                      </a:r>
                      <a:endParaRPr lang="zh-CN" altLang="en-US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强耦合版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r>
                        <a:rPr lang="zh-CN" altLang="en-US" sz="1800" dirty="0" smtClean="0">
                          <a:solidFill>
                            <a:schemeClr val="tx1"/>
                          </a:solidFill>
                          <a:sym typeface="+mn-ea"/>
                        </a:rPr>
                        <a:t>（按</a:t>
                      </a:r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  <a:sym typeface="+mn-ea"/>
                        </a:rPr>
                        <a:t>f01 = 4.8GHz</a:t>
                      </a:r>
                      <a:r>
                        <a:rPr lang="zh-CN" altLang="en-US" sz="1800" dirty="0" smtClean="0">
                          <a:solidFill>
                            <a:schemeClr val="tx1"/>
                          </a:solidFill>
                          <a:sym typeface="+mn-ea"/>
                        </a:rPr>
                        <a:t>计算）</a:t>
                      </a:r>
                      <a:endParaRPr lang="en-US" altLang="zh-CN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316266">
                <a:tc>
                  <a:txBody>
                    <a:bodyPr/>
                    <a:lstStyle/>
                    <a:p>
                      <a:r>
                        <a:rPr lang="en-US" altLang="zh-CN" baseline="0" dirty="0" err="1" smtClean="0"/>
                        <a:t>Cqq</a:t>
                      </a:r>
                      <a:r>
                        <a:rPr lang="en-US" altLang="zh-CN" baseline="0" dirty="0" smtClean="0"/>
                        <a:t>(</a:t>
                      </a:r>
                      <a:r>
                        <a:rPr lang="en-US" altLang="zh-CN" baseline="0" dirty="0" err="1" smtClean="0"/>
                        <a:t>fF</a:t>
                      </a:r>
                      <a:r>
                        <a:rPr lang="en-US" altLang="zh-CN" baseline="0" dirty="0" smtClean="0"/>
                        <a:t>)</a:t>
                      </a:r>
                      <a:endParaRPr lang="zh-CN" altLang="en-US" baseline="0" dirty="0"/>
                    </a:p>
                  </a:txBody>
                  <a:tcPr/>
                </a:tc>
                <a:tc gridSpan="10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0.4196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63007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g</a:t>
                      </a:r>
                      <a:r>
                        <a:rPr lang="en-US" altLang="zh-CN" baseline="-25000" dirty="0" err="1" smtClean="0"/>
                        <a:t>qr</a:t>
                      </a:r>
                      <a:endParaRPr lang="en-US" altLang="zh-CN" baseline="-25000" dirty="0" smtClean="0"/>
                    </a:p>
                    <a:p>
                      <a:r>
                        <a:rPr lang="en-US" altLang="zh-CN" baseline="-25000" dirty="0" smtClean="0"/>
                        <a:t>(GHz)</a:t>
                      </a:r>
                      <a:endParaRPr lang="zh-CN" altLang="en-US" baseline="-25000" dirty="0"/>
                    </a:p>
                  </a:txBody>
                  <a:tcPr/>
                </a:tc>
                <a:tc gridSpan="10"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0.0916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（按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f01 =4.8GHz 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和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fres = 6.5GHz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计算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）</a:t>
                      </a:r>
                      <a:endParaRPr lang="zh-CN" alt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63007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</a:t>
                      </a:r>
                      <a:r>
                        <a:rPr lang="en-US" altLang="zh-CN" baseline="-25000" dirty="0" smtClean="0"/>
                        <a:t>res</a:t>
                      </a:r>
                      <a:endParaRPr lang="en-US" altLang="zh-CN" baseline="-25000" dirty="0" smtClean="0"/>
                    </a:p>
                    <a:p>
                      <a:r>
                        <a:rPr lang="en-US" altLang="zh-CN" baseline="0" dirty="0" smtClean="0"/>
                        <a:t>(</a:t>
                      </a:r>
                      <a:r>
                        <a:rPr lang="en-US" altLang="zh-CN" baseline="0" dirty="0" err="1" smtClean="0"/>
                        <a:t>fF</a:t>
                      </a:r>
                      <a:r>
                        <a:rPr lang="en-US" altLang="zh-CN" baseline="0" dirty="0" smtClean="0"/>
                        <a:t>)</a:t>
                      </a:r>
                      <a:endParaRPr lang="zh-CN" altLang="en-US" baseline="0" dirty="0"/>
                    </a:p>
                  </a:txBody>
                  <a:tcPr/>
                </a:tc>
                <a:tc gridSpan="10"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376.43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630070">
                <a:tc>
                  <a:txBody>
                    <a:bodyPr/>
                    <a:lstStyle/>
                    <a:p>
                      <a:r>
                        <a:rPr lang="en-US" altLang="zh-CN" baseline="0" dirty="0" err="1" smtClean="0"/>
                        <a:t>C</a:t>
                      </a:r>
                      <a:r>
                        <a:rPr lang="en-US" altLang="zh-CN" baseline="-25000" dirty="0" err="1" smtClean="0"/>
                        <a:t>qr</a:t>
                      </a:r>
                      <a:endParaRPr lang="en-US" altLang="zh-CN" baseline="-25000" dirty="0" smtClean="0"/>
                    </a:p>
                    <a:p>
                      <a:r>
                        <a:rPr lang="en-US" altLang="zh-CN" baseline="0" dirty="0" smtClean="0"/>
                        <a:t>(</a:t>
                      </a:r>
                      <a:r>
                        <a:rPr lang="en-US" altLang="zh-CN" baseline="0" dirty="0" err="1" smtClean="0"/>
                        <a:t>fF</a:t>
                      </a:r>
                      <a:r>
                        <a:rPr lang="en-US" altLang="zh-CN" baseline="0" dirty="0" smtClean="0"/>
                        <a:t>)</a:t>
                      </a:r>
                      <a:endParaRPr lang="zh-CN" altLang="en-US" baseline="0" dirty="0"/>
                    </a:p>
                  </a:txBody>
                  <a:tcPr/>
                </a:tc>
                <a:tc gridSpan="10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5.932</a:t>
                      </a:r>
                      <a:endParaRPr lang="zh-CN" altLang="en-US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zh-CN" alt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679741" y="6453336"/>
            <a:ext cx="3212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普朗克常量</a:t>
            </a:r>
            <a:r>
              <a:rPr lang="en-US" altLang="zh-CN" dirty="0"/>
              <a:t>h = </a:t>
            </a:r>
            <a:r>
              <a:rPr lang="en-US" altLang="zh-CN" dirty="0" smtClean="0"/>
              <a:t>6.62606896e-34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865285" y="6443795"/>
            <a:ext cx="2805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电子电荷量 </a:t>
            </a:r>
            <a:r>
              <a:rPr lang="en-US" altLang="zh-CN" dirty="0" smtClean="0"/>
              <a:t>1.6021892e-19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79512" y="44624"/>
            <a:ext cx="24136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3.</a:t>
            </a:r>
            <a:r>
              <a:rPr lang="zh-CN" altLang="en-US" dirty="0" smtClean="0"/>
              <a:t>比特最终设计</a:t>
            </a:r>
            <a:r>
              <a:rPr lang="zh-CN" altLang="en-US" dirty="0"/>
              <a:t>仿真值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BandPassFilterBottom3_Rev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9250" y="1540510"/>
            <a:ext cx="8140700" cy="377761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49250" y="597535"/>
            <a:ext cx="200787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4. </a:t>
            </a:r>
            <a:r>
              <a:rPr lang="zh-CN" altLang="en-US"/>
              <a:t>滤波器响应曲线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504825" y="407035"/>
            <a:ext cx="51308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5. </a:t>
            </a:r>
            <a:r>
              <a:rPr lang="zh-CN" altLang="en-US"/>
              <a:t>耦合比特的寄生</a:t>
            </a:r>
            <a:r>
              <a:rPr lang="en-US" altLang="zh-CN"/>
              <a:t>C-Phase</a:t>
            </a:r>
            <a:r>
              <a:rPr lang="zh-CN" altLang="en-US"/>
              <a:t>效应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432685" y="1202690"/>
            <a:ext cx="5175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|1&gt;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2432685" y="2552700"/>
            <a:ext cx="5175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|0&gt;</a:t>
            </a:r>
            <a:endParaRPr lang="en-US" altLang="zh-CN"/>
          </a:p>
        </p:txBody>
      </p:sp>
      <p:cxnSp>
        <p:nvCxnSpPr>
          <p:cNvPr id="7" name="直接连接符 6"/>
          <p:cNvCxnSpPr/>
          <p:nvPr/>
        </p:nvCxnSpPr>
        <p:spPr>
          <a:xfrm>
            <a:off x="5031105" y="1192530"/>
            <a:ext cx="79184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5031105" y="1714500"/>
            <a:ext cx="791845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5925185" y="1530350"/>
            <a:ext cx="5175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|0&gt;</a:t>
            </a:r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5925185" y="1008380"/>
            <a:ext cx="5175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|1&gt;</a:t>
            </a:r>
            <a:endParaRPr lang="en-US" altLang="zh-CN"/>
          </a:p>
        </p:txBody>
      </p:sp>
      <p:cxnSp>
        <p:nvCxnSpPr>
          <p:cNvPr id="11" name="直接连接符 10"/>
          <p:cNvCxnSpPr/>
          <p:nvPr/>
        </p:nvCxnSpPr>
        <p:spPr>
          <a:xfrm>
            <a:off x="5031105" y="2716530"/>
            <a:ext cx="79184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5031105" y="3238500"/>
            <a:ext cx="791845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5925185" y="3054350"/>
            <a:ext cx="5175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|0&gt;</a:t>
            </a:r>
            <a:endParaRPr lang="en-US" altLang="zh-CN"/>
          </a:p>
        </p:txBody>
      </p:sp>
      <p:sp>
        <p:nvSpPr>
          <p:cNvPr id="14" name="文本框 13"/>
          <p:cNvSpPr txBox="1"/>
          <p:nvPr/>
        </p:nvSpPr>
        <p:spPr>
          <a:xfrm>
            <a:off x="5925185" y="2532380"/>
            <a:ext cx="5175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|1&gt;</a:t>
            </a:r>
            <a:endParaRPr lang="en-US" altLang="zh-CN"/>
          </a:p>
        </p:txBody>
      </p:sp>
      <p:cxnSp>
        <p:nvCxnSpPr>
          <p:cNvPr id="15" name="直接箭头连接符 14"/>
          <p:cNvCxnSpPr/>
          <p:nvPr/>
        </p:nvCxnSpPr>
        <p:spPr>
          <a:xfrm>
            <a:off x="5391150" y="1181100"/>
            <a:ext cx="0" cy="5334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5426710" y="2705100"/>
            <a:ext cx="0" cy="5334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4735195" y="1253490"/>
            <a:ext cx="69151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>
                <a:latin typeface="Calibri" panose="020F0502020204030204" charset="0"/>
              </a:rPr>
              <a:t>ω</a:t>
            </a:r>
            <a:r>
              <a:rPr lang="en-US" altLang="zh-CN">
                <a:latin typeface="Calibri" panose="020F0502020204030204" charset="0"/>
                <a:sym typeface="+mn-ea"/>
              </a:rPr>
              <a:t>+2</a:t>
            </a:r>
            <a:r>
              <a:rPr lang="en-US" altLang="zh-CN">
                <a:latin typeface="Arial" panose="020B0604020202020204" pitchFamily="34" charset="0"/>
                <a:sym typeface="+mn-ea"/>
              </a:rPr>
              <a:t>χ</a:t>
            </a:r>
            <a:endParaRPr lang="en-US" altLang="zh-CN">
              <a:latin typeface="Arial" panose="020B0604020202020204" pitchFamily="34" charset="0"/>
            </a:endParaRPr>
          </a:p>
          <a:p>
            <a:endParaRPr lang="zh-CN" altLang="en-US">
              <a:latin typeface="Calibri" panose="020F0502020204030204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4765040" y="2787650"/>
            <a:ext cx="34226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latin typeface="Calibri" panose="020F0502020204030204" charset="0"/>
              </a:rPr>
              <a:t>ω</a:t>
            </a:r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979930" y="925830"/>
            <a:ext cx="1418590" cy="2646045"/>
          </a:xfrm>
          <a:prstGeom prst="rect">
            <a:avLst/>
          </a:prstGeom>
          <a:noFill/>
          <a:ln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4592320" y="925830"/>
            <a:ext cx="2001520" cy="2646045"/>
          </a:xfrm>
          <a:prstGeom prst="rect">
            <a:avLst/>
          </a:prstGeom>
          <a:noFill/>
          <a:ln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2432685" y="3709035"/>
            <a:ext cx="42227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Q</a:t>
            </a:r>
            <a:r>
              <a:rPr lang="en-US" altLang="zh-CN" baseline="-25000"/>
              <a:t>A</a:t>
            </a:r>
            <a:endParaRPr lang="en-US" altLang="zh-CN" baseline="-25000"/>
          </a:p>
        </p:txBody>
      </p:sp>
      <p:sp>
        <p:nvSpPr>
          <p:cNvPr id="22" name="文本框 21"/>
          <p:cNvSpPr txBox="1"/>
          <p:nvPr/>
        </p:nvSpPr>
        <p:spPr>
          <a:xfrm>
            <a:off x="5218430" y="3709035"/>
            <a:ext cx="4171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Q</a:t>
            </a:r>
            <a:r>
              <a:rPr lang="en-US" altLang="zh-CN" baseline="-25000"/>
              <a:t>B</a:t>
            </a:r>
            <a:endParaRPr lang="en-US" altLang="zh-CN" baseline="-25000"/>
          </a:p>
        </p:txBody>
      </p:sp>
      <p:sp>
        <p:nvSpPr>
          <p:cNvPr id="23" name="文本框 22"/>
          <p:cNvSpPr txBox="1"/>
          <p:nvPr/>
        </p:nvSpPr>
        <p:spPr>
          <a:xfrm>
            <a:off x="438785" y="4344035"/>
            <a:ext cx="4629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设 </a:t>
            </a:r>
            <a:endParaRPr lang="zh-CN" altLang="en-US"/>
          </a:p>
        </p:txBody>
      </p:sp>
      <p:graphicFrame>
        <p:nvGraphicFramePr>
          <p:cNvPr id="24" name="对象 2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90575" y="4344035"/>
          <a:ext cx="1117600" cy="3371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800100" imgH="241300" progId="Equation.KSEE3">
                  <p:embed/>
                </p:oleObj>
              </mc:Choice>
              <mc:Fallback>
                <p:oleObj name="" r:id="rId1" imgW="800100" imgH="2413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90575" y="4344035"/>
                        <a:ext cx="1117600" cy="3371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115820" y="4352290"/>
          <a:ext cx="1289685" cy="3606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3" imgW="862965" imgH="241300" progId="Equation.KSEE3">
                  <p:embed/>
                </p:oleObj>
              </mc:Choice>
              <mc:Fallback>
                <p:oleObj name="" r:id="rId3" imgW="862965" imgH="2413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15820" y="4352290"/>
                        <a:ext cx="1289685" cy="3606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对象 25"/>
          <p:cNvGraphicFramePr/>
          <p:nvPr/>
        </p:nvGraphicFramePr>
        <p:xfrm>
          <a:off x="3606800" y="4366260"/>
          <a:ext cx="1158240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" name="" r:id="rId5" imgW="862965" imgH="241300" progId="Equation.KSEE3">
                  <p:embed/>
                </p:oleObj>
              </mc:Choice>
              <mc:Fallback>
                <p:oleObj name="" r:id="rId5" imgW="862965" imgH="241300" progId="Equation.KSEE3">
                  <p:embed/>
                  <p:pic>
                    <p:nvPicPr>
                      <p:cNvPr id="0" name="图片 2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606800" y="4366260"/>
                        <a:ext cx="1158240" cy="333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文本框 27"/>
          <p:cNvSpPr txBox="1"/>
          <p:nvPr/>
        </p:nvSpPr>
        <p:spPr>
          <a:xfrm>
            <a:off x="6915785" y="1537335"/>
            <a:ext cx="205105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当比特</a:t>
            </a:r>
            <a:r>
              <a:rPr lang="en-US" altLang="zh-CN"/>
              <a:t>A</a:t>
            </a:r>
            <a:r>
              <a:rPr lang="zh-CN" altLang="en-US"/>
              <a:t>分别处于</a:t>
            </a:r>
            <a:r>
              <a:rPr lang="en-US" altLang="zh-CN"/>
              <a:t>|0&gt;</a:t>
            </a:r>
            <a:r>
              <a:rPr lang="zh-CN" altLang="en-US"/>
              <a:t>态和</a:t>
            </a:r>
            <a:r>
              <a:rPr lang="en-US" altLang="zh-CN"/>
              <a:t>|1&gt;</a:t>
            </a:r>
            <a:r>
              <a:rPr lang="zh-CN" altLang="en-US"/>
              <a:t>态时，</a:t>
            </a:r>
            <a:endParaRPr lang="zh-CN" altLang="en-US"/>
          </a:p>
          <a:p>
            <a:r>
              <a:rPr lang="zh-CN" altLang="en-US"/>
              <a:t>比特</a:t>
            </a:r>
            <a:r>
              <a:rPr lang="en-US" altLang="zh-CN"/>
              <a:t>B</a:t>
            </a:r>
            <a:r>
              <a:rPr lang="zh-CN" altLang="en-US"/>
              <a:t>的</a:t>
            </a:r>
            <a:r>
              <a:rPr lang="en-US" altLang="zh-CN"/>
              <a:t>01</a:t>
            </a:r>
            <a:r>
              <a:rPr lang="zh-CN" altLang="en-US"/>
              <a:t>能级差将会有微弱的偏差，这将产生一个微弱的</a:t>
            </a:r>
            <a:r>
              <a:rPr lang="en-US" altLang="zh-CN"/>
              <a:t>C-Phase</a:t>
            </a:r>
            <a:r>
              <a:rPr lang="zh-CN" altLang="en-US"/>
              <a:t>效应。</a:t>
            </a:r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4858385" y="4344035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可得</a:t>
            </a:r>
            <a:endParaRPr lang="zh-CN" altLang="en-US"/>
          </a:p>
        </p:txBody>
      </p:sp>
      <p:graphicFrame>
        <p:nvGraphicFramePr>
          <p:cNvPr id="30" name="对象 2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640965" y="4826000"/>
          <a:ext cx="2994660" cy="10966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" r:id="rId7" imgW="1803400" imgH="660400" progId="Equation.KSEE3">
                  <p:embed/>
                </p:oleObj>
              </mc:Choice>
              <mc:Fallback>
                <p:oleObj name="" r:id="rId7" imgW="1803400" imgH="660400" progId="Equation.KSEE3">
                  <p:embed/>
                  <p:pic>
                    <p:nvPicPr>
                      <p:cNvPr id="0" name="图片 102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640965" y="4826000"/>
                        <a:ext cx="2994660" cy="10966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文本框 30"/>
          <p:cNvSpPr txBox="1"/>
          <p:nvPr/>
        </p:nvSpPr>
        <p:spPr>
          <a:xfrm>
            <a:off x="550545" y="6082030"/>
            <a:ext cx="69278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当某一比特的非简谐性为</a:t>
            </a:r>
            <a:r>
              <a:rPr lang="en-US" altLang="zh-CN"/>
              <a:t>0</a:t>
            </a:r>
            <a:r>
              <a:rPr lang="zh-CN" altLang="en-US"/>
              <a:t>时，上面的公式退化为腔读取的色散关系</a:t>
            </a:r>
            <a:endParaRPr lang="zh-CN" altLang="en-US"/>
          </a:p>
        </p:txBody>
      </p:sp>
      <p:graphicFrame>
        <p:nvGraphicFramePr>
          <p:cNvPr id="32" name="对象 3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449695" y="5029200"/>
          <a:ext cx="1028700" cy="4451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" r:id="rId9" imgW="469900" imgH="203200" progId="Equation.KSEE3">
                  <p:embed/>
                </p:oleObj>
              </mc:Choice>
              <mc:Fallback>
                <p:oleObj name="" r:id="rId9" imgW="469900" imgH="203200" progId="Equation.KSEE3">
                  <p:embed/>
                  <p:pic>
                    <p:nvPicPr>
                      <p:cNvPr id="0" name="图片 102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449695" y="5029200"/>
                        <a:ext cx="1028700" cy="4451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260350" y="222885"/>
            <a:ext cx="54971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下面计算一下</a:t>
            </a:r>
            <a:r>
              <a:rPr lang="zh-CN" altLang="en-US"/>
              <a:t>几种可能的样品设计参数的</a:t>
            </a:r>
            <a:r>
              <a:rPr lang="en-US" altLang="zh-CN"/>
              <a:t>C-Phase</a:t>
            </a:r>
            <a:r>
              <a:rPr lang="zh-CN" altLang="en-US"/>
              <a:t>效应</a:t>
            </a:r>
            <a:endParaRPr lang="zh-CN" altLang="en-US"/>
          </a:p>
        </p:txBody>
      </p:sp>
      <p:graphicFrame>
        <p:nvGraphicFramePr>
          <p:cNvPr id="5" name="表格 4"/>
          <p:cNvGraphicFramePr/>
          <p:nvPr/>
        </p:nvGraphicFramePr>
        <p:xfrm>
          <a:off x="260350" y="927100"/>
          <a:ext cx="8717915" cy="46443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2815"/>
                <a:gridCol w="749935"/>
                <a:gridCol w="838835"/>
                <a:gridCol w="841375"/>
                <a:gridCol w="841375"/>
                <a:gridCol w="841375"/>
                <a:gridCol w="789305"/>
                <a:gridCol w="892175"/>
                <a:gridCol w="927735"/>
                <a:gridCol w="1062990"/>
              </a:tblGrid>
              <a:tr h="92583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f</a:t>
                      </a:r>
                      <a:r>
                        <a:rPr lang="en-US" altLang="zh-CN" baseline="-25000"/>
                        <a:t>01</a:t>
                      </a:r>
                      <a:r>
                        <a:rPr lang="en-US" altLang="zh-CN" baseline="30000"/>
                        <a:t>A</a:t>
                      </a:r>
                      <a:endParaRPr lang="en-US" altLang="zh-CN" baseline="30000"/>
                    </a:p>
                    <a:p>
                      <a:pPr>
                        <a:buNone/>
                      </a:pPr>
                      <a:r>
                        <a:rPr lang="en-US" altLang="zh-CN"/>
                        <a:t>(GHz)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latin typeface="Calibri" panose="020F0502020204030204" charset="0"/>
                          <a:sym typeface="+mn-ea"/>
                        </a:rPr>
                        <a:t>η</a:t>
                      </a:r>
                      <a:r>
                        <a:rPr lang="en-US" altLang="zh-CN" sz="1800" baseline="30000">
                          <a:latin typeface="Calibri" panose="020F0502020204030204" charset="0"/>
                          <a:sym typeface="+mn-ea"/>
                        </a:rPr>
                        <a:t>A</a:t>
                      </a:r>
                      <a:endParaRPr lang="en-US" altLang="zh-CN" sz="1800" baseline="30000">
                        <a:latin typeface="Calibri" panose="020F0502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/>
                        <a:t>(MHz)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f</a:t>
                      </a:r>
                      <a:r>
                        <a:rPr lang="en-US" altLang="zh-CN" baseline="-25000"/>
                        <a:t>01</a:t>
                      </a:r>
                      <a:r>
                        <a:rPr lang="en-US" altLang="zh-CN" baseline="30000"/>
                        <a:t>B</a:t>
                      </a:r>
                      <a:endParaRPr lang="en-US" altLang="zh-CN" baseline="30000"/>
                    </a:p>
                    <a:p>
                      <a:pPr>
                        <a:buNone/>
                      </a:pPr>
                      <a:r>
                        <a:rPr lang="en-US" altLang="zh-CN"/>
                        <a:t>(GHz)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latin typeface="Calibri" panose="020F0502020204030204" charset="0"/>
                          <a:sym typeface="+mn-ea"/>
                        </a:rPr>
                        <a:t>η</a:t>
                      </a:r>
                      <a:r>
                        <a:rPr lang="en-US" altLang="zh-CN" sz="1800" baseline="30000">
                          <a:latin typeface="Calibri" panose="020F0502020204030204" charset="0"/>
                          <a:sym typeface="+mn-ea"/>
                        </a:rPr>
                        <a:t>B</a:t>
                      </a:r>
                      <a:endParaRPr lang="en-US" altLang="zh-CN" sz="1800" baseline="30000">
                        <a:latin typeface="Calibri" panose="020F0502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/>
                        <a:t>(MHz)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g</a:t>
                      </a:r>
                      <a:endParaRPr lang="en-US" altLang="zh-CN"/>
                    </a:p>
                    <a:p>
                      <a:pPr>
                        <a:buNone/>
                      </a:pPr>
                      <a:r>
                        <a:rPr lang="en-US" altLang="zh-CN"/>
                        <a:t>(MHz)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CZ length</a:t>
                      </a:r>
                      <a:endParaRPr lang="en-US" altLang="zh-CN" sz="18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(ns)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latin typeface="Arial" panose="020B0604020202020204" pitchFamily="34" charset="0"/>
                          <a:sym typeface="+mn-ea"/>
                        </a:rPr>
                        <a:t>χ</a:t>
                      </a:r>
                      <a:endParaRPr lang="zh-CN" altLang="en-US" sz="1800">
                        <a:latin typeface="Arial" panose="020B0604020202020204" pitchFamily="3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800">
                          <a:latin typeface="Arial" panose="020B0604020202020204" pitchFamily="34" charset="0"/>
                          <a:sym typeface="+mn-ea"/>
                        </a:rPr>
                        <a:t>(MHz)</a:t>
                      </a:r>
                      <a:endParaRPr lang="en-US" altLang="zh-CN" sz="1800">
                        <a:latin typeface="Arial" panose="020B0604020202020204" pitchFamily="3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en-US" altLang="zh-CN"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latin typeface="Arial" panose="020B0604020202020204" pitchFamily="34" charset="0"/>
                          <a:sym typeface="+mn-ea"/>
                        </a:rPr>
                        <a:t>2</a:t>
                      </a:r>
                      <a:r>
                        <a:rPr lang="zh-CN" altLang="en-US" sz="1800">
                          <a:latin typeface="Arial" panose="020B0604020202020204" pitchFamily="34" charset="0"/>
                          <a:sym typeface="+mn-ea"/>
                        </a:rPr>
                        <a:t>χ</a:t>
                      </a:r>
                      <a:endParaRPr lang="zh-CN" altLang="en-US" sz="1800">
                        <a:latin typeface="Arial" panose="020B0604020202020204" pitchFamily="3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800">
                          <a:latin typeface="Arial" panose="020B0604020202020204" pitchFamily="34" charset="0"/>
                          <a:sym typeface="+mn-ea"/>
                        </a:rPr>
                        <a:t>(MHz)</a:t>
                      </a:r>
                      <a:endParaRPr lang="en-US" altLang="zh-CN" sz="1800">
                        <a:latin typeface="Arial" panose="020B0604020202020204" pitchFamily="3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CPhase period</a:t>
                      </a:r>
                      <a:endParaRPr lang="en-US" altLang="zh-CN" sz="18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(us)</a:t>
                      </a:r>
                      <a:endParaRPr lang="zh-CN" altLang="en-US"/>
                    </a:p>
                  </a:txBody>
                  <a:tcPr/>
                </a:tc>
              </a:tr>
              <a:tr h="41592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rgbClr val="FF0000"/>
                          </a:solidFill>
                        </a:rPr>
                        <a:t>九比特</a:t>
                      </a:r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4.3</a:t>
                      </a: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-230</a:t>
                      </a: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5.18</a:t>
                      </a: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-216</a:t>
                      </a: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14</a:t>
                      </a: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45</a:t>
                      </a: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rgbClr val="FF0000"/>
                          </a:solidFill>
                        </a:rPr>
                        <a:t>0.1186</a:t>
                      </a:r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rgbClr val="FF0000"/>
                          </a:solidFill>
                        </a:rPr>
                        <a:t>0.2372</a:t>
                      </a:r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4.2159</a:t>
                      </a: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073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4.</a:t>
                      </a:r>
                      <a:r>
                        <a:rPr lang="en-US" sz="1800">
                          <a:sym typeface="+mn-ea"/>
                        </a:rPr>
                        <a:t>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-230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4.9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-216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45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0.7541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1.5082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0.6630</a:t>
                      </a:r>
                      <a:endParaRPr lang="en-US" altLang="zh-CN"/>
                    </a:p>
                  </a:txBody>
                  <a:tcPr/>
                </a:tc>
              </a:tr>
              <a:tr h="2679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olidFill>
                            <a:srgbClr val="FF0000"/>
                          </a:solidFill>
                          <a:sym typeface="+mn-ea"/>
                        </a:rPr>
                        <a:t>2*</a:t>
                      </a:r>
                      <a:endParaRPr lang="en-US" sz="1800">
                        <a:solidFill>
                          <a:srgbClr val="FF0000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4.3</a:t>
                      </a: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-222</a:t>
                      </a: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5.3</a:t>
                      </a: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-222</a:t>
                      </a: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11.5</a:t>
                      </a: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~55</a:t>
                      </a: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rgbClr val="FF0000"/>
                          </a:solidFill>
                        </a:rPr>
                        <a:t>0.0618</a:t>
                      </a:r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rgbClr val="FF0000"/>
                          </a:solidFill>
                        </a:rPr>
                        <a:t>0.1235</a:t>
                      </a:r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8.0972</a:t>
                      </a: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2679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800">
                          <a:solidFill>
                            <a:schemeClr val="accent2">
                              <a:lumMod val="75000"/>
                            </a:schemeClr>
                          </a:solidFill>
                          <a:sym typeface="+mn-ea"/>
                        </a:rPr>
                        <a:t>3</a:t>
                      </a:r>
                      <a:endParaRPr lang="en-US" altLang="en-US" sz="1800">
                        <a:solidFill>
                          <a:schemeClr val="accent2">
                            <a:lumMod val="75000"/>
                          </a:schemeClr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4.4</a:t>
                      </a:r>
                      <a:endParaRPr lang="en-US" altLang="zh-CN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olidFill>
                            <a:schemeClr val="accent2">
                              <a:lumMod val="75000"/>
                            </a:schemeClr>
                          </a:solidFill>
                          <a:sym typeface="+mn-ea"/>
                        </a:rPr>
                        <a:t>-222</a:t>
                      </a:r>
                      <a:endParaRPr lang="en-US" altLang="zh-CN" sz="1800">
                        <a:solidFill>
                          <a:schemeClr val="accent2">
                            <a:lumMod val="75000"/>
                          </a:schemeClr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5.2</a:t>
                      </a:r>
                      <a:endParaRPr lang="en-US" altLang="zh-CN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-222</a:t>
                      </a:r>
                      <a:endParaRPr lang="en-US" altLang="zh-CN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11.5</a:t>
                      </a:r>
                      <a:endParaRPr lang="en-US" altLang="zh-CN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~55</a:t>
                      </a:r>
                      <a:endParaRPr lang="en-US" altLang="zh-CN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0.0994</a:t>
                      </a:r>
                      <a:endParaRPr lang="zh-CN" altLang="en-US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0.1988</a:t>
                      </a:r>
                      <a:endParaRPr lang="zh-CN" altLang="en-US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5.0300</a:t>
                      </a:r>
                      <a:endParaRPr lang="en-US" altLang="zh-CN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4*</a:t>
                      </a: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4.3</a:t>
                      </a: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-222</a:t>
                      </a: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5.3</a:t>
                      </a: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-222</a:t>
                      </a: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15</a:t>
                      </a: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~42</a:t>
                      </a: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rgbClr val="FF0000"/>
                          </a:solidFill>
                        </a:rPr>
                        <a:t>0.1051</a:t>
                      </a:r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rgbClr val="FF0000"/>
                          </a:solidFill>
                        </a:rPr>
                        <a:t>0.2102</a:t>
                      </a:r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4.7574</a:t>
                      </a: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2679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800">
                          <a:solidFill>
                            <a:schemeClr val="accent2">
                              <a:lumMod val="75000"/>
                            </a:schemeClr>
                          </a:solidFill>
                          <a:sym typeface="+mn-ea"/>
                        </a:rPr>
                        <a:t>5</a:t>
                      </a:r>
                      <a:endParaRPr lang="en-US" altLang="en-US" sz="1800">
                        <a:solidFill>
                          <a:schemeClr val="accent2">
                            <a:lumMod val="75000"/>
                          </a:schemeClr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4.4</a:t>
                      </a:r>
                      <a:endParaRPr lang="en-US" altLang="zh-CN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olidFill>
                            <a:schemeClr val="accent2">
                              <a:lumMod val="75000"/>
                            </a:schemeClr>
                          </a:solidFill>
                          <a:sym typeface="+mn-ea"/>
                        </a:rPr>
                        <a:t>-222</a:t>
                      </a:r>
                      <a:endParaRPr lang="en-US" altLang="zh-CN" sz="1800">
                        <a:solidFill>
                          <a:schemeClr val="accent2">
                            <a:lumMod val="75000"/>
                          </a:schemeClr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5.2</a:t>
                      </a:r>
                      <a:endParaRPr lang="en-US" altLang="zh-CN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-222</a:t>
                      </a:r>
                      <a:endParaRPr lang="en-US" altLang="zh-CN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15</a:t>
                      </a:r>
                      <a:endParaRPr lang="en-US" altLang="zh-CN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~42</a:t>
                      </a:r>
                      <a:endParaRPr lang="en-US" altLang="zh-CN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0.1691</a:t>
                      </a:r>
                      <a:endParaRPr lang="zh-CN" altLang="en-US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0.3382</a:t>
                      </a:r>
                      <a:endParaRPr lang="zh-CN" altLang="en-US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2.9565</a:t>
                      </a:r>
                      <a:endParaRPr lang="en-US" altLang="zh-CN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2679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800">
                          <a:solidFill>
                            <a:srgbClr val="FF0000"/>
                          </a:solidFill>
                          <a:sym typeface="+mn-ea"/>
                        </a:rPr>
                        <a:t>6</a:t>
                      </a:r>
                      <a:endParaRPr lang="en-US" altLang="en-US" sz="1800">
                        <a:solidFill>
                          <a:srgbClr val="FF0000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4.3</a:t>
                      </a: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-222</a:t>
                      </a: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5.3</a:t>
                      </a: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-222</a:t>
                      </a: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17</a:t>
                      </a: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~37</a:t>
                      </a: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rgbClr val="FF0000"/>
                          </a:solidFill>
                        </a:rPr>
                        <a:t>0.1350</a:t>
                      </a:r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rgbClr val="FF0000"/>
                          </a:solidFill>
                        </a:rPr>
                        <a:t>0.2699</a:t>
                      </a:r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3.7051</a:t>
                      </a: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800">
                          <a:solidFill>
                            <a:schemeClr val="accent2">
                              <a:lumMod val="75000"/>
                            </a:schemeClr>
                          </a:solidFill>
                          <a:sym typeface="+mn-ea"/>
                        </a:rPr>
                        <a:t>7</a:t>
                      </a:r>
                      <a:endParaRPr lang="en-US" altLang="en-US" sz="1800">
                        <a:solidFill>
                          <a:schemeClr val="accent2">
                            <a:lumMod val="75000"/>
                          </a:schemeClr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4.4</a:t>
                      </a:r>
                      <a:endParaRPr lang="en-US" altLang="zh-CN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olidFill>
                            <a:schemeClr val="accent2">
                              <a:lumMod val="75000"/>
                            </a:schemeClr>
                          </a:solidFill>
                          <a:sym typeface="+mn-ea"/>
                        </a:rPr>
                        <a:t>-222</a:t>
                      </a:r>
                      <a:endParaRPr lang="en-US" altLang="zh-CN" sz="1800">
                        <a:solidFill>
                          <a:schemeClr val="accent2">
                            <a:lumMod val="75000"/>
                          </a:schemeClr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5.2</a:t>
                      </a:r>
                      <a:endParaRPr lang="en-US" altLang="zh-CN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-222</a:t>
                      </a:r>
                      <a:endParaRPr lang="en-US" altLang="zh-CN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17</a:t>
                      </a:r>
                      <a:endParaRPr lang="en-US" altLang="zh-CN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~37</a:t>
                      </a:r>
                      <a:endParaRPr lang="en-US" altLang="zh-CN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0.2172</a:t>
                      </a:r>
                      <a:endParaRPr lang="zh-CN" altLang="en-US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0.4344</a:t>
                      </a:r>
                      <a:endParaRPr lang="zh-CN" altLang="en-US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2.3018</a:t>
                      </a:r>
                      <a:endParaRPr lang="en-US" altLang="zh-CN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2131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5.7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-320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5.74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-340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~157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-0.0971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-0.1941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5.1520</a:t>
                      </a:r>
                      <a:endParaRPr lang="en-US" altLang="zh-CN"/>
                    </a:p>
                  </a:txBody>
                  <a:tcPr/>
                </a:tc>
              </a:tr>
              <a:tr h="37655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5.9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-250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5.94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-250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~157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-0.1280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-0.2560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3.9063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5" name="对象 2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223135" y="6296025"/>
          <a:ext cx="1289685" cy="3606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1" imgW="862965" imgH="241300" progId="Equation.KSEE3">
                  <p:embed/>
                </p:oleObj>
              </mc:Choice>
              <mc:Fallback>
                <p:oleObj name="" r:id="rId1" imgW="862965" imgH="2413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223135" y="6296025"/>
                        <a:ext cx="1289685" cy="3606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对象 25"/>
          <p:cNvGraphicFramePr/>
          <p:nvPr/>
        </p:nvGraphicFramePr>
        <p:xfrm>
          <a:off x="3819525" y="6296025"/>
          <a:ext cx="1158240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" name="" r:id="rId3" imgW="862965" imgH="241300" progId="Equation.KSEE3">
                  <p:embed/>
                </p:oleObj>
              </mc:Choice>
              <mc:Fallback>
                <p:oleObj name="" r:id="rId3" imgW="862965" imgH="241300" progId="Equation.KSEE3">
                  <p:embed/>
                  <p:pic>
                    <p:nvPicPr>
                      <p:cNvPr id="0" name="图片 2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19525" y="6296025"/>
                        <a:ext cx="1158240" cy="333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78535" y="6292215"/>
          <a:ext cx="1117600" cy="3371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5" imgW="800100" imgH="241300" progId="Equation.KSEE3">
                  <p:embed/>
                </p:oleObj>
              </mc:Choice>
              <mc:Fallback>
                <p:oleObj name="" r:id="rId5" imgW="800100" imgH="2413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78535" y="6292215"/>
                        <a:ext cx="1117600" cy="3371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对象 2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939790" y="5647690"/>
          <a:ext cx="2994660" cy="10966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" r:id="rId7" imgW="1803400" imgH="660400" progId="Equation.KSEE3">
                  <p:embed/>
                </p:oleObj>
              </mc:Choice>
              <mc:Fallback>
                <p:oleObj name="" r:id="rId7" imgW="1803400" imgH="660400" progId="Equation.KSEE3">
                  <p:embed/>
                  <p:pic>
                    <p:nvPicPr>
                      <p:cNvPr id="0" name="图片 102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939790" y="5647690"/>
                        <a:ext cx="2994660" cy="10966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285750" y="5728970"/>
            <a:ext cx="53797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* </a:t>
            </a:r>
            <a:r>
              <a:rPr lang="zh-CN" altLang="en-US"/>
              <a:t>参数</a:t>
            </a:r>
            <a:r>
              <a:rPr lang="en-US" altLang="zh-CN"/>
              <a:t>2</a:t>
            </a:r>
            <a:r>
              <a:rPr lang="zh-CN" altLang="en-US"/>
              <a:t>和</a:t>
            </a:r>
            <a:r>
              <a:rPr lang="en-US" altLang="zh-CN"/>
              <a:t>4</a:t>
            </a:r>
            <a:r>
              <a:rPr lang="zh-CN" altLang="en-US"/>
              <a:t>是分别为本次设计的强耦合和弱耦合版本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矩形 3"/>
              <p:cNvSpPr/>
              <p:nvPr/>
            </p:nvSpPr>
            <p:spPr>
              <a:xfrm>
                <a:off x="425252" y="2253740"/>
                <a:ext cx="3178434" cy="10312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/>
                            </a:rPr>
                            <m:t>g</m:t>
                          </m:r>
                        </m:e>
                        <m:sub>
                          <m:r>
                            <a:rPr lang="en-US" altLang="zh-CN" i="1">
                              <a:latin typeface="Cambria Math"/>
                            </a:rPr>
                            <m:t>𝑖𝑗</m:t>
                          </m:r>
                        </m:sub>
                      </m:sSub>
                      <m:r>
                        <a:rPr lang="en-US" altLang="zh-CN">
                          <a:latin typeface="Cambria Math"/>
                        </a:rPr>
                        <m:t>= ℏ</m:t>
                      </m:r>
                      <m:f>
                        <m:fPr>
                          <m:ctrlPr>
                            <a:rPr lang="zh-CN" altLang="zh-CN" i="1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zh-CN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/>
                                </a:rPr>
                                <m:t>𝑔</m:t>
                              </m:r>
                            </m:sub>
                          </m:sSub>
                          <m:rad>
                            <m:radPr>
                              <m:degHide m:val="on"/>
                              <m:ctrlPr>
                                <a:rPr lang="zh-CN" altLang="zh-CN" i="1"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zh-CN" altLang="zh-CN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zh-CN" altLang="zh-CN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rad>
                        </m:num>
                        <m:den>
                          <m:r>
                            <a:rPr lang="en-US" altLang="zh-CN" i="1">
                              <a:latin typeface="Cambria Math"/>
                            </a:rPr>
                            <m:t>2</m:t>
                          </m:r>
                          <m:rad>
                            <m:radPr>
                              <m:degHide m:val="on"/>
                              <m:ctrlPr>
                                <a:rPr lang="zh-CN" altLang="zh-CN" i="1"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d>
                                <m:dPr>
                                  <m:ctrlPr>
                                    <a:rPr lang="zh-CN" altLang="zh-CN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CN" altLang="zh-CN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zh-CN" altLang="zh-CN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/>
                                        </a:rPr>
                                        <m:t>𝑔</m:t>
                                      </m:r>
                                    </m:sub>
                                  </m:sSub>
                                </m:e>
                              </m:d>
                              <m:d>
                                <m:dPr>
                                  <m:ctrlPr>
                                    <a:rPr lang="zh-CN" altLang="zh-CN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CN" altLang="zh-CN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zh-CN" altLang="zh-CN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/>
                                        </a:rPr>
                                        <m:t>𝑔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rad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252" y="2253740"/>
                <a:ext cx="3178434" cy="1031244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矩形 4"/>
              <p:cNvSpPr/>
              <p:nvPr/>
            </p:nvSpPr>
            <p:spPr>
              <a:xfrm>
                <a:off x="4129351" y="2359666"/>
                <a:ext cx="1929118" cy="81939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>
                          <a:latin typeface="Cambria Math"/>
                        </a:rPr>
                        <m:t>Γ</m:t>
                      </m:r>
                      <m:r>
                        <a:rPr lang="en-US" altLang="zh-CN">
                          <a:latin typeface="Cambria Math"/>
                        </a:rPr>
                        <m:t>≈</m:t>
                      </m:r>
                      <m:r>
                        <m:rPr>
                          <m:sty m:val="p"/>
                        </m:rPr>
                        <a:rPr lang="en-US" altLang="zh-CN">
                          <a:latin typeface="Cambria Math"/>
                        </a:rPr>
                        <m:t>κ</m:t>
                      </m:r>
                      <m:f>
                        <m:fPr>
                          <m:ctrlPr>
                            <a:rPr lang="zh-CN" altLang="zh-CN" i="1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CN" altLang="zh-CN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𝑔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zh-CN" altLang="zh-CN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zh-CN" altLang="zh-CN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CN" altLang="zh-CN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/>
                                        </a:rPr>
                                        <m:t>𝑞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zh-CN" altLang="zh-CN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/>
                                        </a:rPr>
                                        <m:t>𝑟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zh-CN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9351" y="2359666"/>
                <a:ext cx="1929118" cy="81939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430886" y="1468928"/>
                <a:ext cx="5774851" cy="10310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 smtClean="0"/>
                  <a:t>¼ </a:t>
                </a:r>
                <a:r>
                  <a:rPr lang="el-GR" altLang="zh-CN" sz="2400" dirty="0" smtClean="0"/>
                  <a:t>λ</a:t>
                </a:r>
                <a:r>
                  <a:rPr lang="en-US" altLang="zh-CN" sz="2400" dirty="0" smtClean="0"/>
                  <a:t> Resonator:</a:t>
                </a:r>
                <a14:m>
                  <m:oMath xmlns:m="http://schemas.openxmlformats.org/officeDocument/2006/math">
                    <m:r>
                      <a:rPr lang="en-US" altLang="zh-CN" sz="2400" b="0" i="0" smtClean="0">
                        <a:latin typeface="Cambria Math"/>
                      </a:rPr>
                      <m:t> </m:t>
                    </m:r>
                    <m:r>
                      <a:rPr lang="en-US" altLang="zh-CN" sz="2400" b="0" i="1" smtClean="0">
                        <a:latin typeface="Cambria Math"/>
                      </a:rPr>
                      <m:t>𝐶</m:t>
                    </m:r>
                    <m:r>
                      <a:rPr lang="en-US" altLang="zh-CN" sz="24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CN" sz="24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/>
                          </a:rPr>
                          <m:t>𝑐𝑎</m:t>
                        </m:r>
                      </m:num>
                      <m:den>
                        <m:r>
                          <a:rPr lang="en-US" altLang="zh-CN" sz="2400" b="0" i="1" smtClean="0"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US" altLang="zh-CN" sz="24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CN" sz="24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zh-CN" altLang="en-US" sz="2400" b="0" i="1" smtClean="0">
                            <a:latin typeface="Cambria Math"/>
                          </a:rPr>
                          <m:t>𝜋</m:t>
                        </m:r>
                      </m:num>
                      <m:den>
                        <m:r>
                          <a:rPr lang="en-US" altLang="zh-CN" sz="2400" b="0" i="1" smtClean="0">
                            <a:latin typeface="Cambria Math"/>
                          </a:rPr>
                          <m:t>4</m:t>
                        </m:r>
                      </m:den>
                    </m:f>
                    <m:f>
                      <m:fPr>
                        <m:ctrlPr>
                          <a:rPr lang="en-US" altLang="zh-CN" sz="24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zh-CN" altLang="en-US" sz="2400" b="0" i="1" smtClean="0">
                            <a:latin typeface="Cambria Math"/>
                          </a:rPr>
                          <m:t>𝜔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/>
                              </a:rPr>
                              <m:t>𝑍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zh-CN" sz="2400" dirty="0" smtClean="0"/>
                  <a:t>,</a:t>
                </a:r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/>
                      </a:rPr>
                      <m:t>𝐿</m:t>
                    </m:r>
                    <m:r>
                      <a:rPr lang="en-US" altLang="zh-CN" sz="24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CN" sz="24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/>
                          </a:rPr>
                          <m:t>𝑙</m:t>
                        </m:r>
                        <m:r>
                          <a:rPr lang="en-US" altLang="zh-CN" sz="2400" i="1">
                            <a:latin typeface="Cambria Math"/>
                          </a:rPr>
                          <m:t>𝑎</m:t>
                        </m:r>
                      </m:num>
                      <m:den>
                        <m:r>
                          <a:rPr lang="en-US" altLang="zh-CN" sz="2400" i="1"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US" altLang="zh-CN" sz="24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CN" sz="2400" i="1">
                            <a:latin typeface="Cambria Math"/>
                          </a:rPr>
                        </m:ctrlPr>
                      </m:fPr>
                      <m:num>
                        <m:r>
                          <a:rPr lang="zh-CN" altLang="en-US" sz="2400" i="1">
                            <a:latin typeface="Cambria Math"/>
                          </a:rPr>
                          <m:t>𝜋</m:t>
                        </m:r>
                      </m:num>
                      <m:den>
                        <m:r>
                          <a:rPr lang="en-US" altLang="zh-CN" sz="2400" i="1">
                            <a:latin typeface="Cambria Math"/>
                          </a:rPr>
                          <m:t>4</m:t>
                        </m:r>
                      </m:den>
                    </m:f>
                    <m:f>
                      <m:fPr>
                        <m:ctrlPr>
                          <a:rPr lang="en-US" altLang="zh-CN" sz="2400" i="1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/>
                              </a:rPr>
                              <m:t>𝑍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zh-CN" altLang="en-US" sz="2400" i="1">
                            <a:latin typeface="Cambria Math"/>
                          </a:rPr>
                          <m:t>𝜔</m:t>
                        </m:r>
                      </m:den>
                    </m:f>
                  </m:oMath>
                </a14:m>
                <a:endParaRPr lang="zh-CN" altLang="en-US" sz="2400" dirty="0"/>
              </a:p>
              <a:p>
                <a:endParaRPr lang="zh-CN" altLang="en-US" sz="2400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886" y="1468928"/>
                <a:ext cx="5774851" cy="1031051"/>
              </a:xfrm>
              <a:prstGeom prst="rect">
                <a:avLst/>
              </a:prstGeom>
              <a:blipFill rotWithShape="1">
                <a:blip r:embed="rId3"/>
                <a:stretch>
                  <a:fillRect l="-16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7473785" y="1615121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Z</a:t>
            </a:r>
            <a:r>
              <a:rPr lang="en-US" altLang="zh-CN" baseline="-25000" dirty="0" smtClean="0"/>
              <a:t>0</a:t>
            </a:r>
            <a:r>
              <a:rPr lang="en-US" altLang="zh-CN" dirty="0" smtClean="0"/>
              <a:t> = 50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矩形 7"/>
              <p:cNvSpPr/>
              <p:nvPr/>
            </p:nvSpPr>
            <p:spPr>
              <a:xfrm>
                <a:off x="6545932" y="2462610"/>
                <a:ext cx="908774" cy="6135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mtClean="0">
                          <a:latin typeface="Cambria Math"/>
                        </a:rPr>
                        <m:t>κ</m:t>
                      </m:r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/>
                            </a:rPr>
                            <m:t>𝜔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𝑐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5932" y="2462610"/>
                <a:ext cx="908774" cy="61350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425252" y="310744"/>
            <a:ext cx="132207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6. </a:t>
            </a:r>
            <a:r>
              <a:rPr lang="zh-CN" altLang="en-US" dirty="0" smtClean="0"/>
              <a:t>常用公式</a:t>
            </a: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2988</Words>
  <Application>WPS 演示</Application>
  <PresentationFormat>全屏显示(4:3)</PresentationFormat>
  <Paragraphs>713</Paragraphs>
  <Slides>10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9</vt:i4>
      </vt:variant>
      <vt:variant>
        <vt:lpstr>幻灯片标题</vt:lpstr>
      </vt:variant>
      <vt:variant>
        <vt:i4>10</vt:i4>
      </vt:variant>
    </vt:vector>
  </HeadingPairs>
  <TitlesOfParts>
    <vt:vector size="26" baseType="lpstr">
      <vt:lpstr>Arial</vt:lpstr>
      <vt:lpstr>宋体</vt:lpstr>
      <vt:lpstr>Wingdings</vt:lpstr>
      <vt:lpstr>Times New Roman</vt:lpstr>
      <vt:lpstr>Calibri</vt:lpstr>
      <vt:lpstr>微软雅黑</vt:lpstr>
      <vt:lpstr>Office 主题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2×10比特设计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2×10比特设计</dc:title>
  <dc:creator>zhengyarui</dc:creator>
  <cp:lastModifiedBy>45917</cp:lastModifiedBy>
  <cp:revision>170</cp:revision>
  <dcterms:created xsi:type="dcterms:W3CDTF">2017-01-06T02:51:00Z</dcterms:created>
  <dcterms:modified xsi:type="dcterms:W3CDTF">2017-06-02T20:18:43Z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2052-10.1.0.6490</vt:lpwstr>
  </property>
</Properties>
</file>