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3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7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1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5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3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1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5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4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3F62-756E-4991-96E0-32BBE1D58891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FE42-B1EB-4C33-BDEA-BC3567AC6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Xmon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能级计算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王石宇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06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43608" y="836712"/>
                <a:ext cx="69847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由此可见，在</a:t>
                </a:r>
                <a:r>
                  <a:rPr lang="en-US" altLang="zh-CN" sz="2000" dirty="0" err="1" smtClean="0">
                    <a:latin typeface="微软雅黑" pitchFamily="34" charset="-122"/>
                    <a:ea typeface="微软雅黑" pitchFamily="34" charset="-122"/>
                  </a:rPr>
                  <a:t>Ej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/</a:t>
                </a:r>
                <a:r>
                  <a:rPr lang="en-US" altLang="zh-CN" sz="2000" dirty="0" err="1" smtClean="0">
                    <a:latin typeface="微软雅黑" pitchFamily="34" charset="-122"/>
                    <a:ea typeface="微软雅黑" pitchFamily="34" charset="-122"/>
                  </a:rPr>
                  <a:t>Ec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比较小的时候，高阶展开和高阶微扰对高能级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zh-CN" sz="200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sz="2000" i="1" smtClean="0"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)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影响更大，所以在利用公式计算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0,1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能级差时，误差不算太大；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但是当计算非简谐性时，误差相对来说就更大了。能达到几十，甚至上百兆。</a:t>
                </a:r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而高阶展开和微扰与矩阵展开的计算结果基本相差不大，只有几兆。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836712"/>
                <a:ext cx="6984776" cy="2862322"/>
              </a:xfrm>
              <a:prstGeom prst="rect">
                <a:avLst/>
              </a:prstGeom>
              <a:blipFill rotWithShape="1">
                <a:blip r:embed="rId2"/>
                <a:stretch>
                  <a:fillRect l="-873" t="-6383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9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62068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下面利用实际测量的能级与非简谐性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五比特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，通过矩阵展开方式，寻找对应的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374502"/>
                  </p:ext>
                </p:extLst>
              </p:nvPr>
            </p:nvGraphicFramePr>
            <p:xfrm>
              <a:off x="971600" y="1988840"/>
              <a:ext cx="6912768" cy="3363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440160"/>
                    <a:gridCol w="1872208"/>
                    <a:gridCol w="172819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509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仿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61.495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66.310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51.518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R(</a:t>
                          </a:r>
                          <a:r>
                            <a:rPr lang="el-GR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Ω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范围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：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6021—7701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𝐸</m:t>
                              </m:r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01</m:t>
                              </m:r>
                            </m:oMath>
                          </a14:m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/h(GHz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6.201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5.942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6.547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0.300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0.283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0.380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拟合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72.08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76.27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58.21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R(</a:t>
                          </a:r>
                          <a:r>
                            <a:rPr lang="el-GR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Ω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拟合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7115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7332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7780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仿真与拟合差距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10.58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9.96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6.69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374502"/>
                  </p:ext>
                </p:extLst>
              </p:nvPr>
            </p:nvGraphicFramePr>
            <p:xfrm>
              <a:off x="971600" y="1988840"/>
              <a:ext cx="6912768" cy="3363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440160"/>
                    <a:gridCol w="1872208"/>
                    <a:gridCol w="172819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509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仿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61.495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66.310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51.518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R(</a:t>
                          </a:r>
                          <a:r>
                            <a:rPr lang="el-GR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Ω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范围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：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6021—7701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80000" r="-269707" b="-3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6.201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5.942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6.547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0.300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0.283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0.380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拟合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72.08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76.27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58.21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R(</a:t>
                          </a:r>
                          <a:r>
                            <a:rPr lang="el-GR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Ω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拟合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7115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7332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7780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仿真与拟合差距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10.58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9.96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6.69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649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20688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对于拟合的结果，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基本都在测试结测量结果范围内；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而拟合的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都会比仿真的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6~10fF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左右；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的问题，与郑亚锐师兄讨论后，认为可能会有两种原因：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仿真电容为十字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米字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结构的电容，没有考虑结电容影响，而结电容一般会提供几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的电容，所以很有可能是导致这个现象的主要原因之一。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另一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个可能就是实际做出来的十字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米字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与版图中的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十字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米字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会有差距，导致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的变化。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49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348880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王石宇同学发现，在浙大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10bit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设计样品中，利用版图仿真电容和设计的结电阻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，计算出的能级与浙大设计的能级，差距较大。于是我们利用设计能级，非简谐性，以及设计结电阻，反推设计电容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49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518858"/>
                  </p:ext>
                </p:extLst>
              </p:nvPr>
            </p:nvGraphicFramePr>
            <p:xfrm>
              <a:off x="179512" y="692697"/>
              <a:ext cx="8801097" cy="4165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337"/>
                    <a:gridCol w="741680"/>
                    <a:gridCol w="782320"/>
                    <a:gridCol w="762000"/>
                    <a:gridCol w="727338"/>
                    <a:gridCol w="791135"/>
                    <a:gridCol w="791135"/>
                    <a:gridCol w="791135"/>
                    <a:gridCol w="791135"/>
                    <a:gridCol w="791135"/>
                    <a:gridCol w="889747"/>
                  </a:tblGrid>
                  <a:tr h="59217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779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仿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52.357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49.233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58.527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47.212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45.011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43.046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41.527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55.359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39.711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38.352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69592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R(</a:t>
                          </a:r>
                          <a:r>
                            <a:rPr lang="el-GR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Ω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设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10900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10900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10900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10900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028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𝐸</m:t>
                              </m:r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01</m:t>
                              </m:r>
                            </m:oMath>
                          </a14:m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/h(GH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z)(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设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5.79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5.72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5.89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5.78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5.85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5.84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5.95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6.04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028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(MHz)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设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358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378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318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398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418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438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458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338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478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498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02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设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61.220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58.262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67.516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56.164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53.979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51.741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50.411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64.608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48.593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47.036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02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设计电容与仿真电容差值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8.8630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9.0290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8.9890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8.9520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8.9680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8.6950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8.8840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9.2490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8.8820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8.6840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518858"/>
                  </p:ext>
                </p:extLst>
              </p:nvPr>
            </p:nvGraphicFramePr>
            <p:xfrm>
              <a:off x="179512" y="692697"/>
              <a:ext cx="8801097" cy="4165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337"/>
                    <a:gridCol w="741680"/>
                    <a:gridCol w="782320"/>
                    <a:gridCol w="762000"/>
                    <a:gridCol w="727338"/>
                    <a:gridCol w="791135"/>
                    <a:gridCol w="791135"/>
                    <a:gridCol w="791135"/>
                    <a:gridCol w="791135"/>
                    <a:gridCol w="791135"/>
                    <a:gridCol w="889747"/>
                  </a:tblGrid>
                  <a:tr h="59217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779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仿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52.357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49.233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58.527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47.212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45.011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43.046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41.527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55.359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39.711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38.352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69592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R(</a:t>
                          </a:r>
                          <a:r>
                            <a:rPr lang="el-GR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Ω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设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10900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10900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8800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10900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10900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02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64706" r="-832258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5.79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5.72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5.89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6.00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5.78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5.85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5.84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5.95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6.04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4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(MHz)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设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358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378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318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398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418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438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458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338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478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498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设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61.220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58.262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67.516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56.164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53.979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51.741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50.411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64.608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48.593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47.036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设计电容与仿真电容差值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8.8630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9.0290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8.9890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8.9520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8.9680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8.6950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8.8840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9.2490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8.8820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8.6840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39552" y="558924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差值的平均值：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8.9195fF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标准差：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0.1635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58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024" y="220486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从上面的表中可以看到，在浙大的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10bit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设计样品中，他们在仿真的十字结构电容基础上，增加了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左右的电容，作为整个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qubit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的电容。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这很有可能是考虑了结电容的影响，每个结电容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4.5fF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左右。今后我们在设计比特时，也要考虑相关影响。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58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结论：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3886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在较小的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Ej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下，利用公式计算能级，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0,1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能级误差不算太大，非简谐性误差比较大。建议使用矩阵展开或高阶近似。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利用矩阵展开，拟合五比特测量数据，发现拟合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比仿真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6~10fF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左右，很可能是结电容影响，也可能是微加工过程中误差。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对浙大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比特样品的设计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进行反推，发现他们在仿真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的基础上，还会增加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左右电容，这很可能是考虑了结电容的影响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27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2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目标：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352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在较小的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Ej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下，比较公式计算和矩阵展开两种方式计算结果的差距。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利用矩阵展开，拟合五比特测量数据，观察是否与仿真结果对得上。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解决浙大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比特设计中，浙大计算结果与我们计算结果不匹配的问题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29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6035495"/>
                  </p:ext>
                </p:extLst>
              </p:nvPr>
            </p:nvGraphicFramePr>
            <p:xfrm>
              <a:off x="540696" y="836712"/>
              <a:ext cx="8136904" cy="4867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224136"/>
                    <a:gridCol w="1368152"/>
                    <a:gridCol w="1584176"/>
                    <a:gridCol w="1440160"/>
                    <a:gridCol w="144016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509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61.495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66.310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51.518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51.513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53.263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Ec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/h(MHz)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314.99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292.11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375.99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376.03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363.67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Ej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/h(GHz)(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范围：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18.0588—23.0977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𝐸</m:t>
                              </m:r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01</m:t>
                              </m:r>
                            </m:oMath>
                          </a14:m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/h(GHz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6.201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5.942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6.547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0.300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0.283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0.380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𝐸</m:t>
                              </m:r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01</m:t>
                              </m:r>
                            </m:oMath>
                          </a14:m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/h(GHz)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公式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6.7679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6.5287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7.3624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7.3628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7.2469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公式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-0.3150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-0.2921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-0.3760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-0.3760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-0.3637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𝐸</m:t>
                              </m:r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01</m:t>
                              </m:r>
                            </m:oMath>
                          </a14:m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/h(GHz)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数值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6.7520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6.5145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7.3413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7.3417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7.2269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数值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-0.3551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-0.3275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-0.4299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-0.4299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-0.4146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6035495"/>
                  </p:ext>
                </p:extLst>
              </p:nvPr>
            </p:nvGraphicFramePr>
            <p:xfrm>
              <a:off x="540696" y="836712"/>
              <a:ext cx="8136904" cy="4867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224136"/>
                    <a:gridCol w="1368152"/>
                    <a:gridCol w="1584176"/>
                    <a:gridCol w="1440160"/>
                    <a:gridCol w="144016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4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509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对地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电容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Cq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</a:t>
                          </a: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fF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61.495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66.310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51.518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51.513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53.263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Ec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/h(MHz)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314.99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292.11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375.99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376.03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363.67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Ej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/h(GHz)(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范围：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18.0588—23.0977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65" t="-361333" r="-654237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6.201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5.942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6.547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4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测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0.300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0.283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0.380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65" t="-598667" r="-654237" b="-3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6.7679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6.5287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7.3624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7.3628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7.2469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4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公式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-0.3150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-0.2921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-0.3760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-0.3760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-0.3637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65" t="-834667" r="-654237" b="-1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6.7520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6.5145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7.3413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7.3417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7.2269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4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数值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-0.3551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-0.3275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-0.4299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-0.4299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-0.4146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37296" y="5897727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Ej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是利用测试结的电阻得到的。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在计算时，取了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Ej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平均值，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Ej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19.9085GHz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Ej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≈ 52.9439—68.1541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6064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公式和矩阵展开方法计算结果的比较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28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2696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因为结电阻分布范围较大（</a:t>
            </a:r>
            <a:r>
              <a:rPr lang="en-US" altLang="zh-CN" sz="2000" dirty="0" smtClean="0"/>
              <a:t>6021~7701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），仿真电容准确性有待考量，所以很难直接利用其计算能级与非简谐性，与实验进行比较，它们只能作为参考。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所以在这里，上面的表只是用来比较“公式计算”和“矩阵展开”两种方式结果的准确性。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E01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相差不算太大，一般为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多兆；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是非简谐性相差较大，都会有几十兆。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28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57296" y="807526"/>
                <a:ext cx="7344816" cy="941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因为我们所利用的公式，只是将</a:t>
                </a:r>
                <a:r>
                  <a:rPr lang="en-US" altLang="zh-CN" dirty="0" err="1" smtClean="0"/>
                  <a:t>cos</a:t>
                </a:r>
                <a:r>
                  <a:rPr lang="en-US" altLang="zh-CN" dirty="0" smtClean="0"/>
                  <a:t>(</a:t>
                </a:r>
                <a:r>
                  <a:rPr lang="el-GR" altLang="zh-CN" dirty="0" smtClean="0"/>
                  <a:t>φ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展开到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dirty="0" smtClean="0"/>
                          <m:t>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，且只进行进行了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阶微扰近似，所以在</a:t>
                </a:r>
                <a:r>
                  <a:rPr lang="en-US" altLang="zh-CN" dirty="0" err="1" smtClean="0"/>
                  <a:t>Ej</a:t>
                </a:r>
                <a:r>
                  <a:rPr lang="en-US" altLang="zh-CN" dirty="0" smtClean="0"/>
                  <a:t>/</a:t>
                </a:r>
                <a:r>
                  <a:rPr lang="en-US" altLang="zh-CN" dirty="0" err="1" smtClean="0"/>
                  <a:t>Ec</a:t>
                </a:r>
                <a:r>
                  <a:rPr lang="zh-CN" altLang="en-US" dirty="0" smtClean="0"/>
                  <a:t>较小时，近似误差较大。因此，接下来将</a:t>
                </a:r>
                <a:r>
                  <a:rPr lang="en-US" altLang="zh-CN" dirty="0" err="1" smtClean="0"/>
                  <a:t>cos</a:t>
                </a:r>
                <a:r>
                  <a:rPr lang="en-US" altLang="zh-CN" dirty="0" smtClean="0"/>
                  <a:t>(</a:t>
                </a:r>
                <a:r>
                  <a:rPr lang="el-GR" altLang="zh-CN" dirty="0" smtClean="0"/>
                  <a:t>φ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展开到高阶，并进行高阶微扰近似。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96" y="807526"/>
                <a:ext cx="7344816" cy="941989"/>
              </a:xfrm>
              <a:prstGeom prst="rect">
                <a:avLst/>
              </a:prstGeom>
              <a:blipFill rotWithShape="1">
                <a:blip r:embed="rId2"/>
                <a:stretch>
                  <a:fillRect l="-748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48" y="2132856"/>
            <a:ext cx="6408712" cy="404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676275"/>
            <a:ext cx="71056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8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642938"/>
            <a:ext cx="80295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72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95388"/>
            <a:ext cx="70389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72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308791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由上面推导过程可知，利用矩阵展开的结果和高阶展开高阶近似的结果大致相等，而利用公式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二阶展开，一阶近似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计算结果差距较大。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458656"/>
                  </p:ext>
                </p:extLst>
              </p:nvPr>
            </p:nvGraphicFramePr>
            <p:xfrm>
              <a:off x="1835696" y="1412776"/>
              <a:ext cx="5256584" cy="435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224136"/>
                    <a:gridCol w="1368152"/>
                    <a:gridCol w="15841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Ec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/h(MHz)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314.99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292.11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375.99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Ej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/h(GHz)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19.9085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23.0977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𝐸</m:t>
                              </m:r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01</m:t>
                              </m:r>
                            </m:oMath>
                          </a14:m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/h(GHz)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公式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6.2301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6.5287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7.9592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公式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-0.3149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-0.2921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-0.3759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𝐸</m:t>
                              </m:r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01</m:t>
                              </m:r>
                            </m:oMath>
                          </a14:m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/h(GHz)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高阶展开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6.2125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6.5143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7.9396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高阶展开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-0.3642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-0.3319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-0.4305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𝐸</m:t>
                              </m:r>
                              <m:r>
                                <a:rPr lang="en-US" altLang="zh-CN" sz="1200" b="0" i="1" dirty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01</m:t>
                              </m:r>
                            </m:oMath>
                          </a14:m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/h(GHz)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数值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6.2126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6.5145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7.9398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数值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-0.3595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-0.3275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-0.4247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458656"/>
                  </p:ext>
                </p:extLst>
              </p:nvPr>
            </p:nvGraphicFramePr>
            <p:xfrm>
              <a:off x="1835696" y="1412776"/>
              <a:ext cx="5256584" cy="435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224136"/>
                    <a:gridCol w="1368152"/>
                    <a:gridCol w="15841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qubit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endParaRPr lang="zh-CN" altLang="en-US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Ec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/h(MHz)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314.99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292.11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375.99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>
                              <a:latin typeface="微软雅黑" pitchFamily="34" charset="-122"/>
                              <a:ea typeface="微软雅黑" pitchFamily="34" charset="-122"/>
                            </a:rPr>
                            <a:t>Ej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/h(GHz)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17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19.9085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23.0977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50667" r="-387571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6.2301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6.5287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7.9592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4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公式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-0.3149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-0.2921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-0.3759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86667" r="-387571" b="-3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6.2125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6.5143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7.9396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4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高阶展开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-0.3642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-0.3319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-0.4305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24000" r="-387571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6.2126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6.5145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7.9398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  <a:tr h="624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微软雅黑" pitchFamily="34" charset="-122"/>
                              <a:ea typeface="微软雅黑" pitchFamily="34" charset="-122"/>
                              <a:cs typeface="+mn-cs"/>
                            </a:rPr>
                            <a:t>非简谐性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  <a:sym typeface="Symbol"/>
                            </a:rPr>
                            <a:t>(GHz)</a:t>
                          </a:r>
                        </a:p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(</a:t>
                          </a:r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数值</a:t>
                          </a:r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)</a:t>
                          </a:r>
                          <a:endPara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-0.3595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-0.3275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-0.4247</a:t>
                          </a:r>
                          <a:endParaRPr lang="zh-CN" altLang="en-US" sz="1200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997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1140</Words>
  <Application>Microsoft Office PowerPoint</Application>
  <PresentationFormat>全屏显示(4:3)</PresentationFormat>
  <Paragraphs>259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Xmon能级计算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21</cp:revision>
  <dcterms:created xsi:type="dcterms:W3CDTF">2017-08-01T06:41:19Z</dcterms:created>
  <dcterms:modified xsi:type="dcterms:W3CDTF">2017-08-04T04:33:44Z</dcterms:modified>
</cp:coreProperties>
</file>