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7" r:id="rId5"/>
    <p:sldId id="258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bd0b155-5691-4446-b694-839261bb9c26}">
          <p14:sldIdLst>
            <p14:sldId id="256"/>
          </p14:sldIdLst>
        </p14:section>
        <p14:section name="二能级系统近似" id="{d29b39d7-70ba-4a27-bf09-cf890b953619}">
          <p14:sldIdLst>
            <p14:sldId id="257"/>
            <p14:sldId id="258"/>
            <p14:sldId id="261"/>
          </p14:sldIdLst>
        </p14:section>
        <p14:section name="含腔三能级系统" id="{d1259ca0-2dac-4ff2-87d1-f9334e48ac92}">
          <p14:sldIdLst>
            <p14:sldId id="263"/>
            <p14:sldId id="264"/>
          </p14:sldIdLst>
        </p14:section>
        <p14:section name="增大驱动强度减小门时间" id="{0a701881-0adc-4860-9135-afee282528b2}">
          <p14:sldIdLst>
            <p14:sldId id="266"/>
            <p14:sldId id="265"/>
          </p14:sldIdLst>
        </p14:section>
        <p14:section name="尝试IBM耦合参数" id="{077e59cb-7441-4544-bdd5-749b31064495}">
          <p14:sldIdLst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44183"/>
            <a:ext cx="9144000" cy="2387600"/>
          </a:xfrm>
        </p:spPr>
        <p:txBody>
          <a:bodyPr/>
          <a:p>
            <a:r>
              <a:rPr lang="en-US" altLang="zh-CN"/>
              <a:t>IBM CNOT GATE simulate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83903"/>
            <a:ext cx="9144000" cy="1655762"/>
          </a:xfrm>
        </p:spPr>
        <p:txBody>
          <a:bodyPr/>
          <a:p>
            <a:pPr algn="r"/>
            <a:r>
              <a:rPr lang="zh-CN" altLang="zh-CN"/>
              <a:t>制作人：   李少炜</a:t>
            </a:r>
            <a:endParaRPr lang="zh-CN" altLang="zh-CN"/>
          </a:p>
          <a:p>
            <a:pPr algn="r"/>
            <a:r>
              <a:rPr lang="zh-CN" altLang="zh-CN"/>
              <a:t>时间：</a:t>
            </a:r>
            <a:r>
              <a:rPr lang="en-US" altLang="zh-CN"/>
              <a:t>2017.11.12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fidelity and phase of 4 basis and '++','00+11'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925195" y="2139315"/>
          <a:ext cx="644144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570"/>
                <a:gridCol w="1073785"/>
                <a:gridCol w="1072515"/>
                <a:gridCol w="1074420"/>
                <a:gridCol w="107315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state(control,target)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fidelity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phase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fidelity q_control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fidelity q_target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925195" y="4290060"/>
          <a:ext cx="508635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270"/>
                <a:gridCol w="1017270"/>
                <a:gridCol w="1017270"/>
                <a:gridCol w="1017270"/>
                <a:gridCol w="1017270"/>
              </a:tblGrid>
              <a:tr h="38100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phase compensate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state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delta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target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 rowSpan="2"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 v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delta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 rowSpan="2" gridSpan="2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 rowSpan="2"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control</a:t>
                      </a:r>
                      <a:endParaRPr lang="en-US" altLang="zh-CN"/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vMerge="1" gridSpan="2">
                  <a:tcPr/>
                </a:tc>
                <a:tc vMerge="1" hMerge="1"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6122035" y="4671060"/>
          <a:ext cx="374904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680"/>
                <a:gridCol w="1249680"/>
                <a:gridCol w="1249680"/>
              </a:tblGrid>
              <a:tr h="38100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after compensate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7619365" y="2139315"/>
          <a:ext cx="720598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85"/>
                <a:gridCol w="120078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++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00+11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712085" y="1691005"/>
            <a:ext cx="2461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without compensate</a:t>
            </a:r>
            <a:endParaRPr lang="en-US" altLang="zh-CN" sz="2000"/>
          </a:p>
        </p:txBody>
      </p:sp>
      <p:sp>
        <p:nvSpPr>
          <p:cNvPr id="8" name="文本框 7"/>
          <p:cNvSpPr txBox="1"/>
          <p:nvPr/>
        </p:nvSpPr>
        <p:spPr>
          <a:xfrm>
            <a:off x="7796530" y="1691005"/>
            <a:ext cx="2461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with compensate</a:t>
            </a:r>
            <a:endParaRPr lang="en-US" altLang="zh-CN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未考虑二能级激发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耦合项：</a:t>
            </a:r>
            <a:r>
              <a:rPr lang="en-US" altLang="zh-CN"/>
              <a:t>tensor(sigmax,</a:t>
            </a:r>
            <a:r>
              <a:rPr lang="en-US" altLang="zh-CN">
                <a:sym typeface="+mn-ea"/>
              </a:rPr>
              <a:t>sigmax)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驱动项：</a:t>
            </a:r>
            <a:r>
              <a:rPr lang="en-US" altLang="zh-CN">
                <a:sym typeface="+mn-ea"/>
              </a:rPr>
              <a:t>sigmax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sigmax=[0 1 0;1 0 0; 0 0 0]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t_gate=450ns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drive_amp=60M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coupling_strength</a:t>
            </a:r>
            <a:r>
              <a:rPr lang="en-US" altLang="zh-CN">
                <a:sym typeface="+mn-ea"/>
              </a:rPr>
              <a:t>=3.8M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fidelity and phase of 4 basis</a:t>
            </a:r>
            <a:r>
              <a:rPr lang="en-US" altLang="zh-CN">
                <a:sym typeface="+mn-ea"/>
              </a:rPr>
              <a:t>(without compensate)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925195" y="1763395"/>
          <a:ext cx="875665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883"/>
                <a:gridCol w="1459442"/>
                <a:gridCol w="1459442"/>
                <a:gridCol w="1459441"/>
                <a:gridCol w="1459442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state(control,target)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fidelity(rotate)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0.99988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0.99988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0.99670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0.99770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phase</a:t>
                      </a:r>
                      <a:r>
                        <a:rPr lang="en-US" altLang="zh-CN" sz="1800">
                          <a:sym typeface="+mn-ea"/>
                        </a:rPr>
                        <a:t>(rotate)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-7.683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98.708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118.567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228.554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fidelity(norm)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0.97973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0.97970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0.97549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0.97891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fidelity q_control(rotate)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0.99995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0.99997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0.99995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0.99993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fidelity q_target(rotate)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0.99978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0.99977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0.99343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0.99543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925195" y="4290060"/>
          <a:ext cx="508635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270"/>
                <a:gridCol w="1017270"/>
                <a:gridCol w="1017270"/>
                <a:gridCol w="1017270"/>
                <a:gridCol w="1017270"/>
              </a:tblGrid>
              <a:tr h="38100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phase compensate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state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delta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target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-7.683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98.708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106.391</a:t>
                      </a:r>
                      <a:endParaRPr lang="en-US" altLang="zh-CN"/>
                    </a:p>
                  </a:txBody>
                  <a:tcPr/>
                </a:tc>
                <a:tc rowSpan="2"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en-US" altLang="zh-CN"/>
                        <a:t>108.189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118.567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228.554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109.897</a:t>
                      </a:r>
                      <a:endParaRPr lang="en-US" altLang="zh-CN"/>
                    </a:p>
                  </a:txBody>
                  <a:tcPr/>
                </a:tc>
                <a:tc v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delta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126.250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129.846</a:t>
                      </a:r>
                      <a:endParaRPr lang="en-US" altLang="zh-CN"/>
                    </a:p>
                  </a:txBody>
                  <a:tcPr/>
                </a:tc>
                <a:tc rowSpan="2" gridSpan="2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 rowSpan="2"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control</a:t>
                      </a:r>
                      <a:endParaRPr lang="en-US" altLang="zh-CN"/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128.048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vMerge="1" gridSpan="2">
                  <a:tcPr/>
                </a:tc>
                <a:tc vMerge="1" hMerge="1"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6122035" y="4671060"/>
          <a:ext cx="374904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680"/>
                <a:gridCol w="1249680"/>
                <a:gridCol w="1249680"/>
              </a:tblGrid>
              <a:tr h="38100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after compensate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-7.683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-9.481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-9.481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-7.683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fidelity and phase of 4 basis(with compensate)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925195" y="1763395"/>
          <a:ext cx="105537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9060"/>
                <a:gridCol w="1318260"/>
                <a:gridCol w="1319530"/>
                <a:gridCol w="1319530"/>
                <a:gridCol w="1319530"/>
                <a:gridCol w="1318260"/>
                <a:gridCol w="131953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state(control,target)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++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00+11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fidelity(rotate)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0.99988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0.99988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0.99670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0.99770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0.99607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0.99533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phase</a:t>
                      </a:r>
                      <a:r>
                        <a:rPr lang="en-US" altLang="zh-CN" sz="1800">
                          <a:sym typeface="+mn-ea"/>
                        </a:rPr>
                        <a:t>(rotate)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-7.683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-9.481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-9.481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-7.683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-8.624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-8.096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fidelity(norm)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0.97973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0.97970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0.97549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0.97891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0.28710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0.47828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fidelity q_control(rotate)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0.99995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0.99997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0.99995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0.99993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0.99398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0.99211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fidelity q_target(rotate)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0.99978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0.99977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0.99343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0.99543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0.99474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0.99715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925195" y="4424680"/>
          <a:ext cx="374904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680"/>
                <a:gridCol w="1249680"/>
                <a:gridCol w="1249680"/>
              </a:tblGrid>
              <a:tr h="38100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after compensate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-7.683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-9.481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-9.481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-7.683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考虑二能级激发，腔作为三能级系统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107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耦合项：</a:t>
            </a:r>
            <a:r>
              <a:rPr lang="en-US" altLang="zh-CN"/>
              <a:t>tensor(a+a.dag(),</a:t>
            </a:r>
            <a:r>
              <a:rPr lang="en-US" altLang="zh-CN">
                <a:sym typeface="+mn-ea"/>
              </a:rPr>
              <a:t>a+a.dag())</a:t>
            </a:r>
            <a:r>
              <a:rPr lang="zh-CN" altLang="en-US">
                <a:sym typeface="+mn-ea"/>
              </a:rPr>
              <a:t>（比特和腔之间）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驱动项：</a:t>
            </a:r>
            <a:r>
              <a:rPr lang="en-US" altLang="zh-CN">
                <a:sym typeface="+mn-ea"/>
              </a:rPr>
              <a:t>a+a.dag()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a=[ 0 1 0;0 0 sqrt(2);0 0 0]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t_gate=(175+25+175+25)ns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drive_amp=60M</a:t>
            </a:r>
            <a:r>
              <a:rPr lang="zh-CN" altLang="en-US">
                <a:sym typeface="+mn-ea"/>
              </a:rPr>
              <a:t>（引入高斯包络，能量轴偏移近似绝热）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coupling_strength</a:t>
            </a:r>
            <a:r>
              <a:rPr lang="en-US" altLang="zh-CN">
                <a:sym typeface="+mn-ea"/>
              </a:rPr>
              <a:t>=100M</a:t>
            </a:r>
            <a:r>
              <a:rPr lang="zh-CN" altLang="en-US">
                <a:sym typeface="+mn-ea"/>
              </a:rPr>
              <a:t>（腔和比特之间）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（参数手动优化）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文件：</a:t>
            </a:r>
            <a:r>
              <a:rPr lang="en-US" altLang="zh-CN">
                <a:sym typeface="+mn-ea"/>
              </a:rPr>
              <a:t>IBM_CNOT_Simulation(1).py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fidelity and phase of 4 basis and '++','00+11'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925195" y="2139315"/>
          <a:ext cx="644144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570"/>
                <a:gridCol w="1073785"/>
                <a:gridCol w="1072515"/>
                <a:gridCol w="1074420"/>
                <a:gridCol w="107315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state(control,target)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fidelity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0.9926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0.9892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0.9906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0.9849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phase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-48.07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-96.53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163.40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123.80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fidelity q_control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0.9883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0.9893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0.9842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0.9802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fidelity q_target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0.9949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0.9944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0.9927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0.9864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925195" y="4290060"/>
          <a:ext cx="508635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270"/>
                <a:gridCol w="1017270"/>
                <a:gridCol w="1017270"/>
                <a:gridCol w="1017270"/>
                <a:gridCol w="1017270"/>
              </a:tblGrid>
              <a:tr h="38100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phase compensate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state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delta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target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-48.07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-96.53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-48.46</a:t>
                      </a:r>
                      <a:endParaRPr lang="en-US" altLang="zh-CN"/>
                    </a:p>
                  </a:txBody>
                  <a:tcPr/>
                </a:tc>
                <a:tc rowSpan="2"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en-US" altLang="zh-CN"/>
                        <a:t>-44.03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163.40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123.80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-39.60</a:t>
                      </a:r>
                      <a:endParaRPr lang="en-US" altLang="zh-CN"/>
                    </a:p>
                  </a:txBody>
                  <a:tcPr/>
                </a:tc>
                <a:tc v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delta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211.47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220.33</a:t>
                      </a:r>
                      <a:endParaRPr lang="en-US" altLang="zh-CN"/>
                    </a:p>
                  </a:txBody>
                  <a:tcPr/>
                </a:tc>
                <a:tc rowSpan="2" gridSpan="2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 rowSpan="2"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control</a:t>
                      </a:r>
                      <a:endParaRPr lang="en-US" altLang="zh-CN"/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215.90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vMerge="1" gridSpan="2">
                  <a:tcPr/>
                </a:tc>
                <a:tc vMerge="1" hMerge="1"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6122035" y="4671060"/>
          <a:ext cx="374904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680"/>
                <a:gridCol w="1249680"/>
                <a:gridCol w="1249680"/>
              </a:tblGrid>
              <a:tr h="38100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after compensate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-48.07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-52.50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-52.50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-48.07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7619365" y="2139315"/>
          <a:ext cx="720598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85"/>
                <a:gridCol w="120078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++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00+11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0.9922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0.9917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-45.41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-43.28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0.9947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0.9904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0.9909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0.9882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712085" y="1691005"/>
            <a:ext cx="2461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without compensate</a:t>
            </a:r>
            <a:endParaRPr lang="en-US" altLang="zh-CN" sz="2000"/>
          </a:p>
        </p:txBody>
      </p:sp>
      <p:sp>
        <p:nvSpPr>
          <p:cNvPr id="8" name="文本框 7"/>
          <p:cNvSpPr txBox="1"/>
          <p:nvPr/>
        </p:nvSpPr>
        <p:spPr>
          <a:xfrm>
            <a:off x="7796530" y="1691005"/>
            <a:ext cx="2461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with compensate</a:t>
            </a:r>
            <a:endParaRPr lang="en-US" altLang="zh-CN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考虑二能级激发，腔作为三能级系统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耦合项：</a:t>
            </a:r>
            <a:r>
              <a:rPr lang="en-US" altLang="zh-CN"/>
              <a:t>tensor(a+a.dag(),</a:t>
            </a:r>
            <a:r>
              <a:rPr lang="en-US" altLang="zh-CN">
                <a:sym typeface="+mn-ea"/>
              </a:rPr>
              <a:t>a+a.dag())</a:t>
            </a:r>
            <a:r>
              <a:rPr lang="zh-CN" altLang="en-US">
                <a:sym typeface="+mn-ea"/>
              </a:rPr>
              <a:t>（比特和腔之间）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驱动项：</a:t>
            </a:r>
            <a:r>
              <a:rPr lang="en-US" altLang="zh-CN">
                <a:sym typeface="+mn-ea"/>
              </a:rPr>
              <a:t>a+a.dag()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t_gate=(100+30+100+30)ns=260ns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drive_amp=60M</a:t>
            </a:r>
            <a:r>
              <a:rPr lang="zh-CN" altLang="en-US">
                <a:sym typeface="+mn-ea"/>
              </a:rPr>
              <a:t>（引入高斯包络，能量轴偏移近似绝热）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coupling_strength</a:t>
            </a:r>
            <a:r>
              <a:rPr lang="en-US" altLang="zh-CN">
                <a:sym typeface="+mn-ea"/>
              </a:rPr>
              <a:t>=100M</a:t>
            </a:r>
            <a:r>
              <a:rPr lang="zh-CN" altLang="en-US">
                <a:sym typeface="+mn-ea"/>
              </a:rPr>
              <a:t>（腔和比特之间）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（参数手动优化）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文件：</a:t>
            </a:r>
            <a:r>
              <a:rPr lang="en-US" altLang="zh-CN">
                <a:sym typeface="+mn-ea"/>
              </a:rPr>
              <a:t>IBM_CNOT_Simulation(2).py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fidelity and phase of 4 basis and '++','00+11'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925195" y="2139315"/>
          <a:ext cx="644144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570"/>
                <a:gridCol w="1073785"/>
                <a:gridCol w="1072515"/>
                <a:gridCol w="1074420"/>
                <a:gridCol w="107315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state(control,target)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fidelity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0.98958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0.98942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0.98397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0.98118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phase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85.275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37.141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146.994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96.125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fidelity q_control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0.98263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0.98204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0.97294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0.96455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fidelity q_target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0.99503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0.98580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0.98561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0.98275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925195" y="4290060"/>
          <a:ext cx="508635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270"/>
                <a:gridCol w="1017270"/>
                <a:gridCol w="1017270"/>
                <a:gridCol w="1017270"/>
                <a:gridCol w="1017270"/>
              </a:tblGrid>
              <a:tr h="38100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phase compensate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state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delta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target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85.275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37.141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-48.134</a:t>
                      </a:r>
                      <a:endParaRPr lang="en-US" altLang="zh-CN"/>
                    </a:p>
                  </a:txBody>
                  <a:tcPr/>
                </a:tc>
                <a:tc rowSpan="2"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en-US" altLang="zh-CN"/>
                        <a:t>-50.502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146.994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94.125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-52.869</a:t>
                      </a:r>
                      <a:endParaRPr lang="en-US" altLang="zh-CN"/>
                    </a:p>
                  </a:txBody>
                  <a:tcPr/>
                </a:tc>
                <a:tc v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delta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61.719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56.984</a:t>
                      </a:r>
                      <a:endParaRPr lang="en-US" altLang="zh-CN"/>
                    </a:p>
                  </a:txBody>
                  <a:tcPr/>
                </a:tc>
                <a:tc rowSpan="2" gridSpan="2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 rowSpan="2"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control</a:t>
                      </a:r>
                      <a:endParaRPr lang="en-US" altLang="zh-CN"/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59.352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vMerge="1" gridSpan="2">
                  <a:tcPr/>
                </a:tc>
                <a:tc vMerge="1" hMerge="1"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6122035" y="4671060"/>
          <a:ext cx="374904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680"/>
                <a:gridCol w="1249680"/>
                <a:gridCol w="1249680"/>
              </a:tblGrid>
              <a:tr h="38100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after compensate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85.275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87.643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87.642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85.275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7619365" y="2139315"/>
          <a:ext cx="720598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85"/>
                <a:gridCol w="120078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++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00+11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0.98885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0.99027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79.650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78.847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0.98613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0.98516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0.98941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0.98806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712085" y="1691005"/>
            <a:ext cx="2461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without compensate</a:t>
            </a:r>
            <a:endParaRPr lang="en-US" altLang="zh-CN" sz="2000"/>
          </a:p>
        </p:txBody>
      </p:sp>
      <p:sp>
        <p:nvSpPr>
          <p:cNvPr id="8" name="文本框 7"/>
          <p:cNvSpPr txBox="1"/>
          <p:nvPr/>
        </p:nvSpPr>
        <p:spPr>
          <a:xfrm>
            <a:off x="7796530" y="1691005"/>
            <a:ext cx="2461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with compensate</a:t>
            </a:r>
            <a:endParaRPr lang="en-US" altLang="zh-CN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考虑二能级激发，腔作为三能级系统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耦合项：</a:t>
            </a:r>
            <a:r>
              <a:rPr lang="en-US" altLang="zh-CN"/>
              <a:t>tensor(a+a.dag(),</a:t>
            </a:r>
            <a:r>
              <a:rPr lang="en-US" altLang="zh-CN">
                <a:sym typeface="+mn-ea"/>
              </a:rPr>
              <a:t>a+a.dag())</a:t>
            </a:r>
            <a:r>
              <a:rPr lang="zh-CN" altLang="en-US">
                <a:sym typeface="+mn-ea"/>
              </a:rPr>
              <a:t>（比特和腔之间）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驱动项：</a:t>
            </a:r>
            <a:r>
              <a:rPr lang="en-US" altLang="zh-CN">
                <a:sym typeface="+mn-ea"/>
              </a:rPr>
              <a:t>a+a.dag()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t_gate=(60+30+60+30)ns=180ns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drive_amp=60M</a:t>
            </a:r>
            <a:r>
              <a:rPr lang="zh-CN" altLang="en-US">
                <a:sym typeface="+mn-ea"/>
              </a:rPr>
              <a:t>（引入高斯包络，能量轴偏移近似绝热）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coupling_strength</a:t>
            </a:r>
            <a:r>
              <a:rPr lang="en-US" altLang="zh-CN">
                <a:sym typeface="+mn-ea"/>
              </a:rPr>
              <a:t>=150M</a:t>
            </a:r>
            <a:r>
              <a:rPr lang="zh-CN" altLang="en-US">
                <a:sym typeface="+mn-ea"/>
              </a:rPr>
              <a:t>（腔和比特之间）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（参数手动优化）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文件：</a:t>
            </a:r>
            <a:r>
              <a:rPr lang="en-US" altLang="zh-CN">
                <a:sym typeface="+mn-ea"/>
              </a:rPr>
              <a:t>IBM_CNOT_Simulation(3).py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3316</Words>
  <Application>WPS 演示</Application>
  <PresentationFormat>宽屏</PresentationFormat>
  <Paragraphs>676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fidelity and phase of 4 basis</vt:lpstr>
      <vt:lpstr>未考虑二能级激发</vt:lpstr>
      <vt:lpstr>fidelity and phase of 4 basis(without compensate)</vt:lpstr>
      <vt:lpstr>考虑二能级激发，腔作为三能级系统</vt:lpstr>
      <vt:lpstr>fidelity and phase of 4 basis and '++','00+11'</vt:lpstr>
      <vt:lpstr>考虑二能级激发，腔作为三能级系统</vt:lpstr>
      <vt:lpstr>fidelity and phase of 4 basis and '++','00+11'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李少炜</dc:creator>
  <cp:lastModifiedBy>Administrator</cp:lastModifiedBy>
  <cp:revision>2</cp:revision>
  <dcterms:created xsi:type="dcterms:W3CDTF">2015-05-05T08:02:00Z</dcterms:created>
  <dcterms:modified xsi:type="dcterms:W3CDTF">2017-11-25T05:43:31Z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