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AF8B7D-AE5C-4886-893C-C9DE1F69DE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qutip" id="{518626C0-D226-432F-8FFF-114D5ECBE589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77" autoAdjust="0"/>
  </p:normalViewPr>
  <p:slideViewPr>
    <p:cSldViewPr>
      <p:cViewPr varScale="1">
        <p:scale>
          <a:sx n="78" d="100"/>
          <a:sy n="78" d="100"/>
        </p:scale>
        <p:origin x="-157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6ED13-3EF3-4237-8511-6D2E3A50B8D6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0C83-43D9-4104-AB4C-96B92AE5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2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Phi^2=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Phi^2=</a:t>
                </a:r>
                <a:r>
                  <a:rPr lang="zh-CN" altLang="en-US" i="0">
                    <a:latin typeface="Cambria Math"/>
                  </a:rPr>
                  <a:t>𝛾</a:t>
                </a:r>
                <a:r>
                  <a:rPr lang="en-US" altLang="zh-CN" i="0" smtClean="0">
                    <a:latin typeface="Cambria Math"/>
                  </a:rPr>
                  <a:t>_</a:t>
                </a:r>
                <a:r>
                  <a:rPr lang="en-US" altLang="zh-CN" i="0">
                    <a:latin typeface="Cambria Math"/>
                  </a:rPr>
                  <a:t>phi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0C83-43D9-4104-AB4C-96B92AE5F4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6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相位</a:t>
            </a:r>
            <a:r>
              <a:rPr lang="zh-CN" altLang="en-US" dirty="0" smtClean="0"/>
              <a:t>噪音与</a:t>
            </a:r>
            <a:r>
              <a:rPr lang="en-US" altLang="zh-CN" dirty="0" err="1" smtClean="0"/>
              <a:t>dephasing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26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1/f noise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噪声谱：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相位方差：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Visibility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V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a:rPr lang="en-US" altLang="zh-CN" b="0" i="1" dirty="0" smtClean="0">
                        <a:latin typeface="Cambria Math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2"/>
                <a:stretch>
                  <a:fillRect l="-1630" t="-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2914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3600400" cy="92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8"/>
            <a:ext cx="3723729" cy="94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95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噪声来源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Flux noise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控制线输入信号波动，低频为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1/f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，高频为白噪音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表面电流造成的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magnetically active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fluctuators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，这个是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1/f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噪音的主要来源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Charge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quasiparticle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tunneling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lt"/>
              <a:buAutoNum type="arabicPeriod"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63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噪声来源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Critical current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noise: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1/f</a:t>
            </a: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Capacitance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noise: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sensitive</a:t>
            </a: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Resonator induced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dephasing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01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研究</a:t>
                </a:r>
                <a:r>
                  <a:rPr lang="en-US" altLang="zh-CN" dirty="0" err="1" smtClean="0"/>
                  <a:t>qutip</a:t>
                </a:r>
                <a:r>
                  <a:rPr lang="zh-CN" altLang="en-US" dirty="0" smtClean="0"/>
                  <a:t>中的相位退</a:t>
                </a:r>
                <a:r>
                  <a:rPr lang="zh-CN" altLang="en-US" dirty="0" smtClean="0"/>
                  <a:t>相干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:r>
                  <a:rPr lang="zh-CN" altLang="en-US" dirty="0" smtClean="0"/>
                  <a:t>实验中</a:t>
                </a:r>
                <a:r>
                  <a:rPr lang="en-US" altLang="zh-CN" dirty="0" smtClean="0"/>
                  <a:t>T2</a:t>
                </a:r>
                <a:r>
                  <a:rPr lang="zh-CN" altLang="en-US" dirty="0" smtClean="0"/>
                  <a:t>的关系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研究</a:t>
                </a:r>
                <a:r>
                  <a:rPr lang="en-US" altLang="zh-CN" dirty="0" err="1"/>
                  <a:t>qutip</a:t>
                </a:r>
                <a:r>
                  <a:rPr lang="zh-CN" altLang="en-US" dirty="0"/>
                  <a:t>中</a:t>
                </a:r>
                <a:r>
                  <a:rPr lang="zh-CN" altLang="en-US" dirty="0" smtClean="0"/>
                  <a:t>的能量退</a:t>
                </a:r>
                <a:r>
                  <a:rPr lang="zh-CN" altLang="en-US" dirty="0"/>
                  <a:t>相干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zh-CN" altLang="en-US" dirty="0"/>
                  <a:t>实验中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关系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291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37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Qutip</a:t>
            </a:r>
            <a:r>
              <a:rPr lang="zh-CN" altLang="en-US" dirty="0" smtClean="0"/>
              <a:t>中退相干项的定义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能量退相干参数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400" dirty="0" smtClean="0"/>
                  <a:t>，退相干算符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altLang="zh-CN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，代表</a:t>
                </a:r>
                <a:r>
                  <a:rPr lang="en-US" altLang="zh-CN" sz="2400" dirty="0" smtClean="0"/>
                  <a:t>1—&gt;0</a:t>
                </a:r>
                <a:r>
                  <a:rPr lang="zh-CN" altLang="en-US" sz="2400" dirty="0" smtClean="0"/>
                  <a:t>跃迁；其中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th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代表温度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退相干算符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，代表</a:t>
                </a:r>
                <a:r>
                  <a:rPr lang="en-US" altLang="zh-CN" sz="2400" dirty="0" smtClean="0"/>
                  <a:t>0—&gt;1</a:t>
                </a:r>
                <a:r>
                  <a:rPr lang="zh-CN" altLang="en-US" sz="2400" dirty="0" smtClean="0"/>
                  <a:t>的热激发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相位退相干参数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，退相干算符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，代表额外增加的</a:t>
                </a:r>
                <a:r>
                  <a:rPr lang="en-US" altLang="zh-CN" sz="2400" dirty="0" err="1" smtClean="0"/>
                  <a:t>qubit</a:t>
                </a:r>
                <a:r>
                  <a:rPr lang="zh-CN" altLang="en-US" sz="2400" dirty="0" smtClean="0"/>
                  <a:t>频率，造成相位退相干。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2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的关系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 smtClean="0"/>
                  <a:t>Qubit</a:t>
                </a:r>
                <a:r>
                  <a:rPr lang="zh-CN" altLang="en-US" dirty="0" smtClean="0"/>
                  <a:t>初始在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态，能量退相干参数为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，相位退相干参数为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，通过对</a:t>
                </a:r>
                <a:r>
                  <a:rPr lang="en-US" altLang="zh-CN" dirty="0" smtClean="0"/>
                  <a:t>P1</a:t>
                </a:r>
                <a:r>
                  <a:rPr lang="zh-CN" altLang="en-US" dirty="0" smtClean="0"/>
                  <a:t>的衰减曲线进行指数拟合，得到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，进而得到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的关系。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laboratory\Sync\程序\programme\noise\T2\T2与gamma-phi的关系\photo\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509938" cy="33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55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nth=0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zh-CN" altLang="en-US" b="0" i="1" smtClean="0">
                        <a:latin typeface="Cambria Math"/>
                      </a:rPr>
                      <m:t>轴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1/T1(y</a:t>
                </a:r>
                <a:r>
                  <a:rPr lang="zh-CN" altLang="en-US" dirty="0" smtClean="0"/>
                  <a:t>轴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的关系如图所示，几乎成直线，斜率为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:\laboratory\Sync\程序\programme\noise\T2\T2与gamma-phi的关系\photo\T1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005882" cy="300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0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当</a:t>
                </a:r>
                <a:r>
                  <a:rPr lang="en-US" altLang="zh-CN" sz="2800" dirty="0" smtClean="0"/>
                  <a:t>nth=0.01</a:t>
                </a:r>
                <a:r>
                  <a:rPr lang="zh-CN" altLang="en-US" sz="2800" dirty="0" smtClean="0"/>
                  <a:t>时，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800" dirty="0" smtClean="0"/>
                  <a:t>与</a:t>
                </a:r>
                <a:r>
                  <a:rPr lang="en-US" altLang="zh-CN" sz="2800" dirty="0" smtClean="0"/>
                  <a:t>1/T1</a:t>
                </a:r>
                <a:r>
                  <a:rPr lang="zh-CN" altLang="en-US" sz="2800" dirty="0" smtClean="0"/>
                  <a:t>的关系如图所示，几乎成直线，斜率为</a:t>
                </a:r>
                <a:r>
                  <a:rPr lang="en-US" altLang="zh-CN" sz="2800" dirty="0" smtClean="0"/>
                  <a:t>0.9911</a:t>
                </a:r>
                <a:r>
                  <a:rPr lang="zh-CN" altLang="en-US" sz="2800" dirty="0" smtClean="0"/>
                  <a:t>。</a:t>
                </a:r>
                <a:r>
                  <a:rPr lang="en-US" altLang="zh-CN" sz="2800" dirty="0" smtClean="0"/>
                  <a:t>(0.9911*1.01</a:t>
                </a:r>
                <a:r>
                  <a:rPr lang="zh-CN" altLang="en-US" sz="2800" dirty="0" smtClean="0"/>
                  <a:t> </a:t>
                </a:r>
                <a:r>
                  <a:rPr lang="zh-CN" altLang="en-US" sz="2800" dirty="0"/>
                  <a:t>≈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)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F:\laboratory\Sync\程序\programme\noise\T2\T2与gamma-phi的关系\photo\T1_0.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581946" cy="34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1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nth=0.1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1/T1</a:t>
                </a:r>
                <a:r>
                  <a:rPr lang="zh-CN" altLang="en-US" dirty="0" smtClean="0"/>
                  <a:t>的关系几乎成直线，斜率为</a:t>
                </a:r>
                <a:r>
                  <a:rPr lang="en-US" altLang="zh-CN" dirty="0"/>
                  <a:t>0.95456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(0.95456*1.1</a:t>
                </a:r>
                <a:r>
                  <a:rPr lang="zh-CN" altLang="en-US" dirty="0" smtClean="0"/>
                  <a:t>≈</a:t>
                </a:r>
                <a:r>
                  <a:rPr lang="en-US" altLang="zh-CN" dirty="0" smtClean="0"/>
                  <a:t>1)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总体来说</m:t>
                    </m:r>
                    <m:r>
                      <a:rPr lang="zh-CN" altLang="en-US" b="0" i="1" dirty="0" smtClean="0">
                        <a:latin typeface="Cambria Math"/>
                      </a:rPr>
                      <m:t>，</m:t>
                    </m:r>
                    <m:r>
                      <a:rPr lang="zh-CN" altLang="en-US" i="1" dirty="0">
                        <a:latin typeface="Cambria Math"/>
                      </a:rPr>
                      <m:t>大致关系为</m:t>
                    </m:r>
                    <m:r>
                      <a:rPr lang="zh-CN" altLang="en-US" b="0" i="1" dirty="0" smtClean="0">
                        <a:latin typeface="Cambria Math"/>
                      </a:rPr>
                      <m:t>：</m:t>
                    </m:r>
                    <m:f>
                      <m:f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th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，分母中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1+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th</m:t>
                        </m:r>
                      </m:sub>
                    </m:sSub>
                  </m:oMath>
                </a14:m>
                <a:r>
                  <a:rPr lang="zh-CN" altLang="en-US" dirty="0" smtClean="0"/>
                  <a:t>可能是热激发项的影响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09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Qubit</a:t>
                </a:r>
                <a:r>
                  <a:rPr lang="zh-CN" altLang="en-US" sz="2400" dirty="0"/>
                  <a:t>初始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态</a:t>
                </a:r>
                <a:r>
                  <a:rPr lang="zh-CN" altLang="en-US" sz="2400" dirty="0"/>
                  <a:t>，能量退相干参数为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𝛾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/>
                          </a:rPr>
                          <m:t>th</m:t>
                        </m:r>
                      </m:sub>
                    </m:sSub>
                    <m:r>
                      <a:rPr lang="zh-CN" altLang="en-US" sz="2400" i="1" dirty="0">
                        <a:latin typeface="Cambria Math"/>
                      </a:rPr>
                      <m:t>设为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0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/>
                  <a:t>，相位退相干参数为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/>
                  <a:t>，通过</a:t>
                </a:r>
                <a:r>
                  <a:rPr lang="zh-CN" altLang="en-US" sz="2400" dirty="0" smtClean="0"/>
                  <a:t>对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轴上投影长度的</a:t>
                </a:r>
                <a:r>
                  <a:rPr lang="zh-CN" altLang="en-US" sz="2400" dirty="0"/>
                  <a:t>衰减曲线</a:t>
                </a:r>
                <a:r>
                  <a:rPr lang="zh-CN" altLang="en-US" sz="2400" dirty="0" smtClean="0"/>
                  <a:t>进行拟合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exp</a:t>
                </a:r>
                <a:r>
                  <a:rPr lang="en-US" altLang="zh-CN" sz="2400" dirty="0"/>
                  <a:t>(-t/T2)*</a:t>
                </a:r>
                <a:r>
                  <a:rPr lang="en-US" altLang="zh-CN" sz="2400" dirty="0" smtClean="0"/>
                  <a:t>sin(</a:t>
                </a:r>
                <a:r>
                  <a:rPr lang="en-US" altLang="zh-CN" sz="2400" dirty="0" err="1" smtClean="0"/>
                  <a:t>wq</a:t>
                </a:r>
                <a:r>
                  <a:rPr lang="en-US" altLang="zh-CN" sz="2400" dirty="0" smtClean="0"/>
                  <a:t>*</a:t>
                </a:r>
                <a:r>
                  <a:rPr lang="en-US" altLang="zh-CN" sz="2400" dirty="0" err="1" smtClean="0"/>
                  <a:t>t+pi</a:t>
                </a:r>
                <a:r>
                  <a:rPr lang="en-US" altLang="zh-CN" sz="2400" dirty="0" smtClean="0"/>
                  <a:t>))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得到</a:t>
                </a:r>
                <a:r>
                  <a:rPr lang="en-US" altLang="zh-CN" sz="2400" dirty="0" smtClean="0"/>
                  <a:t>T2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进而得到</a:t>
                </a:r>
                <a:r>
                  <a:rPr lang="en-US" altLang="zh-CN" sz="2400" dirty="0"/>
                  <a:t>T2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r>
                      <a:rPr lang="zh-CN" altLang="en-US" sz="24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T1</a:t>
                </a:r>
                <a:r>
                  <a:rPr lang="zh-CN" altLang="en-US" sz="2400" dirty="0"/>
                  <a:t>的关系</a:t>
                </a:r>
                <a:r>
                  <a:rPr lang="zh-CN" altLang="en-US" sz="2400" dirty="0" smtClean="0"/>
                  <a:t>。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橙色的线为</a:t>
                </a:r>
                <a:r>
                  <a:rPr lang="en-US" altLang="zh-CN" sz="2400" dirty="0" smtClean="0"/>
                  <a:t>1</a:t>
                </a:r>
                <a:r>
                  <a:rPr lang="en-US" altLang="zh-CN" sz="2400" dirty="0"/>
                  <a:t>/</a:t>
                </a:r>
                <a:r>
                  <a:rPr lang="en-US" altLang="zh-CN" sz="2400" dirty="0" smtClean="0"/>
                  <a:t>e)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 descr="F:\laboratory\Sync\程序\programme\noise\T2\T2与gamma-phi的关系\photo\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686539" cy="27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相位噪声与</a:t>
                </a:r>
                <a:r>
                  <a:rPr lang="en-US" altLang="zh-CN" dirty="0" err="1" smtClean="0"/>
                  <a:t>dephasing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T2</a:t>
                </a:r>
                <a:r>
                  <a:rPr lang="zh-CN" altLang="en-US" dirty="0" smtClean="0"/>
                  <a:t>的关系</a:t>
                </a:r>
                <a:endParaRPr lang="en-US" altLang="zh-CN" dirty="0" smtClean="0"/>
              </a:p>
              <a:p>
                <a:r>
                  <a:rPr lang="zh-CN" altLang="en-US" dirty="0"/>
                  <a:t>研究</a:t>
                </a:r>
                <a:r>
                  <a:rPr lang="en-US" altLang="zh-CN" dirty="0" err="1"/>
                  <a:t>qutip</a:t>
                </a:r>
                <a:r>
                  <a:rPr lang="zh-CN" altLang="en-US" dirty="0"/>
                  <a:t>中的相位退相干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dirty="0"/>
                  <a:t>与实验中</a:t>
                </a:r>
                <a:r>
                  <a:rPr lang="en-US" altLang="zh-CN" dirty="0"/>
                  <a:t>T2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关系</a:t>
                </a:r>
                <a:endParaRPr lang="en-US" altLang="zh-CN" dirty="0"/>
              </a:p>
              <a:p>
                <a:r>
                  <a:rPr lang="zh-CN" altLang="en-US" dirty="0"/>
                  <a:t>研究</a:t>
                </a:r>
                <a:r>
                  <a:rPr lang="en-US" altLang="zh-CN" dirty="0" err="1"/>
                  <a:t>qutip</a:t>
                </a:r>
                <a:r>
                  <a:rPr lang="zh-CN" altLang="en-US" dirty="0"/>
                  <a:t>中的能量退相干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/>
                  <a:t>与实验中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的关系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18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保持</a:t>
                </a:r>
                <a:r>
                  <a:rPr lang="en-US" altLang="zh-CN" sz="2400" dirty="0" smtClean="0"/>
                  <a:t>T1 = 100μs</a:t>
                </a:r>
                <a:r>
                  <a:rPr lang="zh-CN" altLang="en-US" sz="2400" dirty="0" smtClean="0"/>
                  <a:t>，得出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关系如下图，斜率为</a:t>
                </a:r>
                <a:r>
                  <a:rPr lang="en-US" altLang="zh-CN" sz="2400" dirty="0" smtClean="0"/>
                  <a:t>0.5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0.</m:t>
                    </m:r>
                    <m:r>
                      <a:rPr lang="en-US" altLang="zh-CN" sz="2400" i="1" smtClean="0"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5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F:\laboratory\Sync\程序\programme\noise\T2\T2与gamma-phi的关系\photo\Ramsey1_gam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71" y="2924944"/>
            <a:ext cx="403171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2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= 1/100μs</a:t>
                </a:r>
                <a:r>
                  <a:rPr lang="zh-CN" altLang="en-US" sz="2400" dirty="0" smtClean="0"/>
                  <a:t>，得出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/>
                  <a:t>关系如下图，斜率为</a:t>
                </a:r>
                <a:r>
                  <a:rPr lang="en-US" altLang="zh-CN" sz="2400" dirty="0" smtClean="0"/>
                  <a:t>0.5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F:\laboratory\Sync\程序\programme\noise\T2\T2与gamma-phi的关系\photo\Ramsey1_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725962" cy="354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48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同时改变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，得出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关系如下图，</a:t>
                </a:r>
                <a:r>
                  <a:rPr lang="zh-CN" altLang="en-US" sz="2400" dirty="0"/>
                  <a:t>近似为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F:\laboratory\Sync\程序\programme\noise\T2\T2与gamma-phi的关系\photo\Ramsey1_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581946" cy="34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4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关系（更改拟合公式）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4" r="-74" b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Qubit</a:t>
                </a:r>
                <a:r>
                  <a:rPr lang="zh-CN" altLang="en-US" sz="2400" dirty="0"/>
                  <a:t>初始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态</a:t>
                </a:r>
                <a:r>
                  <a:rPr lang="zh-CN" altLang="en-US" sz="2400" dirty="0"/>
                  <a:t>，能量退相干参数为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𝛾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/>
                          </a:rPr>
                          <m:t>th</m:t>
                        </m:r>
                      </m:sub>
                    </m:sSub>
                    <m:r>
                      <a:rPr lang="zh-CN" altLang="en-US" sz="2400" i="1" dirty="0">
                        <a:latin typeface="Cambria Math"/>
                      </a:rPr>
                      <m:t>设为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0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/>
                  <a:t>，相位退相干参数为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dirty="0"/>
                  <a:t>，通过</a:t>
                </a:r>
                <a:r>
                  <a:rPr lang="zh-CN" altLang="en-US" sz="2400" dirty="0" smtClean="0"/>
                  <a:t>对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轴上投影长度的</a:t>
                </a:r>
                <a:r>
                  <a:rPr lang="zh-CN" altLang="en-US" sz="2400" dirty="0"/>
                  <a:t>衰减曲线</a:t>
                </a:r>
                <a:r>
                  <a:rPr lang="zh-CN" altLang="en-US" sz="2400" dirty="0" smtClean="0"/>
                  <a:t>进行拟合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exp</a:t>
                </a:r>
                <a:r>
                  <a:rPr lang="en-US" altLang="zh-CN" sz="2400" dirty="0"/>
                  <a:t>(-</a:t>
                </a:r>
                <a:r>
                  <a:rPr lang="en-US" altLang="zh-CN" sz="2400" dirty="0" smtClean="0"/>
                  <a:t>t/2/T1-(t/T2)^2)*sin(</a:t>
                </a:r>
                <a:r>
                  <a:rPr lang="en-US" altLang="zh-CN" sz="2400" dirty="0" err="1" smtClean="0"/>
                  <a:t>wq</a:t>
                </a:r>
                <a:r>
                  <a:rPr lang="en-US" altLang="zh-CN" sz="2400" dirty="0" smtClean="0"/>
                  <a:t>*</a:t>
                </a:r>
                <a:r>
                  <a:rPr lang="en-US" altLang="zh-CN" sz="2400" dirty="0" err="1" smtClean="0"/>
                  <a:t>t+pi</a:t>
                </a:r>
                <a:r>
                  <a:rPr lang="en-US" altLang="zh-CN" sz="2400" dirty="0" smtClean="0"/>
                  <a:t>))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得到</a:t>
                </a:r>
                <a:r>
                  <a:rPr lang="en-US" altLang="zh-CN" sz="2400" dirty="0" smtClean="0"/>
                  <a:t>T2_fitting</a:t>
                </a:r>
                <a:r>
                  <a:rPr lang="zh-CN" altLang="en-US" sz="2400" dirty="0" smtClean="0"/>
                  <a:t>，和</a:t>
                </a:r>
                <a:r>
                  <a:rPr lang="en-US" altLang="zh-CN" sz="2400" dirty="0" smtClean="0"/>
                  <a:t>T1_fitting</a:t>
                </a:r>
                <a:r>
                  <a:rPr lang="zh-CN" altLang="en-US" sz="2400" dirty="0" smtClean="0"/>
                  <a:t>，进而</a:t>
                </a:r>
                <a:r>
                  <a:rPr lang="zh-CN" altLang="en-US" sz="2400" dirty="0"/>
                  <a:t>得到</a:t>
                </a:r>
                <a:r>
                  <a:rPr lang="en-US" altLang="zh-CN" sz="2400" dirty="0"/>
                  <a:t>T2_fitting</a:t>
                </a:r>
                <a:r>
                  <a:rPr lang="zh-CN" altLang="en-US" sz="2400" dirty="0"/>
                  <a:t>，和</a:t>
                </a:r>
                <a:r>
                  <a:rPr lang="en-US" altLang="zh-CN" sz="2400" dirty="0"/>
                  <a:t>T1_fitting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/>
                      </a:rPr>
                      <m:t>与</m:t>
                    </m:r>
                    <m:r>
                      <a:rPr lang="zh-CN" altLang="en-US" sz="24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T1</a:t>
                </a:r>
                <a:r>
                  <a:rPr lang="zh-CN" altLang="en-US" sz="2400" dirty="0"/>
                  <a:t>的关系</a:t>
                </a:r>
                <a:r>
                  <a:rPr lang="zh-CN" altLang="en-US" sz="2400" dirty="0" smtClean="0"/>
                  <a:t>。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橙色的线为</a:t>
                </a:r>
                <a:r>
                  <a:rPr lang="en-US" altLang="zh-CN" sz="2400" dirty="0" smtClean="0"/>
                  <a:t>1</a:t>
                </a:r>
                <a:r>
                  <a:rPr lang="en-US" altLang="zh-CN" sz="2400" dirty="0"/>
                  <a:t>/</a:t>
                </a:r>
                <a:r>
                  <a:rPr lang="en-US" altLang="zh-CN" sz="2400" dirty="0" smtClean="0"/>
                  <a:t>e)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5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,T1</a:t>
                </a:r>
                <a:r>
                  <a:rPr lang="zh-CN" altLang="en-US" dirty="0" smtClean="0"/>
                  <a:t>关系（更改拟合公式）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922114"/>
              </a:xfrm>
              <a:blipFill rotWithShape="1">
                <a:blip r:embed="rId2"/>
                <a:stretch>
                  <a:fillRect l="-74" t="-5960" r="-74"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200" dirty="0" smtClean="0"/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en-US" altLang="zh-CN" sz="2200" dirty="0"/>
                  <a:t> = </a:t>
                </a:r>
                <a:r>
                  <a:rPr lang="en-US" altLang="zh-CN" sz="2200" dirty="0" smtClean="0"/>
                  <a:t>1/100μs</a:t>
                </a:r>
                <a:r>
                  <a:rPr lang="zh-CN" altLang="en-US" sz="2200" dirty="0" smtClean="0"/>
                  <a:t>，改变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/>
                      </a:rPr>
                      <m:t>𝛾</m:t>
                    </m:r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 smtClean="0"/>
                  <a:t>，得到拟合出的</a:t>
                </a:r>
                <a:r>
                  <a:rPr lang="en-US" altLang="zh-CN" sz="2200" dirty="0" smtClean="0"/>
                  <a:t>T2_fitting</a:t>
                </a:r>
                <a:r>
                  <a:rPr lang="zh-CN" altLang="en-US" sz="2200" dirty="0" smtClean="0"/>
                  <a:t>和</a:t>
                </a:r>
                <a:r>
                  <a:rPr lang="en-US" altLang="zh-CN" sz="2200" dirty="0" smtClean="0"/>
                  <a:t>T1_fitting</a:t>
                </a:r>
                <a:r>
                  <a:rPr lang="zh-CN" altLang="en-US" sz="2200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的关系</a:t>
                </a:r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r>
                  <a:rPr lang="zh-CN" altLang="en-US" sz="2200" dirty="0" smtClean="0"/>
                  <a:t>第一张图得到</a:t>
                </a:r>
                <a:r>
                  <a:rPr lang="en-US" altLang="zh-CN" sz="2200" dirty="0" smtClean="0"/>
                  <a:t>T1_fitting</a:t>
                </a:r>
                <a:r>
                  <a:rPr lang="zh-CN" altLang="en-US" sz="2200" dirty="0" smtClean="0"/>
                  <a:t>≈</a:t>
                </a:r>
                <a:r>
                  <a:rPr lang="en-US" altLang="zh-CN" sz="2200" dirty="0" smtClean="0"/>
                  <a:t>T1</a:t>
                </a:r>
                <a:r>
                  <a:rPr lang="zh-CN" altLang="en-US" sz="2200" dirty="0" smtClean="0"/>
                  <a:t>；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第二张图得到</a:t>
                </a:r>
                <a:r>
                  <a:rPr lang="en-US" altLang="zh-CN" sz="2200" dirty="0" smtClean="0"/>
                  <a:t>T2_fitting</a:t>
                </a:r>
                <a:r>
                  <a:rPr lang="zh-CN" altLang="en-US" sz="2200" dirty="0" smtClean="0"/>
                  <a:t>≈</a:t>
                </a:r>
                <a:r>
                  <a:rPr lang="en-US" altLang="zh-CN" sz="2200" dirty="0" smtClean="0"/>
                  <a:t>0.000987</a:t>
                </a:r>
                <a:r>
                  <a:rPr lang="zh-CN" altLang="en-US" sz="2200" dirty="0" smtClean="0"/>
                  <a:t>*</a:t>
                </a:r>
                <a:r>
                  <a:rPr lang="en-US" altLang="zh-CN" sz="2200" dirty="0" smtClean="0"/>
                  <a:t>T1</a:t>
                </a:r>
              </a:p>
              <a:p>
                <a:r>
                  <a:rPr lang="zh-CN" altLang="en-US" sz="2200" dirty="0" smtClean="0"/>
                  <a:t>由此拟合出的</a:t>
                </a:r>
                <a:r>
                  <a:rPr lang="en-US" altLang="zh-CN" sz="2200" dirty="0" smtClean="0"/>
                  <a:t>T1_fitting</a:t>
                </a:r>
                <a:r>
                  <a:rPr lang="zh-CN" altLang="en-US" sz="22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CN" altLang="en-US" sz="2200" i="1">
                            <a:latin typeface="Cambria Math"/>
                          </a:rPr>
                          <m:t>𝛾</m:t>
                        </m:r>
                      </m:den>
                    </m:f>
                  </m:oMath>
                </a14:m>
                <a:r>
                  <a:rPr lang="zh-CN" altLang="en-US" sz="2200" dirty="0" smtClean="0"/>
                  <a:t>成线性关系，</a:t>
                </a: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T2_fitting</a:t>
                </a:r>
                <a:r>
                  <a:rPr lang="zh-CN" altLang="en-US" sz="22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2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几乎无关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472608"/>
              </a:xfrm>
              <a:blipFill rotWithShape="1">
                <a:blip r:embed="rId3"/>
                <a:stretch>
                  <a:fillRect l="-815" t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F:\laboratory\Sync\程序\programme\noise\T2\T2与gamma-phi的关系\photo\Ramsey2_T1_T2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28" y="1916832"/>
            <a:ext cx="3565450" cy="267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laboratory\Sync\程序\programme\noise\T2\T2与gamma-phi的关系\photo\Ramsey2_T1_T1fit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40" y="2057413"/>
            <a:ext cx="3565450" cy="24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5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T2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,T1</a:t>
                </a:r>
                <a:r>
                  <a:rPr lang="zh-CN" altLang="en-US" dirty="0"/>
                  <a:t>关系（更改拟合公式）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74" r="-74" b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当考察固定</a:t>
                </a:r>
                <a:r>
                  <a:rPr lang="en-US" altLang="zh-CN" sz="2400" dirty="0" smtClean="0"/>
                  <a:t>T1=100μs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/>
                  <a:t> T2_fitting</a:t>
                </a:r>
                <a:r>
                  <a:rPr lang="zh-CN" altLang="en-US" sz="2400" dirty="0"/>
                  <a:t>和</a:t>
                </a:r>
                <a:r>
                  <a:rPr lang="en-US" altLang="zh-CN" sz="2400" dirty="0" smtClean="0"/>
                  <a:t>T1_fitting</a:t>
                </a:r>
                <a:r>
                  <a:rPr lang="zh-CN" altLang="en-US" sz="2400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的关系时，拟合出的</a:t>
                </a:r>
                <a:r>
                  <a:rPr lang="en-US" altLang="zh-CN" sz="2400" dirty="0"/>
                  <a:t>T2_fitting</a:t>
                </a:r>
                <a:r>
                  <a:rPr lang="zh-CN" altLang="en-US" sz="2400" dirty="0"/>
                  <a:t>和</a:t>
                </a:r>
                <a:r>
                  <a:rPr lang="en-US" altLang="zh-CN" sz="2400" dirty="0" smtClean="0"/>
                  <a:t>T1_fitting</a:t>
                </a:r>
                <a:r>
                  <a:rPr lang="zh-CN" altLang="en-US" sz="2400" dirty="0" smtClean="0"/>
                  <a:t>不正常，估计的方差也比较大。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r>
                  <a:rPr lang="zh-CN" altLang="en-US" sz="2400" dirty="0" smtClean="0"/>
                  <a:t>这应该是由于</a:t>
                </a:r>
                <a:r>
                  <a:rPr lang="en-US" altLang="zh-CN" sz="2400" dirty="0" err="1" smtClean="0"/>
                  <a:t>qutip</a:t>
                </a:r>
                <a:r>
                  <a:rPr lang="zh-CN" altLang="en-US" sz="2400" dirty="0" smtClean="0"/>
                  <a:t>中常用的相位噪声，强度与频率无关，是白噪声，衰减曲线应为</a:t>
                </a:r>
                <a:r>
                  <a:rPr lang="en-US" altLang="zh-CN" sz="2400" dirty="0" err="1" smtClean="0"/>
                  <a:t>exp</a:t>
                </a:r>
                <a:r>
                  <a:rPr lang="en-US" altLang="zh-CN" sz="2400" dirty="0" smtClean="0"/>
                  <a:t>(-t/T2</a:t>
                </a:r>
                <a:r>
                  <a:rPr lang="en-US" altLang="zh-CN" sz="2400" dirty="0"/>
                  <a:t>)*sin(</a:t>
                </a:r>
                <a:r>
                  <a:rPr lang="en-US" altLang="zh-CN" sz="2400" dirty="0" err="1"/>
                  <a:t>wq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t+pi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，不同于</a:t>
                </a:r>
                <a:r>
                  <a:rPr lang="en-US" altLang="zh-CN" sz="2400" dirty="0" smtClean="0"/>
                  <a:t>1/f</a:t>
                </a:r>
                <a:r>
                  <a:rPr lang="zh-CN" altLang="en-US" sz="2400" dirty="0" smtClean="0"/>
                  <a:t>噪声的</a:t>
                </a:r>
                <a:r>
                  <a:rPr lang="en-US" altLang="zh-CN" sz="2400" dirty="0" err="1"/>
                  <a:t>exp</a:t>
                </a:r>
                <a:r>
                  <a:rPr lang="en-US" altLang="zh-CN" sz="2400" dirty="0"/>
                  <a:t>(-t/2/T1-(t/T2)^2)*sin(</a:t>
                </a:r>
                <a:r>
                  <a:rPr lang="en-US" altLang="zh-CN" sz="2400" dirty="0" err="1"/>
                  <a:t>wq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t+pi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，物理模型不相符，所以拟合误差较大</a:t>
                </a:r>
                <a:r>
                  <a:rPr lang="en-US" altLang="zh-CN" sz="2400" dirty="0" smtClean="0"/>
                  <a:t>(Omalley2016)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482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64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qutip</a:t>
                </a:r>
                <a:r>
                  <a:rPr lang="zh-CN" altLang="en-US" dirty="0" smtClean="0"/>
                  <a:t>中，相位噪声为白噪声，衰减曲线为</a:t>
                </a:r>
                <a:r>
                  <a:rPr lang="en-US" altLang="zh-CN" dirty="0" err="1"/>
                  <a:t>exp</a:t>
                </a:r>
                <a:r>
                  <a:rPr lang="en-US" altLang="zh-CN" dirty="0"/>
                  <a:t>(-t/T2)*sin(</a:t>
                </a:r>
                <a:r>
                  <a:rPr lang="en-US" altLang="zh-CN" dirty="0" err="1"/>
                  <a:t>wq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t+pi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关系为：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th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T2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关系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6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在白噪音条件下，拟合是用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(-t/T2)*sin(</a:t>
            </a:r>
            <a:r>
              <a:rPr lang="en-US" altLang="zh-CN" sz="2800" dirty="0" err="1"/>
              <a:t>wq</a:t>
            </a:r>
            <a:r>
              <a:rPr lang="en-US" altLang="zh-CN" sz="2800" dirty="0"/>
              <a:t>*</a:t>
            </a:r>
            <a:r>
              <a:rPr lang="en-US" altLang="zh-CN" sz="2800" dirty="0" err="1"/>
              <a:t>t+pi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还是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(-t/2/T1-t/T2)*sin(</a:t>
            </a:r>
            <a:r>
              <a:rPr lang="en-US" altLang="zh-CN" sz="2800" dirty="0" err="1"/>
              <a:t>wq</a:t>
            </a:r>
            <a:r>
              <a:rPr lang="en-US" altLang="zh-CN" sz="2800" dirty="0"/>
              <a:t>*</a:t>
            </a:r>
            <a:r>
              <a:rPr lang="en-US" altLang="zh-CN" sz="2800" dirty="0" err="1"/>
              <a:t>t+pi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889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</a:t>
            </a:r>
            <a:r>
              <a:rPr lang="en-US" altLang="zh-CN" dirty="0"/>
              <a:t>(-t/2/T1-t/T2)*sin(</a:t>
            </a:r>
            <a:r>
              <a:rPr lang="en-US" altLang="zh-CN" dirty="0" err="1"/>
              <a:t>wq</a:t>
            </a:r>
            <a:r>
              <a:rPr lang="en-US" altLang="zh-CN" dirty="0"/>
              <a:t>*</a:t>
            </a:r>
            <a:r>
              <a:rPr lang="en-US" altLang="zh-CN" dirty="0" err="1"/>
              <a:t>t+pi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smtClean="0"/>
                  <a:t>1/100μs</a:t>
                </a:r>
                <a:r>
                  <a:rPr lang="zh-CN" altLang="en-US" dirty="0" smtClean="0"/>
                  <a:t>，改变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，对上式进行拟合，得到</a:t>
                </a:r>
                <a:r>
                  <a:rPr lang="en-US" altLang="zh-CN" dirty="0" smtClean="0"/>
                  <a:t>T1_fitting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T2_fitting</a:t>
                </a:r>
                <a:r>
                  <a:rPr lang="zh-CN" altLang="en-US" dirty="0" smtClean="0"/>
                  <a:t>，关系如下：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291" r="-6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laboratory\Sync\程序\programme\noise\T2\T2与gamma-phi的关系\photo\Ramsey2_T1_T2fi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68960"/>
            <a:ext cx="3349426" cy="251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laboratory\Sync\程序\programme\noise\T2\T2与gamma-phi的关系\photo\Ramsey2_T1_T1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0368"/>
            <a:ext cx="3349426" cy="251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03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如上图所示，左图斜率几乎等于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，右图斜率很小，说明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𝛾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800" i="1" dirty="0" smtClean="0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altLang="zh-CN" sz="2800" b="0" i="1" dirty="0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/>
                  <a:t>，几乎不影响</a:t>
                </a:r>
                <a:r>
                  <a:rPr lang="en-US" altLang="zh-CN" sz="2800" dirty="0" smtClean="0"/>
                  <a:t>T2_fitting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887" r="-5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52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相位噪声与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dephasing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𝛿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291687" cy="260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349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保持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T</m:t>
                    </m:r>
                    <m:r>
                      <a:rPr lang="en-US" altLang="zh-CN" dirty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100μs</a:t>
                </a:r>
                <a:r>
                  <a:rPr lang="zh-CN" altLang="en-US" dirty="0" smtClean="0"/>
                  <a:t>，改变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，对上式进行拟合，得到</a:t>
                </a:r>
                <a:r>
                  <a:rPr lang="en-US" altLang="zh-CN" dirty="0" smtClean="0"/>
                  <a:t>T1_fitting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T2_fitting</a:t>
                </a:r>
                <a:r>
                  <a:rPr lang="zh-CN" altLang="en-US" dirty="0" smtClean="0"/>
                  <a:t>，关系如下：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29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:\laboratory\Sync\程序\programme\noise\T2\T2与gamma-phi的关系\photo\Ramsey2_phi_T1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3421434" cy="256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noise\T2\T2与gamma-phi的关系\photo\Ramsey2_phi_T2fitt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2976"/>
            <a:ext cx="3421434" cy="256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如上图所示，左图斜率几乎等于</a:t>
                </a:r>
                <a:r>
                  <a:rPr lang="en-US" altLang="zh-CN" sz="2800" dirty="0" smtClean="0"/>
                  <a:t>0.5</a:t>
                </a:r>
                <a:r>
                  <a:rPr lang="zh-CN" altLang="en-US" sz="2800" dirty="0" smtClean="0"/>
                  <a:t>，右图斜率很小，说明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/>
                          </a:rPr>
                          <m:t>phi</m:t>
                        </m:r>
                      </m:sub>
                    </m:sSub>
                    <m:r>
                      <a:rPr lang="en-US" altLang="zh-CN" sz="2400" i="1" dirty="0" smtClean="0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/>
                  <a:t>，几乎不影响</a:t>
                </a:r>
                <a:r>
                  <a:rPr lang="en-US" altLang="zh-CN" sz="2800" dirty="0" smtClean="0"/>
                  <a:t>T1_fitting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455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同时改变</a:t>
                </a:r>
                <a:r>
                  <a:rPr lang="en-US" altLang="zh-CN" dirty="0" smtClean="0"/>
                  <a:t>T1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关系如下图：</a:t>
            </a:r>
            <a:endParaRPr lang="zh-CN" altLang="en-US" dirty="0"/>
          </a:p>
        </p:txBody>
      </p:sp>
      <p:pic>
        <p:nvPicPr>
          <p:cNvPr id="4098" name="Picture 2" descr="F:\laboratory\Sync\程序\programme\noise\T2\T2与gamma-phi的关系\photo\Ramsey2_T2fi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34656"/>
            <a:ext cx="3925490" cy="29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noise\T2\T2与gamma-phi的关系\photo\Ramsey2_T1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34656"/>
            <a:ext cx="3925490" cy="29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1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同时改变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由上面两个图可以看出，</a:t>
                </a:r>
                <a:r>
                  <a:rPr lang="en-US" altLang="zh-CN" dirty="0" smtClean="0"/>
                  <a:t>T1_fitting</a:t>
                </a:r>
                <a:r>
                  <a:rPr lang="zh-CN" altLang="en-US" dirty="0" smtClean="0"/>
                  <a:t>主要受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影响，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dirty="0" smtClean="0"/>
                  <a:t>几乎无影响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T2_fitting</a:t>
                </a:r>
                <a:r>
                  <a:rPr lang="zh-CN" altLang="en-US" dirty="0"/>
                  <a:t>主要受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phi</m:t>
                        </m:r>
                      </m:sub>
                    </m:sSub>
                  </m:oMath>
                </a14:m>
                <a:r>
                  <a:rPr lang="zh-CN" altLang="en-US" dirty="0"/>
                  <a:t>影响，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几乎无影响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3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 smtClean="0"/>
                  <a:t>利用</a:t>
                </a:r>
                <a:r>
                  <a:rPr lang="en-US" altLang="zh-CN" sz="2800" dirty="0" err="1"/>
                  <a:t>exp</a:t>
                </a:r>
                <a:r>
                  <a:rPr lang="en-US" altLang="zh-CN" sz="2800" dirty="0"/>
                  <a:t>(-t/2/T1-t/T2)*sin(</a:t>
                </a:r>
                <a:r>
                  <a:rPr lang="en-US" altLang="zh-CN" sz="2800" dirty="0" err="1"/>
                  <a:t>wq</a:t>
                </a:r>
                <a:r>
                  <a:rPr lang="en-US" altLang="zh-CN" sz="2800" dirty="0"/>
                  <a:t>*</a:t>
                </a:r>
                <a:r>
                  <a:rPr lang="en-US" altLang="zh-CN" sz="2800" dirty="0" err="1"/>
                  <a:t>t+pi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进行拟合，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T1_fitting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𝛾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，得到能量退相干信息；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T2_fitting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，得到相位退相干信息</a:t>
                </a:r>
                <a:endParaRPr lang="en-US" altLang="zh-CN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 smtClean="0"/>
                  <a:t>在</a:t>
                </a:r>
                <a:r>
                  <a:rPr lang="en-US" altLang="zh-CN" sz="2800" dirty="0" err="1"/>
                  <a:t>exp</a:t>
                </a:r>
                <a:r>
                  <a:rPr lang="en-US" altLang="zh-CN" sz="2800" dirty="0"/>
                  <a:t>(-t</a:t>
                </a:r>
                <a:r>
                  <a:rPr lang="en-US" altLang="zh-CN" sz="2800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)*sin(wq*t+pi)</a:t>
                </a:r>
                <a:r>
                  <a:rPr lang="zh-CN" altLang="en-US" sz="2800" dirty="0" smtClean="0"/>
                  <a:t>中</a:t>
                </a:r>
                <a:r>
                  <a:rPr lang="zh-CN" altLang="en-US" sz="2800" dirty="0"/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phi</m:t>
                            </m:r>
                          </m:sub>
                        </m:sSub>
                      </m:num>
                      <m:den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/>
                  <a:t>，通过二者比较，说明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中包含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中</a:t>
                </a:r>
                <a:r>
                  <a:rPr lang="en-US" altLang="zh-CN" sz="2800" dirty="0" smtClean="0"/>
                  <a:t>T1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T2</a:t>
                </a:r>
                <a:r>
                  <a:rPr lang="zh-CN" altLang="en-US" sz="2800" dirty="0" smtClean="0"/>
                  <a:t>的信息，二者本质上是等价的</a:t>
                </a:r>
                <a:endParaRPr lang="en-US" altLang="zh-CN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问题</a:t>
                </a:r>
                <a:r>
                  <a:rPr lang="zh-CN" altLang="en-US" sz="2800" dirty="0" smtClean="0"/>
                  <a:t>：进行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的拟合时，虽然结果较好，但是估计的协方差矩阵还是较大，而且对拟合参数的初值较敏感，</a:t>
                </a:r>
                <a:r>
                  <a:rPr lang="zh-CN" altLang="en-US" sz="2800" smtClean="0"/>
                  <a:t>容易拟合出偏离较大的结果，仍</a:t>
                </a:r>
                <a:r>
                  <a:rPr lang="zh-CN" altLang="en-US" sz="2800" dirty="0" smtClean="0"/>
                  <a:t>有待研究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1617" r="-963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10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Ramsey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measurements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55118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79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visibility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定义</a:t>
            </a:r>
            <a:r>
              <a:rPr lang="en-US" altLang="zh-CN" dirty="0" err="1" smtClean="0"/>
              <a:t>bloch</a:t>
            </a:r>
            <a:r>
              <a:rPr lang="zh-CN" altLang="en-US" dirty="0" smtClean="0"/>
              <a:t>球半径为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，赤道平面上的矢量长度为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V=2r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41130"/>
            <a:ext cx="6979691" cy="104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20" y="4941168"/>
            <a:ext cx="4944020" cy="121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28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Spin echo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measurements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在自由演化时间的中点加一个绕着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X(Y)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波，可以抵消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qubit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频率的变化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只能抵消低频噪音（频率小于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1/t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5064"/>
            <a:ext cx="5233193" cy="108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00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不同实验方法的影响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Ramey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Spin Echo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28800"/>
            <a:ext cx="77533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234741"/>
            <a:ext cx="2552501" cy="91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65104"/>
            <a:ext cx="4058592" cy="97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15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Ramsey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9850"/>
            <a:ext cx="56864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55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White noise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噪声谱：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相位方差：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Visibility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556792"/>
            <a:ext cx="2066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44" y="2524904"/>
            <a:ext cx="3600400" cy="108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44" y="3861048"/>
            <a:ext cx="55054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11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1563</Words>
  <Application>Microsoft Office PowerPoint</Application>
  <PresentationFormat>全屏显示(4:3)</PresentationFormat>
  <Paragraphs>124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相位噪音与dephasing</vt:lpstr>
      <vt:lpstr>目标</vt:lpstr>
      <vt:lpstr>相位噪声与dephasing</vt:lpstr>
      <vt:lpstr>Ramsey measurements</vt:lpstr>
      <vt:lpstr>visibility</vt:lpstr>
      <vt:lpstr>Spin echo measurements</vt:lpstr>
      <vt:lpstr>不同实验方法的影响</vt:lpstr>
      <vt:lpstr>Ramsey</vt:lpstr>
      <vt:lpstr>White noise</vt:lpstr>
      <vt:lpstr>1/f noise</vt:lpstr>
      <vt:lpstr>噪声来源</vt:lpstr>
      <vt:lpstr>噪声来源</vt:lpstr>
      <vt:lpstr>目标</vt:lpstr>
      <vt:lpstr>Qutip中退相干项的定义</vt:lpstr>
      <vt:lpstr>γ与T1的关系</vt:lpstr>
      <vt:lpstr>γ与T1的关系</vt:lpstr>
      <vt:lpstr>γ与T1的关系</vt:lpstr>
      <vt:lpstr>γ与T1的关系</vt:lpstr>
      <vt:lpstr>T2与γ_phi  ,T1关系</vt:lpstr>
      <vt:lpstr>T2与γ_phi  ,T1关系</vt:lpstr>
      <vt:lpstr>T2与γ_phi  ,T1关系</vt:lpstr>
      <vt:lpstr>T2与γ_phi  ,T1关系</vt:lpstr>
      <vt:lpstr>T2与γ_phi  ,T1关系（更改拟合公式）</vt:lpstr>
      <vt:lpstr>T2与γ_phi  ,T1关系（更改拟合公式）</vt:lpstr>
      <vt:lpstr>T2与γ_phi  ,T1关系（更改拟合公式）</vt:lpstr>
      <vt:lpstr>总结</vt:lpstr>
      <vt:lpstr>目标</vt:lpstr>
      <vt:lpstr>exp(-t/2/T1-t/T2)*sin(wq*t+pi)</vt:lpstr>
      <vt:lpstr>改变T1</vt:lpstr>
      <vt:lpstr>改变γ_phi</vt:lpstr>
      <vt:lpstr>改变γ_phi</vt:lpstr>
      <vt:lpstr>同时改变T1和γ_phi</vt:lpstr>
      <vt:lpstr>同时改变T1和γ_phi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相位噪音与dephasing</dc:title>
  <dc:creator>Chen</dc:creator>
  <cp:lastModifiedBy>PC</cp:lastModifiedBy>
  <cp:revision>21</cp:revision>
  <dcterms:created xsi:type="dcterms:W3CDTF">2018-03-08T13:10:21Z</dcterms:created>
  <dcterms:modified xsi:type="dcterms:W3CDTF">2018-03-09T12:54:49Z</dcterms:modified>
</cp:coreProperties>
</file>