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64" r:id="rId4"/>
    <p:sldId id="282" r:id="rId5"/>
    <p:sldId id="291" r:id="rId6"/>
    <p:sldId id="290" r:id="rId7"/>
    <p:sldId id="292" r:id="rId8"/>
    <p:sldId id="284" r:id="rId9"/>
    <p:sldId id="294" r:id="rId10"/>
    <p:sldId id="295" r:id="rId11"/>
    <p:sldId id="302" r:id="rId12"/>
    <p:sldId id="296" r:id="rId13"/>
    <p:sldId id="285" r:id="rId14"/>
    <p:sldId id="297" r:id="rId15"/>
    <p:sldId id="298" r:id="rId16"/>
    <p:sldId id="28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与正文" id="{30E01442-7965-44D7-B223-BE84B225FC49}">
          <p14:sldIdLst>
            <p14:sldId id="256"/>
            <p14:sldId id="264"/>
            <p14:sldId id="282"/>
            <p14:sldId id="291"/>
            <p14:sldId id="290"/>
            <p14:sldId id="292"/>
            <p14:sldId id="284"/>
            <p14:sldId id="294"/>
            <p14:sldId id="295"/>
            <p14:sldId id="302"/>
            <p14:sldId id="296"/>
            <p14:sldId id="285"/>
            <p14:sldId id="297"/>
            <p14:sldId id="298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60" autoAdjust="0"/>
  </p:normalViewPr>
  <p:slideViewPr>
    <p:cSldViewPr snapToGrid="0">
      <p:cViewPr varScale="1">
        <p:scale>
          <a:sx n="79" d="100"/>
          <a:sy n="79" d="100"/>
        </p:scale>
        <p:origin x="38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E9E28-4648-4A35-BEA6-DE40716E148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2FB2A-A446-4278-AE5C-977AD513D0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2FB2A-A446-4278-AE5C-977AD513D0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63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0DFF-78DD-4EED-8D66-2D1129F6477A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369-CAAF-4F06-AFD2-2B33DACB7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0DFF-78DD-4EED-8D66-2D1129F6477A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369-CAAF-4F06-AFD2-2B33DACB7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0DFF-78DD-4EED-8D66-2D1129F6477A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369-CAAF-4F06-AFD2-2B33DACB7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0DFF-78DD-4EED-8D66-2D1129F6477A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369-CAAF-4F06-AFD2-2B33DACB7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0DFF-78DD-4EED-8D66-2D1129F6477A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369-CAAF-4F06-AFD2-2B33DACB7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0DFF-78DD-4EED-8D66-2D1129F6477A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369-CAAF-4F06-AFD2-2B33DACB7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0DFF-78DD-4EED-8D66-2D1129F6477A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369-CAAF-4F06-AFD2-2B33DACB7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0DFF-78DD-4EED-8D66-2D1129F6477A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369-CAAF-4F06-AFD2-2B33DACB7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0DFF-78DD-4EED-8D66-2D1129F6477A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369-CAAF-4F06-AFD2-2B33DACB7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0DFF-78DD-4EED-8D66-2D1129F6477A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369-CAAF-4F06-AFD2-2B33DACB7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0DFF-78DD-4EED-8D66-2D1129F6477A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369-CAAF-4F06-AFD2-2B33DACB7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0DFF-78DD-4EED-8D66-2D1129F6477A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369-CAAF-4F06-AFD2-2B33DACB7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0DFF-78DD-4EED-8D66-2D1129F6477A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369-CAAF-4F06-AFD2-2B33DACB7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0DFF-78DD-4EED-8D66-2D1129F6477A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369-CAAF-4F06-AFD2-2B33DACB7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0DFF-78DD-4EED-8D66-2D1129F6477A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369-CAAF-4F06-AFD2-2B33DACB7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0DFF-78DD-4EED-8D66-2D1129F6477A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369-CAAF-4F06-AFD2-2B33DACB7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0DFF-78DD-4EED-8D66-2D1129F6477A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369-CAAF-4F06-AFD2-2B33DACB7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0DFF-78DD-4EED-8D66-2D1129F6477A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369-CAAF-4F06-AFD2-2B33DACB7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0DFF-78DD-4EED-8D66-2D1129F6477A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369-CAAF-4F06-AFD2-2B33DACB7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0DFF-78DD-4EED-8D66-2D1129F6477A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369-CAAF-4F06-AFD2-2B33DACB7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0DFF-78DD-4EED-8D66-2D1129F6477A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369-CAAF-4F06-AFD2-2B33DACB7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0DFF-78DD-4EED-8D66-2D1129F6477A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9369-CAAF-4F06-AFD2-2B33DACB7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40DFF-78DD-4EED-8D66-2D1129F6477A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59369-CAAF-4F06-AFD2-2B33DACB7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40DFF-78DD-4EED-8D66-2D1129F6477A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59369-CAAF-4F06-AFD2-2B33DACB77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单比特控制错误分析与解决方案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叶杨森 吴玉林 查辰</a:t>
            </a:r>
            <a:endParaRPr lang="en-US" altLang="zh-CN" dirty="0"/>
          </a:p>
          <a:p>
            <a:pPr algn="ctr"/>
            <a:r>
              <a:rPr lang="en-US" altLang="zh-CN" dirty="0"/>
              <a:t>20200713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9958070" cy="5835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3200"/>
              <a:t>2.</a:t>
            </a:r>
            <a:r>
              <a:rPr lang="en-US" altLang="zh-CN" sz="3200">
                <a:sym typeface="+mn-ea"/>
              </a:rPr>
              <a:t>Z</a:t>
            </a:r>
            <a:r>
              <a:rPr lang="zh-CN" altLang="en-US" sz="3200">
                <a:sym typeface="+mn-ea"/>
              </a:rPr>
              <a:t>线驱动信号反射理论分析与实验结果</a:t>
            </a:r>
            <a:r>
              <a:rPr lang="en-US" altLang="zh-CN" sz="3200">
                <a:sym typeface="+mn-ea"/>
              </a:rPr>
              <a:t>-</a:t>
            </a:r>
            <a:r>
              <a:rPr lang="zh-CN" altLang="en-US" sz="3200">
                <a:sym typeface="+mn-ea"/>
              </a:rPr>
              <a:t>实验测试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8965" y="774700"/>
            <a:ext cx="9696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可以明显发现门的控制错误随着</a:t>
            </a:r>
            <a:r>
              <a:rPr lang="en-US" altLang="zh-CN" sz="2400"/>
              <a:t>idletime</a:t>
            </a:r>
            <a:r>
              <a:rPr lang="zh-CN" altLang="en-US" sz="2400"/>
              <a:t>的增加而降低的趋势。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5" y="1410970"/>
            <a:ext cx="5935345" cy="46399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60" y="1419225"/>
            <a:ext cx="5906770" cy="46170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9958070" cy="5835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3200"/>
              <a:t>2.</a:t>
            </a:r>
            <a:r>
              <a:rPr lang="en-US" altLang="zh-CN" sz="3200">
                <a:sym typeface="+mn-ea"/>
              </a:rPr>
              <a:t>Z</a:t>
            </a:r>
            <a:r>
              <a:rPr lang="zh-CN" altLang="en-US" sz="3200">
                <a:sym typeface="+mn-ea"/>
              </a:rPr>
              <a:t>线驱动信号反射理论分析与实验结果</a:t>
            </a:r>
            <a:r>
              <a:rPr lang="en-US" altLang="zh-CN" sz="3200">
                <a:sym typeface="+mn-ea"/>
              </a:rPr>
              <a:t>-</a:t>
            </a:r>
            <a:r>
              <a:rPr lang="zh-CN" altLang="en-US" sz="3200">
                <a:sym typeface="+mn-ea"/>
              </a:rPr>
              <a:t>实验测试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9445" y="956945"/>
            <a:ext cx="9696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/>
              <a:t>测试不同门时间长度下的控制错误</a:t>
            </a:r>
            <a:r>
              <a:rPr lang="zh-CN" altLang="en-US" sz="2400"/>
              <a:t>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261110" y="1544320"/>
          <a:ext cx="9293225" cy="4039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8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59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X/2门时间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SPB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XEB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Control error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20ns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99.950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99.885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B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0.065</a:t>
                      </a:r>
                      <a:endParaRPr lang="en-US" altLang="en-US" sz="1800" b="0">
                        <a:solidFill>
                          <a:srgbClr val="0000B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Q2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20ns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99.927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99.902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B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0.025</a:t>
                      </a:r>
                      <a:endParaRPr lang="en-US" altLang="en-US" sz="1800" b="0">
                        <a:solidFill>
                          <a:srgbClr val="0000B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25ns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99.932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99.926</a:t>
                      </a:r>
                      <a:endParaRPr lang="en-US" altLang="en-US" sz="18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0.006</a:t>
                      </a:r>
                      <a:endParaRPr lang="en-US" altLang="en-US" sz="18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Q2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25ns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99.908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99.895</a:t>
                      </a:r>
                      <a:endParaRPr lang="en-US" altLang="en-US" sz="18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0.013</a:t>
                      </a:r>
                      <a:endParaRPr lang="en-US" altLang="en-US" sz="18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Q9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20ns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99.866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99.815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B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0.051</a:t>
                      </a:r>
                      <a:endParaRPr lang="en-US" altLang="en-US" sz="1800" b="0">
                        <a:solidFill>
                          <a:srgbClr val="0000B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Q10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20ns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99.933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99.856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B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0.077</a:t>
                      </a:r>
                      <a:endParaRPr lang="en-US" altLang="en-US" sz="1800" b="0">
                        <a:solidFill>
                          <a:srgbClr val="0000B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Q9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25ns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99.802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99.784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0.018</a:t>
                      </a:r>
                      <a:endParaRPr lang="en-US" altLang="en-US" sz="18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Q10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25ns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99.903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99.861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0.042</a:t>
                      </a:r>
                      <a:endParaRPr lang="en-US" altLang="en-US" sz="18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267460" y="5887720"/>
            <a:ext cx="92195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</a:rPr>
              <a:t>当单比特门从</a:t>
            </a:r>
            <a:r>
              <a:rPr lang="en-US" altLang="zh-CN" sz="2400">
                <a:solidFill>
                  <a:srgbClr val="00B0F0"/>
                </a:solidFill>
              </a:rPr>
              <a:t>20ns</a:t>
            </a:r>
            <a:r>
              <a:rPr lang="zh-CN" altLang="en-US" sz="2400">
                <a:solidFill>
                  <a:srgbClr val="00B0F0"/>
                </a:solidFill>
              </a:rPr>
              <a:t>调节成</a:t>
            </a:r>
            <a:r>
              <a:rPr lang="en-US" altLang="zh-CN" sz="2400">
                <a:solidFill>
                  <a:srgbClr val="00B0F0"/>
                </a:solidFill>
              </a:rPr>
              <a:t>25ns</a:t>
            </a:r>
            <a:r>
              <a:rPr lang="zh-CN" altLang="en-US" sz="2400">
                <a:solidFill>
                  <a:srgbClr val="00B0F0"/>
                </a:solidFill>
              </a:rPr>
              <a:t>时，控制错误明显下降，其中</a:t>
            </a:r>
            <a:r>
              <a:rPr lang="en-US" altLang="zh-CN" sz="2400">
                <a:solidFill>
                  <a:srgbClr val="00B0F0"/>
                </a:solidFill>
              </a:rPr>
              <a:t>Q1,Q2</a:t>
            </a:r>
            <a:r>
              <a:rPr lang="zh-CN" altLang="en-US" sz="2400">
                <a:solidFill>
                  <a:srgbClr val="00B0F0"/>
                </a:solidFill>
              </a:rPr>
              <a:t>已经达到或超过</a:t>
            </a:r>
            <a:r>
              <a:rPr lang="en-US" altLang="zh-CN" sz="2400">
                <a:solidFill>
                  <a:srgbClr val="00B0F0"/>
                </a:solidFill>
              </a:rPr>
              <a:t>google</a:t>
            </a:r>
            <a:r>
              <a:rPr lang="zh-CN" altLang="en-US" sz="2400">
                <a:solidFill>
                  <a:srgbClr val="00B0F0"/>
                </a:solidFill>
              </a:rPr>
              <a:t>水平。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9958070" cy="5835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3200"/>
              <a:t>3.</a:t>
            </a:r>
            <a:r>
              <a:rPr lang="zh-CN" altLang="en-US" sz="3200">
                <a:sym typeface="+mn-ea"/>
              </a:rPr>
              <a:t>单比特控制错误减小方法与测试</a:t>
            </a:r>
            <a:endParaRPr lang="zh-CN" altLang="en-US" sz="3200"/>
          </a:p>
        </p:txBody>
      </p:sp>
      <p:pic>
        <p:nvPicPr>
          <p:cNvPr id="115" name="图片 115" descr="260bc6bd28b474baf47f2827aac9e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" y="1151255"/>
            <a:ext cx="6127750" cy="45967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24015" y="1404620"/>
            <a:ext cx="507174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1.</a:t>
            </a:r>
            <a:r>
              <a:rPr lang="zh-CN" altLang="en-US" sz="2400"/>
              <a:t>减少</a:t>
            </a:r>
            <a:r>
              <a:rPr lang="en-US" altLang="zh-CN" sz="2400"/>
              <a:t>biastee</a:t>
            </a:r>
            <a:r>
              <a:rPr lang="zh-CN" altLang="en-US" sz="2400"/>
              <a:t>的阻抗不匹配问题，图中黄线为称霸使用的二合一</a:t>
            </a:r>
            <a:r>
              <a:rPr lang="en-US" altLang="zh-CN" sz="2400"/>
              <a:t>biastee</a:t>
            </a:r>
            <a:r>
              <a:rPr lang="zh-CN" altLang="en-US" sz="2400"/>
              <a:t>的阻抗结果，明显好于目前使用的三合一</a:t>
            </a:r>
            <a:r>
              <a:rPr lang="en-US" altLang="zh-CN" sz="2400"/>
              <a:t>biastee</a:t>
            </a:r>
            <a:r>
              <a:rPr lang="zh-CN" altLang="en-US" sz="2400"/>
              <a:t>；</a:t>
            </a:r>
          </a:p>
          <a:p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减少</a:t>
            </a:r>
            <a:r>
              <a:rPr lang="en-US" altLang="zh-CN" sz="2400"/>
              <a:t>biastee-</a:t>
            </a:r>
            <a:r>
              <a:rPr lang="zh-CN" altLang="en-US" sz="2400"/>
              <a:t>样品的接线长度；</a:t>
            </a:r>
          </a:p>
          <a:p>
            <a:endParaRPr lang="zh-CN" altLang="en-US" sz="2400"/>
          </a:p>
          <a:p>
            <a:r>
              <a:rPr lang="en-US" altLang="zh-CN" sz="2400"/>
              <a:t>3.</a:t>
            </a:r>
            <a:r>
              <a:rPr lang="zh-CN" altLang="en-US" sz="2400"/>
              <a:t>将单比特门的时间适当增长，可以减少</a:t>
            </a:r>
            <a:r>
              <a:rPr lang="en-US" altLang="zh-CN" sz="2400"/>
              <a:t>crosstalk</a:t>
            </a:r>
            <a:r>
              <a:rPr lang="zh-CN" altLang="en-US" sz="2400"/>
              <a:t>以及单比特自身的控制错误。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" y="629920"/>
            <a:ext cx="6758940" cy="5013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0"/>
            <a:ext cx="9958070" cy="5835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3200"/>
              <a:t>4.</a:t>
            </a:r>
            <a:r>
              <a:rPr lang="en-US" altLang="zh-CN" sz="3200">
                <a:sym typeface="+mn-ea"/>
              </a:rPr>
              <a:t>coupler</a:t>
            </a:r>
            <a:r>
              <a:rPr lang="zh-CN" altLang="en-US" sz="3200">
                <a:sym typeface="+mn-ea"/>
              </a:rPr>
              <a:t>能级结构再分析</a:t>
            </a:r>
            <a:r>
              <a:rPr lang="en-US" altLang="zh-CN" sz="3200">
                <a:sym typeface="+mn-ea"/>
              </a:rPr>
              <a:t>-</a:t>
            </a:r>
            <a:r>
              <a:rPr lang="zh-CN" altLang="en-US" sz="3200">
                <a:sym typeface="+mn-ea"/>
              </a:rPr>
              <a:t>并行单比特控制错误</a:t>
            </a:r>
            <a:endParaRPr lang="zh-CN" altLang="en-US" sz="3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965" y="629920"/>
            <a:ext cx="6536690" cy="51098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9958070" cy="5835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3200"/>
              <a:t>4.</a:t>
            </a:r>
            <a:r>
              <a:rPr lang="en-US" altLang="zh-CN" sz="3200">
                <a:sym typeface="+mn-ea"/>
              </a:rPr>
              <a:t>coupler</a:t>
            </a:r>
            <a:r>
              <a:rPr lang="zh-CN" altLang="en-US" sz="3200">
                <a:sym typeface="+mn-ea"/>
              </a:rPr>
              <a:t>能级结构再分析</a:t>
            </a:r>
            <a:r>
              <a:rPr lang="en-US" altLang="zh-CN" sz="3200">
                <a:sym typeface="+mn-ea"/>
              </a:rPr>
              <a:t>-</a:t>
            </a:r>
            <a:r>
              <a:rPr lang="zh-CN" altLang="en-US" sz="3200">
                <a:sym typeface="+mn-ea"/>
              </a:rPr>
              <a:t>并行单比特控制错误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872490" y="1343660"/>
            <a:ext cx="923925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ym typeface="+mn-ea"/>
              </a:rPr>
              <a:t>1.0110</a:t>
            </a:r>
            <a:r>
              <a:rPr lang="zh-CN" altLang="en-US" sz="2800">
                <a:sym typeface="+mn-ea"/>
              </a:rPr>
              <a:t>耦合与</a:t>
            </a:r>
            <a:r>
              <a:rPr lang="en-US" altLang="zh-CN" sz="2800">
                <a:sym typeface="+mn-ea"/>
              </a:rPr>
              <a:t>zz</a:t>
            </a:r>
            <a:r>
              <a:rPr lang="zh-CN" altLang="en-US" sz="2800">
                <a:sym typeface="+mn-ea"/>
              </a:rPr>
              <a:t>耦合无法同时关断，按照我们现在的参数，关断</a:t>
            </a:r>
            <a:r>
              <a:rPr lang="en-US" altLang="zh-CN" sz="2800">
                <a:sym typeface="+mn-ea"/>
              </a:rPr>
              <a:t>0110</a:t>
            </a:r>
            <a:r>
              <a:rPr lang="zh-CN" altLang="en-US" sz="2800">
                <a:sym typeface="+mn-ea"/>
              </a:rPr>
              <a:t>耦合时，</a:t>
            </a:r>
            <a:r>
              <a:rPr lang="en-US" altLang="zh-CN" sz="2800">
                <a:sym typeface="+mn-ea"/>
              </a:rPr>
              <a:t>zz</a:t>
            </a:r>
            <a:r>
              <a:rPr lang="zh-CN" altLang="en-US" sz="2800">
                <a:sym typeface="+mn-ea"/>
              </a:rPr>
              <a:t>耦合大概剩余</a:t>
            </a:r>
            <a:r>
              <a:rPr lang="en-US" altLang="zh-CN" sz="2800">
                <a:sym typeface="+mn-ea"/>
              </a:rPr>
              <a:t>0.01MHz</a:t>
            </a:r>
            <a:r>
              <a:rPr lang="zh-CN" altLang="en-US" sz="2800">
                <a:sym typeface="+mn-ea"/>
              </a:rPr>
              <a:t>，关断</a:t>
            </a:r>
            <a:r>
              <a:rPr lang="en-US" altLang="zh-CN" sz="2800">
                <a:sym typeface="+mn-ea"/>
              </a:rPr>
              <a:t>zz</a:t>
            </a:r>
            <a:r>
              <a:rPr lang="zh-CN" altLang="en-US" sz="2800">
                <a:sym typeface="+mn-ea"/>
              </a:rPr>
              <a:t>耦合时，比特</a:t>
            </a:r>
            <a:r>
              <a:rPr lang="en-US" altLang="zh-CN" sz="2800">
                <a:sym typeface="+mn-ea"/>
              </a:rPr>
              <a:t>0110</a:t>
            </a:r>
            <a:r>
              <a:rPr lang="zh-CN" altLang="en-US" sz="2800">
                <a:sym typeface="+mn-ea"/>
              </a:rPr>
              <a:t>耦合为</a:t>
            </a:r>
            <a:r>
              <a:rPr lang="en-US" altLang="zh-CN" sz="2800">
                <a:sym typeface="+mn-ea"/>
              </a:rPr>
              <a:t>0.3MHz</a:t>
            </a:r>
            <a:r>
              <a:rPr lang="zh-CN" altLang="en-US" sz="2800">
                <a:sym typeface="+mn-ea"/>
              </a:rPr>
              <a:t>左右；</a:t>
            </a:r>
          </a:p>
          <a:p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r>
              <a:rPr lang="en-US" altLang="zh-CN" sz="2800">
                <a:sym typeface="+mn-ea"/>
              </a:rPr>
              <a:t>2.</a:t>
            </a:r>
            <a:r>
              <a:rPr lang="zh-CN" altLang="en-US" sz="2800">
                <a:sym typeface="+mn-ea"/>
              </a:rPr>
              <a:t>双比特门的最佳位置为</a:t>
            </a:r>
            <a:r>
              <a:rPr lang="en-US" altLang="zh-CN" sz="2800">
                <a:sym typeface="+mn-ea"/>
              </a:rPr>
              <a:t>zz</a:t>
            </a:r>
            <a:r>
              <a:rPr lang="zh-CN" altLang="en-US" sz="2800">
                <a:sym typeface="+mn-ea"/>
              </a:rPr>
              <a:t>耦合关断，此时如果比特频率差大于</a:t>
            </a:r>
            <a:r>
              <a:rPr lang="en-US" altLang="zh-CN" sz="2800">
                <a:sym typeface="+mn-ea"/>
              </a:rPr>
              <a:t>30MHz</a:t>
            </a:r>
            <a:r>
              <a:rPr lang="zh-CN" altLang="en-US" sz="2800">
                <a:sym typeface="+mn-ea"/>
              </a:rPr>
              <a:t>，那么不用担心因为残余耦合带来的并行单比特门错误（控制错误</a:t>
            </a:r>
            <a:r>
              <a:rPr lang="en-US" altLang="zh-CN" sz="2800">
                <a:sym typeface="+mn-ea"/>
              </a:rPr>
              <a:t>&lt;0.01%</a:t>
            </a:r>
            <a:r>
              <a:rPr lang="zh-CN" altLang="en-US" sz="2800">
                <a:sym typeface="+mn-ea"/>
              </a:rPr>
              <a:t>）。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9958070" cy="5835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/>
              <a:t>4.</a:t>
            </a:r>
            <a:r>
              <a:rPr lang="zh-CN" altLang="en-US" sz="3200"/>
              <a:t>结论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65835" y="895350"/>
            <a:ext cx="1027112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1.Z</a:t>
            </a:r>
            <a:r>
              <a:rPr lang="zh-CN" altLang="en-US" sz="3600">
                <a:sym typeface="+mn-ea"/>
              </a:rPr>
              <a:t>驱动原理上不会引起单比特控制错误；</a:t>
            </a:r>
            <a:endParaRPr lang="en-US" altLang="zh-CN" sz="3600">
              <a:sym typeface="+mn-ea"/>
            </a:endParaRPr>
          </a:p>
          <a:p>
            <a:endParaRPr lang="zh-CN" altLang="en-US" sz="3600">
              <a:sym typeface="+mn-ea"/>
            </a:endParaRPr>
          </a:p>
          <a:p>
            <a:r>
              <a:rPr lang="en-US" altLang="zh-CN" sz="3600">
                <a:sym typeface="+mn-ea"/>
              </a:rPr>
              <a:t>2.</a:t>
            </a:r>
            <a:r>
              <a:rPr lang="en-US" sz="3600">
                <a:sym typeface="+mn-ea"/>
              </a:rPr>
              <a:t>Z</a:t>
            </a:r>
            <a:r>
              <a:rPr lang="zh-CN" altLang="en-US" sz="3600">
                <a:sym typeface="+mn-ea"/>
              </a:rPr>
              <a:t>驱动的接线及设计会带来单比特门的控制错误，这一点可以得到缓解，目前在深圳号已经可以达到</a:t>
            </a:r>
            <a:r>
              <a:rPr lang="en-US" altLang="zh-CN" sz="3600">
                <a:sym typeface="+mn-ea"/>
              </a:rPr>
              <a:t>Google</a:t>
            </a:r>
            <a:r>
              <a:rPr lang="zh-CN" altLang="en-US" sz="3600">
                <a:sym typeface="+mn-ea"/>
              </a:rPr>
              <a:t>水平；</a:t>
            </a:r>
          </a:p>
          <a:p>
            <a:endParaRPr lang="zh-CN" altLang="en-US" sz="3600">
              <a:sym typeface="+mn-ea"/>
            </a:endParaRPr>
          </a:p>
          <a:p>
            <a:r>
              <a:rPr lang="en-US" altLang="zh-CN" sz="3600">
                <a:sym typeface="+mn-ea"/>
              </a:rPr>
              <a:t>3.</a:t>
            </a:r>
            <a:r>
              <a:rPr lang="zh-CN" altLang="en-US" sz="3600">
                <a:sym typeface="+mn-ea"/>
              </a:rPr>
              <a:t>耦合关断位置选择</a:t>
            </a:r>
            <a:r>
              <a:rPr lang="en-US" altLang="zh-CN" sz="3600">
                <a:sym typeface="+mn-ea"/>
              </a:rPr>
              <a:t>zz</a:t>
            </a:r>
            <a:r>
              <a:rPr lang="zh-CN" altLang="en-US" sz="3600">
                <a:sym typeface="+mn-ea"/>
              </a:rPr>
              <a:t>关断可以提高双比特门保真度，残余</a:t>
            </a:r>
            <a:r>
              <a:rPr lang="en-US" altLang="zh-CN" sz="3600">
                <a:sym typeface="+mn-ea"/>
              </a:rPr>
              <a:t>0110</a:t>
            </a:r>
            <a:r>
              <a:rPr lang="zh-CN" altLang="en-US" sz="3600">
                <a:sym typeface="+mn-ea"/>
              </a:rPr>
              <a:t>耦合为</a:t>
            </a:r>
            <a:r>
              <a:rPr lang="en-US" altLang="zh-CN" sz="3600">
                <a:sym typeface="+mn-ea"/>
              </a:rPr>
              <a:t>0.3MHz</a:t>
            </a:r>
            <a:r>
              <a:rPr lang="zh-CN" altLang="en-US" sz="3600">
                <a:sym typeface="+mn-ea"/>
              </a:rPr>
              <a:t>左右，基本上不会影响单比特门保真度。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46150" y="1454785"/>
            <a:ext cx="960691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1.</a:t>
            </a:r>
            <a:r>
              <a:rPr lang="en-US" sz="3200"/>
              <a:t>Z</a:t>
            </a:r>
            <a:r>
              <a:rPr lang="zh-CN" altLang="en-US" sz="3200"/>
              <a:t>线驱动单比特门理论分析</a:t>
            </a:r>
          </a:p>
          <a:p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2. Z</a:t>
            </a:r>
            <a:r>
              <a:rPr lang="zh-CN" altLang="en-US" sz="3200"/>
              <a:t>线驱动信号反射理论分析与实验结果</a:t>
            </a:r>
          </a:p>
          <a:p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3. </a:t>
            </a:r>
            <a:r>
              <a:rPr lang="zh-CN" altLang="en-US" sz="3200"/>
              <a:t>单比特控制错误减小方法与测试</a:t>
            </a:r>
          </a:p>
          <a:p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4.coupler</a:t>
            </a:r>
            <a:r>
              <a:rPr lang="zh-CN" altLang="en-US" sz="3200"/>
              <a:t>关断位置选择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9958070" cy="5835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3200"/>
              <a:t>1.</a:t>
            </a:r>
            <a:r>
              <a:rPr lang="en-US" sz="3200">
                <a:sym typeface="+mn-ea"/>
              </a:rPr>
              <a:t>Z</a:t>
            </a:r>
            <a:r>
              <a:rPr lang="zh-CN" altLang="en-US" sz="3200">
                <a:sym typeface="+mn-ea"/>
              </a:rPr>
              <a:t>线驱动单比特门理论分析</a:t>
            </a:r>
            <a:r>
              <a:rPr lang="en-US" altLang="zh-CN" sz="3200">
                <a:sym typeface="+mn-ea"/>
              </a:rPr>
              <a:t>-qutip</a:t>
            </a:r>
            <a:r>
              <a:rPr lang="zh-CN" altLang="en-US" sz="3200">
                <a:sym typeface="+mn-ea"/>
              </a:rPr>
              <a:t>基本仿真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93140" y="786130"/>
            <a:ext cx="10049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将</a:t>
            </a:r>
            <a:r>
              <a:rPr lang="en-US" altLang="zh-CN"/>
              <a:t>XY</a:t>
            </a:r>
            <a:r>
              <a:rPr lang="zh-CN" altLang="en-US"/>
              <a:t>驱动和</a:t>
            </a:r>
            <a:r>
              <a:rPr lang="en-US" altLang="zh-CN"/>
              <a:t>Z</a:t>
            </a:r>
            <a:r>
              <a:rPr lang="zh-CN" altLang="en-US"/>
              <a:t>驱动的信号调节成一致，</a:t>
            </a:r>
            <a:r>
              <a:rPr lang="en-US" altLang="zh-CN"/>
              <a:t>drag=-0.5</a:t>
            </a:r>
            <a:r>
              <a:rPr lang="zh-CN" altLang="en-US"/>
              <a:t>，测试</a:t>
            </a:r>
            <a:r>
              <a:rPr lang="en-US" altLang="zh-CN"/>
              <a:t>Z</a:t>
            </a:r>
            <a:r>
              <a:rPr lang="zh-CN" altLang="en-US"/>
              <a:t>驱动下单比特</a:t>
            </a:r>
            <a:r>
              <a:rPr lang="en-US" altLang="zh-CN"/>
              <a:t>X2P</a:t>
            </a:r>
            <a:r>
              <a:rPr lang="zh-CN" altLang="en-US"/>
              <a:t>以及</a:t>
            </a:r>
            <a:r>
              <a:rPr lang="en-US" altLang="zh-CN"/>
              <a:t>Y2P</a:t>
            </a:r>
            <a:r>
              <a:rPr lang="zh-CN" altLang="en-US"/>
              <a:t>门的保真度</a:t>
            </a:r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95" y="1281430"/>
            <a:ext cx="4547870" cy="54057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6043930" y="1271905"/>
            <a:ext cx="4475480" cy="54057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9958070" cy="5835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3200"/>
              <a:t>1.</a:t>
            </a:r>
            <a:r>
              <a:rPr lang="en-US" sz="3200">
                <a:sym typeface="+mn-ea"/>
              </a:rPr>
              <a:t>Z</a:t>
            </a:r>
            <a:r>
              <a:rPr lang="zh-CN" altLang="en-US" sz="3200">
                <a:sym typeface="+mn-ea"/>
              </a:rPr>
              <a:t>线驱动单比特门理论分析</a:t>
            </a:r>
            <a:r>
              <a:rPr lang="en-US" altLang="zh-CN" sz="3200">
                <a:sym typeface="+mn-ea"/>
              </a:rPr>
              <a:t>-</a:t>
            </a:r>
            <a:r>
              <a:rPr lang="zh-CN" altLang="en-US" sz="3200">
                <a:sym typeface="+mn-ea"/>
              </a:rPr>
              <a:t>控制错误和频率的关系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159510" y="1500505"/>
          <a:ext cx="9572625" cy="262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04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/>
                        <a:t>比特频率（</a:t>
                      </a:r>
                      <a:r>
                        <a:rPr lang="en-US" altLang="zh-CN" sz="2800"/>
                        <a:t>GHz</a:t>
                      </a:r>
                      <a:r>
                        <a:rPr lang="zh-CN" altLang="en-US" sz="280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/>
                        <a:t>比特顶点频率</a:t>
                      </a:r>
                      <a:r>
                        <a:rPr lang="en-US" altLang="zh-CN" sz="2800"/>
                        <a:t>(GHz)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Drag</a:t>
                      </a:r>
                      <a:r>
                        <a:rPr lang="zh-CN" altLang="en-US" sz="280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X2P</a:t>
                      </a:r>
                      <a:r>
                        <a:rPr lang="zh-CN" altLang="en-US" sz="2800"/>
                        <a:t>门保真度（</a:t>
                      </a:r>
                      <a:r>
                        <a:rPr lang="en-US" altLang="zh-CN" sz="2800"/>
                        <a:t>%</a:t>
                      </a:r>
                      <a:r>
                        <a:rPr lang="zh-CN" altLang="en-US" sz="280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Y2P</a:t>
                      </a:r>
                      <a:r>
                        <a:rPr lang="zh-CN" altLang="en-US" sz="2800"/>
                        <a:t>门保真度（</a:t>
                      </a:r>
                      <a:r>
                        <a:rPr lang="en-US" altLang="zh-CN" sz="2800"/>
                        <a:t>%</a:t>
                      </a:r>
                      <a:r>
                        <a:rPr lang="zh-CN" altLang="en-US" sz="280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5.254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5.254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99.99992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99.99992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4.948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5.254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99.99983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99.99983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4.384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5.254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99.99680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99.99679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67230" y="4812665"/>
            <a:ext cx="79013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在不修改</a:t>
            </a:r>
            <a:r>
              <a:rPr lang="en-US" altLang="zh-CN" sz="2400"/>
              <a:t>drag</a:t>
            </a:r>
            <a:r>
              <a:rPr lang="zh-CN" altLang="en-US" sz="2400"/>
              <a:t>的情况下，</a:t>
            </a:r>
            <a:r>
              <a:rPr lang="en-US" altLang="zh-CN" sz="2400"/>
              <a:t>Z</a:t>
            </a:r>
            <a:r>
              <a:rPr lang="zh-CN" altLang="en-US" sz="2400"/>
              <a:t>驱动单比特门的控制错误会随着距离顶点的距离增大而增大，但是</a:t>
            </a:r>
            <a:r>
              <a:rPr lang="zh-CN" altLang="en-US" sz="2400">
                <a:solidFill>
                  <a:srgbClr val="0070C0"/>
                </a:solidFill>
              </a:rPr>
              <a:t>控制错误会小于</a:t>
            </a:r>
            <a:r>
              <a:rPr lang="en-US" altLang="zh-CN" sz="2400">
                <a:solidFill>
                  <a:srgbClr val="0070C0"/>
                </a:solidFill>
              </a:rPr>
              <a:t>0.001%</a:t>
            </a:r>
            <a:r>
              <a:rPr lang="zh-CN" altLang="en-US" sz="2400">
                <a:solidFill>
                  <a:srgbClr val="0070C0"/>
                </a:solidFill>
              </a:rPr>
              <a:t>，已经足够了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9958070" cy="5835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3200"/>
              <a:t>1.</a:t>
            </a:r>
            <a:r>
              <a:rPr lang="en-US" sz="3200">
                <a:sym typeface="+mn-ea"/>
              </a:rPr>
              <a:t>Z</a:t>
            </a:r>
            <a:r>
              <a:rPr lang="zh-CN" altLang="en-US" sz="3200">
                <a:sym typeface="+mn-ea"/>
              </a:rPr>
              <a:t>线驱动单比特门理论分析</a:t>
            </a:r>
            <a:r>
              <a:rPr lang="en-US" altLang="zh-CN" sz="3200">
                <a:sym typeface="+mn-ea"/>
              </a:rPr>
              <a:t>-</a:t>
            </a:r>
            <a:r>
              <a:rPr lang="zh-CN" altLang="en-US" sz="3200">
                <a:sym typeface="+mn-ea"/>
              </a:rPr>
              <a:t>受外界因素的影响程度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946150"/>
            <a:ext cx="5334000" cy="4000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623" y="922655"/>
            <a:ext cx="5269865" cy="39522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056765" y="5157470"/>
            <a:ext cx="79013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在不修改</a:t>
            </a:r>
            <a:r>
              <a:rPr lang="en-US" altLang="zh-CN" sz="2400"/>
              <a:t>drag</a:t>
            </a:r>
            <a:r>
              <a:rPr lang="zh-CN" altLang="en-US" sz="2400"/>
              <a:t>的情况下，</a:t>
            </a:r>
            <a:r>
              <a:rPr lang="zh-CN" sz="2400"/>
              <a:t>测试</a:t>
            </a:r>
            <a:r>
              <a:rPr lang="en-US" altLang="zh-CN" sz="2400"/>
              <a:t>XY</a:t>
            </a:r>
            <a:r>
              <a:rPr lang="zh-CN" altLang="en-US" sz="2400"/>
              <a:t>驱动和</a:t>
            </a:r>
            <a:r>
              <a:rPr lang="en-US" altLang="zh-CN" sz="2400"/>
              <a:t>Z</a:t>
            </a:r>
            <a:r>
              <a:rPr lang="zh-CN" altLang="en-US" sz="2400"/>
              <a:t>驱动受到外界不理想因素影响下，对单比特门保真度的影响，基本上受影响程度相同。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9958070" cy="5835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3200"/>
              <a:t>1.</a:t>
            </a:r>
            <a:r>
              <a:rPr lang="en-US" sz="3200">
                <a:sym typeface="+mn-ea"/>
              </a:rPr>
              <a:t>Z</a:t>
            </a:r>
            <a:r>
              <a:rPr lang="zh-CN" altLang="en-US" sz="3200">
                <a:sym typeface="+mn-ea"/>
              </a:rPr>
              <a:t>线驱动单比特门理论分析</a:t>
            </a:r>
            <a:r>
              <a:rPr lang="en-US" altLang="zh-CN" sz="3200">
                <a:sym typeface="+mn-ea"/>
              </a:rPr>
              <a:t>-</a:t>
            </a:r>
            <a:r>
              <a:rPr lang="zh-CN" altLang="en-US" sz="3200">
                <a:sym typeface="+mn-ea"/>
              </a:rPr>
              <a:t>最佳</a:t>
            </a:r>
            <a:r>
              <a:rPr lang="en-US" altLang="zh-CN" sz="3200">
                <a:sym typeface="+mn-ea"/>
              </a:rPr>
              <a:t>Z</a:t>
            </a:r>
            <a:r>
              <a:rPr lang="zh-CN" altLang="en-US" sz="3200">
                <a:sym typeface="+mn-ea"/>
              </a:rPr>
              <a:t>驱动</a:t>
            </a:r>
            <a:r>
              <a:rPr lang="en-US" altLang="zh-CN" sz="3200">
                <a:sym typeface="+mn-ea"/>
              </a:rPr>
              <a:t>drag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930" y="583565"/>
            <a:ext cx="7978140" cy="5105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50770" y="5659120"/>
            <a:ext cx="79013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Z</a:t>
            </a:r>
            <a:r>
              <a:rPr lang="zh-CN" altLang="en-US" sz="2400"/>
              <a:t>驱动带来的控制错误可以通过微调</a:t>
            </a:r>
            <a:r>
              <a:rPr lang="en-US" altLang="zh-CN" sz="2400"/>
              <a:t>Drag</a:t>
            </a:r>
            <a:r>
              <a:rPr lang="zh-CN" altLang="en-US" sz="2400"/>
              <a:t>消除，这一点实验上使用的</a:t>
            </a:r>
            <a:r>
              <a:rPr lang="en-US" altLang="zh-CN" sz="2400"/>
              <a:t>APE</a:t>
            </a:r>
            <a:r>
              <a:rPr lang="zh-CN" altLang="en-US" sz="2400"/>
              <a:t>测试</a:t>
            </a:r>
            <a:r>
              <a:rPr lang="en-US" altLang="zh-CN" sz="2400"/>
              <a:t>drag</a:t>
            </a:r>
            <a:r>
              <a:rPr lang="zh-CN" altLang="en-US" sz="2400"/>
              <a:t>方法可以修正。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9958070" cy="5835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3200"/>
              <a:t>2.</a:t>
            </a:r>
            <a:r>
              <a:rPr lang="en-US" altLang="zh-CN" sz="3200">
                <a:sym typeface="+mn-ea"/>
              </a:rPr>
              <a:t>Z</a:t>
            </a:r>
            <a:r>
              <a:rPr lang="zh-CN" altLang="en-US" sz="3200">
                <a:sym typeface="+mn-ea"/>
              </a:rPr>
              <a:t>线驱动信号反射理论分析与实验结果</a:t>
            </a:r>
            <a:r>
              <a:rPr lang="en-US" altLang="zh-CN" sz="3200">
                <a:sym typeface="+mn-ea"/>
              </a:rPr>
              <a:t>-</a:t>
            </a:r>
            <a:r>
              <a:rPr lang="zh-CN" altLang="en-US" sz="3200">
                <a:sym typeface="+mn-ea"/>
              </a:rPr>
              <a:t>理论分析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6410" y="988695"/>
            <a:ext cx="108426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XY</a:t>
            </a:r>
            <a:r>
              <a:rPr lang="zh-CN" altLang="en-US" sz="2800" dirty="0"/>
              <a:t>驱动线接线</a:t>
            </a:r>
            <a:r>
              <a:rPr lang="en-US" altLang="zh-CN" sz="2800" dirty="0"/>
              <a:t>——</a:t>
            </a:r>
            <a:r>
              <a:rPr lang="zh-CN" altLang="en-US" sz="2800" dirty="0"/>
              <a:t>有两个阻抗不匹配的地方，分别是样品</a:t>
            </a:r>
            <a:r>
              <a:rPr lang="en-US" altLang="zh-CN" sz="2800" dirty="0">
                <a:solidFill>
                  <a:srgbClr val="0070C0"/>
                </a:solidFill>
              </a:rPr>
              <a:t>XY</a:t>
            </a:r>
            <a:r>
              <a:rPr lang="zh-CN" altLang="en-US" sz="2800" dirty="0">
                <a:solidFill>
                  <a:srgbClr val="0070C0"/>
                </a:solidFill>
              </a:rPr>
              <a:t>驱动末端</a:t>
            </a:r>
            <a:r>
              <a:rPr lang="zh-CN" altLang="en-US" sz="2800" dirty="0"/>
              <a:t>（对地末端近似开路）；</a:t>
            </a:r>
            <a:r>
              <a:rPr lang="zh-CN" altLang="en-US" sz="2800" dirty="0">
                <a:solidFill>
                  <a:srgbClr val="0070C0"/>
                </a:solidFill>
              </a:rPr>
              <a:t>绑定线。</a:t>
            </a:r>
          </a:p>
          <a:p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r>
              <a:rPr lang="en-US" altLang="zh-CN" sz="2800" dirty="0"/>
              <a:t>Z</a:t>
            </a:r>
            <a:r>
              <a:rPr lang="zh-CN" altLang="en-US" sz="2800" dirty="0"/>
              <a:t>驱动线接线</a:t>
            </a:r>
            <a:r>
              <a:rPr lang="en-US" altLang="zh-CN" sz="2800" dirty="0"/>
              <a:t>——</a:t>
            </a:r>
            <a:r>
              <a:rPr lang="zh-CN" altLang="en-US" sz="2800" dirty="0"/>
              <a:t>有三个阻抗不匹配的地方，分别是样品</a:t>
            </a:r>
            <a:r>
              <a:rPr lang="en-US" altLang="zh-CN" sz="2800" dirty="0">
                <a:solidFill>
                  <a:srgbClr val="0070C0"/>
                </a:solidFill>
              </a:rPr>
              <a:t>Z</a:t>
            </a:r>
            <a:r>
              <a:rPr lang="zh-CN" altLang="en-US" sz="2800" dirty="0">
                <a:solidFill>
                  <a:srgbClr val="0070C0"/>
                </a:solidFill>
              </a:rPr>
              <a:t>驱动末端</a:t>
            </a:r>
            <a:r>
              <a:rPr lang="zh-CN" altLang="en-US" sz="2800" dirty="0"/>
              <a:t>（对地末端短路，不再是</a:t>
            </a:r>
            <a:r>
              <a:rPr lang="en-US" altLang="zh-CN" sz="2800" dirty="0"/>
              <a:t>50</a:t>
            </a:r>
            <a:r>
              <a:rPr lang="zh-CN" altLang="en-US" sz="2800" dirty="0"/>
              <a:t>欧姆阻抗匹配）；</a:t>
            </a:r>
            <a:r>
              <a:rPr lang="zh-CN" altLang="en-US" sz="2800" dirty="0">
                <a:solidFill>
                  <a:srgbClr val="0070C0"/>
                </a:solidFill>
              </a:rPr>
              <a:t>绑定线；三合一</a:t>
            </a:r>
            <a:r>
              <a:rPr lang="en-US" altLang="zh-CN" sz="2800" dirty="0" err="1">
                <a:solidFill>
                  <a:srgbClr val="0070C0"/>
                </a:solidFill>
              </a:rPr>
              <a:t>biastee</a:t>
            </a:r>
            <a:r>
              <a:rPr lang="zh-CN" altLang="en-US" sz="2800" dirty="0">
                <a:solidFill>
                  <a:srgbClr val="0070C0"/>
                </a:solidFill>
              </a:rPr>
              <a:t>。</a:t>
            </a:r>
          </a:p>
          <a:p>
            <a:endParaRPr lang="zh-CN" altLang="en-US" sz="2800" dirty="0">
              <a:solidFill>
                <a:srgbClr val="0070C0"/>
              </a:solidFill>
            </a:endParaRPr>
          </a:p>
          <a:p>
            <a:endParaRPr lang="zh-CN" altLang="en-US" sz="2800" dirty="0">
              <a:solidFill>
                <a:srgbClr val="0070C0"/>
              </a:solidFill>
            </a:endParaRPr>
          </a:p>
          <a:p>
            <a:r>
              <a:rPr lang="zh-CN" altLang="en-US" sz="2800" dirty="0">
                <a:sym typeface="+mn-ea"/>
              </a:rPr>
              <a:t>当存在多级阻抗不匹配的地方时，会形成多级延迟反射波。</a:t>
            </a:r>
            <a:endParaRPr lang="zh-CN" altLang="en-US" sz="2800" dirty="0"/>
          </a:p>
          <a:p>
            <a:endParaRPr lang="zh-CN" alt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9958070" cy="5835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3200"/>
              <a:t>2.</a:t>
            </a:r>
            <a:r>
              <a:rPr lang="en-US" altLang="zh-CN" sz="3200">
                <a:sym typeface="+mn-ea"/>
              </a:rPr>
              <a:t>Z</a:t>
            </a:r>
            <a:r>
              <a:rPr lang="zh-CN" altLang="en-US" sz="3200">
                <a:sym typeface="+mn-ea"/>
              </a:rPr>
              <a:t>线驱动信号反射理论分析与实验结果</a:t>
            </a:r>
            <a:r>
              <a:rPr lang="en-US" altLang="zh-CN" sz="3200">
                <a:sym typeface="+mn-ea"/>
              </a:rPr>
              <a:t>-</a:t>
            </a:r>
            <a:r>
              <a:rPr lang="zh-CN" altLang="en-US" sz="3200">
                <a:sym typeface="+mn-ea"/>
              </a:rPr>
              <a:t>实验测试</a:t>
            </a:r>
          </a:p>
        </p:txBody>
      </p:sp>
      <p:pic>
        <p:nvPicPr>
          <p:cNvPr id="115" name="图片 115" descr="260bc6bd28b474baf47f2827aac9e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" y="755015"/>
            <a:ext cx="7731760" cy="57994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266430" y="1901190"/>
            <a:ext cx="31546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实测三合一</a:t>
            </a:r>
            <a:r>
              <a:rPr lang="en-US" altLang="zh-CN" sz="2400"/>
              <a:t>baistee</a:t>
            </a:r>
            <a:r>
              <a:rPr lang="zh-CN" altLang="en-US" sz="2400"/>
              <a:t>阻抗，为上图蓝线，可以明显的发现存在拖尾及阻抗不匹配的问题，实测我们的</a:t>
            </a:r>
            <a:r>
              <a:rPr lang="en-US" altLang="zh-CN" sz="2400"/>
              <a:t>biastee-</a:t>
            </a:r>
            <a:r>
              <a:rPr lang="zh-CN" altLang="en-US" sz="2400"/>
              <a:t>样品的反射时间为</a:t>
            </a:r>
            <a:r>
              <a:rPr lang="en-US" altLang="zh-CN" sz="2400"/>
              <a:t>16ns</a:t>
            </a:r>
            <a:r>
              <a:rPr lang="zh-CN" altLang="en-US" sz="2400"/>
              <a:t>左右。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9958070" cy="5835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3200"/>
              <a:t>2.</a:t>
            </a:r>
            <a:r>
              <a:rPr lang="en-US" altLang="zh-CN" sz="3200">
                <a:sym typeface="+mn-ea"/>
              </a:rPr>
              <a:t>Z</a:t>
            </a:r>
            <a:r>
              <a:rPr lang="zh-CN" altLang="en-US" sz="3200">
                <a:sym typeface="+mn-ea"/>
              </a:rPr>
              <a:t>线驱动信号反射理论分析与实验结果</a:t>
            </a:r>
            <a:r>
              <a:rPr lang="en-US" altLang="zh-CN" sz="3200">
                <a:sym typeface="+mn-ea"/>
              </a:rPr>
              <a:t>-</a:t>
            </a:r>
            <a:r>
              <a:rPr lang="zh-CN" altLang="en-US" sz="3200">
                <a:sym typeface="+mn-ea"/>
              </a:rPr>
              <a:t>实验测试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856615" y="1644650"/>
          <a:ext cx="9702800" cy="2097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191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Idletime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2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SPB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99.950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99.941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99.951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99.945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99.931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99.934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99.946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99.935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99.924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XEB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99.885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99.906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99.951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99.933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99.922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99.923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99.947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99.930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99.920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Control error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0.065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0.035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0.000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0.012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0.009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0.011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0.005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0.004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856615" y="4060190"/>
          <a:ext cx="9702800" cy="2063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191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Idletime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SPB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99.927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99.925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99.930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99.924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99.920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99.915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99.924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99.912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99.912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XEB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99.902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99.899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99.926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99.917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99.898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99.899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99.915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99.908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99.909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Control error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0.025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0.026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0.004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0.007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0.022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0.016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0.009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0.004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0.003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8420" y="2273935"/>
            <a:ext cx="1136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Q1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2875" y="4356100"/>
            <a:ext cx="6394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/>
              <a:t>Q2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04570" y="967105"/>
            <a:ext cx="9696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在单比特门后面加上不同的</a:t>
            </a:r>
            <a:r>
              <a:rPr lang="en-US" altLang="zh-CN" sz="2400"/>
              <a:t>idle</a:t>
            </a:r>
            <a:r>
              <a:rPr lang="zh-CN" altLang="en-US" sz="2400"/>
              <a:t>时间，测试单比特门保真度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2b12d67-8b7f-45da-9efe-434d1499bd0e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f9543c3-e7eb-40e8-81a2-69bb6c23ad8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f9543c3-e7eb-40e8-81a2-69bb6c23ad8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33bdc33-3f25-43ea-8b06-79b01455bc33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953</Words>
  <Application>Microsoft Office PowerPoint</Application>
  <PresentationFormat>宽屏</PresentationFormat>
  <Paragraphs>205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宋体</vt:lpstr>
      <vt:lpstr>Arial</vt:lpstr>
      <vt:lpstr>Calibri</vt:lpstr>
      <vt:lpstr>Office 主题​​</vt:lpstr>
      <vt:lpstr>1_Office 主题​​</vt:lpstr>
      <vt:lpstr>单比特控制错误分析与解决方案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插针样品盒发热与制冷机布线问题讨论报告</dc:title>
  <dc:creator>qmeasure1</dc:creator>
  <cp:lastModifiedBy>辰 查</cp:lastModifiedBy>
  <cp:revision>62</cp:revision>
  <dcterms:created xsi:type="dcterms:W3CDTF">2020-06-15T03:09:00Z</dcterms:created>
  <dcterms:modified xsi:type="dcterms:W3CDTF">2020-07-13T08:31:32Z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