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60" r:id="rId5"/>
    <p:sldId id="267" r:id="rId6"/>
    <p:sldId id="266" r:id="rId7"/>
    <p:sldId id="272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2e09b1e-5cdb-4388-bc87-e95b4e850d0d}">
          <p14:sldIdLst>
            <p14:sldId id="257"/>
          </p14:sldIdLst>
        </p14:section>
        <p14:section name="绝热CZ门" id="{90112c15-52b7-4693-a887-60953731330e}">
          <p14:sldIdLst>
            <p14:sldId id="261"/>
          </p14:sldIdLst>
        </p14:section>
        <p14:section name="2比特3能级非绝热门仿真" id="{6d3eefe3-728f-432b-999a-4f3c5c3d4453}">
          <p14:sldIdLst>
            <p14:sldId id="267"/>
            <p14:sldId id="266"/>
            <p14:sldId id="272"/>
            <p14:sldId id="260"/>
          </p14:sldIdLst>
        </p14:section>
        <p14:section name="附录" id="{dd9640c1-2ca3-4418-8b1c-57f33638f1d8}">
          <p14:sldIdLst>
            <p14:sldId id="262"/>
            <p14:sldId id="26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2209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基于免交叉调节</a:t>
            </a:r>
            <a:r>
              <a:rPr lang="en-US" altLang="zh-CN" sz="4400" kern="1200" baseline="0">
                <a:latin typeface="+mj-lt"/>
                <a:ea typeface="+mj-ea"/>
                <a:cs typeface="+mj-cs"/>
              </a:rPr>
              <a:t>Z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线</a:t>
            </a:r>
            <a:r>
              <a:rPr lang="en-US" altLang="zh-CN" sz="4400" kern="1200" baseline="0">
                <a:latin typeface="+mj-lt"/>
                <a:ea typeface="+mj-ea"/>
                <a:cs typeface="+mj-cs"/>
              </a:rPr>
              <a:t>CZ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门优化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 anchor="t"/>
          <a:p>
            <a:pPr algn="r" defTabSz="914400"/>
            <a:r>
              <a:rPr lang="zh-CN" altLang="zh-CN" sz="3200" kern="1200" baseline="0">
                <a:latin typeface="+mn-lt"/>
                <a:ea typeface="+mn-ea"/>
                <a:cs typeface="+mn-cs"/>
              </a:rPr>
              <a:t>制作人：李少炜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algn="r" defTabSz="914400"/>
            <a:r>
              <a:rPr lang="en-US" altLang="zh-CN" sz="3200" kern="1200" baseline="0">
                <a:latin typeface="+mn-lt"/>
                <a:ea typeface="+mn-ea"/>
                <a:cs typeface="+mn-cs"/>
              </a:rPr>
              <a:t>2017.12.11</a:t>
            </a:r>
            <a:endParaRPr lang="en-US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绝热</a:t>
            </a:r>
            <a:r>
              <a:rPr lang="en-US" altLang="zh-CN"/>
              <a:t>CZ</a:t>
            </a:r>
            <a:r>
              <a:rPr lang="zh-CN" altLang="en-US"/>
              <a:t>门优化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678180" y="1865313"/>
          <a:ext cx="10835640" cy="314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55"/>
                <a:gridCol w="1354455"/>
                <a:gridCol w="1354455"/>
                <a:gridCol w="1354455"/>
                <a:gridCol w="1354455"/>
                <a:gridCol w="1354455"/>
                <a:gridCol w="2708910"/>
              </a:tblGrid>
              <a:tr h="769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基于算法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比特数量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</a:t>
                      </a:r>
                      <a:r>
                        <a:rPr lang="zh-CN" altLang="zh-CN"/>
                        <a:t>耦合强度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能级排布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（非简谐性）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基于波形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（调节比特）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优化参数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优化结果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最佳波形参数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120140">
                <a:tc rowSpan="2"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Nelder Mead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5MHz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4.8G,5.3G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/>
                        <a:t>4.7G,5.2G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/>
                        <a:t>(250M)</a:t>
                      </a:r>
                      <a:endParaRPr lang="en-US" altLang="zh-CN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UCSB</a:t>
                      </a:r>
                      <a:r>
                        <a:rPr lang="zh-CN" altLang="en-US"/>
                        <a:t>理论计算给出最佳绝热波形</a:t>
                      </a:r>
                      <a:endParaRPr lang="zh-CN" altLang="en-US"/>
                    </a:p>
                    <a:p>
                      <a:pPr algn="ctr" fontAlgn="base"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qubit 2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、脉冲高度</a:t>
                      </a:r>
                      <a:endParaRPr lang="zh-CN" altLang="en-US"/>
                    </a:p>
                    <a:p>
                      <a:pPr algn="ctr" fontAlgn="base"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、门操作时间</a:t>
                      </a:r>
                      <a:endParaRPr lang="zh-CN" altLang="en-US"/>
                    </a:p>
                    <a:p>
                      <a:pPr algn="ctr" fontAlgn="base">
                        <a:buNone/>
                      </a:pPr>
                      <a:r>
                        <a:rPr lang="en-US" altLang="zh-CN"/>
                        <a:t>3</a:t>
                      </a:r>
                      <a:r>
                        <a:rPr lang="zh-CN" altLang="en-US"/>
                        <a:t>、相邻比特</a:t>
                      </a:r>
                      <a:r>
                        <a:rPr lang="en-US" altLang="zh-CN"/>
                        <a:t>spin echo</a:t>
                      </a:r>
                      <a:r>
                        <a:rPr lang="zh-CN" altLang="en-US"/>
                        <a:t>时间间隔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99.723%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max_de=-0.34889GHz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/>
                        <a:t>t_gate=133.604ns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/>
                        <a:t>delta_x_gate=60.744ns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1014730">
                <a:tc vMerge="1">
                  <a:tcPr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5MHz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4.7G,5.2G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/>
                        <a:t>4.8G,5.3G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(250M)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 fontAlgn="base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99.772%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max_de=-0.14627GHz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 fontAlgn="base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t_gate=134.855ns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 fontAlgn="base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delta_x_gate=58.891ns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370955" y="6379210"/>
            <a:ext cx="566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程序文件：20171213_01_report_spin_echo_multi_qubit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76200" y="201930"/>
            <a:ext cx="10515600" cy="1325563"/>
          </a:xfrm>
        </p:spPr>
        <p:txBody>
          <a:bodyPr anchor="ctr">
            <a:normAutofit fontScale="90000"/>
          </a:bodyPr>
          <a:p>
            <a:pPr algn="l"/>
            <a:r>
              <a:rPr lang="en-US" altLang="zh-CN">
                <a:sym typeface="+mn-ea"/>
              </a:rPr>
              <a:t>simulation of nonadiabatic CZ gate(2</a:t>
            </a:r>
            <a:r>
              <a:rPr lang="en-US">
                <a:sym typeface="+mn-ea"/>
              </a:rPr>
              <a:t>bit 3 level)</a:t>
            </a:r>
            <a:endParaRPr 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76200" y="1410970"/>
          <a:ext cx="11875770" cy="3129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/>
                <a:gridCol w="1320800"/>
                <a:gridCol w="1318895"/>
                <a:gridCol w="1319530"/>
                <a:gridCol w="1318895"/>
                <a:gridCol w="1320800"/>
                <a:gridCol w="2638425"/>
              </a:tblGrid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Algorithm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</a:t>
                      </a:r>
                      <a:r>
                        <a:rPr lang="en-US" altLang="zh-CN" sz="1800">
                          <a:sym typeface="+mn-ea"/>
                        </a:rPr>
                        <a:t>Algorithm parameter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num of qubits</a:t>
                      </a:r>
                      <a:endParaRPr lang="en-US" altLang="zh-CN" sz="1600"/>
                    </a:p>
                    <a:p>
                      <a:pPr algn="ctr">
                        <a:buNone/>
                      </a:pPr>
                      <a:r>
                        <a:rPr lang="en-US" altLang="zh-CN" sz="1600"/>
                        <a:t>(coupling strength)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energy level</a:t>
                      </a:r>
                      <a:endParaRPr lang="en-US" altLang="zh-CN" sz="16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（</a:t>
                      </a:r>
                      <a:r>
                        <a:rPr lang="en-US" altLang="zh-CN" sz="1400">
                          <a:sym typeface="+mn-ea"/>
                        </a:rPr>
                        <a:t>Anharmonic</a:t>
                      </a:r>
                      <a:r>
                        <a:rPr lang="zh-CN" altLang="en-US" sz="1400">
                          <a:sym typeface="+mn-ea"/>
                        </a:rPr>
                        <a:t>）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waveform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driven qubit</a:t>
                      </a:r>
                      <a:r>
                        <a:rPr lang="zh-CN" altLang="en-US"/>
                        <a:t>）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waveform </a:t>
                      </a:r>
                      <a:r>
                        <a:rPr lang="en-US" altLang="zh-CN" sz="1800">
                          <a:sym typeface="+mn-ea"/>
                        </a:rPr>
                        <a:t>parameter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optimize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result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best waveform parameter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1666875"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DE Algorithm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zh-CN" altLang="zh-CN"/>
                        <a:t>差分演化算法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population=25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generation=200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12MHz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5.3G,4.7G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/>
                        <a:t>(250M)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/>
                        <a:t>waveform</a:t>
                      </a:r>
                      <a:endParaRPr lang="en-US"/>
                    </a:p>
                    <a:p>
                      <a:pPr algn="ctr" fontAlgn="base"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qubit 1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/>
                        <a:t>“x” or</a:t>
                      </a:r>
                      <a:endParaRPr lang="en-US"/>
                    </a:p>
                    <a:p>
                      <a:pPr algn="ctr" fontAlgn="base">
                        <a:buNone/>
                      </a:pPr>
                      <a:r>
                        <a:rPr lang="en-US"/>
                        <a:t>“wave_para”</a:t>
                      </a:r>
                      <a:endParaRPr lang="en-US"/>
                    </a:p>
                    <a:p>
                      <a:pPr algn="ctr" fontAlgn="base">
                        <a:buNone/>
                      </a:pPr>
                      <a:r>
                        <a:rPr lang="en-US"/>
                        <a:t>(</a:t>
                      </a:r>
                      <a:r>
                        <a:rPr lang="en-US" altLang="zh-CN"/>
                        <a:t>t_gate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is dispersed, unit:0.5ns</a:t>
                      </a:r>
                      <a:r>
                        <a:rPr lang="en-US"/>
                        <a:t>)</a:t>
                      </a:r>
                      <a:endParaRPr 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99.991%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t_gate=30.5ns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/>
                        <a:t>delta=-343.887M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/>
                        <a:t>0.5f:   4.277M,6.687M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/>
                        <a:t>1f:  -5.482M,20.708M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/>
                        <a:t>2f:    0.166M,21.927M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78180" y="4330065"/>
            <a:ext cx="1060894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(wave_para)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:[t_gate,delta1,omgh_sin,omgh_cos,omg1_sin,om12g1_cos,omg2_sin,omg2_cos]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waveform=x[1]+x[2]*np.sin(np.pi*t/t_gate)+x[3]*np.cos(np.pi*t/t_gate)+x[4]*np.sin(2*np.pi*t/t_gate)+x[5]*np.cos(2*np.pi*t/t_gate)+x[6]*np.sin(4*np.pi*t/t_gate)+x[7]*np.cos(4*np.pi*t/t_gate)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" y="5643880"/>
            <a:ext cx="9781540" cy="765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7157085" y="6409690"/>
            <a:ext cx="473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程序文件：20171213_0</a:t>
            </a:r>
            <a:r>
              <a:rPr lang="en-US" altLang="zh-CN"/>
              <a:t>2</a:t>
            </a:r>
            <a:r>
              <a:rPr lang="zh-CN" altLang="en-US"/>
              <a:t>_report_</a:t>
            </a:r>
            <a:r>
              <a:rPr lang="en-US" altLang="zh-CN"/>
              <a:t>DE_op_z_CZ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32385" y="4068445"/>
            <a:ext cx="2294890" cy="2670175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07610" y="851535"/>
            <a:ext cx="1906905" cy="2620645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4435" y="4036060"/>
            <a:ext cx="4587875" cy="27355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8795" y="-165735"/>
            <a:ext cx="6256655" cy="920115"/>
          </a:xfrm>
        </p:spPr>
        <p:txBody>
          <a:bodyPr>
            <a:normAutofit fontScale="90000"/>
          </a:bodyPr>
          <a:p>
            <a:r>
              <a:rPr lang="en-US" altLang="zh-CN" b="1"/>
              <a:t>waveform and state evolution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270510" y="573405"/>
            <a:ext cx="4736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waveform(detuning z pulse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" y="1156970"/>
            <a:ext cx="4671695" cy="2773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685" y="988695"/>
            <a:ext cx="4465955" cy="2788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445" y="3930650"/>
            <a:ext cx="4496435" cy="27584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956550" y="365125"/>
            <a:ext cx="423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psi0=11</a:t>
            </a:r>
            <a:r>
              <a:rPr lang="zh-CN" altLang="en-US" sz="2800"/>
              <a:t>（</a:t>
            </a:r>
            <a:r>
              <a:rPr lang="en-US" altLang="zh-CN" sz="2800"/>
              <a:t>swap with 02</a:t>
            </a:r>
            <a:r>
              <a:rPr lang="zh-CN" altLang="en-US" sz="2800"/>
              <a:t>）</a:t>
            </a:r>
            <a:endParaRPr lang="en-US" altLang="zh-CN" sz="2800"/>
          </a:p>
        </p:txBody>
      </p:sp>
      <p:sp>
        <p:nvSpPr>
          <p:cNvPr id="12" name="下箭头 11"/>
          <p:cNvSpPr/>
          <p:nvPr/>
        </p:nvSpPr>
        <p:spPr>
          <a:xfrm>
            <a:off x="3349625" y="1156970"/>
            <a:ext cx="265430" cy="2265680"/>
          </a:xfrm>
          <a:prstGeom prst="downArrow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960000">
            <a:off x="6129020" y="4961255"/>
            <a:ext cx="240030" cy="881380"/>
          </a:xfrm>
          <a:prstGeom prst="downArrow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110230" y="4345940"/>
            <a:ext cx="3296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psi0=10</a:t>
            </a:r>
            <a:r>
              <a:rPr lang="zh-CN" altLang="en-US" sz="2400"/>
              <a:t>：</a:t>
            </a:r>
            <a:r>
              <a:rPr lang="en-US" sz="2400"/>
              <a:t>the error tends to 0 at t=30.5ns</a:t>
            </a:r>
            <a:endParaRPr lang="en-US" sz="2400"/>
          </a:p>
        </p:txBody>
      </p:sp>
      <p:sp>
        <p:nvSpPr>
          <p:cNvPr id="15" name="下箭头 14"/>
          <p:cNvSpPr/>
          <p:nvPr/>
        </p:nvSpPr>
        <p:spPr>
          <a:xfrm rot="14460000">
            <a:off x="8076565" y="482600"/>
            <a:ext cx="297815" cy="2830830"/>
          </a:xfrm>
          <a:prstGeom prst="downArrow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17940000">
            <a:off x="8076565" y="2013585"/>
            <a:ext cx="297815" cy="2830830"/>
          </a:xfrm>
          <a:prstGeom prst="downArrow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008245" y="887095"/>
            <a:ext cx="19069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The peak near 1 shows significant difference from the previous adiabatic waveform (the peak of adiabatic waveform is about 0.5).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8110" y="4068445"/>
            <a:ext cx="22091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The error eventually returns to close to 0. It is not only an adiabatic way to achieve the door, but the non adiabatic way can be achieved as well </a:t>
            </a:r>
            <a:r>
              <a:rPr lang="en-US" altLang="zh-CN"/>
              <a:t>if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control </a:t>
            </a:r>
            <a:r>
              <a:rPr lang="en-US" altLang="zh-CN"/>
              <a:t>the </a:t>
            </a:r>
            <a:r>
              <a:rPr lang="zh-CN" altLang="en-US"/>
              <a:t>period </a:t>
            </a:r>
            <a:r>
              <a:rPr lang="en-US" altLang="zh-CN"/>
              <a:t>well</a:t>
            </a:r>
            <a:r>
              <a:rPr lang="zh-CN" altLang="en-US" sz="2400"/>
              <a:t>. 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0" y="-43180"/>
            <a:ext cx="11608435" cy="1019810"/>
          </a:xfrm>
        </p:spPr>
        <p:txBody>
          <a:bodyPr>
            <a:normAutofit fontScale="90000"/>
          </a:bodyPr>
          <a:p>
            <a:r>
              <a:rPr lang="en-US" altLang="zh-CN"/>
              <a:t>the robustness of wave_pare</a:t>
            </a:r>
            <a:br>
              <a:rPr lang="en-US" altLang="zh-CN"/>
            </a:br>
            <a:r>
              <a:rPr lang="zh-CN" altLang="zh-CN" sz="2000"/>
              <a:t>（</a:t>
            </a:r>
            <a:r>
              <a:rPr lang="en-US" altLang="zh-CN" sz="2000">
                <a:sym typeface="+mn-ea"/>
              </a:rPr>
              <a:t>The fidelity changes with all the wave_pare except t_gate</a:t>
            </a:r>
            <a:r>
              <a:rPr lang="en-US" altLang="zh-CN" sz="2000"/>
              <a:t>(All wave_para deviates from -1MHz to 1MHz )</a:t>
            </a:r>
            <a:r>
              <a:rPr lang="zh-CN" altLang="zh-CN" sz="2000"/>
              <a:t>）</a:t>
            </a:r>
            <a:endParaRPr lang="zh-CN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884555"/>
            <a:ext cx="11781155" cy="5985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585" y="118745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simulation of nonadiabatic CZ gate</a:t>
            </a:r>
            <a:br>
              <a:rPr lang="en-US" altLang="zh-CN">
                <a:sym typeface="+mn-ea"/>
              </a:rPr>
            </a:br>
            <a:r>
              <a:rPr lang="en-US" altLang="zh-CN" sz="2800">
                <a:sym typeface="+mn-ea"/>
              </a:rPr>
              <a:t>(2</a:t>
            </a:r>
            <a:r>
              <a:rPr lang="en-US" sz="2800">
                <a:sym typeface="+mn-ea"/>
              </a:rPr>
              <a:t>bit 3 level,</a:t>
            </a:r>
            <a:r>
              <a:rPr lang="en-US" altLang="zh-CN" sz="2800">
                <a:sym typeface="+mn-ea"/>
              </a:rPr>
              <a:t>include the reponse function</a:t>
            </a:r>
            <a:r>
              <a:rPr lang="en-US" sz="2800">
                <a:sym typeface="+mn-ea"/>
              </a:rPr>
              <a:t>)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76200" y="1410970"/>
          <a:ext cx="11875770" cy="3129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/>
                <a:gridCol w="1320800"/>
                <a:gridCol w="1318895"/>
                <a:gridCol w="1319530"/>
                <a:gridCol w="1318895"/>
                <a:gridCol w="1320800"/>
                <a:gridCol w="2638425"/>
              </a:tblGrid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Algorithm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</a:t>
                      </a:r>
                      <a:r>
                        <a:rPr lang="en-US" altLang="zh-CN" sz="1800">
                          <a:sym typeface="+mn-ea"/>
                        </a:rPr>
                        <a:t>Algorithm parameter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num of qubits</a:t>
                      </a:r>
                      <a:endParaRPr lang="en-US" altLang="zh-CN" sz="1600"/>
                    </a:p>
                    <a:p>
                      <a:pPr algn="ctr">
                        <a:buNone/>
                      </a:pPr>
                      <a:r>
                        <a:rPr lang="en-US" altLang="zh-CN" sz="1600"/>
                        <a:t>(coupling strength)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energy level</a:t>
                      </a:r>
                      <a:endParaRPr lang="en-US" altLang="zh-CN" sz="16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（</a:t>
                      </a:r>
                      <a:r>
                        <a:rPr lang="en-US" altLang="zh-CN" sz="1400">
                          <a:sym typeface="+mn-ea"/>
                        </a:rPr>
                        <a:t>Anharmonic</a:t>
                      </a:r>
                      <a:r>
                        <a:rPr lang="zh-CN" altLang="en-US" sz="1400">
                          <a:sym typeface="+mn-ea"/>
                        </a:rPr>
                        <a:t>）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waveform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driven qubit</a:t>
                      </a:r>
                      <a:r>
                        <a:rPr lang="zh-CN" altLang="en-US"/>
                        <a:t>）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waveform </a:t>
                      </a:r>
                      <a:r>
                        <a:rPr lang="en-US" altLang="zh-CN" sz="1800">
                          <a:sym typeface="+mn-ea"/>
                        </a:rPr>
                        <a:t>parameter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optimize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result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best waveform parameter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1666875"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DE Algorithm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zh-CN" altLang="zh-CN"/>
                        <a:t>差分演化算法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population=64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generation=200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12MHz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5.3G,4.7G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/>
                        <a:t>(250M)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/>
                        <a:t>waveform</a:t>
                      </a:r>
                      <a:endParaRPr lang="en-US"/>
                    </a:p>
                    <a:p>
                      <a:pPr algn="ctr" fontAlgn="base"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qubit 1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/>
                        <a:t>“x” or</a:t>
                      </a:r>
                      <a:endParaRPr lang="en-US"/>
                    </a:p>
                    <a:p>
                      <a:pPr algn="ctr" fontAlgn="base">
                        <a:buNone/>
                      </a:pPr>
                      <a:r>
                        <a:rPr lang="en-US"/>
                        <a:t>“wave_para”</a:t>
                      </a:r>
                      <a:endParaRPr lang="en-US"/>
                    </a:p>
                    <a:p>
                      <a:pPr algn="ctr" fontAlgn="base">
                        <a:buNone/>
                      </a:pPr>
                      <a:r>
                        <a:rPr lang="en-US"/>
                        <a:t>(</a:t>
                      </a:r>
                      <a:r>
                        <a:rPr lang="en-US" altLang="zh-CN"/>
                        <a:t>t_gate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is dispersed, unit:0.5ns</a:t>
                      </a:r>
                      <a:r>
                        <a:rPr lang="en-US"/>
                        <a:t>)</a:t>
                      </a:r>
                      <a:endParaRPr 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99.991%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/>
                        <a:t>t_gate=30.5ns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/>
                        <a:t>delta=-343.887M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/>
                        <a:t>0.5f:   4.277M,6.687M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/>
                        <a:t>1f:  -5.482M,20.708M</a:t>
                      </a:r>
                      <a:endParaRPr lang="en-US" altLang="zh-CN"/>
                    </a:p>
                    <a:p>
                      <a:pPr algn="ctr" fontAlgn="base">
                        <a:buNone/>
                      </a:pPr>
                      <a:r>
                        <a:rPr lang="en-US" altLang="zh-CN"/>
                        <a:t>2f:    0.166M,21.927M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能级：</a:t>
            </a:r>
            <a:r>
              <a:rPr lang="en-US" altLang="zh-CN"/>
              <a:t>4.8,5.3,4.7,5.2(</a:t>
            </a:r>
            <a:r>
              <a:rPr lang="zh-CN" altLang="zh-CN"/>
              <a:t>绝热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3074" name="图片 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7824788" cy="3629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能级：</a:t>
            </a:r>
            <a:r>
              <a:rPr lang="en-US" altLang="zh-CN"/>
              <a:t>4.7,5.2,4.8,5.3(</a:t>
            </a:r>
            <a:r>
              <a:rPr lang="zh-CN" altLang="zh-CN"/>
              <a:t>绝热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4098" name="图片 4" descr="QQ截图20171211231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9638" y="1751013"/>
            <a:ext cx="8031162" cy="3898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zh-CN"/>
              <a:t>双比特非绝热门仿真</a:t>
            </a:r>
            <a:endParaRPr lang="zh-CN" altLang="zh-CN"/>
          </a:p>
        </p:txBody>
      </p:sp>
      <p:pic>
        <p:nvPicPr>
          <p:cNvPr id="51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0" y="3141345"/>
            <a:ext cx="7343775" cy="5746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表格 3"/>
          <p:cNvGraphicFramePr/>
          <p:nvPr/>
        </p:nvGraphicFramePr>
        <p:xfrm>
          <a:off x="1401763" y="1772603"/>
          <a:ext cx="6804660" cy="995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20"/>
                <a:gridCol w="2268220"/>
                <a:gridCol w="22682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能级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耦合强度</a:t>
                      </a:r>
                      <a:endParaRPr lang="zh-CN" altLang="en-US"/>
                    </a:p>
                  </a:txBody>
                  <a:tcPr/>
                </a:tc>
              </a:tr>
              <a:tr h="629285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en-US" altLang="zh-CN"/>
                        <a:t>DE</a:t>
                      </a: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en-US" altLang="zh-CN"/>
                        <a:t>[5.3,4.7](GHz)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en-US" altLang="zh-CN"/>
                        <a:t>12MHz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37" name="文本框 4"/>
          <p:cNvSpPr txBox="1"/>
          <p:nvPr/>
        </p:nvSpPr>
        <p:spPr>
          <a:xfrm>
            <a:off x="1327785" y="4043680"/>
            <a:ext cx="8437563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(wave_para)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[t_gate,delta1,omgh_sin,omgh_cos,omg1_sin,om12g1_cos,omg2_sin,omg2_cos]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waveform=x[1]+x[2]*np.sin(np.pi*t/t_gate)+x[3]*np.cos(np.pi*t/t_gate)+x[4]*np.sin(2*np.pi*t/t_gate)+x[5]*np.cos(2*np.pi*t/t_gate)+x[6]*np.sin(4*np.pi*t/t_gate)+x[7]*np.cos(4*np.pi*t/t_gate)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2588</Words>
  <Application>WPS 演示</Application>
  <PresentationFormat>宽屏</PresentationFormat>
  <Paragraphs>213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基于免交叉调节Z线CZ门优化</vt:lpstr>
      <vt:lpstr>绝热CZ门优化</vt:lpstr>
      <vt:lpstr>simulation of nonadiabatic CZ gate(2bit 3 level)</vt:lpstr>
      <vt:lpstr>waveform and state evolution</vt:lpstr>
      <vt:lpstr>the robustness of wave_pare （The fidelity changes with all the wave_pare except t_gate(All wave_para deviates from -1MHz to 1MHz )）</vt:lpstr>
      <vt:lpstr>PowerPoint 演示文稿</vt:lpstr>
      <vt:lpstr>能级：4.8,5.3,4.7,5.2(绝热)</vt:lpstr>
      <vt:lpstr>能级：4.7,5.2,4.8,5.3(绝热)</vt:lpstr>
      <vt:lpstr>双比特非绝热门仿真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李少炜</dc:creator>
  <cp:lastModifiedBy>Administrator</cp:lastModifiedBy>
  <cp:revision>8</cp:revision>
  <dcterms:created xsi:type="dcterms:W3CDTF">2015-05-05T08:02:00Z</dcterms:created>
  <dcterms:modified xsi:type="dcterms:W3CDTF">2018-01-04T08:31:52Z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