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80" r:id="rId12"/>
    <p:sldId id="270" r:id="rId13"/>
    <p:sldId id="278" r:id="rId14"/>
    <p:sldId id="271" r:id="rId15"/>
    <p:sldId id="276" r:id="rId16"/>
    <p:sldId id="277" r:id="rId17"/>
    <p:sldId id="281" r:id="rId18"/>
    <p:sldId id="282" r:id="rId19"/>
    <p:sldId id="286" r:id="rId20"/>
    <p:sldId id="287" r:id="rId21"/>
    <p:sldId id="288" r:id="rId22"/>
    <p:sldId id="289" r:id="rId23"/>
    <p:sldId id="290" r:id="rId24"/>
    <p:sldId id="291" r:id="rId25"/>
    <p:sldId id="283" r:id="rId26"/>
    <p:sldId id="292" r:id="rId27"/>
    <p:sldId id="293" r:id="rId28"/>
    <p:sldId id="300" r:id="rId29"/>
    <p:sldId id="301" r:id="rId30"/>
    <p:sldId id="294" r:id="rId31"/>
    <p:sldId id="302" r:id="rId32"/>
    <p:sldId id="295" r:id="rId33"/>
    <p:sldId id="29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261" autoAdjust="0"/>
    <p:restoredTop sz="94660"/>
  </p:normalViewPr>
  <p:slideViewPr>
    <p:cSldViewPr>
      <p:cViewPr>
        <p:scale>
          <a:sx n="100" d="100"/>
          <a:sy n="100" d="100"/>
        </p:scale>
        <p:origin x="-79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74DB5-C58D-4C71-9446-25CAA1904165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A59D-7F83-4B7B-A3BB-4662C4F9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2A59D-7F83-4B7B-A3BB-4662C4F950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DD19-B4FE-495A-9C7F-1B8F01DFDE61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E33F0-32D4-4898-8A38-5954690D7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7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ADE8-F0CC-4413-8170-C0B8307179F5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A2BD-56CF-4643-B790-71B21449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5F58-9EA9-4673-8C4F-8CFE25A90819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E837-6792-4CD1-B323-F96DBFC98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C5925-30DB-4554-90E4-45C1D26AFCBE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3185-1B64-4411-8E89-2785128F6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77609-670E-42AD-80D0-D7D0BD6D0EF5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D1BA8-6493-4A96-A15C-9BFB1DA6B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2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D4B8C-BD22-4F61-A067-9A82FEFF4B17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19AD0-2FCA-437C-9241-0E7BCC286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35A5-3B05-4766-808C-84C36CB2392E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F362-79E2-47A3-A4FB-364073CA6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AAA86-F3F8-4870-8B67-766E8B8CA6C2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2563-C010-440C-8BC7-8A5D097BB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C55A-21AF-42B7-A07E-2522F7C6F533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9F90-698E-4486-ACCF-8DBD262863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5889-F37C-4279-B07B-42FF905A886D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07C05-CE48-4BF3-9AA3-408D77196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6E419-D3DC-4514-B00A-A260680DB593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E4D75-9822-43A5-B359-E78ADFB5F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765385-536F-4C0B-997A-56E8DA0E6FB4}" type="datetimeFigureOut">
              <a:rPr lang="zh-CN" altLang="en-US"/>
              <a:pPr>
                <a:defRPr/>
              </a:pPr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F87386-276E-48D2-9790-CF11E1CC2D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9"/>
          <p:cNvSpPr>
            <a:spLocks noGrp="1"/>
          </p:cNvSpPr>
          <p:nvPr>
            <p:ph type="ctrTitle" idx="4294967295"/>
          </p:nvPr>
        </p:nvSpPr>
        <p:spPr>
          <a:xfrm>
            <a:off x="323850" y="14128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8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Geometric</a:t>
            </a:r>
            <a: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8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CZ gate</a:t>
            </a:r>
            <a: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48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zh-CN" altLang="en-US" sz="48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2" name="Rectangle 10"/>
          <p:cNvSpPr>
            <a:spLocks noGrp="1"/>
          </p:cNvSpPr>
          <p:nvPr>
            <p:ph type="subTitle" idx="4294967295"/>
          </p:nvPr>
        </p:nvSpPr>
        <p:spPr>
          <a:xfrm>
            <a:off x="1116013" y="4508500"/>
            <a:ext cx="6337300" cy="8159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mtClean="0"/>
              <a:t>查辰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CZ</a:t>
            </a:r>
            <a:r>
              <a:rPr lang="zh-CN" altLang="en-US" smtClean="0"/>
              <a:t>门过程</a:t>
            </a:r>
          </a:p>
        </p:txBody>
      </p:sp>
      <p:sp>
        <p:nvSpPr>
          <p:cNvPr id="1126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700213"/>
            <a:ext cx="7864475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Q5</a:t>
                </a:r>
                <a:r>
                  <a:rPr lang="zh-CN" altLang="en-US" dirty="0" smtClean="0"/>
                  <a:t>进行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门操作，将</a:t>
                </a:r>
                <a:r>
                  <a:rPr lang="en-US" altLang="zh-CN" dirty="0" smtClean="0"/>
                  <a:t>Q1</a:t>
                </a:r>
                <a:r>
                  <a:rPr lang="zh-CN" altLang="en-US" dirty="0" smtClean="0"/>
                  <a:t>频率调至</a:t>
                </a:r>
                <a:r>
                  <a:rPr lang="en-US" altLang="zh-CN" dirty="0" smtClean="0"/>
                  <a:t>5.849G(5.585+0.264)(</a:t>
                </a:r>
                <a:r>
                  <a:rPr lang="zh-CN" altLang="en-US" dirty="0" smtClean="0"/>
                  <a:t>下调</a:t>
                </a:r>
                <a:r>
                  <a:rPr lang="en-US" altLang="zh-CN" dirty="0" smtClean="0"/>
                  <a:t>182M),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Q2</a:t>
                </a:r>
                <a:r>
                  <a:rPr lang="zh-CN" altLang="en-US" dirty="0" smtClean="0"/>
                  <a:t>频率调至</a:t>
                </a:r>
                <a:r>
                  <a:rPr lang="en-US" altLang="zh-CN" dirty="0" smtClean="0"/>
                  <a:t>5.870G(5.585+0.285)(</a:t>
                </a:r>
                <a:r>
                  <a:rPr lang="zh-CN" altLang="en-US" dirty="0" smtClean="0"/>
                  <a:t>下调</a:t>
                </a:r>
                <a:r>
                  <a:rPr lang="en-US" altLang="zh-CN" dirty="0" smtClean="0"/>
                  <a:t>166M)</a:t>
                </a:r>
              </a:p>
              <a:p>
                <a:r>
                  <a:rPr lang="zh-CN" altLang="en-US" dirty="0"/>
                  <a:t>非简</a:t>
                </a:r>
                <a:r>
                  <a:rPr lang="zh-CN" altLang="en-US" dirty="0" smtClean="0"/>
                  <a:t>谐性为</a:t>
                </a:r>
                <a:r>
                  <a:rPr lang="en-US" altLang="zh-CN" dirty="0" smtClean="0"/>
                  <a:t>-245M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-244M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w12</a:t>
                </a:r>
                <a:r>
                  <a:rPr lang="zh-CN" altLang="en-US" dirty="0" smtClean="0"/>
                  <a:t>与</a:t>
                </a:r>
                <a:r>
                  <a:rPr lang="en-US" altLang="zh-CN" dirty="0" err="1" smtClean="0"/>
                  <a:t>wr</a:t>
                </a:r>
                <a:r>
                  <a:rPr lang="zh-CN" altLang="en-US" dirty="0" smtClean="0"/>
                  <a:t>的差距为</a:t>
                </a:r>
                <a:r>
                  <a:rPr lang="en-US" altLang="zh-CN" dirty="0" smtClean="0"/>
                  <a:t>19M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41M</a:t>
                </a:r>
              </a:p>
              <a:p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δ = 4MHz</a:t>
                </a:r>
                <a:r>
                  <a:rPr lang="zh-CN" altLang="en-US" dirty="0" smtClean="0"/>
                  <a:t>的微波</a:t>
                </a:r>
                <a:r>
                  <a:rPr lang="en-US" altLang="zh-CN" dirty="0" smtClean="0"/>
                  <a:t>250ns(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altLang="zh-CN" dirty="0" smtClean="0"/>
                  <a:t>MHz)</a:t>
                </a:r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频率回调，补偿</a:t>
                </a:r>
                <a:r>
                  <a:rPr lang="en-US" altLang="zh-CN" dirty="0" smtClean="0"/>
                  <a:t>CZ</a:t>
                </a:r>
                <a:r>
                  <a:rPr lang="zh-CN" altLang="en-US" dirty="0" smtClean="0"/>
                  <a:t>门期间相位</a:t>
                </a:r>
              </a:p>
              <a:p>
                <a:pPr marL="0" indent="0" eaLnBrk="1" hangingPunct="1">
                  <a:buFont typeface="Arial" charset="0"/>
                  <a:buNone/>
                  <a:defRPr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771" t="-2426" r="-1288" b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203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5545137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RB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门的保真度为：</a:t>
            </a:r>
            <a:r>
              <a:rPr lang="en-US" altLang="zh-CN" dirty="0" smtClean="0"/>
              <a:t>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939±0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011</a:t>
            </a:r>
          </a:p>
          <a:p>
            <a:pPr eaLnBrk="1" hangingPunct="1"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QPT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CCZ</a:t>
            </a:r>
            <a:r>
              <a:rPr lang="zh-CN" altLang="en-US" dirty="0" smtClean="0"/>
              <a:t>门的保真度为：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936±0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013</a:t>
            </a:r>
          </a:p>
          <a:p>
            <a:pPr eaLnBrk="1" hangingPunct="1"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QPT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CCZ</a:t>
            </a:r>
            <a:r>
              <a:rPr lang="zh-CN" altLang="en-US" dirty="0" smtClean="0"/>
              <a:t>门的保真度为：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/>
              <a:t>0</a:t>
            </a:r>
            <a:r>
              <a:rPr lang="en-US" altLang="zh-CN" i="1" dirty="0"/>
              <a:t>.</a:t>
            </a:r>
            <a:r>
              <a:rPr lang="en-US" altLang="zh-CN" dirty="0"/>
              <a:t>868 ±</a:t>
            </a:r>
            <a:r>
              <a:rPr lang="en-US" altLang="zh-CN" i="1" dirty="0"/>
              <a:t> </a:t>
            </a:r>
            <a:r>
              <a:rPr lang="en-US" altLang="zh-CN" dirty="0"/>
              <a:t>0</a:t>
            </a:r>
            <a:r>
              <a:rPr lang="en-US" altLang="zh-CN" i="1" dirty="0"/>
              <a:t>.</a:t>
            </a:r>
            <a:r>
              <a:rPr lang="en-US" altLang="zh-CN" dirty="0"/>
              <a:t>004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误差产生原因</a:t>
            </a:r>
          </a:p>
        </p:txBody>
      </p:sp>
      <p:sp>
        <p:nvSpPr>
          <p:cNvPr id="1638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施加微波后，由于</a:t>
            </a:r>
            <a:r>
              <a:rPr lang="en-US" altLang="zh-CN" smtClean="0"/>
              <a:t>ACstark</a:t>
            </a:r>
            <a:r>
              <a:rPr lang="zh-CN" altLang="en-US" smtClean="0"/>
              <a:t>效应，</a:t>
            </a:r>
            <a:r>
              <a:rPr lang="el-GR" altLang="zh-CN" smtClean="0"/>
              <a:t>|ϕ±⟩</a:t>
            </a:r>
            <a:r>
              <a:rPr lang="zh-CN" altLang="en-US" smtClean="0"/>
              <a:t>对于</a:t>
            </a:r>
            <a:r>
              <a:rPr lang="el-GR" altLang="zh-CN" smtClean="0"/>
              <a:t>|</a:t>
            </a:r>
            <a:r>
              <a:rPr lang="en-US" altLang="zh-CN" smtClean="0"/>
              <a:t>1,0</a:t>
            </a:r>
            <a:r>
              <a:rPr lang="el-GR" altLang="zh-CN" smtClean="0"/>
              <a:t>⟩</a:t>
            </a:r>
            <a:r>
              <a:rPr lang="zh-CN" altLang="en-US" smtClean="0"/>
              <a:t>态有一定的影响，这样</a:t>
            </a:r>
            <a:r>
              <a:rPr lang="el-GR" altLang="zh-CN" smtClean="0"/>
              <a:t>|</a:t>
            </a:r>
            <a:r>
              <a:rPr lang="en-US" altLang="zh-CN" smtClean="0"/>
              <a:t>1,0</a:t>
            </a:r>
            <a:r>
              <a:rPr lang="el-GR" altLang="zh-CN" smtClean="0"/>
              <a:t>⟩</a:t>
            </a:r>
            <a:r>
              <a:rPr lang="zh-CN" altLang="en-US" smtClean="0"/>
              <a:t>能级就会有一定的偏移，这样就会产生动态相位</a:t>
            </a:r>
            <a:endParaRPr lang="en-US" altLang="zh-CN" smtClean="0"/>
          </a:p>
          <a:p>
            <a:pPr eaLnBrk="1" hangingPunct="1"/>
            <a:r>
              <a:rPr lang="el-GR" altLang="zh-CN" smtClean="0"/>
              <a:t>|</a:t>
            </a:r>
            <a:r>
              <a:rPr lang="en-US" altLang="zh-CN" smtClean="0"/>
              <a:t>1,1,0</a:t>
            </a:r>
            <a:r>
              <a:rPr lang="el-GR" altLang="zh-CN" smtClean="0"/>
              <a:t>⟩</a:t>
            </a:r>
            <a:r>
              <a:rPr lang="zh-CN" altLang="en-US" smtClean="0"/>
              <a:t>，</a:t>
            </a:r>
            <a:r>
              <a:rPr lang="el-GR" altLang="zh-CN" smtClean="0"/>
              <a:t>|</a:t>
            </a:r>
            <a:r>
              <a:rPr lang="en-US" altLang="zh-CN" smtClean="0"/>
              <a:t>1,0,0</a:t>
            </a:r>
            <a:r>
              <a:rPr lang="el-GR" altLang="zh-CN" smtClean="0"/>
              <a:t>⟩</a:t>
            </a:r>
            <a:r>
              <a:rPr lang="zh-CN" altLang="en-US" smtClean="0"/>
              <a:t>，</a:t>
            </a:r>
            <a:r>
              <a:rPr lang="el-GR" altLang="zh-CN" smtClean="0"/>
              <a:t>|</a:t>
            </a:r>
            <a:r>
              <a:rPr lang="en-US" altLang="zh-CN" smtClean="0"/>
              <a:t>0,1,0</a:t>
            </a:r>
            <a:r>
              <a:rPr lang="el-GR" altLang="zh-CN" smtClean="0"/>
              <a:t>⟩</a:t>
            </a:r>
            <a:r>
              <a:rPr lang="zh-CN" altLang="en-US" smtClean="0"/>
              <a:t>都会有几何相位积累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能级</a:t>
            </a:r>
            <a:r>
              <a:rPr lang="el-GR" altLang="zh-CN" smtClean="0"/>
              <a:t>|</a:t>
            </a:r>
            <a:r>
              <a:rPr lang="en-US" altLang="zh-CN" smtClean="0"/>
              <a:t>2</a:t>
            </a:r>
            <a:r>
              <a:rPr lang="el-GR" altLang="zh-CN" smtClean="0"/>
              <a:t>⟩</a:t>
            </a:r>
            <a:r>
              <a:rPr lang="zh-CN" altLang="en-US" smtClean="0"/>
              <a:t>的占据（小于</a:t>
            </a:r>
            <a:r>
              <a:rPr lang="en-US" altLang="zh-CN" smtClean="0"/>
              <a:t>0.015</a:t>
            </a:r>
            <a:r>
              <a:rPr lang="zh-CN" altLang="en-US" smtClean="0"/>
              <a:t>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减小误差方法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腔与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更强的耦合强度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更</a:t>
            </a:r>
            <a:r>
              <a:rPr lang="zh-CN" altLang="en-US" dirty="0" smtClean="0"/>
              <a:t>大的非简谐性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的非简谐性相差要大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非简谐性</a:t>
            </a:r>
            <a:r>
              <a:rPr lang="en-US" altLang="zh-CN" dirty="0"/>
              <a:t>1.2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g01=40M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门保真度能达到</a:t>
            </a:r>
            <a:r>
              <a:rPr lang="en-US" altLang="zh-CN" dirty="0" smtClean="0"/>
              <a:t>98.5%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单纯对一个没有退相干的腔施加微波：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光子数随时间变化曲线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5652120" cy="3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相空间变化</a:t>
            </a:r>
            <a:r>
              <a:rPr lang="en-US" altLang="zh-CN" dirty="0" smtClean="0"/>
              <a:t>(X-P)</a:t>
            </a:r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8454"/>
            <a:ext cx="3888432" cy="38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对一个</a:t>
            </a:r>
            <a:r>
              <a:rPr lang="en-US" altLang="zh-CN" sz="2800" dirty="0" smtClean="0"/>
              <a:t>Q=10000</a:t>
            </a:r>
            <a:r>
              <a:rPr lang="zh-CN" altLang="en-US" sz="2800" dirty="0" smtClean="0"/>
              <a:t>，腔频</a:t>
            </a:r>
            <a:r>
              <a:rPr lang="en-US" altLang="zh-CN" sz="2800" dirty="0" smtClean="0"/>
              <a:t>5GHz</a:t>
            </a:r>
            <a:r>
              <a:rPr lang="zh-CN" altLang="en-US" sz="2800" dirty="0" smtClean="0"/>
              <a:t>的腔施加微波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/>
              <a:t>(</a:t>
            </a:r>
            <a:r>
              <a:rPr lang="zh-CN" altLang="en-US" sz="2800" dirty="0"/>
              <a:t>光子数随时间变化曲线</a:t>
            </a:r>
            <a:r>
              <a:rPr lang="en-US" altLang="zh-CN" sz="2800" dirty="0" smtClean="0"/>
              <a:t>)(kappa = 3.1415*10^(-3))</a:t>
            </a: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0" y="2852936"/>
            <a:ext cx="5772133" cy="3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3076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Geometric phase</a:t>
            </a:r>
            <a:r>
              <a:rPr lang="zh-CN" altLang="en-US" smtClean="0"/>
              <a:t>构造</a:t>
            </a:r>
            <a:r>
              <a:rPr lang="en-US" altLang="zh-CN" smtClean="0"/>
              <a:t>CZ</a:t>
            </a:r>
            <a:r>
              <a:rPr lang="zh-CN" altLang="en-US" smtClean="0"/>
              <a:t>门原理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施加</a:t>
            </a:r>
            <a:r>
              <a:rPr lang="en-US" altLang="zh-CN" smtClean="0"/>
              <a:t>Geometric phase</a:t>
            </a:r>
            <a:r>
              <a:rPr lang="zh-CN" altLang="en-US" smtClean="0"/>
              <a:t>的过程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/>
              <a:t>相空间变化</a:t>
            </a:r>
            <a:r>
              <a:rPr lang="en-US" altLang="zh-CN" dirty="0"/>
              <a:t>(X-P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None/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4320480" cy="38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sz="2400" dirty="0" smtClean="0"/>
                  <a:t>一个</a:t>
                </a:r>
                <a:r>
                  <a:rPr lang="en-US" altLang="zh-CN" sz="2400" dirty="0" err="1" smtClean="0"/>
                  <a:t>qubit</a:t>
                </a:r>
                <a:r>
                  <a:rPr lang="zh-CN" altLang="en-US" sz="2400" dirty="0" smtClean="0"/>
                  <a:t>与理想腔耦合：选用理论值</a:t>
                </a:r>
                <a:r>
                  <a:rPr lang="el-GR" altLang="zh-CN" sz="2400" dirty="0"/>
                  <a:t>Ω</a:t>
                </a:r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altLang="zh-CN" sz="2400" dirty="0" smtClean="0"/>
                  <a:t>MHz</a:t>
                </a:r>
                <a:r>
                  <a:rPr lang="zh-CN" altLang="en-US" sz="2400" dirty="0" smtClean="0"/>
                  <a:t>，初态为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+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，理论终态为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−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 eaLnBrk="1" hangingPunct="1">
                  <a:buNone/>
                  <a:defRPr/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208" t="-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12152"/>
            <a:ext cx="2934076" cy="29340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8880"/>
            <a:ext cx="3522436" cy="34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sz="2400" dirty="0" smtClean="0"/>
                  <a:t>从</a:t>
                </a:r>
                <a:r>
                  <a:rPr lang="zh-CN" altLang="en-US" sz="2400" dirty="0"/>
                  <a:t>上图可以</a:t>
                </a:r>
                <a:r>
                  <a:rPr lang="zh-CN" altLang="en-US" sz="2400" dirty="0" smtClean="0"/>
                  <a:t>看出，一部分态矢在</a:t>
                </a:r>
                <a:r>
                  <a:rPr lang="en-US" altLang="zh-CN" sz="2400" dirty="0" smtClean="0"/>
                  <a:t>Bloch</a:t>
                </a:r>
                <a:r>
                  <a:rPr lang="zh-CN" altLang="en-US" sz="2400" dirty="0" smtClean="0"/>
                  <a:t>球外，说明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态上有粒子数积累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 smtClean="0"/>
                  <a:t>相空间演化曲线有波动，仍保持大致圆形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 smtClean="0"/>
                  <a:t>按照理论计算，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zh-CN" altLang="en-US" sz="2400" b="0" i="1" dirty="0" smtClean="0">
                        <a:latin typeface="Cambria Math"/>
                      </a:rPr>
                      <m:t>态</m:t>
                    </m:r>
                    <m:r>
                      <a:rPr lang="zh-CN" altLang="en-US" sz="2400" i="1" dirty="0">
                        <a:latin typeface="Cambria Math"/>
                      </a:rPr>
                      <m:t>积累</m:t>
                    </m:r>
                    <m:r>
                      <a:rPr lang="zh-CN" altLang="en-US" sz="2400" i="1" dirty="0" smtClean="0">
                        <a:latin typeface="Cambria Math"/>
                      </a:rPr>
                      <m:t>相位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态也会积累相位，从</a:t>
                </a:r>
                <a:r>
                  <a:rPr lang="en-US" altLang="zh-CN" sz="2400" dirty="0" smtClean="0"/>
                  <a:t>Bloch</a:t>
                </a:r>
                <a:r>
                  <a:rPr lang="zh-CN" altLang="en-US" sz="2400" dirty="0" smtClean="0"/>
                  <a:t>球上看出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态大概积累</a:t>
                </a:r>
                <a:r>
                  <a:rPr lang="en-US" altLang="zh-CN" sz="2400" dirty="0" smtClean="0"/>
                  <a:t>15°</a:t>
                </a:r>
                <a:r>
                  <a:rPr lang="zh-CN" altLang="en-US" sz="2400" dirty="0" smtClean="0"/>
                  <a:t>左右相位。</a:t>
                </a:r>
                <a:endParaRPr lang="en-US" altLang="zh-CN" sz="2400" dirty="0" smtClean="0"/>
              </a:p>
              <a:p>
                <a:pPr eaLnBrk="1" hangingPunct="1">
                  <a:defRPr/>
                </a:pPr>
                <a:r>
                  <a:rPr lang="zh-CN" altLang="en-US" sz="2400" dirty="0"/>
                  <a:t>保真度为： </a:t>
                </a:r>
                <a:r>
                  <a:rPr lang="en-US" altLang="zh-CN" sz="2400" dirty="0" smtClean="0"/>
                  <a:t>0.9852377</a:t>
                </a:r>
              </a:p>
              <a:p>
                <a:pPr marL="0" indent="0" eaLnBrk="1" hangingPunct="1">
                  <a:buNone/>
                  <a:defRPr/>
                </a:pPr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047" t="-13208" r="-5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 smtClean="0"/>
              <a:t>对</a:t>
            </a:r>
            <a:r>
              <a:rPr lang="el-GR" altLang="zh-CN" sz="2400" dirty="0" smtClean="0"/>
              <a:t>Ω</a:t>
            </a:r>
            <a:r>
              <a:rPr lang="zh-CN" altLang="en-US" sz="2400" dirty="0" smtClean="0"/>
              <a:t>进行参数优化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最优</a:t>
            </a:r>
            <a:r>
              <a:rPr lang="el-GR" altLang="zh-CN" sz="2400" dirty="0" smtClean="0"/>
              <a:t>Ω</a:t>
            </a:r>
            <a:r>
              <a:rPr lang="en-US" altLang="zh-CN" sz="2400" dirty="0" smtClean="0"/>
              <a:t> = 8.63552,</a:t>
            </a:r>
            <a:r>
              <a:rPr lang="zh-CN" altLang="en-US" sz="2400" dirty="0" smtClean="0"/>
              <a:t>保真度</a:t>
            </a:r>
            <a:r>
              <a:rPr lang="en-US" altLang="zh-CN" sz="2400" dirty="0" smtClean="0"/>
              <a:t>:</a:t>
            </a:r>
            <a:r>
              <a:rPr lang="en-US" altLang="zh-CN" sz="2800" dirty="0"/>
              <a:t>0.9917711</a:t>
            </a:r>
          </a:p>
          <a:p>
            <a:pPr marL="0" indent="0" eaLnBrk="1" hangingPunct="1">
              <a:buNone/>
              <a:defRPr/>
            </a:pPr>
            <a:endParaRPr lang="zh-CN" alt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2862068" cy="2862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92" y="2492896"/>
            <a:ext cx="3168585" cy="33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和腔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dirty="0" smtClean="0"/>
                  <a:t>两个</a:t>
                </a:r>
                <a:r>
                  <a:rPr lang="en-US" altLang="zh-CN" dirty="0" err="1" smtClean="0"/>
                  <a:t>qubit</a:t>
                </a:r>
                <a:r>
                  <a:rPr lang="zh-CN" altLang="en-US" dirty="0" smtClean="0"/>
                  <a:t>与理想腔耦合，进行</a:t>
                </a:r>
                <a:r>
                  <a:rPr lang="en-US" altLang="zh-CN" dirty="0" smtClean="0"/>
                  <a:t>C-Phase</a:t>
                </a:r>
                <a:r>
                  <a:rPr lang="zh-CN" altLang="en-US" dirty="0" smtClean="0"/>
                  <a:t>门操作，初态都为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</m:e>
                    </m:d>
                  </m:oMath>
                </a14:m>
                <a:r>
                  <a:rPr lang="zh-CN" altLang="en-US" dirty="0" smtClean="0"/>
                  <a:t>，微波为正弦波</a:t>
                </a:r>
                <a:r>
                  <a:rPr lang="en-US" altLang="zh-CN" dirty="0" smtClean="0"/>
                  <a:t>(sin)</a:t>
                </a:r>
              </a:p>
              <a:p>
                <a:pPr marL="0" indent="0" eaLnBrk="1" hangingPunct="1">
                  <a:buNone/>
                  <a:defRPr/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2013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2934076" cy="29340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88" y="2982848"/>
            <a:ext cx="2862068" cy="28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腔的演化过程：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1916"/>
            <a:ext cx="6552728" cy="42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sz="2800" dirty="0" smtClean="0"/>
                  <a:t>保真度：</a:t>
                </a:r>
                <a:r>
                  <a:rPr lang="en-US" altLang="zh-CN" sz="2800" dirty="0" smtClean="0"/>
                  <a:t>0.9641246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800" dirty="0"/>
                  <a:t>态</a:t>
                </a:r>
                <a:r>
                  <a:rPr lang="zh-CN" altLang="en-US" sz="2800" dirty="0" smtClean="0"/>
                  <a:t>上仍有</a:t>
                </a:r>
                <a:r>
                  <a:rPr lang="zh-CN" altLang="en-US" sz="2800" dirty="0"/>
                  <a:t>粒子数</a:t>
                </a:r>
                <a:r>
                  <a:rPr lang="zh-CN" altLang="en-US" sz="2800" dirty="0" smtClean="0"/>
                  <a:t>积累</a:t>
                </a:r>
                <a:endParaRPr lang="en-US" altLang="zh-CN" sz="2800" dirty="0" smtClean="0"/>
              </a:p>
              <a:p>
                <a:pPr eaLnBrk="1" hangingPunct="1">
                  <a:defRPr/>
                </a:pPr>
                <a:r>
                  <a:rPr lang="zh-CN" altLang="en-US" sz="2800" dirty="0" smtClean="0"/>
                  <a:t>相空间演化曲线有波动，而且圆有个整体的平移</a:t>
                </a:r>
                <a:endParaRPr lang="en-US" altLang="zh-CN" sz="2800" dirty="0" smtClean="0"/>
              </a:p>
              <a:p>
                <a:pPr eaLnBrk="1" hangingPunct="1">
                  <a:defRPr/>
                </a:pPr>
                <a:endParaRPr lang="en-US" altLang="zh-CN" sz="2800" dirty="0"/>
              </a:p>
              <a:p>
                <a:pPr eaLnBrk="1" hangingPunct="1">
                  <a:defRPr/>
                </a:pPr>
                <a:endParaRPr lang="en-US" altLang="zh-CN" sz="2800" dirty="0" smtClean="0"/>
              </a:p>
              <a:p>
                <a:pPr eaLnBrk="1" hangingPunct="1">
                  <a:defRPr/>
                </a:pPr>
                <a:endParaRPr lang="en-US" altLang="zh-CN" sz="2800" dirty="0" smtClean="0"/>
              </a:p>
              <a:p>
                <a:pPr marL="0" indent="0" eaLnBrk="1" hangingPunct="1">
                  <a:buNone/>
                  <a:defRPr/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570788" cy="4525963"/>
              </a:xfrm>
              <a:blipFill rotWithShape="1">
                <a:blip r:embed="rId4"/>
                <a:stretch>
                  <a:fillRect l="-136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/>
              <a:t>只考虑</a:t>
            </a:r>
            <a:r>
              <a:rPr lang="zh-CN" altLang="en-US" sz="2400" dirty="0" smtClean="0"/>
              <a:t>腔的模退</a:t>
            </a:r>
            <a:r>
              <a:rPr lang="zh-CN" altLang="en-US" sz="2400" dirty="0" smtClean="0"/>
              <a:t>相干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a,a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)(</a:t>
            </a:r>
            <a:r>
              <a:rPr lang="en-US" altLang="zh-CN" sz="2400" dirty="0" smtClean="0"/>
              <a:t>Q = 35000,</a:t>
            </a:r>
            <a:r>
              <a:rPr lang="en-US" altLang="zh-CN" sz="2400" dirty="0"/>
              <a:t> rate = 10^(-3</a:t>
            </a:r>
            <a:r>
              <a:rPr lang="en-US" altLang="zh-CN" sz="2400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保真度： </a:t>
            </a:r>
            <a:r>
              <a:rPr lang="en-US" altLang="zh-CN" sz="2400" dirty="0"/>
              <a:t>0.9154494</a:t>
            </a:r>
            <a:endParaRPr lang="zh-CN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708920"/>
            <a:ext cx="5532107" cy="33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/>
              <a:t>考虑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和腔的</a:t>
            </a:r>
            <a:r>
              <a:rPr lang="zh-CN" altLang="en-US" sz="2800" dirty="0"/>
              <a:t>模和相位退相干</a:t>
            </a:r>
            <a:r>
              <a:rPr lang="en-US" altLang="zh-CN" sz="2800" dirty="0"/>
              <a:t>(rate= 10^(-3))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保真度</a:t>
            </a:r>
            <a:r>
              <a:rPr lang="zh-CN" altLang="en-US" sz="2800" dirty="0"/>
              <a:t>： </a:t>
            </a:r>
            <a:r>
              <a:rPr lang="en-US" altLang="zh-CN" sz="2800" dirty="0" smtClean="0"/>
              <a:t>0.6703500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43220"/>
            <a:ext cx="552061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腔的光子数态并没有回归到初态，有较大偏差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相空间圆的缺口也更大了。</a:t>
            </a:r>
          </a:p>
        </p:txBody>
      </p:sp>
    </p:spTree>
    <p:extLst>
      <p:ext uri="{BB962C8B-B14F-4D97-AF65-F5344CB8AC3E}">
        <p14:creationId xmlns:p14="http://schemas.microsoft.com/office/powerpoint/2010/main" val="33290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601913"/>
            <a:ext cx="44291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只考虑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的模退相干</a:t>
            </a:r>
            <a:r>
              <a:rPr lang="en-US" altLang="zh-CN" dirty="0" smtClean="0"/>
              <a:t>(rate=</a:t>
            </a:r>
            <a:r>
              <a:rPr lang="en-US" altLang="zh-CN" dirty="0"/>
              <a:t> 10^(-3</a:t>
            </a:r>
            <a:r>
              <a:rPr lang="en-US" altLang="zh-CN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dirty="0"/>
              <a:t>保真度： </a:t>
            </a:r>
            <a:r>
              <a:rPr lang="en-US" altLang="zh-CN" dirty="0" smtClean="0"/>
              <a:t>0.7947107</a:t>
            </a:r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演化过程与上图类似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 smtClean="0"/>
              <a:t>只考虑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的相位退相干</a:t>
            </a:r>
            <a:r>
              <a:rPr lang="en-US" altLang="zh-CN" dirty="0" smtClean="0"/>
              <a:t>(rate=</a:t>
            </a:r>
            <a:r>
              <a:rPr lang="en-US" altLang="zh-CN" dirty="0"/>
              <a:t> 10^(-3</a:t>
            </a:r>
            <a:r>
              <a:rPr lang="en-US" altLang="zh-CN" dirty="0" smtClean="0"/>
              <a:t>))</a:t>
            </a:r>
          </a:p>
          <a:p>
            <a:pPr marL="0" indent="0" eaLnBrk="1" hangingPunct="1">
              <a:buNone/>
              <a:defRPr/>
            </a:pPr>
            <a:r>
              <a:rPr lang="zh-CN" altLang="en-US" dirty="0"/>
              <a:t>保真度： </a:t>
            </a:r>
            <a:r>
              <a:rPr lang="en-US" altLang="zh-CN" dirty="0"/>
              <a:t>0.8507410 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演化过程与上图类似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只是腔的光子</a:t>
            </a:r>
            <a:r>
              <a:rPr lang="zh-CN" altLang="en-US" smtClean="0"/>
              <a:t>数最后低一些</a:t>
            </a:r>
            <a:r>
              <a:rPr lang="en-US" altLang="zh-CN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2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仿真结果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考虑</a:t>
            </a:r>
            <a:r>
              <a:rPr lang="en-US" altLang="zh-CN" sz="2800" dirty="0" err="1"/>
              <a:t>qubit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模和相位退</a:t>
            </a:r>
            <a:r>
              <a:rPr lang="zh-CN" altLang="en-US" sz="2800" dirty="0"/>
              <a:t>相干</a:t>
            </a:r>
            <a:r>
              <a:rPr lang="en-US" altLang="zh-CN" sz="2800" dirty="0"/>
              <a:t>(rate= 10^(-3))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/>
              <a:t>保真度： </a:t>
            </a:r>
            <a:r>
              <a:rPr lang="en-US" altLang="zh-CN" sz="2800" dirty="0" smtClean="0"/>
              <a:t>0.7065665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/>
              <a:t>(</a:t>
            </a:r>
            <a:r>
              <a:rPr lang="zh-CN" altLang="en-US" sz="2800" dirty="0"/>
              <a:t>演化过程与上图类似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marL="0" indent="0" eaLnBrk="1" hangingPunct="1">
              <a:buNone/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1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4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退相干对保真度影响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 smtClean="0"/>
              <a:t>在同样的</a:t>
            </a:r>
            <a:r>
              <a:rPr lang="en-US" altLang="zh-CN" sz="2800" dirty="0" smtClean="0"/>
              <a:t>rate</a:t>
            </a:r>
            <a:r>
              <a:rPr lang="zh-CN" altLang="en-US" sz="2800" dirty="0" smtClean="0"/>
              <a:t>下，腔的模退相干影响较小，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的相位退相干次之，</a:t>
            </a:r>
            <a:r>
              <a:rPr lang="en-US" altLang="zh-CN" sz="2800" dirty="0" err="1" smtClean="0"/>
              <a:t>qubit</a:t>
            </a:r>
            <a:r>
              <a:rPr lang="zh-CN" altLang="en-US" sz="2800" dirty="0" smtClean="0"/>
              <a:t>的模退相干影响最大。</a:t>
            </a: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因为腔的相位退相干几率极小，这里没有考虑</a:t>
            </a:r>
            <a:r>
              <a:rPr lang="en-US" altLang="zh-CN" sz="2800" dirty="0" smtClean="0"/>
              <a:t>)</a:t>
            </a:r>
          </a:p>
          <a:p>
            <a:pPr marL="0" indent="0" eaLnBrk="1" hangingPunct="1">
              <a:buNone/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314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l-GR" altLang="zh-CN" dirty="0"/>
              <a:t>|ϕ(</a:t>
            </a:r>
            <a:r>
              <a:rPr lang="en-US" altLang="zh-CN" dirty="0"/>
              <a:t>t)⟩ = 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i</a:t>
            </a:r>
            <a:r>
              <a:rPr lang="el-GR" altLang="zh-CN" baseline="30000" dirty="0"/>
              <a:t>β(</a:t>
            </a:r>
            <a:r>
              <a:rPr lang="en-US" altLang="zh-CN" baseline="30000" dirty="0"/>
              <a:t>t)</a:t>
            </a:r>
            <a:r>
              <a:rPr lang="en-US" altLang="zh-CN" dirty="0"/>
              <a:t> |</a:t>
            </a:r>
            <a:r>
              <a:rPr lang="el-GR" altLang="zh-CN" dirty="0"/>
              <a:t>α(</a:t>
            </a:r>
            <a:r>
              <a:rPr lang="en-US" altLang="zh-CN" dirty="0"/>
              <a:t>t</a:t>
            </a:r>
            <a:r>
              <a:rPr lang="en-US" altLang="zh-CN" dirty="0" smtClean="0"/>
              <a:t>)⟩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/>
              <a:t> </a:t>
            </a:r>
            <a:r>
              <a:rPr lang="el-GR" altLang="zh-CN" dirty="0" smtClean="0"/>
              <a:t>β(</a:t>
            </a:r>
            <a:r>
              <a:rPr lang="en-US" altLang="zh-CN" dirty="0"/>
              <a:t>t) </a:t>
            </a:r>
            <a:r>
              <a:rPr lang="en-US" altLang="zh-CN" dirty="0" smtClean="0"/>
              <a:t>=</a:t>
            </a:r>
            <a:r>
              <a:rPr lang="el-GR" altLang="zh-CN" dirty="0" smtClean="0"/>
              <a:t>−Ω</a:t>
            </a:r>
            <a:r>
              <a:rPr lang="el-GR" altLang="zh-CN" baseline="30000" dirty="0" smtClean="0"/>
              <a:t>2</a:t>
            </a:r>
            <a:r>
              <a:rPr lang="zh-CN" altLang="en-US" baseline="30000" dirty="0" smtClean="0"/>
              <a:t>*</a:t>
            </a:r>
            <a:r>
              <a:rPr lang="el-GR" altLang="zh-CN" dirty="0" smtClean="0"/>
              <a:t>[</a:t>
            </a:r>
            <a:r>
              <a:rPr lang="en-US" altLang="zh-CN" dirty="0" smtClean="0"/>
              <a:t>t − sin(</a:t>
            </a:r>
            <a:r>
              <a:rPr lang="el-GR" altLang="zh-CN" dirty="0" smtClean="0"/>
              <a:t>δ</a:t>
            </a:r>
            <a:r>
              <a:rPr lang="en-US" altLang="zh-CN" dirty="0" smtClean="0"/>
              <a:t>t)/</a:t>
            </a:r>
            <a:r>
              <a:rPr lang="el-GR" altLang="zh-CN" dirty="0" smtClean="0"/>
              <a:t> δ</a:t>
            </a:r>
            <a:r>
              <a:rPr lang="en-US" altLang="zh-CN" dirty="0" smtClean="0"/>
              <a:t>]/</a:t>
            </a:r>
            <a:r>
              <a:rPr lang="el-GR" altLang="zh-CN" dirty="0" smtClean="0"/>
              <a:t> δ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</a:t>
            </a:r>
            <a:r>
              <a:rPr lang="el-GR" altLang="zh-CN" dirty="0"/>
              <a:t>α(</a:t>
            </a:r>
            <a:r>
              <a:rPr lang="en-US" altLang="zh-CN" dirty="0"/>
              <a:t>t) = </a:t>
            </a:r>
            <a:r>
              <a:rPr lang="el-GR" altLang="zh-CN" dirty="0"/>
              <a:t>Ω </a:t>
            </a:r>
            <a:r>
              <a:rPr lang="el-GR" altLang="zh-CN" dirty="0" smtClean="0"/>
              <a:t>(</a:t>
            </a:r>
            <a:r>
              <a:rPr lang="el-GR" altLang="zh-CN" dirty="0"/>
              <a:t>1 − 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i</a:t>
            </a:r>
            <a:r>
              <a:rPr lang="el-GR" altLang="zh-CN" baseline="30000" dirty="0"/>
              <a:t>δ</a:t>
            </a:r>
            <a:r>
              <a:rPr lang="en-US" altLang="zh-CN" baseline="30000" dirty="0"/>
              <a:t>t</a:t>
            </a:r>
            <a:r>
              <a:rPr lang="en-US" altLang="zh-CN" dirty="0" smtClean="0"/>
              <a:t>)/</a:t>
            </a:r>
            <a:r>
              <a:rPr lang="el-GR" altLang="zh-CN" dirty="0" smtClean="0"/>
              <a:t> δ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经过</a:t>
            </a:r>
            <a:r>
              <a:rPr lang="en-US" altLang="zh-CN" dirty="0"/>
              <a:t>T = 2</a:t>
            </a:r>
            <a:r>
              <a:rPr lang="el-GR" altLang="zh-CN" dirty="0" smtClean="0"/>
              <a:t>π/δ</a:t>
            </a:r>
            <a:r>
              <a:rPr lang="zh-CN" altLang="en-US" dirty="0" smtClean="0"/>
              <a:t>后，腔回到初始光子态，但获得几何相位：</a:t>
            </a:r>
            <a:r>
              <a:rPr lang="el-GR" altLang="zh-CN" i="1" dirty="0"/>
              <a:t> β </a:t>
            </a:r>
            <a:r>
              <a:rPr lang="el-GR" altLang="zh-CN" dirty="0"/>
              <a:t>= </a:t>
            </a:r>
            <a:r>
              <a:rPr lang="el-GR" altLang="zh-CN" i="1" dirty="0"/>
              <a:t>−</a:t>
            </a:r>
            <a:r>
              <a:rPr lang="el-GR" altLang="zh-CN" dirty="0"/>
              <a:t>2</a:t>
            </a:r>
            <a:r>
              <a:rPr lang="el-GR" altLang="zh-CN" i="1" dirty="0"/>
              <a:t>π</a:t>
            </a:r>
            <a:r>
              <a:rPr lang="el-GR" altLang="zh-CN" dirty="0"/>
              <a:t>(Ω</a:t>
            </a:r>
            <a:r>
              <a:rPr lang="el-GR" altLang="zh-CN" i="1" dirty="0"/>
              <a:t>/δ</a:t>
            </a:r>
            <a:r>
              <a:rPr lang="el-GR" altLang="zh-CN" dirty="0"/>
              <a:t>)</a:t>
            </a:r>
            <a:r>
              <a:rPr lang="el-GR" altLang="zh-CN" baseline="30000" dirty="0"/>
              <a:t>2</a:t>
            </a:r>
            <a:r>
              <a:rPr lang="el-GR" altLang="zh-CN" dirty="0" smtClean="0"/>
              <a:t>.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这个</a:t>
            </a:r>
            <a:r>
              <a:rPr lang="zh-CN" altLang="en-US" dirty="0" smtClean="0"/>
              <a:t>过程满足</a:t>
            </a:r>
            <a:r>
              <a:rPr lang="el-GR" altLang="zh-CN" dirty="0"/>
              <a:t>⟨ϕ(</a:t>
            </a:r>
            <a:r>
              <a:rPr lang="en-US" altLang="zh-CN" dirty="0"/>
              <a:t>t)| </a:t>
            </a:r>
            <a:r>
              <a:rPr lang="en-US" altLang="zh-CN" dirty="0" smtClean="0"/>
              <a:t>d/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</a:t>
            </a:r>
            <a:r>
              <a:rPr lang="en-US" altLang="zh-CN" dirty="0"/>
              <a:t>|</a:t>
            </a:r>
            <a:r>
              <a:rPr lang="el-GR" altLang="zh-CN" dirty="0"/>
              <a:t>ϕ(</a:t>
            </a:r>
            <a:r>
              <a:rPr lang="en-US" altLang="zh-CN" dirty="0"/>
              <a:t>t)⟩ = </a:t>
            </a:r>
            <a:r>
              <a:rPr lang="en-US" altLang="zh-CN" dirty="0" smtClean="0"/>
              <a:t>0,</a:t>
            </a:r>
            <a:r>
              <a:rPr lang="zh-CN" altLang="en-US" dirty="0" smtClean="0"/>
              <a:t>没有动态相位产生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6148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在相空间中，沿着半径为</a:t>
            </a:r>
            <a:r>
              <a:rPr lang="el-GR" altLang="zh-CN" smtClean="0"/>
              <a:t>Ω</a:t>
            </a:r>
            <a:r>
              <a:rPr lang="en-US" altLang="zh-CN" smtClean="0"/>
              <a:t>/</a:t>
            </a:r>
            <a:r>
              <a:rPr lang="el-GR" altLang="zh-CN" smtClean="0"/>
              <a:t>δ</a:t>
            </a:r>
            <a:r>
              <a:rPr lang="zh-CN" altLang="en-US" smtClean="0"/>
              <a:t>圆，以角速度</a:t>
            </a:r>
            <a:r>
              <a:rPr lang="el-GR" altLang="zh-CN" smtClean="0"/>
              <a:t>δ</a:t>
            </a:r>
            <a:r>
              <a:rPr lang="zh-CN" altLang="en-US" smtClean="0"/>
              <a:t>进行旋转，围成的面积即为积累的几何相位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81300"/>
            <a:ext cx="2449513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 r="-7407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213100"/>
            <a:ext cx="2879725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17414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  <a:blipFill rotWithShape="1">
            <a:blip r:embed="rId3"/>
            <a:stretch>
              <a:fillRect l="-1771" t="-2426" r="-193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原理</a:t>
            </a:r>
          </a:p>
        </p:txBody>
      </p:sp>
      <p:sp>
        <p:nvSpPr>
          <p:cNvPr id="9220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</a:t>
            </a:r>
            <a:r>
              <a:rPr lang="el-GR" altLang="zh-CN" dirty="0" smtClean="0"/>
              <a:t>δ</a:t>
            </a:r>
            <a:r>
              <a:rPr lang="en-US" altLang="zh-CN" dirty="0" smtClean="0"/>
              <a:t> = 4MHz</a:t>
            </a:r>
            <a:r>
              <a:rPr lang="zh-CN" altLang="en-US" dirty="0" smtClean="0"/>
              <a:t>，</a:t>
            </a:r>
            <a:r>
              <a:rPr lang="el-GR" altLang="zh-CN" dirty="0" smtClean="0"/>
              <a:t> Ω</a:t>
            </a:r>
            <a:r>
              <a:rPr lang="en-US" altLang="zh-CN" dirty="0" smtClean="0"/>
              <a:t> = 2MHz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与</a:t>
            </a:r>
            <a:r>
              <a:rPr lang="el-GR" altLang="zh-CN" dirty="0" smtClean="0"/>
              <a:t>|ϕ±⟩</a:t>
            </a:r>
            <a:r>
              <a:rPr lang="zh-CN" altLang="en-US" dirty="0" smtClean="0"/>
              <a:t>的频率差为</a:t>
            </a:r>
            <a:r>
              <a:rPr lang="en-US" altLang="zh-CN" dirty="0" smtClean="0"/>
              <a:t>-37.9M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-21.9MHZ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科大\宣传部\PPT\PPT-4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CZ</a:t>
            </a:r>
            <a:r>
              <a:rPr lang="zh-CN" altLang="en-US" smtClean="0"/>
              <a:t>门原理</a:t>
            </a:r>
          </a:p>
        </p:txBody>
      </p:sp>
      <p:sp>
        <p:nvSpPr>
          <p:cNvPr id="10244" name="Rectangl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当两个</a:t>
            </a:r>
            <a:r>
              <a:rPr lang="en-US" altLang="zh-CN" smtClean="0"/>
              <a:t>qubit</a:t>
            </a:r>
            <a:r>
              <a:rPr lang="zh-CN" altLang="en-US" smtClean="0"/>
              <a:t>与腔耦合后，只要有一个</a:t>
            </a:r>
            <a:r>
              <a:rPr lang="en-US" altLang="zh-CN" smtClean="0"/>
              <a:t>qubit</a:t>
            </a:r>
            <a:r>
              <a:rPr lang="zh-CN" altLang="en-US" smtClean="0"/>
              <a:t>处于</a:t>
            </a:r>
            <a:r>
              <a:rPr lang="en-US" altLang="zh-CN" smtClean="0"/>
              <a:t>1</a:t>
            </a:r>
            <a:r>
              <a:rPr lang="zh-CN" altLang="en-US" smtClean="0"/>
              <a:t>态，腔的演化就会被冻结，不会有几何相位产生，这样就只有</a:t>
            </a:r>
            <a:r>
              <a:rPr lang="el-GR" altLang="zh-CN" smtClean="0"/>
              <a:t>|</a:t>
            </a:r>
            <a:r>
              <a:rPr lang="en-US" altLang="zh-CN" smtClean="0"/>
              <a:t>0,0,0</a:t>
            </a:r>
            <a:r>
              <a:rPr lang="el-GR" altLang="zh-CN" smtClean="0"/>
              <a:t>⟩</a:t>
            </a:r>
            <a:r>
              <a:rPr lang="zh-CN" altLang="en-US" smtClean="0"/>
              <a:t>态会积累一个几何相位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861</Words>
  <Application>Microsoft Office PowerPoint</Application>
  <PresentationFormat>全屏显示(4:3)</PresentationFormat>
  <Paragraphs>120</Paragraphs>
  <Slides>33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Geometric CZ gate </vt:lpstr>
      <vt:lpstr>目标</vt:lpstr>
      <vt:lpstr>原理</vt:lpstr>
      <vt:lpstr>原理</vt:lpstr>
      <vt:lpstr>原理</vt:lpstr>
      <vt:lpstr>原理</vt:lpstr>
      <vt:lpstr>原理</vt:lpstr>
      <vt:lpstr>原理</vt:lpstr>
      <vt:lpstr>CZ门原理</vt:lpstr>
      <vt:lpstr>CZ门过程</vt:lpstr>
      <vt:lpstr>过程</vt:lpstr>
      <vt:lpstr>PowerPoint 演示文稿</vt:lpstr>
      <vt:lpstr>PowerPoint 演示文稿</vt:lpstr>
      <vt:lpstr>结论</vt:lpstr>
      <vt:lpstr>误差产生原因</vt:lpstr>
      <vt:lpstr>减小误差方法</vt:lpstr>
      <vt:lpstr>仿真结果</vt:lpstr>
      <vt:lpstr>单腔</vt:lpstr>
      <vt:lpstr>单腔</vt:lpstr>
      <vt:lpstr>单腔</vt:lpstr>
      <vt:lpstr>一个qubit和腔</vt:lpstr>
      <vt:lpstr>一个qubit和腔</vt:lpstr>
      <vt:lpstr>一个qubit和腔</vt:lpstr>
      <vt:lpstr>两个qubit和腔</vt:lpstr>
      <vt:lpstr>仿真结果</vt:lpstr>
      <vt:lpstr>仿真结果</vt:lpstr>
      <vt:lpstr>仿真结果</vt:lpstr>
      <vt:lpstr>仿真结果</vt:lpstr>
      <vt:lpstr>仿真结果</vt:lpstr>
      <vt:lpstr>仿真结果</vt:lpstr>
      <vt:lpstr>仿真结果</vt:lpstr>
      <vt:lpstr>仿真结果</vt:lpstr>
      <vt:lpstr>退相干对保真度影响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</dc:creator>
  <cp:lastModifiedBy>PC</cp:lastModifiedBy>
  <cp:revision>35</cp:revision>
  <dcterms:modified xsi:type="dcterms:W3CDTF">2017-05-02T05:17:56Z</dcterms:modified>
</cp:coreProperties>
</file>