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1" r:id="rId6"/>
    <p:sldId id="259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0" r:id="rId19"/>
    <p:sldId id="27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DE</a:t>
            </a:r>
            <a:r>
              <a:rPr lang="zh-CN" altLang="en-US" dirty="0" smtClean="0"/>
              <a:t>找到的能级排布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98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Qubit</a:t>
            </a:r>
            <a:r>
              <a:rPr lang="zh-CN" altLang="en-US" dirty="0"/>
              <a:t>参数波动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从上面三幅图可以看出，当耦合强度有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的波动时，保真度变化比较小</a:t>
            </a:r>
            <a:endParaRPr lang="en-US" altLang="zh-CN" dirty="0" smtClean="0"/>
          </a:p>
          <a:p>
            <a:r>
              <a:rPr lang="zh-CN" altLang="en-US" dirty="0" smtClean="0"/>
              <a:t>门的时间变化也比较小，但是门的个数变化相对较大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这里门的时间几乎不变，导致门的个数随</a:t>
            </a:r>
            <a:r>
              <a:rPr lang="en-US" altLang="zh-CN" dirty="0" smtClean="0"/>
              <a:t>g^2</a:t>
            </a:r>
            <a:r>
              <a:rPr lang="zh-CN" altLang="en-US" dirty="0" smtClean="0"/>
              <a:t>，可能是寻优落入</a:t>
            </a:r>
            <a:r>
              <a:rPr lang="en-US" altLang="zh-CN" dirty="0" smtClean="0"/>
              <a:t>local minimum)</a:t>
            </a:r>
          </a:p>
          <a:p>
            <a:r>
              <a:rPr lang="zh-CN" altLang="en-US" dirty="0" smtClean="0"/>
              <a:t>驱动频率</a:t>
            </a:r>
            <a:r>
              <a:rPr lang="en-US" altLang="zh-CN" dirty="0" smtClean="0"/>
              <a:t>omega</a:t>
            </a:r>
            <a:r>
              <a:rPr lang="zh-CN" altLang="en-US" dirty="0" smtClean="0"/>
              <a:t>变化也比较小。</a:t>
            </a:r>
            <a:endParaRPr lang="en-US" altLang="zh-CN" dirty="0" smtClean="0"/>
          </a:p>
          <a:p>
            <a:r>
              <a:rPr lang="zh-CN" altLang="en-US" dirty="0" smtClean="0"/>
              <a:t>总体来说，对耦合强度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的鲁棒性还是不错的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52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波形参数波动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固定</a:t>
            </a:r>
            <a:r>
              <a:rPr lang="en-US" altLang="zh-CN" sz="2400" dirty="0" err="1" smtClean="0"/>
              <a:t>qubit</a:t>
            </a:r>
            <a:r>
              <a:rPr lang="zh-CN" altLang="en-US" sz="2400" dirty="0" smtClean="0"/>
              <a:t>参数，改变驱动强度和时间，观察保真度变化</a:t>
            </a:r>
            <a:endParaRPr lang="zh-CN" altLang="en-US" sz="2400" dirty="0"/>
          </a:p>
        </p:txBody>
      </p:sp>
      <p:pic>
        <p:nvPicPr>
          <p:cNvPr id="3074" name="Picture 2" descr="F:\laboratory\Sync\程序\programme\two qubit gate\CZgate\IBM\DE\150_68\波形参数影响\error_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51670"/>
            <a:ext cx="3709466" cy="27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laboratory\Sync\程序\programme\two qubit gate\CZgate\IBM\DE\150_68\波形参数影响\error_ome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9662"/>
            <a:ext cx="3709466" cy="27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6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波形参数波动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驱动强度</a:t>
            </a:r>
            <a:r>
              <a:rPr lang="en-US" altLang="zh-CN" dirty="0" smtClean="0"/>
              <a:t>omega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±1M</a:t>
            </a:r>
            <a:r>
              <a:rPr lang="zh-CN" altLang="en-US" dirty="0" smtClean="0"/>
              <a:t>的波动可以接受</a:t>
            </a:r>
            <a:endParaRPr lang="en-US" altLang="zh-CN" dirty="0" smtClean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长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±1.25ns</a:t>
            </a:r>
            <a:r>
              <a:rPr lang="zh-CN" altLang="en-US" dirty="0" smtClean="0"/>
              <a:t>的波动可以接受</a:t>
            </a:r>
            <a:endParaRPr lang="en-US" altLang="zh-CN" dirty="0" smtClean="0"/>
          </a:p>
          <a:p>
            <a:r>
              <a:rPr lang="zh-CN" altLang="en-US" dirty="0" smtClean="0"/>
              <a:t>至于</a:t>
            </a:r>
            <a:r>
              <a:rPr lang="en-US" altLang="zh-CN" dirty="0" smtClean="0"/>
              <a:t>X-Y</a:t>
            </a:r>
            <a:r>
              <a:rPr lang="zh-CN" altLang="en-US" dirty="0" smtClean="0"/>
              <a:t>波形包络的形变的影响，还要进一步考虑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75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临近和次临近影响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19256" cy="367585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将之前的两比特拓展到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比特，比特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和比特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是做</a:t>
            </a:r>
            <a:r>
              <a:rPr lang="en-US" altLang="zh-CN" sz="2800" dirty="0" smtClean="0"/>
              <a:t>CNOT</a:t>
            </a:r>
            <a:r>
              <a:rPr lang="zh-CN" altLang="en-US" sz="2800" dirty="0" smtClean="0"/>
              <a:t>门的比特，比特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频率</a:t>
            </a:r>
            <a:r>
              <a:rPr lang="en-US" altLang="zh-CN" sz="2800" dirty="0" smtClean="0"/>
              <a:t>5.1G</a:t>
            </a:r>
            <a:r>
              <a:rPr lang="zh-CN" altLang="en-US" sz="2800" dirty="0" smtClean="0"/>
              <a:t>，比特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频率</a:t>
            </a:r>
            <a:r>
              <a:rPr lang="en-US" altLang="zh-CN" sz="2800" dirty="0" smtClean="0"/>
              <a:t>4.9494G</a:t>
            </a:r>
            <a:r>
              <a:rPr lang="zh-CN" altLang="en-US" sz="2800" dirty="0" smtClean="0"/>
              <a:t>，能级差</a:t>
            </a:r>
            <a:r>
              <a:rPr lang="en-US" altLang="zh-CN" sz="2800" dirty="0" smtClean="0"/>
              <a:t>150.56M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en-US" sz="2800" dirty="0"/>
              <a:t>四</a:t>
            </a:r>
            <a:r>
              <a:rPr lang="zh-CN" altLang="en-US" sz="2800" dirty="0" smtClean="0"/>
              <a:t>个比特耦合强度都为</a:t>
            </a:r>
            <a:r>
              <a:rPr lang="en-US" altLang="zh-CN" sz="2800" dirty="0" smtClean="0"/>
              <a:t>0.6804M</a:t>
            </a:r>
            <a:r>
              <a:rPr lang="zh-CN" altLang="en-US" sz="2800" dirty="0" smtClean="0"/>
              <a:t>，非简谐性</a:t>
            </a:r>
            <a:r>
              <a:rPr lang="en-US" altLang="zh-CN" sz="2800" dirty="0" smtClean="0"/>
              <a:t>250M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en-US" sz="2800" dirty="0" smtClean="0"/>
              <a:t>保持</a:t>
            </a:r>
            <a:r>
              <a:rPr lang="en-US" altLang="zh-CN" sz="2800" dirty="0" smtClean="0"/>
              <a:t>qubit1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不变，分别改变</a:t>
            </a:r>
            <a:r>
              <a:rPr lang="en-US" altLang="zh-CN" sz="2800" dirty="0" smtClean="0"/>
              <a:t>qubit0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qubit3</a:t>
            </a:r>
            <a:r>
              <a:rPr lang="zh-CN" altLang="en-US" sz="2800" dirty="0" smtClean="0"/>
              <a:t>的频率，观察保真度变化，从而得出在现有耦合强度下（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0.6804M</a:t>
            </a:r>
            <a:r>
              <a:rPr lang="zh-CN" altLang="en-US" sz="2800" dirty="0" smtClean="0"/>
              <a:t>），近邻比特和次近邻比特能级差距的下限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769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次临近影响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改变比特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</a:t>
            </a:r>
            <a:r>
              <a:rPr lang="zh-CN" altLang="en-US" sz="1800" dirty="0" smtClean="0"/>
              <a:t>：当</a:t>
            </a:r>
            <a:r>
              <a:rPr lang="en-US" altLang="zh-CN" sz="1800" dirty="0"/>
              <a:t>qubit0</a:t>
            </a:r>
            <a:r>
              <a:rPr lang="zh-CN" altLang="en-US" sz="1800" dirty="0"/>
              <a:t>频率接近</a:t>
            </a:r>
            <a:r>
              <a:rPr lang="en-US" altLang="zh-CN" sz="1800" dirty="0"/>
              <a:t>qubit2</a:t>
            </a:r>
            <a:r>
              <a:rPr lang="zh-CN" altLang="en-US" sz="1800" dirty="0"/>
              <a:t>频率</a:t>
            </a:r>
            <a:r>
              <a:rPr lang="en-US" altLang="zh-CN" sz="1800" dirty="0" smtClean="0"/>
              <a:t>4.9494G</a:t>
            </a:r>
            <a:r>
              <a:rPr lang="zh-CN" altLang="en-US" sz="1800" dirty="0"/>
              <a:t>时，保真度下降，随后又有一个上升；当频率接近</a:t>
            </a:r>
            <a:r>
              <a:rPr lang="en-US" altLang="zh-CN" sz="1800" dirty="0"/>
              <a:t>5.0G</a:t>
            </a:r>
            <a:r>
              <a:rPr lang="zh-CN" altLang="en-US" sz="1800" dirty="0"/>
              <a:t>时保真度</a:t>
            </a:r>
            <a:r>
              <a:rPr lang="zh-CN" altLang="en-US" sz="1800" dirty="0" smtClean="0"/>
              <a:t>下降；</a:t>
            </a:r>
            <a:r>
              <a:rPr lang="zh-CN" altLang="en-US" sz="1800" dirty="0"/>
              <a:t>最终接近比特</a:t>
            </a:r>
            <a:r>
              <a:rPr lang="en-US" altLang="zh-CN" sz="1800" dirty="0"/>
              <a:t>1</a:t>
            </a:r>
            <a:r>
              <a:rPr lang="zh-CN" altLang="en-US" sz="1800" dirty="0"/>
              <a:t>的</a:t>
            </a:r>
            <a:r>
              <a:rPr lang="en-US" altLang="zh-CN" sz="1800" dirty="0"/>
              <a:t>0-1</a:t>
            </a:r>
            <a:r>
              <a:rPr lang="zh-CN" altLang="en-US" sz="1800" dirty="0"/>
              <a:t>频率</a:t>
            </a:r>
            <a:r>
              <a:rPr lang="en-US" altLang="zh-CN" sz="1800" dirty="0"/>
              <a:t>5.1G</a:t>
            </a:r>
            <a:r>
              <a:rPr lang="zh-CN" altLang="en-US" sz="1800" dirty="0"/>
              <a:t>，保真度下降。（固定比特</a:t>
            </a:r>
            <a:r>
              <a:rPr lang="en-US" altLang="zh-CN" sz="1800" dirty="0"/>
              <a:t>3</a:t>
            </a:r>
            <a:r>
              <a:rPr lang="zh-CN" altLang="en-US" sz="1800" dirty="0"/>
              <a:t>频率为</a:t>
            </a:r>
            <a:r>
              <a:rPr lang="en-US" altLang="zh-CN" sz="1800" dirty="0" smtClean="0"/>
              <a:t>4.800G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 smtClean="0"/>
              <a:t>如果</a:t>
            </a:r>
            <a:r>
              <a:rPr lang="zh-CN" altLang="en-US" sz="1800" dirty="0"/>
              <a:t>要保证</a:t>
            </a:r>
            <a:r>
              <a:rPr lang="en-US" altLang="zh-CN" sz="1800" dirty="0" err="1"/>
              <a:t>Ufidelity</a:t>
            </a:r>
            <a:r>
              <a:rPr lang="zh-CN" altLang="en-US" sz="1800" dirty="0"/>
              <a:t>仍大于</a:t>
            </a:r>
            <a:r>
              <a:rPr lang="en-US" altLang="zh-CN" sz="1800" dirty="0"/>
              <a:t>0.99</a:t>
            </a:r>
            <a:r>
              <a:rPr lang="zh-CN" altLang="en-US" sz="1800" dirty="0"/>
              <a:t>，比特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频率与比特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频率</a:t>
            </a:r>
            <a:r>
              <a:rPr lang="en-US" altLang="zh-CN" sz="1800" dirty="0" smtClean="0"/>
              <a:t>4.94G</a:t>
            </a:r>
            <a:r>
              <a:rPr lang="zh-CN" altLang="en-US" sz="1800" dirty="0"/>
              <a:t>，相差至少</a:t>
            </a:r>
            <a:r>
              <a:rPr lang="zh-CN" altLang="en-US" sz="1800" dirty="0" smtClean="0"/>
              <a:t>要</a:t>
            </a:r>
            <a:r>
              <a:rPr lang="en-US" altLang="zh-CN" sz="1800" dirty="0" smtClean="0"/>
              <a:t>12.5M</a:t>
            </a:r>
            <a:r>
              <a:rPr lang="zh-CN" altLang="en-US" sz="1800" dirty="0"/>
              <a:t>以上，说明次临近比特频率差至少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12.5M</a:t>
            </a:r>
            <a:endParaRPr lang="zh-CN" altLang="en-US" sz="1800" dirty="0"/>
          </a:p>
        </p:txBody>
      </p:sp>
      <p:pic>
        <p:nvPicPr>
          <p:cNvPr id="4098" name="Picture 2" descr="F:\laboratory\Sync\程序\programme\two qubit gate\CZgate\IBM\DE\150_68\临近比特影响\wq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31790"/>
            <a:ext cx="2808312" cy="21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5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继续改变比特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频率，大于比特</a:t>
            </a:r>
            <a:r>
              <a:rPr lang="en-US" altLang="zh-CN" sz="1800" dirty="0"/>
              <a:t>1</a:t>
            </a:r>
            <a:r>
              <a:rPr lang="zh-CN" altLang="en-US" sz="1800" dirty="0"/>
              <a:t>，类似</a:t>
            </a:r>
            <a:r>
              <a:rPr lang="en-US" altLang="zh-CN" sz="1800" dirty="0"/>
              <a:t>W</a:t>
            </a:r>
            <a:r>
              <a:rPr lang="zh-CN" altLang="en-US" sz="1800" dirty="0"/>
              <a:t>型排布：当</a:t>
            </a:r>
            <a:r>
              <a:rPr lang="en-US" altLang="zh-CN" sz="1800" dirty="0"/>
              <a:t>qubit0</a:t>
            </a:r>
            <a:r>
              <a:rPr lang="zh-CN" altLang="en-US" sz="1800" dirty="0"/>
              <a:t>远离</a:t>
            </a:r>
            <a:r>
              <a:rPr lang="en-US" altLang="zh-CN" sz="1800" dirty="0"/>
              <a:t>qubit1</a:t>
            </a:r>
            <a:r>
              <a:rPr lang="zh-CN" altLang="en-US" sz="1800" dirty="0"/>
              <a:t>频率</a:t>
            </a:r>
            <a:r>
              <a:rPr lang="en-US" altLang="zh-CN" sz="1800" dirty="0"/>
              <a:t>5.1G</a:t>
            </a:r>
            <a:r>
              <a:rPr lang="zh-CN" altLang="en-US" sz="1800" dirty="0"/>
              <a:t>，保真度逐渐增大</a:t>
            </a:r>
            <a:r>
              <a:rPr lang="zh-CN" altLang="en-US" sz="1800" dirty="0" smtClean="0"/>
              <a:t>；当</a:t>
            </a:r>
            <a:r>
              <a:rPr lang="en-US" altLang="zh-CN" sz="1800" dirty="0" smtClean="0"/>
              <a:t>qubit0</a:t>
            </a:r>
            <a:r>
              <a:rPr lang="zh-CN" altLang="en-US" sz="1800" dirty="0" smtClean="0"/>
              <a:t>频率接近</a:t>
            </a:r>
            <a:r>
              <a:rPr lang="en-US" altLang="zh-CN" sz="1800" dirty="0" smtClean="0"/>
              <a:t>5.155G</a:t>
            </a:r>
            <a:r>
              <a:rPr lang="zh-CN" altLang="en-US" sz="1800" dirty="0" smtClean="0"/>
              <a:t>时，保真度下降，原因不明，有待考虑；当</a:t>
            </a:r>
            <a:r>
              <a:rPr lang="zh-CN" altLang="en-US" sz="1800" dirty="0"/>
              <a:t>比特</a:t>
            </a:r>
            <a:r>
              <a:rPr lang="en-US" altLang="zh-CN" sz="1800" dirty="0"/>
              <a:t>0</a:t>
            </a:r>
            <a:r>
              <a:rPr lang="zh-CN" altLang="en-US" sz="1800" dirty="0"/>
              <a:t>的</a:t>
            </a:r>
            <a:r>
              <a:rPr lang="en-US" altLang="zh-CN" sz="1800" dirty="0"/>
              <a:t>1-2</a:t>
            </a:r>
            <a:r>
              <a:rPr lang="zh-CN" altLang="en-US" sz="1800" dirty="0"/>
              <a:t>能级接近比特</a:t>
            </a:r>
            <a:r>
              <a:rPr lang="en-US" altLang="zh-CN" sz="1800" dirty="0"/>
              <a:t>2</a:t>
            </a:r>
            <a:r>
              <a:rPr lang="zh-CN" altLang="en-US" sz="1800" dirty="0"/>
              <a:t>的</a:t>
            </a:r>
            <a:r>
              <a:rPr lang="en-US" altLang="zh-CN" sz="1800" dirty="0"/>
              <a:t>0-1</a:t>
            </a:r>
            <a:r>
              <a:rPr lang="zh-CN" altLang="en-US" sz="1800" dirty="0"/>
              <a:t>能级</a:t>
            </a:r>
            <a:r>
              <a:rPr lang="zh-CN" altLang="en-US" sz="1800" dirty="0" smtClean="0"/>
              <a:t>时，驱动</a:t>
            </a:r>
            <a:r>
              <a:rPr lang="zh-CN" altLang="en-US" sz="1800" dirty="0"/>
              <a:t>比特</a:t>
            </a:r>
            <a:r>
              <a:rPr lang="en-US" altLang="zh-CN" sz="1800" dirty="0"/>
              <a:t>2</a:t>
            </a:r>
            <a:r>
              <a:rPr lang="zh-CN" altLang="en-US" sz="1800" dirty="0"/>
              <a:t>的同时也会驱动比特</a:t>
            </a:r>
            <a:r>
              <a:rPr lang="en-US" altLang="zh-CN" sz="1800" dirty="0"/>
              <a:t>0</a:t>
            </a:r>
            <a:r>
              <a:rPr lang="zh-CN" altLang="en-US" sz="1800" dirty="0"/>
              <a:t>，所以在</a:t>
            </a:r>
            <a:r>
              <a:rPr lang="en-US" altLang="zh-CN" sz="1800" dirty="0" smtClean="0"/>
              <a:t>5.20G</a:t>
            </a:r>
            <a:r>
              <a:rPr lang="zh-CN" altLang="en-US" sz="1800" dirty="0"/>
              <a:t>附近保真度</a:t>
            </a:r>
            <a:r>
              <a:rPr lang="zh-CN" altLang="en-US" sz="1800" dirty="0" smtClean="0"/>
              <a:t>下降；</a:t>
            </a:r>
            <a:endParaRPr lang="en-US" altLang="zh-CN" sz="1800" dirty="0" smtClean="0"/>
          </a:p>
          <a:p>
            <a:r>
              <a:rPr lang="zh-CN" altLang="en-US" sz="1800" dirty="0" smtClean="0"/>
              <a:t>要</a:t>
            </a:r>
            <a:r>
              <a:rPr lang="zh-CN" altLang="en-US" sz="1800" dirty="0"/>
              <a:t>保证</a:t>
            </a:r>
            <a:r>
              <a:rPr lang="en-US" altLang="zh-CN" sz="1800" dirty="0" err="1"/>
              <a:t>Ufidelity</a:t>
            </a:r>
            <a:r>
              <a:rPr lang="zh-CN" altLang="en-US" sz="1800" dirty="0"/>
              <a:t>仍大于</a:t>
            </a:r>
            <a:r>
              <a:rPr lang="en-US" altLang="zh-CN" sz="1800" dirty="0"/>
              <a:t>0.99</a:t>
            </a:r>
            <a:r>
              <a:rPr lang="zh-CN" altLang="en-US" sz="1800" dirty="0"/>
              <a:t>，比特</a:t>
            </a:r>
            <a:r>
              <a:rPr lang="en-US" altLang="zh-CN" sz="1800" dirty="0"/>
              <a:t>0</a:t>
            </a:r>
            <a:r>
              <a:rPr lang="zh-CN" altLang="en-US" sz="1800" dirty="0"/>
              <a:t>与比特</a:t>
            </a:r>
            <a:r>
              <a:rPr lang="en-US" altLang="zh-CN" sz="1800" dirty="0"/>
              <a:t>1</a:t>
            </a:r>
            <a:r>
              <a:rPr lang="zh-CN" altLang="en-US" sz="1800" dirty="0"/>
              <a:t>的能级差要大于</a:t>
            </a:r>
            <a:r>
              <a:rPr lang="en-US" altLang="zh-CN" sz="1800" dirty="0" smtClean="0"/>
              <a:t>60M</a:t>
            </a:r>
            <a:r>
              <a:rPr lang="zh-CN" altLang="en-US" sz="1800" dirty="0" smtClean="0"/>
              <a:t>，但是范围较小，比较稳定的方案是能级差</a:t>
            </a:r>
            <a:r>
              <a:rPr lang="zh-CN" altLang="en-US" sz="1800" dirty="0" smtClean="0"/>
              <a:t>大于</a:t>
            </a:r>
            <a:r>
              <a:rPr lang="en-US" altLang="zh-CN" sz="1800" dirty="0" smtClean="0"/>
              <a:t>125M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pic>
        <p:nvPicPr>
          <p:cNvPr id="5122" name="Picture 2" descr="F:\laboratory\Sync\程序\programme\two qubit gate\CZgate\IBM\DE\150_68\临近比特影响\wq0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12771"/>
            <a:ext cx="2952328" cy="22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5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改变比特</a:t>
            </a:r>
            <a:r>
              <a:rPr lang="en-US" altLang="zh-CN" sz="1800" dirty="0"/>
              <a:t>3</a:t>
            </a:r>
            <a:r>
              <a:rPr lang="zh-CN" altLang="en-US" sz="1800" dirty="0"/>
              <a:t>频率，小于比特</a:t>
            </a:r>
            <a:r>
              <a:rPr lang="en-US" altLang="zh-CN" sz="1800" dirty="0"/>
              <a:t>2</a:t>
            </a:r>
            <a:r>
              <a:rPr lang="zh-CN" altLang="en-US" sz="1800" dirty="0"/>
              <a:t>，类似</a:t>
            </a:r>
            <a:r>
              <a:rPr lang="en-US" altLang="zh-CN" sz="1800" dirty="0"/>
              <a:t>W</a:t>
            </a:r>
            <a:r>
              <a:rPr lang="zh-CN" altLang="en-US" sz="1800" dirty="0"/>
              <a:t>型排布：当</a:t>
            </a:r>
            <a:r>
              <a:rPr lang="en-US" altLang="zh-CN" sz="1800" dirty="0"/>
              <a:t>qubit3</a:t>
            </a:r>
            <a:r>
              <a:rPr lang="zh-CN" altLang="en-US" sz="1800" dirty="0"/>
              <a:t>远离</a:t>
            </a:r>
            <a:r>
              <a:rPr lang="en-US" altLang="zh-CN" sz="1800" dirty="0"/>
              <a:t>qubit2</a:t>
            </a:r>
            <a:r>
              <a:rPr lang="zh-CN" altLang="en-US" sz="1800" dirty="0" smtClean="0"/>
              <a:t>频率</a:t>
            </a:r>
            <a:r>
              <a:rPr lang="en-US" altLang="zh-CN" sz="1800" dirty="0" smtClean="0"/>
              <a:t>4.9494G</a:t>
            </a:r>
            <a:r>
              <a:rPr lang="zh-CN" altLang="en-US" sz="1800" dirty="0"/>
              <a:t>，保真度逐渐增大；（保持比特</a:t>
            </a:r>
            <a:r>
              <a:rPr lang="en-US" altLang="zh-CN" sz="1800" dirty="0"/>
              <a:t>0</a:t>
            </a:r>
            <a:r>
              <a:rPr lang="zh-CN" altLang="en-US" sz="1800" dirty="0"/>
              <a:t>频率为</a:t>
            </a:r>
            <a:r>
              <a:rPr lang="en-US" altLang="zh-CN" sz="1800" dirty="0" smtClean="0"/>
              <a:t>5.200G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/>
              <a:t>要保证</a:t>
            </a:r>
            <a:r>
              <a:rPr lang="en-US" altLang="zh-CN" sz="1800" dirty="0" err="1"/>
              <a:t>Ufidelity</a:t>
            </a:r>
            <a:r>
              <a:rPr lang="zh-CN" altLang="en-US" sz="1800" dirty="0"/>
              <a:t>仍大于</a:t>
            </a:r>
            <a:r>
              <a:rPr lang="en-US" altLang="zh-CN" sz="1800" dirty="0"/>
              <a:t>0.99</a:t>
            </a:r>
            <a:r>
              <a:rPr lang="zh-CN" altLang="en-US" sz="1800" dirty="0"/>
              <a:t>，比特</a:t>
            </a:r>
            <a:r>
              <a:rPr lang="en-US" altLang="zh-CN" sz="1800" dirty="0"/>
              <a:t>0</a:t>
            </a:r>
            <a:r>
              <a:rPr lang="zh-CN" altLang="en-US" sz="1800" dirty="0"/>
              <a:t>与比特</a:t>
            </a:r>
            <a:r>
              <a:rPr lang="en-US" altLang="zh-CN" sz="1800" dirty="0"/>
              <a:t>1</a:t>
            </a:r>
            <a:r>
              <a:rPr lang="zh-CN" altLang="en-US" sz="1800" dirty="0"/>
              <a:t>的能级差要</a:t>
            </a:r>
            <a:r>
              <a:rPr lang="zh-CN" altLang="en-US" sz="1800" dirty="0" smtClean="0"/>
              <a:t>大于</a:t>
            </a:r>
            <a:r>
              <a:rPr lang="en-US" altLang="zh-CN" sz="1800" dirty="0" smtClean="0"/>
              <a:t>25M</a:t>
            </a:r>
            <a:r>
              <a:rPr lang="zh-CN" altLang="en-US" sz="1800" dirty="0"/>
              <a:t>，即临近比特频率差最好要</a:t>
            </a:r>
            <a:r>
              <a:rPr lang="zh-CN" altLang="en-US" sz="1800" dirty="0" smtClean="0"/>
              <a:t>大于</a:t>
            </a:r>
            <a:r>
              <a:rPr lang="en-US" altLang="zh-CN" sz="1800" dirty="0" smtClean="0"/>
              <a:t>25M</a:t>
            </a:r>
            <a:endParaRPr lang="zh-CN" altLang="en-US" sz="1800" dirty="0"/>
          </a:p>
        </p:txBody>
      </p:sp>
      <p:pic>
        <p:nvPicPr>
          <p:cNvPr id="6146" name="Picture 2" descr="F:\laboratory\Sync\程序\programme\two qubit gate\CZgate\IBM\DE\150_68\临近比特影响\wq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11710"/>
            <a:ext cx="3501826" cy="26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74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DE</a:t>
            </a:r>
            <a:r>
              <a:rPr lang="zh-CN" altLang="en-US" dirty="0" smtClean="0"/>
              <a:t>找出来的参数对于频率差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和耦合强度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的鲁棒性还是很好的。</a:t>
            </a:r>
            <a:endParaRPr lang="en-US" altLang="zh-CN" dirty="0" smtClean="0"/>
          </a:p>
          <a:p>
            <a:r>
              <a:rPr lang="zh-CN" altLang="en-US" dirty="0" smtClean="0"/>
              <a:t>对于波形参数，</a:t>
            </a:r>
            <a:r>
              <a:rPr lang="zh-CN" altLang="en-US" dirty="0"/>
              <a:t>驱动强度</a:t>
            </a:r>
            <a:r>
              <a:rPr lang="en-US" altLang="zh-CN" dirty="0"/>
              <a:t>omega</a:t>
            </a:r>
            <a:r>
              <a:rPr lang="zh-CN" altLang="en-US" dirty="0"/>
              <a:t>的</a:t>
            </a:r>
            <a:r>
              <a:rPr lang="en-US" altLang="zh-CN" dirty="0"/>
              <a:t>±1M</a:t>
            </a:r>
            <a:r>
              <a:rPr lang="zh-CN" altLang="en-US" dirty="0"/>
              <a:t>的波动可以</a:t>
            </a:r>
            <a:r>
              <a:rPr lang="zh-CN" altLang="en-US" dirty="0" smtClean="0"/>
              <a:t>接受，时</a:t>
            </a:r>
            <a:r>
              <a:rPr lang="zh-CN" altLang="en-US" dirty="0"/>
              <a:t>长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/>
              <a:t>±1.25ns</a:t>
            </a:r>
            <a:r>
              <a:rPr lang="zh-CN" altLang="en-US" dirty="0"/>
              <a:t>的波动可以接受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17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综上所述，在非简谐性固定在</a:t>
            </a:r>
            <a:r>
              <a:rPr lang="en-US" altLang="zh-CN" sz="2800" dirty="0" smtClean="0"/>
              <a:t>-250M</a:t>
            </a:r>
            <a:r>
              <a:rPr lang="zh-CN" altLang="en-US" sz="2800" dirty="0" smtClean="0"/>
              <a:t>的情况下，相邻比特间能级差为</a:t>
            </a:r>
            <a:r>
              <a:rPr lang="en-US" altLang="zh-CN" sz="2800" dirty="0" smtClean="0"/>
              <a:t>150.56M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排列方式选为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型，以消除次临近的影响，即不会同时驱动两个比特。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型的上拐角处，最高点两侧的比特频率差可以分别选择为</a:t>
            </a:r>
            <a:r>
              <a:rPr lang="en-US" altLang="zh-CN" sz="2800" dirty="0" smtClean="0">
                <a:solidFill>
                  <a:srgbClr val="FF0000"/>
                </a:solidFill>
              </a:rPr>
              <a:t>150M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75~85M</a:t>
            </a:r>
            <a:r>
              <a:rPr lang="zh-CN" altLang="en-US" sz="2800" dirty="0" smtClean="0"/>
              <a:t>（或</a:t>
            </a:r>
            <a:r>
              <a:rPr lang="en-US" altLang="zh-CN" sz="2800" dirty="0" smtClean="0"/>
              <a:t>165~170M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449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4906"/>
              </p:ext>
            </p:extLst>
          </p:nvPr>
        </p:nvGraphicFramePr>
        <p:xfrm>
          <a:off x="457200" y="1200150"/>
          <a:ext cx="8229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284380"/>
                <a:gridCol w="106693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Delta(M)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r>
                        <a:rPr lang="en-US" altLang="zh-CN" dirty="0" smtClean="0"/>
                        <a:t>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Omega(M)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99.97%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21.39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33.6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3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算法找到的能级排列方式的鲁棒性进行分析</a:t>
            </a:r>
            <a:endParaRPr lang="en-US" altLang="zh-CN" dirty="0" smtClean="0"/>
          </a:p>
          <a:p>
            <a:r>
              <a:rPr lang="zh-CN" altLang="en-US" dirty="0" smtClean="0"/>
              <a:t>观察临近和次临近对能级排列的影响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90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</a:t>
            </a:r>
            <a:r>
              <a:rPr lang="en-US" altLang="zh-CN" sz="3200" dirty="0" smtClean="0"/>
              <a:t>Differential Evolution</a:t>
            </a:r>
            <a:r>
              <a:rPr lang="zh-CN" altLang="en-US" sz="3200" dirty="0" smtClean="0"/>
              <a:t>寻找最优参数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SuSSADE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DE</a:t>
            </a:r>
            <a:r>
              <a:rPr lang="zh-CN" altLang="en-US" sz="2400" dirty="0" smtClean="0"/>
              <a:t>的一个变种），寻找最优的</a:t>
            </a:r>
            <a:r>
              <a:rPr lang="el-GR" altLang="zh-CN" sz="2400" dirty="0" smtClean="0"/>
              <a:t>Δ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tp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omega(</a:t>
            </a:r>
            <a:r>
              <a:rPr lang="zh-CN" altLang="en-US" sz="2400" dirty="0" smtClean="0"/>
              <a:t>驱动强度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参数，最终的得到的参数如下：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门的保真度为</a:t>
            </a:r>
            <a:r>
              <a:rPr lang="en-US" altLang="zh-CN" sz="2400" dirty="0" smtClean="0"/>
              <a:t>99.70%</a:t>
            </a:r>
            <a:r>
              <a:rPr lang="zh-CN" altLang="en-US" sz="2400" dirty="0" smtClean="0"/>
              <a:t>，门的个数</a:t>
            </a:r>
            <a:r>
              <a:rPr lang="en-US" altLang="zh-CN" sz="2400" dirty="0" smtClean="0"/>
              <a:t>27.50</a:t>
            </a:r>
            <a:r>
              <a:rPr lang="zh-CN" altLang="en-US" sz="2400" dirty="0" smtClean="0"/>
              <a:t>，时长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下限</a:t>
            </a:r>
            <a:r>
              <a:rPr lang="en-US" altLang="zh-CN" sz="2400" dirty="0" smtClean="0"/>
              <a:t>261ns</a:t>
            </a:r>
          </a:p>
          <a:p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10126"/>
              </p:ext>
            </p:extLst>
          </p:nvPr>
        </p:nvGraphicFramePr>
        <p:xfrm>
          <a:off x="1475656" y="2139702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altLang="zh-CN" sz="1800" dirty="0" smtClean="0"/>
                        <a:t>Δ</a:t>
                      </a:r>
                      <a:r>
                        <a:rPr lang="en-US" altLang="zh-CN" sz="1800" dirty="0" smtClean="0"/>
                        <a:t>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omega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总时长</a:t>
                      </a:r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163.98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Robustness</a:t>
            </a:r>
            <a:r>
              <a:rPr lang="zh-CN" altLang="en-US" dirty="0" smtClean="0"/>
              <a:t>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分别研究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参数中频率差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波动，耦合强度</a:t>
            </a:r>
            <a:r>
              <a:rPr lang="en-US" altLang="zh-CN" dirty="0" smtClean="0"/>
              <a:t>g</a:t>
            </a:r>
            <a:r>
              <a:rPr lang="zh-CN" altLang="en-US" dirty="0" smtClean="0"/>
              <a:t>波动对保真度等性质的影响</a:t>
            </a:r>
            <a:endParaRPr lang="en-US" altLang="zh-CN" dirty="0" smtClean="0"/>
          </a:p>
          <a:p>
            <a:r>
              <a:rPr lang="zh-CN" altLang="en-US" dirty="0" smtClean="0"/>
              <a:t>研究固定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参数下，波形参数（时长，驱动强度）波动对保真度的影响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53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Qubit</a:t>
            </a:r>
            <a:r>
              <a:rPr lang="zh-CN" altLang="en-US" dirty="0"/>
              <a:t>参数波动（频率差）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</a:t>
            </a:r>
            <a:r>
              <a:rPr lang="en-US" altLang="zh-CN" dirty="0" smtClean="0"/>
              <a:t>g</a:t>
            </a:r>
            <a:r>
              <a:rPr lang="zh-CN" altLang="en-US" dirty="0" smtClean="0"/>
              <a:t>不变，改变频率差，然后在</a:t>
            </a:r>
            <a:r>
              <a:rPr lang="en-US" altLang="zh-CN" dirty="0" smtClean="0"/>
              <a:t>(163.98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89.65M)</a:t>
            </a:r>
            <a:r>
              <a:rPr lang="zh-CN" altLang="en-US" dirty="0" smtClean="0"/>
              <a:t>附近对波形参数进行寻优，得到保真度最大的参数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94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参数波动（频率差）</a:t>
            </a:r>
            <a:endParaRPr lang="zh-CN" altLang="en-US" dirty="0"/>
          </a:p>
        </p:txBody>
      </p:sp>
      <p:pic>
        <p:nvPicPr>
          <p:cNvPr id="1026" name="Picture 2" descr="F:\laboratory\Sync\程序\programme\two qubit gate\CZgate\IBM\DE\150_68\更改qubit参数\delta\total_delta_0.150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34886"/>
            <a:ext cx="28798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laboratory\Sync\程序\programme\two qubit gate\CZgate\IBM\DE\150_68\更改qubit参数\delta\fidelity_delta_0.150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45861"/>
            <a:ext cx="2701354" cy="202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laboratory\Sync\程序\programme\two qubit gate\CZgate\IBM\DE\150_68\更改qubit参数\delta\N_delta_0.150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83172"/>
            <a:ext cx="2783809" cy="208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laboratory\Sync\程序\programme\two qubit gate\CZgate\IBM\DE\150_68\更改qubit参数\delta\omega_delta_0.150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97" y="2897619"/>
            <a:ext cx="278380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2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Qubit</a:t>
            </a:r>
            <a:r>
              <a:rPr lang="zh-CN" altLang="en-US" dirty="0"/>
              <a:t>参数波动（频率差）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从上面三幅图可以看出，当频率差在</a:t>
            </a:r>
            <a:r>
              <a:rPr lang="en-US" altLang="zh-CN" dirty="0" smtClean="0"/>
              <a:t>145M~165M</a:t>
            </a:r>
            <a:r>
              <a:rPr lang="zh-CN" altLang="en-US" dirty="0" smtClean="0"/>
              <a:t>之间变化时，保真度变化都可以接受</a:t>
            </a:r>
            <a:endParaRPr lang="en-US" altLang="zh-CN" dirty="0" smtClean="0"/>
          </a:p>
          <a:p>
            <a:r>
              <a:rPr lang="zh-CN" altLang="en-US" dirty="0"/>
              <a:t>门</a:t>
            </a:r>
            <a:r>
              <a:rPr lang="zh-CN" altLang="en-US" dirty="0" smtClean="0"/>
              <a:t>的时间和门的个数变化也比较小，都可以接受</a:t>
            </a:r>
            <a:endParaRPr lang="en-US" altLang="zh-CN" dirty="0" smtClean="0"/>
          </a:p>
          <a:p>
            <a:r>
              <a:rPr lang="zh-CN" altLang="en-US" dirty="0" smtClean="0"/>
              <a:t>驱动频率</a:t>
            </a:r>
            <a:r>
              <a:rPr lang="en-US" altLang="zh-CN" dirty="0" smtClean="0"/>
              <a:t>omega</a:t>
            </a:r>
            <a:r>
              <a:rPr lang="zh-CN" altLang="en-US" dirty="0" smtClean="0"/>
              <a:t>变化也比较小。</a:t>
            </a:r>
            <a:endParaRPr lang="en-US" altLang="zh-CN" dirty="0" smtClean="0"/>
          </a:p>
          <a:p>
            <a:r>
              <a:rPr lang="zh-CN" altLang="en-US" dirty="0" smtClean="0"/>
              <a:t>总体来说，对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频率差的鲁棒性还是不错的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23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Qubit</a:t>
            </a:r>
            <a:r>
              <a:rPr lang="zh-CN" altLang="en-US" dirty="0"/>
              <a:t>参数波动（</a:t>
            </a:r>
            <a:r>
              <a:rPr lang="en-US" altLang="zh-CN" dirty="0"/>
              <a:t>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保持频率差不变，改变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，然后在</a:t>
            </a:r>
            <a:r>
              <a:rPr lang="en-US" altLang="zh-CN" dirty="0" smtClean="0"/>
              <a:t>(163.98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89.65M)</a:t>
            </a:r>
            <a:r>
              <a:rPr lang="zh-CN" altLang="en-US" dirty="0" smtClean="0"/>
              <a:t>附近对波形参数进行寻优，得到保真度最大的参数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41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参数波动（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 descr="F:\laboratory\Sync\程序\programme\two qubit gate\CZgate\IBM\DE\150_68\更改qubit参数\g\total_g_0.0006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78723"/>
            <a:ext cx="2629346" cy="19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laboratory\Sync\程序\programme\two qubit gate\CZgate\IBM\DE\150_68\更改qubit参数\g\fidelity_g_0.0006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43558"/>
            <a:ext cx="2629346" cy="19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laboratory\Sync\程序\programme\two qubit gate\CZgate\IBM\DE\150_68\更改qubit参数\g\N_g_0.0006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55" y="843558"/>
            <a:ext cx="2629346" cy="19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laboratory\Sync\程序\programme\two qubit gate\CZgate\IBM\DE\150_68\更改qubit参数\g\omega_g_0.00068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18933"/>
            <a:ext cx="2629346" cy="19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2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e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12702</TotalTime>
  <Words>935</Words>
  <Application>Microsoft Office PowerPoint</Application>
  <PresentationFormat>全屏显示(16:9)</PresentationFormat>
  <Paragraphs>97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通过DE找到的能级排布</vt:lpstr>
      <vt:lpstr>目标</vt:lpstr>
      <vt:lpstr>利用Differential Evolution寻找最优参数</vt:lpstr>
      <vt:lpstr>Robustness研究</vt:lpstr>
      <vt:lpstr>Qubit参数波动（频率差）</vt:lpstr>
      <vt:lpstr>Qubit参数波动（频率差）</vt:lpstr>
      <vt:lpstr>Qubit参数波动（频率差）</vt:lpstr>
      <vt:lpstr>Qubit参数波动（g）</vt:lpstr>
      <vt:lpstr>Qubit参数波动（g）</vt:lpstr>
      <vt:lpstr>Qubit参数波动（g）</vt:lpstr>
      <vt:lpstr>波形参数波动</vt:lpstr>
      <vt:lpstr>波形参数波动</vt:lpstr>
      <vt:lpstr>临近和次临近影响</vt:lpstr>
      <vt:lpstr>次临近影响</vt:lpstr>
      <vt:lpstr>临近比特影响</vt:lpstr>
      <vt:lpstr>临近比特影响</vt:lpstr>
      <vt:lpstr>总结</vt:lpstr>
      <vt:lpstr>总结</vt:lpstr>
      <vt:lpstr>参数总结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通过DE找到的能级排布</dc:title>
  <dc:creator>Chen</dc:creator>
  <cp:lastModifiedBy>PC</cp:lastModifiedBy>
  <cp:revision>29</cp:revision>
  <dcterms:created xsi:type="dcterms:W3CDTF">2017-12-31T15:16:11Z</dcterms:created>
  <dcterms:modified xsi:type="dcterms:W3CDTF">2018-01-25T02:43:42Z</dcterms:modified>
</cp:coreProperties>
</file>