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348" r:id="rId4"/>
    <p:sldId id="276" r:id="rId5"/>
    <p:sldId id="278" r:id="rId6"/>
    <p:sldId id="271" r:id="rId7"/>
    <p:sldId id="272" r:id="rId8"/>
    <p:sldId id="349" r:id="rId9"/>
    <p:sldId id="274" r:id="rId10"/>
    <p:sldId id="273" r:id="rId11"/>
    <p:sldId id="275" r:id="rId12"/>
    <p:sldId id="279" r:id="rId13"/>
    <p:sldId id="280" r:id="rId14"/>
    <p:sldId id="281" r:id="rId15"/>
    <p:sldId id="282" r:id="rId16"/>
    <p:sldId id="283" r:id="rId17"/>
    <p:sldId id="284" r:id="rId18"/>
    <p:sldId id="328" r:id="rId19"/>
    <p:sldId id="305" r:id="rId20"/>
    <p:sldId id="306" r:id="rId21"/>
    <p:sldId id="330" r:id="rId22"/>
    <p:sldId id="329" r:id="rId23"/>
    <p:sldId id="261" r:id="rId24"/>
    <p:sldId id="257" r:id="rId25"/>
    <p:sldId id="258" r:id="rId26"/>
    <p:sldId id="263" r:id="rId27"/>
    <p:sldId id="264" r:id="rId28"/>
    <p:sldId id="265" r:id="rId29"/>
    <p:sldId id="266" r:id="rId30"/>
    <p:sldId id="267" r:id="rId31"/>
    <p:sldId id="268" r:id="rId32"/>
    <p:sldId id="285" r:id="rId33"/>
    <p:sldId id="292" r:id="rId34"/>
    <p:sldId id="286" r:id="rId35"/>
    <p:sldId id="289" r:id="rId36"/>
    <p:sldId id="288" r:id="rId37"/>
    <p:sldId id="287"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标题" id="{7bd0b155-5691-4446-b694-839261bb9c26}">
          <p14:sldIdLst>
            <p14:sldId id="256"/>
          </p14:sldIdLst>
        </p14:section>
        <p14:section name="CR门" id="{13703a88-0992-4f3c-b702-d4d487e077b9}">
          <p14:sldIdLst>
            <p14:sldId id="348"/>
            <p14:sldId id="276"/>
          </p14:sldIdLst>
        </p14:section>
        <p14:section name="原理分析" id="{f11fee49-2860-467b-9db0-260f4df3d712}">
          <p14:sldIdLst>
            <p14:sldId id="278"/>
            <p14:sldId id="271"/>
            <p14:sldId id="272"/>
            <p14:sldId id="349"/>
            <p14:sldId id="274"/>
            <p14:sldId id="275"/>
            <p14:sldId id="279"/>
            <p14:sldId id="273"/>
          </p14:sldIdLst>
        </p14:section>
        <p14:section name="哈密顿矩阵数值解求门时间" id="{c96d64e9-7f89-4e4f-82b1-4ab4f58f2f04}">
          <p14:sldIdLst>
            <p14:sldId id="280"/>
            <p14:sldId id="281"/>
            <p14:sldId id="282"/>
          </p14:sldIdLst>
        </p14:section>
        <p14:section name="接近IBM论文实验参数的仿真结果" id="{ae8c6105-65fc-4946-89ee-757cf2407c51}">
          <p14:sldIdLst>
            <p14:sldId id="283"/>
            <p14:sldId id="284"/>
            <p14:sldId id="328"/>
          </p14:sldIdLst>
        </p14:section>
        <p14:section name="不考虑退相干的平均门保真度计算" id="{fce8ec87-eb52-458e-a27f-cedd15f0dadb}">
          <p14:sldIdLst>
            <p14:sldId id="305"/>
            <p14:sldId id="306"/>
          </p14:sldIdLst>
        </p14:section>
        <p14:section name="结论" id="{125c78ea-11e3-4ef3-a660-2fd27efc1f2a}">
          <p14:sldIdLst>
            <p14:sldId id="330"/>
          </p14:sldIdLst>
        </p14:section>
        <p14:section name="附录" id="{b414b71c-1626-462e-a10a-e75cfbb328a1}">
          <p14:sldIdLst>
            <p14:sldId id="329"/>
          </p14:sldIdLst>
        </p14:section>
        <p14:section name="仿真结果1：二能级系统近似" id="{d29b39d7-70ba-4a27-bf09-cf890b953619}">
          <p14:sldIdLst>
            <p14:sldId id="261"/>
            <p14:sldId id="257"/>
            <p14:sldId id="258"/>
          </p14:sldIdLst>
        </p14:section>
        <p14:section name="仿真结果2：含腔三能级系统" id="{d1259ca0-2dac-4ff2-87d1-f9334e48ac92}">
          <p14:sldIdLst>
            <p14:sldId id="263"/>
            <p14:sldId id="264"/>
          </p14:sldIdLst>
        </p14:section>
        <p14:section name="仿真结果3：增大驱动强度减小门时间" id="{0a701881-0adc-4860-9135-afee282528b2}">
          <p14:sldIdLst>
            <p14:sldId id="265"/>
            <p14:sldId id="266"/>
          </p14:sldIdLst>
        </p14:section>
        <p14:section name="仿真结果4：尝试IBM耦合参数" id="{077e59cb-7441-4544-bdd5-749b31064495}">
          <p14:sldIdLst>
            <p14:sldId id="267"/>
            <p14:sldId id="268"/>
            <p14:sldId id="285"/>
            <p14:sldId id="292"/>
            <p14:sldId id="286"/>
            <p14:sldId id="289"/>
            <p14:sldId id="288"/>
            <p14:sldId id="28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2.xml"/><Relationship Id="rId39" Type="http://schemas.openxmlformats.org/officeDocument/2006/relationships/presProps" Target="presProps.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4" Type="http://schemas.openxmlformats.org/officeDocument/2006/relationships/image" Target="../media/image41.wmf"/><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s>
</file>

<file path=ppt/drawings/_rels/vmlDrawing11.vml.rels><?xml version="1.0" encoding="UTF-8" standalone="yes"?>
<Relationships xmlns="http://schemas.openxmlformats.org/package/2006/relationships"><Relationship Id="rId4" Type="http://schemas.openxmlformats.org/officeDocument/2006/relationships/image" Target="../media/image45.wmf"/><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s>
</file>

<file path=ppt/drawings/_rels/vmlDrawing12.vml.rels><?xml version="1.0" encoding="UTF-8" standalone="yes"?>
<Relationships xmlns="http://schemas.openxmlformats.org/package/2006/relationships"><Relationship Id="rId4" Type="http://schemas.openxmlformats.org/officeDocument/2006/relationships/image" Target="../media/image49.wmf"/><Relationship Id="rId3" Type="http://schemas.openxmlformats.org/officeDocument/2006/relationships/image" Target="../media/image26.wmf"/><Relationship Id="rId2" Type="http://schemas.openxmlformats.org/officeDocument/2006/relationships/image" Target="../media/image48.wmf"/><Relationship Id="rId1" Type="http://schemas.openxmlformats.org/officeDocument/2006/relationships/image" Target="../media/image47.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s>
</file>

<file path=ppt/drawings/_rels/vmlDrawing2.vml.rels><?xml version="1.0" encoding="UTF-8" standalone="yes"?>
<Relationships xmlns="http://schemas.openxmlformats.org/package/2006/relationships"><Relationship Id="rId4" Type="http://schemas.openxmlformats.org/officeDocument/2006/relationships/image" Target="../media/image10.wmf"/><Relationship Id="rId3" Type="http://schemas.openxmlformats.org/officeDocument/2006/relationships/image" Target="../media/image9.wmf"/><Relationship Id="rId2" Type="http://schemas.openxmlformats.org/officeDocument/2006/relationships/image" Target="../media/image6.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4" Type="http://schemas.openxmlformats.org/officeDocument/2006/relationships/image" Target="../media/image18.wmf"/><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28.wmf"/><Relationship Id="rId7" Type="http://schemas.openxmlformats.org/officeDocument/2006/relationships/image" Target="../media/image27.wmf"/><Relationship Id="rId6" Type="http://schemas.openxmlformats.org/officeDocument/2006/relationships/image" Target="../media/image26.wmf"/><Relationship Id="rId5" Type="http://schemas.openxmlformats.org/officeDocument/2006/relationships/image" Target="../media/image25.wmf"/><Relationship Id="rId4" Type="http://schemas.openxmlformats.org/officeDocument/2006/relationships/image" Target="../media/image24.wmf"/><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7.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2.png"/><Relationship Id="rId1" Type="http://schemas.openxmlformats.org/officeDocument/2006/relationships/image" Target="../media/image31.png"/></Relationships>
</file>

<file path=ppt/slides/_rels/slide11.xml.rels><?xml version="1.0" encoding="UTF-8" standalone="yes"?>
<Relationships xmlns="http://schemas.openxmlformats.org/package/2006/relationships"><Relationship Id="rId9" Type="http://schemas.openxmlformats.org/officeDocument/2006/relationships/vmlDrawing" Target="../drawings/vmlDrawing8.vml"/><Relationship Id="rId8" Type="http://schemas.openxmlformats.org/officeDocument/2006/relationships/slideLayout" Target="../slideLayouts/slideLayout2.xml"/><Relationship Id="rId7" Type="http://schemas.openxmlformats.org/officeDocument/2006/relationships/image" Target="../media/image36.png"/><Relationship Id="rId6" Type="http://schemas.openxmlformats.org/officeDocument/2006/relationships/image" Target="../media/image35.wmf"/><Relationship Id="rId5" Type="http://schemas.openxmlformats.org/officeDocument/2006/relationships/oleObject" Target="../embeddings/oleObject24.bin"/><Relationship Id="rId4" Type="http://schemas.openxmlformats.org/officeDocument/2006/relationships/image" Target="../media/image34.wmf"/><Relationship Id="rId3" Type="http://schemas.openxmlformats.org/officeDocument/2006/relationships/oleObject" Target="../embeddings/oleObject23.bin"/><Relationship Id="rId2" Type="http://schemas.openxmlformats.org/officeDocument/2006/relationships/image" Target="../media/image33.wmf"/><Relationship Id="rId1" Type="http://schemas.openxmlformats.org/officeDocument/2006/relationships/oleObject" Target="../embeddings/oleObject22.bin"/></Relationships>
</file>

<file path=ppt/slides/_rels/slide12.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37.wmf"/><Relationship Id="rId1" Type="http://schemas.openxmlformats.org/officeDocument/2006/relationships/oleObject" Target="../embeddings/oleObject25.bin"/></Relationships>
</file>

<file path=ppt/slides/_rels/slide1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41.wmf"/><Relationship Id="rId7" Type="http://schemas.openxmlformats.org/officeDocument/2006/relationships/oleObject" Target="../embeddings/oleObject29.bin"/><Relationship Id="rId6" Type="http://schemas.openxmlformats.org/officeDocument/2006/relationships/image" Target="../media/image40.wmf"/><Relationship Id="rId5" Type="http://schemas.openxmlformats.org/officeDocument/2006/relationships/oleObject" Target="../embeddings/oleObject28.bin"/><Relationship Id="rId4" Type="http://schemas.openxmlformats.org/officeDocument/2006/relationships/image" Target="../media/image39.wmf"/><Relationship Id="rId3" Type="http://schemas.openxmlformats.org/officeDocument/2006/relationships/oleObject" Target="../embeddings/oleObject27.bin"/><Relationship Id="rId2" Type="http://schemas.openxmlformats.org/officeDocument/2006/relationships/image" Target="../media/image38.wmf"/><Relationship Id="rId10" Type="http://schemas.openxmlformats.org/officeDocument/2006/relationships/vmlDrawing" Target="../drawings/vmlDrawing10.vml"/><Relationship Id="rId1" Type="http://schemas.openxmlformats.org/officeDocument/2006/relationships/oleObject" Target="../embeddings/oleObject26.bin"/></Relationships>
</file>

<file path=ppt/slides/_rels/slide1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45.wmf"/><Relationship Id="rId7" Type="http://schemas.openxmlformats.org/officeDocument/2006/relationships/oleObject" Target="../embeddings/oleObject33.bin"/><Relationship Id="rId6" Type="http://schemas.openxmlformats.org/officeDocument/2006/relationships/image" Target="../media/image44.wmf"/><Relationship Id="rId5" Type="http://schemas.openxmlformats.org/officeDocument/2006/relationships/oleObject" Target="../embeddings/oleObject32.bin"/><Relationship Id="rId4" Type="http://schemas.openxmlformats.org/officeDocument/2006/relationships/image" Target="../media/image43.wmf"/><Relationship Id="rId3" Type="http://schemas.openxmlformats.org/officeDocument/2006/relationships/oleObject" Target="../embeddings/oleObject31.bin"/><Relationship Id="rId2" Type="http://schemas.openxmlformats.org/officeDocument/2006/relationships/image" Target="../media/image42.wmf"/><Relationship Id="rId10" Type="http://schemas.openxmlformats.org/officeDocument/2006/relationships/vmlDrawing" Target="../drawings/vmlDrawing11.vml"/><Relationship Id="rId1" Type="http://schemas.openxmlformats.org/officeDocument/2006/relationships/oleObject" Target="../embeddings/oleObject30.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6.png"/></Relationships>
</file>

<file path=ppt/slides/_rels/slide18.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49.wmf"/><Relationship Id="rId7" Type="http://schemas.openxmlformats.org/officeDocument/2006/relationships/oleObject" Target="../embeddings/oleObject37.bin"/><Relationship Id="rId6" Type="http://schemas.openxmlformats.org/officeDocument/2006/relationships/image" Target="../media/image26.wmf"/><Relationship Id="rId5" Type="http://schemas.openxmlformats.org/officeDocument/2006/relationships/oleObject" Target="../embeddings/oleObject36.bin"/><Relationship Id="rId4" Type="http://schemas.openxmlformats.org/officeDocument/2006/relationships/image" Target="../media/image48.wmf"/><Relationship Id="rId3" Type="http://schemas.openxmlformats.org/officeDocument/2006/relationships/oleObject" Target="../embeddings/oleObject35.bin"/><Relationship Id="rId2" Type="http://schemas.openxmlformats.org/officeDocument/2006/relationships/image" Target="../media/image47.wmf"/><Relationship Id="rId10" Type="http://schemas.openxmlformats.org/officeDocument/2006/relationships/vmlDrawing" Target="../drawings/vmlDrawing12.vml"/><Relationship Id="rId1" Type="http://schemas.openxmlformats.org/officeDocument/2006/relationships/oleObject" Target="../embeddings/oleObject34.bin"/></Relationships>
</file>

<file path=ppt/slides/_rels/slide19.xml.rels><?xml version="1.0" encoding="UTF-8" standalone="yes"?>
<Relationships xmlns="http://schemas.openxmlformats.org/package/2006/relationships"><Relationship Id="rId8" Type="http://schemas.openxmlformats.org/officeDocument/2006/relationships/vmlDrawing" Target="../drawings/vmlDrawing13.vml"/><Relationship Id="rId7" Type="http://schemas.openxmlformats.org/officeDocument/2006/relationships/slideLayout" Target="../slideLayouts/slideLayout2.xml"/><Relationship Id="rId6" Type="http://schemas.openxmlformats.org/officeDocument/2006/relationships/image" Target="../media/image52.wmf"/><Relationship Id="rId5" Type="http://schemas.openxmlformats.org/officeDocument/2006/relationships/oleObject" Target="../embeddings/oleObject40.bin"/><Relationship Id="rId4" Type="http://schemas.openxmlformats.org/officeDocument/2006/relationships/image" Target="../media/image51.wmf"/><Relationship Id="rId3" Type="http://schemas.openxmlformats.org/officeDocument/2006/relationships/oleObject" Target="../embeddings/oleObject39.bin"/><Relationship Id="rId2" Type="http://schemas.openxmlformats.org/officeDocument/2006/relationships/image" Target="../media/image50.wmf"/><Relationship Id="rId1" Type="http://schemas.openxmlformats.org/officeDocument/2006/relationships/oleObject" Target="../embeddings/oleObject38.bin"/></Relationships>
</file>

<file path=ppt/slides/_rels/slide2.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3.wmf"/><Relationship Id="rId3" Type="http://schemas.openxmlformats.org/officeDocument/2006/relationships/oleObject" Target="../embeddings/oleObject1.bin"/><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9" Type="http://schemas.openxmlformats.org/officeDocument/2006/relationships/image" Target="../media/image9.wmf"/><Relationship Id="rId8" Type="http://schemas.openxmlformats.org/officeDocument/2006/relationships/oleObject" Target="../embeddings/oleObject4.bin"/><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wmf"/><Relationship Id="rId4" Type="http://schemas.openxmlformats.org/officeDocument/2006/relationships/oleObject" Target="../embeddings/oleObject3.bin"/><Relationship Id="rId3" Type="http://schemas.openxmlformats.org/officeDocument/2006/relationships/image" Target="../media/image5.wmf"/><Relationship Id="rId2" Type="http://schemas.openxmlformats.org/officeDocument/2006/relationships/oleObject" Target="../embeddings/oleObject2.bin"/><Relationship Id="rId14" Type="http://schemas.openxmlformats.org/officeDocument/2006/relationships/vmlDrawing" Target="../drawings/vmlDrawing2.vml"/><Relationship Id="rId13" Type="http://schemas.openxmlformats.org/officeDocument/2006/relationships/slideLayout" Target="../slideLayouts/slideLayout2.xml"/><Relationship Id="rId12" Type="http://schemas.openxmlformats.org/officeDocument/2006/relationships/image" Target="../media/image11.png"/><Relationship Id="rId11" Type="http://schemas.openxmlformats.org/officeDocument/2006/relationships/image" Target="../media/image10.wmf"/><Relationship Id="rId10" Type="http://schemas.openxmlformats.org/officeDocument/2006/relationships/oleObject" Target="../embeddings/oleObject5.bin"/><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3.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4.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5.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6.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7.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6.png"/></Relationships>
</file>

<file path=ppt/slides/_rels/slide4.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12.wmf"/><Relationship Id="rId1" Type="http://schemas.openxmlformats.org/officeDocument/2006/relationships/oleObject" Target="../embeddings/oleObject6.bin"/></Relationships>
</file>

<file path=ppt/slides/_rels/slide5.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2.xml"/><Relationship Id="rId4" Type="http://schemas.openxmlformats.org/officeDocument/2006/relationships/image" Target="../media/image14.wmf"/><Relationship Id="rId3" Type="http://schemas.openxmlformats.org/officeDocument/2006/relationships/oleObject" Target="../embeddings/oleObject8.bin"/><Relationship Id="rId2" Type="http://schemas.openxmlformats.org/officeDocument/2006/relationships/image" Target="../media/image13.wmf"/><Relationship Id="rId1" Type="http://schemas.openxmlformats.org/officeDocument/2006/relationships/oleObject" Target="../embeddings/oleObject7.bin"/></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8.wmf"/><Relationship Id="rId7" Type="http://schemas.openxmlformats.org/officeDocument/2006/relationships/oleObject" Target="../embeddings/oleObject12.bin"/><Relationship Id="rId6" Type="http://schemas.openxmlformats.org/officeDocument/2006/relationships/image" Target="../media/image17.wmf"/><Relationship Id="rId5" Type="http://schemas.openxmlformats.org/officeDocument/2006/relationships/oleObject" Target="../embeddings/oleObject11.bin"/><Relationship Id="rId4" Type="http://schemas.openxmlformats.org/officeDocument/2006/relationships/image" Target="../media/image16.wmf"/><Relationship Id="rId3" Type="http://schemas.openxmlformats.org/officeDocument/2006/relationships/oleObject" Target="../embeddings/oleObject10.bin"/><Relationship Id="rId2" Type="http://schemas.openxmlformats.org/officeDocument/2006/relationships/image" Target="../media/image15.wmf"/><Relationship Id="rId10" Type="http://schemas.openxmlformats.org/officeDocument/2006/relationships/vmlDrawing" Target="../drawings/vmlDrawing5.vml"/><Relationship Id="rId1" Type="http://schemas.openxmlformats.org/officeDocument/2006/relationships/oleObject" Target="../embeddings/oleObject9.bin"/></Relationships>
</file>

<file path=ppt/slides/_rels/slide7.xml.rels><?xml version="1.0" encoding="UTF-8" standalone="yes"?>
<Relationships xmlns="http://schemas.openxmlformats.org/package/2006/relationships"><Relationship Id="rId5" Type="http://schemas.openxmlformats.org/officeDocument/2006/relationships/vmlDrawing" Target="../drawings/vmlDrawing6.vml"/><Relationship Id="rId4" Type="http://schemas.openxmlformats.org/officeDocument/2006/relationships/slideLayout" Target="../slideLayouts/slideLayout2.xml"/><Relationship Id="rId3" Type="http://schemas.openxmlformats.org/officeDocument/2006/relationships/image" Target="../media/image20.wmf"/><Relationship Id="rId2" Type="http://schemas.openxmlformats.org/officeDocument/2006/relationships/oleObject" Target="../embeddings/oleObject13.bin"/><Relationship Id="rId1" Type="http://schemas.openxmlformats.org/officeDocument/2006/relationships/image" Target="../media/image19.png"/></Relationships>
</file>

<file path=ppt/slides/_rels/slide8.xml.rels><?xml version="1.0" encoding="UTF-8" standalone="yes"?>
<Relationships xmlns="http://schemas.openxmlformats.org/package/2006/relationships"><Relationship Id="rId9" Type="http://schemas.openxmlformats.org/officeDocument/2006/relationships/oleObject" Target="../embeddings/oleObject18.bin"/><Relationship Id="rId8" Type="http://schemas.openxmlformats.org/officeDocument/2006/relationships/image" Target="../media/image24.wmf"/><Relationship Id="rId7" Type="http://schemas.openxmlformats.org/officeDocument/2006/relationships/oleObject" Target="../embeddings/oleObject17.bin"/><Relationship Id="rId6" Type="http://schemas.openxmlformats.org/officeDocument/2006/relationships/image" Target="../media/image23.wmf"/><Relationship Id="rId5" Type="http://schemas.openxmlformats.org/officeDocument/2006/relationships/oleObject" Target="../embeddings/oleObject16.bin"/><Relationship Id="rId4" Type="http://schemas.openxmlformats.org/officeDocument/2006/relationships/image" Target="../media/image22.wmf"/><Relationship Id="rId3" Type="http://schemas.openxmlformats.org/officeDocument/2006/relationships/oleObject" Target="../embeddings/oleObject15.bin"/><Relationship Id="rId2" Type="http://schemas.openxmlformats.org/officeDocument/2006/relationships/image" Target="../media/image21.wmf"/><Relationship Id="rId18" Type="http://schemas.openxmlformats.org/officeDocument/2006/relationships/vmlDrawing" Target="../drawings/vmlDrawing7.vml"/><Relationship Id="rId17" Type="http://schemas.openxmlformats.org/officeDocument/2006/relationships/slideLayout" Target="../slideLayouts/slideLayout2.xml"/><Relationship Id="rId16" Type="http://schemas.openxmlformats.org/officeDocument/2006/relationships/image" Target="../media/image28.wmf"/><Relationship Id="rId15" Type="http://schemas.openxmlformats.org/officeDocument/2006/relationships/oleObject" Target="../embeddings/oleObject21.bin"/><Relationship Id="rId14" Type="http://schemas.openxmlformats.org/officeDocument/2006/relationships/image" Target="../media/image27.wmf"/><Relationship Id="rId13" Type="http://schemas.openxmlformats.org/officeDocument/2006/relationships/oleObject" Target="../embeddings/oleObject20.bin"/><Relationship Id="rId12" Type="http://schemas.openxmlformats.org/officeDocument/2006/relationships/image" Target="../media/image26.wmf"/><Relationship Id="rId11" Type="http://schemas.openxmlformats.org/officeDocument/2006/relationships/oleObject" Target="../embeddings/oleObject19.bin"/><Relationship Id="rId10" Type="http://schemas.openxmlformats.org/officeDocument/2006/relationships/image" Target="../media/image25.wmf"/><Relationship Id="rId1" Type="http://schemas.openxmlformats.org/officeDocument/2006/relationships/oleObject" Target="../embeddings/oleObject14.bin"/></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444183"/>
            <a:ext cx="9144000" cy="2387600"/>
          </a:xfrm>
        </p:spPr>
        <p:txBody>
          <a:bodyPr/>
          <a:p>
            <a:r>
              <a:rPr lang="en-US" altLang="zh-CN"/>
              <a:t>IBM CNOT GATE </a:t>
            </a:r>
            <a:r>
              <a:rPr lang="zh-CN" altLang="zh-CN"/>
              <a:t>仿真</a:t>
            </a:r>
            <a:endParaRPr lang="zh-CN" altLang="zh-CN"/>
          </a:p>
        </p:txBody>
      </p:sp>
      <p:sp>
        <p:nvSpPr>
          <p:cNvPr id="3" name="副标题 2"/>
          <p:cNvSpPr>
            <a:spLocks noGrp="1"/>
          </p:cNvSpPr>
          <p:nvPr>
            <p:ph type="subTitle" idx="1"/>
          </p:nvPr>
        </p:nvSpPr>
        <p:spPr>
          <a:xfrm>
            <a:off x="1524000" y="3283903"/>
            <a:ext cx="9144000" cy="1655762"/>
          </a:xfrm>
        </p:spPr>
        <p:txBody>
          <a:bodyPr/>
          <a:p>
            <a:pPr algn="r"/>
            <a:r>
              <a:rPr lang="zh-CN" altLang="zh-CN"/>
              <a:t>制作人：   李少炜</a:t>
            </a:r>
            <a:endParaRPr lang="zh-CN" altLang="zh-CN"/>
          </a:p>
          <a:p>
            <a:pPr algn="r"/>
            <a:r>
              <a:rPr lang="zh-CN" altLang="zh-CN"/>
              <a:t>时间：</a:t>
            </a:r>
            <a:r>
              <a:rPr lang="en-US" altLang="zh-CN"/>
              <a:t>2017.11.12</a:t>
            </a:r>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77470" y="765175"/>
            <a:ext cx="10326370" cy="5867400"/>
          </a:xfrm>
          <a:prstGeom prst="rect">
            <a:avLst/>
          </a:prstGeom>
        </p:spPr>
      </p:pic>
      <p:sp>
        <p:nvSpPr>
          <p:cNvPr id="7" name="文本框 6"/>
          <p:cNvSpPr txBox="1"/>
          <p:nvPr/>
        </p:nvSpPr>
        <p:spPr>
          <a:xfrm>
            <a:off x="426720" y="304800"/>
            <a:ext cx="3809365" cy="460375"/>
          </a:xfrm>
          <a:prstGeom prst="rect">
            <a:avLst/>
          </a:prstGeom>
          <a:noFill/>
        </p:spPr>
        <p:txBody>
          <a:bodyPr wrap="square" rtlCol="0">
            <a:spAutoFit/>
          </a:bodyPr>
          <a:p>
            <a:r>
              <a:rPr lang="en-US" altLang="zh-CN" sz="2400"/>
              <a:t>01</a:t>
            </a:r>
            <a:r>
              <a:rPr lang="zh-CN" altLang="en-US" sz="2400"/>
              <a:t>与</a:t>
            </a:r>
            <a:r>
              <a:rPr lang="en-US" altLang="zh-CN" sz="2400"/>
              <a:t>11</a:t>
            </a:r>
            <a:r>
              <a:rPr lang="zh-CN" altLang="en-US" sz="2400"/>
              <a:t>之间的耦合示意图</a:t>
            </a:r>
            <a:endParaRPr lang="zh-CN" altLang="en-US" sz="2400"/>
          </a:p>
        </p:txBody>
      </p:sp>
      <p:pic>
        <p:nvPicPr>
          <p:cNvPr id="2" name="图片 1"/>
          <p:cNvPicPr>
            <a:picLocks noChangeAspect="1"/>
          </p:cNvPicPr>
          <p:nvPr/>
        </p:nvPicPr>
        <p:blipFill>
          <a:blip r:embed="rId2"/>
          <a:stretch>
            <a:fillRect/>
          </a:stretch>
        </p:blipFill>
        <p:spPr>
          <a:xfrm>
            <a:off x="7248525" y="1992630"/>
            <a:ext cx="4969510" cy="2150745"/>
          </a:xfrm>
          <a:prstGeom prst="rect">
            <a:avLst/>
          </a:prstGeom>
        </p:spPr>
      </p:pic>
      <p:sp>
        <p:nvSpPr>
          <p:cNvPr id="3" name="文本框 2"/>
          <p:cNvSpPr txBox="1"/>
          <p:nvPr/>
        </p:nvSpPr>
        <p:spPr>
          <a:xfrm>
            <a:off x="7740650" y="4395470"/>
            <a:ext cx="3307715" cy="1568450"/>
          </a:xfrm>
          <a:prstGeom prst="rect">
            <a:avLst/>
          </a:prstGeom>
          <a:noFill/>
        </p:spPr>
        <p:txBody>
          <a:bodyPr wrap="square" rtlCol="0">
            <a:spAutoFit/>
          </a:bodyPr>
          <a:p>
            <a:r>
              <a:rPr lang="zh-CN" altLang="en-US" sz="2400">
                <a:solidFill>
                  <a:srgbClr val="FF0000"/>
                </a:solidFill>
              </a:rPr>
              <a:t>左侧是二能级分析的结果，右侧是考虑三能后额外的影响，</a:t>
            </a:r>
            <a:r>
              <a:rPr lang="en-US" altLang="zh-CN" sz="2400">
                <a:solidFill>
                  <a:srgbClr val="FF0000"/>
                </a:solidFill>
              </a:rPr>
              <a:t>02</a:t>
            </a:r>
            <a:r>
              <a:rPr lang="zh-CN" altLang="en-US" sz="2400">
                <a:solidFill>
                  <a:srgbClr val="FF0000"/>
                </a:solidFill>
              </a:rPr>
              <a:t>态有加速效果</a:t>
            </a:r>
            <a:endParaRPr lang="zh-CN" altLang="en-US" sz="240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 name="对象 4">
            <a:hlinkClick r:id="" action="ppaction://ole?verb="/>
          </p:cNvPr>
          <p:cNvGraphicFramePr>
            <a:graphicFrameLocks noChangeAspect="1"/>
          </p:cNvGraphicFramePr>
          <p:nvPr/>
        </p:nvGraphicFramePr>
        <p:xfrm>
          <a:off x="815658" y="1511935"/>
          <a:ext cx="3310890" cy="2420620"/>
        </p:xfrm>
        <a:graphic>
          <a:graphicData uri="http://schemas.openxmlformats.org/presentationml/2006/ole">
            <mc:AlternateContent xmlns:mc="http://schemas.openxmlformats.org/markup-compatibility/2006">
              <mc:Choice xmlns:v="urn:schemas-microsoft-com:vml" Requires="v">
                <p:oleObj spid="_x0000_s6145" name="" r:id="rId1" imgW="1459865" imgH="1066800" progId="Equation.KSEE3">
                  <p:embed/>
                </p:oleObj>
              </mc:Choice>
              <mc:Fallback>
                <p:oleObj name="" r:id="rId1" imgW="1459865" imgH="1066800" progId="Equation.KSEE3">
                  <p:embed/>
                  <p:pic>
                    <p:nvPicPr>
                      <p:cNvPr id="0" name="图片 6144"/>
                      <p:cNvPicPr/>
                      <p:nvPr/>
                    </p:nvPicPr>
                    <p:blipFill>
                      <a:blip r:embed="rId2"/>
                      <a:stretch>
                        <a:fillRect/>
                      </a:stretch>
                    </p:blipFill>
                    <p:spPr>
                      <a:xfrm>
                        <a:off x="815658" y="1511935"/>
                        <a:ext cx="3310890" cy="2420620"/>
                      </a:xfrm>
                      <a:prstGeom prst="rect">
                        <a:avLst/>
                      </a:prstGeom>
                    </p:spPr>
                  </p:pic>
                </p:oleObj>
              </mc:Fallback>
            </mc:AlternateContent>
          </a:graphicData>
        </a:graphic>
      </p:graphicFrame>
      <p:sp>
        <p:nvSpPr>
          <p:cNvPr id="6" name="文本框 5"/>
          <p:cNvSpPr txBox="1"/>
          <p:nvPr/>
        </p:nvSpPr>
        <p:spPr>
          <a:xfrm>
            <a:off x="409575" y="676275"/>
            <a:ext cx="4124325" cy="583565"/>
          </a:xfrm>
          <a:prstGeom prst="rect">
            <a:avLst/>
          </a:prstGeom>
          <a:noFill/>
        </p:spPr>
        <p:txBody>
          <a:bodyPr wrap="square" rtlCol="0">
            <a:spAutoFit/>
          </a:bodyPr>
          <a:p>
            <a:r>
              <a:rPr lang="zh-CN" altLang="en-US" sz="3200"/>
              <a:t>黄绿部分</a:t>
            </a:r>
            <a:r>
              <a:rPr lang="en-US" altLang="zh-CN" sz="3200"/>
              <a:t>(02</a:t>
            </a:r>
            <a:r>
              <a:rPr lang="zh-CN" altLang="zh-CN" sz="3200"/>
              <a:t>为媒介</a:t>
            </a:r>
            <a:r>
              <a:rPr lang="en-US" altLang="zh-CN" sz="3200"/>
              <a:t>)</a:t>
            </a:r>
            <a:endParaRPr lang="en-US" altLang="zh-CN" sz="3200"/>
          </a:p>
        </p:txBody>
      </p:sp>
      <p:graphicFrame>
        <p:nvGraphicFramePr>
          <p:cNvPr id="4" name="对象 3">
            <a:hlinkClick r:id="" action="ppaction://ole?verb="/>
          </p:cNvPr>
          <p:cNvGraphicFramePr>
            <a:graphicFrameLocks noChangeAspect="1"/>
          </p:cNvGraphicFramePr>
          <p:nvPr/>
        </p:nvGraphicFramePr>
        <p:xfrm>
          <a:off x="5498783" y="1511618"/>
          <a:ext cx="2362200" cy="2132965"/>
        </p:xfrm>
        <a:graphic>
          <a:graphicData uri="http://schemas.openxmlformats.org/presentationml/2006/ole">
            <mc:AlternateContent xmlns:mc="http://schemas.openxmlformats.org/markup-compatibility/2006">
              <mc:Choice xmlns:v="urn:schemas-microsoft-com:vml" Requires="v">
                <p:oleObj spid="_x0000_s7" name="" r:id="rId3" imgW="1041400" imgH="939800" progId="Equation.KSEE3">
                  <p:embed/>
                </p:oleObj>
              </mc:Choice>
              <mc:Fallback>
                <p:oleObj name="" r:id="rId3" imgW="1041400" imgH="939800" progId="Equation.KSEE3">
                  <p:embed/>
                  <p:pic>
                    <p:nvPicPr>
                      <p:cNvPr id="0" name="图片 6144"/>
                      <p:cNvPicPr/>
                      <p:nvPr/>
                    </p:nvPicPr>
                    <p:blipFill>
                      <a:blip r:embed="rId4"/>
                      <a:stretch>
                        <a:fillRect/>
                      </a:stretch>
                    </p:blipFill>
                    <p:spPr>
                      <a:xfrm>
                        <a:off x="5498783" y="1511618"/>
                        <a:ext cx="2362200" cy="2132965"/>
                      </a:xfrm>
                      <a:prstGeom prst="rect">
                        <a:avLst/>
                      </a:prstGeom>
                    </p:spPr>
                  </p:pic>
                </p:oleObj>
              </mc:Fallback>
            </mc:AlternateContent>
          </a:graphicData>
        </a:graphic>
      </p:graphicFrame>
      <p:sp>
        <p:nvSpPr>
          <p:cNvPr id="8" name="文本框 7"/>
          <p:cNvSpPr txBox="1"/>
          <p:nvPr/>
        </p:nvSpPr>
        <p:spPr>
          <a:xfrm>
            <a:off x="4872990" y="604520"/>
            <a:ext cx="4002405" cy="583565"/>
          </a:xfrm>
          <a:prstGeom prst="rect">
            <a:avLst/>
          </a:prstGeom>
          <a:noFill/>
        </p:spPr>
        <p:txBody>
          <a:bodyPr wrap="square" rtlCol="0">
            <a:spAutoFit/>
          </a:bodyPr>
          <a:p>
            <a:r>
              <a:rPr lang="zh-CN" altLang="en-US" sz="3200"/>
              <a:t>黄紫部分</a:t>
            </a:r>
            <a:r>
              <a:rPr lang="en-US" altLang="zh-CN" sz="3200"/>
              <a:t>(10</a:t>
            </a:r>
            <a:r>
              <a:rPr lang="zh-CN" altLang="en-US" sz="3200"/>
              <a:t>为媒介</a:t>
            </a:r>
            <a:r>
              <a:rPr lang="en-US" altLang="zh-CN" sz="3200"/>
              <a:t>)</a:t>
            </a:r>
            <a:endParaRPr lang="en-US" altLang="zh-CN" sz="3200"/>
          </a:p>
        </p:txBody>
      </p:sp>
      <p:graphicFrame>
        <p:nvGraphicFramePr>
          <p:cNvPr id="10" name="对象 9">
            <a:hlinkClick r:id="" action="ppaction://ole?verb="/>
          </p:cNvPr>
          <p:cNvGraphicFramePr>
            <a:graphicFrameLocks noChangeAspect="1"/>
          </p:cNvGraphicFramePr>
          <p:nvPr/>
        </p:nvGraphicFramePr>
        <p:xfrm>
          <a:off x="493713" y="4085273"/>
          <a:ext cx="11019790" cy="2407920"/>
        </p:xfrm>
        <a:graphic>
          <a:graphicData uri="http://schemas.openxmlformats.org/presentationml/2006/ole">
            <mc:AlternateContent xmlns:mc="http://schemas.openxmlformats.org/markup-compatibility/2006">
              <mc:Choice xmlns:v="urn:schemas-microsoft-com:vml" Requires="v">
                <p:oleObj spid="_x0000_s7169" name="" r:id="rId5" imgW="6629400" imgH="1447800" progId="Equation.KSEE3">
                  <p:embed/>
                </p:oleObj>
              </mc:Choice>
              <mc:Fallback>
                <p:oleObj name="" r:id="rId5" imgW="6629400" imgH="1447800" progId="Equation.KSEE3">
                  <p:embed/>
                  <p:pic>
                    <p:nvPicPr>
                      <p:cNvPr id="0" name="图片 7168"/>
                      <p:cNvPicPr/>
                      <p:nvPr/>
                    </p:nvPicPr>
                    <p:blipFill>
                      <a:blip r:embed="rId6"/>
                      <a:stretch>
                        <a:fillRect/>
                      </a:stretch>
                    </p:blipFill>
                    <p:spPr>
                      <a:xfrm>
                        <a:off x="493713" y="4085273"/>
                        <a:ext cx="11019790" cy="2407920"/>
                      </a:xfrm>
                      <a:prstGeom prst="rect">
                        <a:avLst/>
                      </a:prstGeom>
                    </p:spPr>
                  </p:pic>
                </p:oleObj>
              </mc:Fallback>
            </mc:AlternateContent>
          </a:graphicData>
        </a:graphic>
      </p:graphicFrame>
      <p:pic>
        <p:nvPicPr>
          <p:cNvPr id="2" name="图片 1"/>
          <p:cNvPicPr>
            <a:picLocks noChangeAspect="1"/>
          </p:cNvPicPr>
          <p:nvPr/>
        </p:nvPicPr>
        <p:blipFill>
          <a:blip r:embed="rId7"/>
          <a:stretch>
            <a:fillRect/>
          </a:stretch>
        </p:blipFill>
        <p:spPr>
          <a:xfrm>
            <a:off x="8875395" y="1260475"/>
            <a:ext cx="2921635" cy="23844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哈密顿矩阵数值解</a:t>
            </a:r>
            <a:endParaRPr lang="zh-CN" altLang="en-US"/>
          </a:p>
        </p:txBody>
      </p:sp>
      <p:sp>
        <p:nvSpPr>
          <p:cNvPr id="3" name="内容占位符 2"/>
          <p:cNvSpPr>
            <a:spLocks noGrp="1"/>
          </p:cNvSpPr>
          <p:nvPr>
            <p:ph idx="1"/>
          </p:nvPr>
        </p:nvSpPr>
        <p:spPr/>
        <p:txBody>
          <a:bodyPr/>
          <a:p>
            <a:pPr marL="0" indent="0">
              <a:buNone/>
            </a:pPr>
            <a:r>
              <a:rPr lang="zh-CN" altLang="en-US"/>
              <a:t>由于耦合项比较复杂，准确的分析需要数值解。</a:t>
            </a:r>
            <a:endParaRPr lang="zh-CN" altLang="en-US"/>
          </a:p>
          <a:p>
            <a:pPr marL="0" indent="0">
              <a:buNone/>
            </a:pPr>
            <a:r>
              <a:rPr lang="zh-CN" altLang="en-US"/>
              <a:t>按照</a:t>
            </a:r>
            <a:r>
              <a:rPr lang="en-US" altLang="zh-CN"/>
              <a:t>IBM</a:t>
            </a:r>
            <a:r>
              <a:rPr lang="zh-CN" altLang="en-US"/>
              <a:t>实验方案：</a:t>
            </a:r>
            <a:endParaRPr lang="zh-CN" altLang="en-US"/>
          </a:p>
          <a:p>
            <a:pPr marL="0" indent="0">
              <a:buNone/>
            </a:pPr>
            <a:r>
              <a:rPr lang="zh-CN" altLang="en-US"/>
              <a:t>代入参数：</a:t>
            </a:r>
            <a:endParaRPr lang="zh-CN" altLang="en-US"/>
          </a:p>
        </p:txBody>
      </p:sp>
      <p:graphicFrame>
        <p:nvGraphicFramePr>
          <p:cNvPr id="4" name="对象 3">
            <a:hlinkClick r:id="" action="ppaction://ole?verb="/>
          </p:cNvPr>
          <p:cNvGraphicFramePr>
            <a:graphicFrameLocks noChangeAspect="1"/>
          </p:cNvGraphicFramePr>
          <p:nvPr/>
        </p:nvGraphicFramePr>
        <p:xfrm>
          <a:off x="3002915" y="2820670"/>
          <a:ext cx="2187575" cy="2512695"/>
        </p:xfrm>
        <a:graphic>
          <a:graphicData uri="http://schemas.openxmlformats.org/presentationml/2006/ole">
            <mc:AlternateContent xmlns:mc="http://schemas.openxmlformats.org/markup-compatibility/2006">
              <mc:Choice xmlns:v="urn:schemas-microsoft-com:vml" Requires="v">
                <p:oleObj spid="_x0000_s8193" name="" r:id="rId1" imgW="774065" imgH="889000" progId="Equation.KSEE3">
                  <p:embed/>
                </p:oleObj>
              </mc:Choice>
              <mc:Fallback>
                <p:oleObj name="" r:id="rId1" imgW="774065" imgH="889000" progId="Equation.KSEE3">
                  <p:embed/>
                  <p:pic>
                    <p:nvPicPr>
                      <p:cNvPr id="0" name="图片 8192"/>
                      <p:cNvPicPr/>
                      <p:nvPr/>
                    </p:nvPicPr>
                    <p:blipFill>
                      <a:blip r:embed="rId2"/>
                      <a:stretch>
                        <a:fillRect/>
                      </a:stretch>
                    </p:blipFill>
                    <p:spPr>
                      <a:xfrm>
                        <a:off x="3002915" y="2820670"/>
                        <a:ext cx="2187575" cy="2512695"/>
                      </a:xfrm>
                      <a:prstGeom prst="rect">
                        <a:avLst/>
                      </a:prstGeom>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矩形 9"/>
          <p:cNvSpPr/>
          <p:nvPr/>
        </p:nvSpPr>
        <p:spPr>
          <a:xfrm>
            <a:off x="6536055" y="2171065"/>
            <a:ext cx="5663565" cy="2164715"/>
          </a:xfrm>
          <a:prstGeom prst="rect">
            <a:avLst/>
          </a:prstGeom>
          <a:solidFill>
            <a:srgbClr val="92D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4" name="对象 3">
            <a:hlinkClick r:id="" action="ppaction://ole?verb="/>
          </p:cNvPr>
          <p:cNvGraphicFramePr>
            <a:graphicFrameLocks noChangeAspect="1"/>
          </p:cNvGraphicFramePr>
          <p:nvPr/>
        </p:nvGraphicFramePr>
        <p:xfrm>
          <a:off x="302578" y="298450"/>
          <a:ext cx="5467985" cy="793115"/>
        </p:xfrm>
        <a:graphic>
          <a:graphicData uri="http://schemas.openxmlformats.org/presentationml/2006/ole">
            <mc:AlternateContent xmlns:mc="http://schemas.openxmlformats.org/markup-compatibility/2006">
              <mc:Choice xmlns:v="urn:schemas-microsoft-com:vml" Requires="v">
                <p:oleObj spid="_x0000_s9217" name="" r:id="rId1" imgW="1663700" imgH="241300" progId="Equation.KSEE3">
                  <p:embed/>
                </p:oleObj>
              </mc:Choice>
              <mc:Fallback>
                <p:oleObj name="" r:id="rId1" imgW="1663700" imgH="241300" progId="Equation.KSEE3">
                  <p:embed/>
                  <p:pic>
                    <p:nvPicPr>
                      <p:cNvPr id="0" name="图片 9216"/>
                      <p:cNvPicPr/>
                      <p:nvPr/>
                    </p:nvPicPr>
                    <p:blipFill>
                      <a:blip r:embed="rId2"/>
                      <a:stretch>
                        <a:fillRect/>
                      </a:stretch>
                    </p:blipFill>
                    <p:spPr>
                      <a:xfrm>
                        <a:off x="302578" y="298450"/>
                        <a:ext cx="5467985" cy="793115"/>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302895" y="1349375"/>
          <a:ext cx="5768340" cy="1706880"/>
        </p:xfrm>
        <a:graphic>
          <a:graphicData uri="http://schemas.openxmlformats.org/presentationml/2006/ole">
            <mc:AlternateContent xmlns:mc="http://schemas.openxmlformats.org/markup-compatibility/2006">
              <mc:Choice xmlns:v="urn:schemas-microsoft-com:vml" Requires="v">
                <p:oleObj spid="_x0000_s9218" name="" r:id="rId3" imgW="2616200" imgH="774065" progId="Equation.KSEE3">
                  <p:embed/>
                </p:oleObj>
              </mc:Choice>
              <mc:Fallback>
                <p:oleObj name="" r:id="rId3" imgW="2616200" imgH="774065" progId="Equation.KSEE3">
                  <p:embed/>
                  <p:pic>
                    <p:nvPicPr>
                      <p:cNvPr id="0" name="图片 9217"/>
                      <p:cNvPicPr/>
                      <p:nvPr/>
                    </p:nvPicPr>
                    <p:blipFill>
                      <a:blip r:embed="rId4"/>
                      <a:stretch>
                        <a:fillRect/>
                      </a:stretch>
                    </p:blipFill>
                    <p:spPr>
                      <a:xfrm>
                        <a:off x="302895" y="1349375"/>
                        <a:ext cx="5768340" cy="1706880"/>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344805" y="3313430"/>
          <a:ext cx="5684520" cy="1706880"/>
        </p:xfrm>
        <a:graphic>
          <a:graphicData uri="http://schemas.openxmlformats.org/presentationml/2006/ole">
            <mc:AlternateContent xmlns:mc="http://schemas.openxmlformats.org/markup-compatibility/2006">
              <mc:Choice xmlns:v="urn:schemas-microsoft-com:vml" Requires="v">
                <p:oleObj spid="_x0000_s2" name="" r:id="rId5" imgW="2578100" imgH="774065" progId="Equation.KSEE3">
                  <p:embed/>
                </p:oleObj>
              </mc:Choice>
              <mc:Fallback>
                <p:oleObj name="" r:id="rId5" imgW="2578100" imgH="774065" progId="Equation.KSEE3">
                  <p:embed/>
                  <p:pic>
                    <p:nvPicPr>
                      <p:cNvPr id="0" name="图片 9217"/>
                      <p:cNvPicPr/>
                      <p:nvPr/>
                    </p:nvPicPr>
                    <p:blipFill>
                      <a:blip r:embed="rId6"/>
                      <a:stretch>
                        <a:fillRect/>
                      </a:stretch>
                    </p:blipFill>
                    <p:spPr>
                      <a:xfrm>
                        <a:off x="344805" y="3313430"/>
                        <a:ext cx="5684520" cy="1706880"/>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6604318" y="2326005"/>
          <a:ext cx="5595620" cy="1854835"/>
        </p:xfrm>
        <a:graphic>
          <a:graphicData uri="http://schemas.openxmlformats.org/presentationml/2006/ole">
            <mc:AlternateContent xmlns:mc="http://schemas.openxmlformats.org/markup-compatibility/2006">
              <mc:Choice xmlns:v="urn:schemas-microsoft-com:vml" Requires="v">
                <p:oleObj spid="_x0000_s9219" name="" r:id="rId7" imgW="2145665" imgH="711200" progId="Equation.KSEE3">
                  <p:embed/>
                </p:oleObj>
              </mc:Choice>
              <mc:Fallback>
                <p:oleObj name="" r:id="rId7" imgW="2145665" imgH="711200" progId="Equation.KSEE3">
                  <p:embed/>
                  <p:pic>
                    <p:nvPicPr>
                      <p:cNvPr id="0" name="图片 9218"/>
                      <p:cNvPicPr/>
                      <p:nvPr/>
                    </p:nvPicPr>
                    <p:blipFill>
                      <a:blip r:embed="rId8"/>
                      <a:stretch>
                        <a:fillRect/>
                      </a:stretch>
                    </p:blipFill>
                    <p:spPr>
                      <a:xfrm>
                        <a:off x="6604318" y="2326005"/>
                        <a:ext cx="5595620" cy="1854835"/>
                      </a:xfrm>
                      <a:prstGeom prst="rect">
                        <a:avLst/>
                      </a:prstGeom>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矩形 9"/>
          <p:cNvSpPr/>
          <p:nvPr/>
        </p:nvSpPr>
        <p:spPr>
          <a:xfrm>
            <a:off x="6511290" y="2171065"/>
            <a:ext cx="5673090" cy="2164715"/>
          </a:xfrm>
          <a:prstGeom prst="rect">
            <a:avLst/>
          </a:prstGeom>
          <a:solidFill>
            <a:srgbClr val="92D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4" name="对象 3">
            <a:hlinkClick r:id="" action="ppaction://ole?verb="/>
          </p:cNvPr>
          <p:cNvGraphicFramePr>
            <a:graphicFrameLocks noChangeAspect="1"/>
          </p:cNvGraphicFramePr>
          <p:nvPr/>
        </p:nvGraphicFramePr>
        <p:xfrm>
          <a:off x="268605" y="288290"/>
          <a:ext cx="5718810" cy="793115"/>
        </p:xfrm>
        <a:graphic>
          <a:graphicData uri="http://schemas.openxmlformats.org/presentationml/2006/ole">
            <mc:AlternateContent xmlns:mc="http://schemas.openxmlformats.org/markup-compatibility/2006">
              <mc:Choice xmlns:v="urn:schemas-microsoft-com:vml" Requires="v">
                <p:oleObj spid="_x0000_s9217" name="" r:id="rId1" imgW="1739900" imgH="241300" progId="Equation.KSEE3">
                  <p:embed/>
                </p:oleObj>
              </mc:Choice>
              <mc:Fallback>
                <p:oleObj name="" r:id="rId1" imgW="1739900" imgH="241300" progId="Equation.KSEE3">
                  <p:embed/>
                  <p:pic>
                    <p:nvPicPr>
                      <p:cNvPr id="0" name="图片 9216"/>
                      <p:cNvPicPr/>
                      <p:nvPr/>
                    </p:nvPicPr>
                    <p:blipFill>
                      <a:blip r:embed="rId2"/>
                      <a:stretch>
                        <a:fillRect/>
                      </a:stretch>
                    </p:blipFill>
                    <p:spPr>
                      <a:xfrm>
                        <a:off x="268605" y="288290"/>
                        <a:ext cx="5718810" cy="793115"/>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317500" y="1349375"/>
          <a:ext cx="5739130" cy="1706880"/>
        </p:xfrm>
        <a:graphic>
          <a:graphicData uri="http://schemas.openxmlformats.org/presentationml/2006/ole">
            <mc:AlternateContent xmlns:mc="http://schemas.openxmlformats.org/markup-compatibility/2006">
              <mc:Choice xmlns:v="urn:schemas-microsoft-com:vml" Requires="v">
                <p:oleObj spid="_x0000_s9218" name="" r:id="rId3" imgW="2602865" imgH="774065" progId="Equation.KSEE3">
                  <p:embed/>
                </p:oleObj>
              </mc:Choice>
              <mc:Fallback>
                <p:oleObj name="" r:id="rId3" imgW="2602865" imgH="774065" progId="Equation.KSEE3">
                  <p:embed/>
                  <p:pic>
                    <p:nvPicPr>
                      <p:cNvPr id="0" name="图片 9217"/>
                      <p:cNvPicPr/>
                      <p:nvPr/>
                    </p:nvPicPr>
                    <p:blipFill>
                      <a:blip r:embed="rId4"/>
                      <a:stretch>
                        <a:fillRect/>
                      </a:stretch>
                    </p:blipFill>
                    <p:spPr>
                      <a:xfrm>
                        <a:off x="317500" y="1349375"/>
                        <a:ext cx="5739130" cy="1706880"/>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358775" y="3313430"/>
          <a:ext cx="5656580" cy="1706880"/>
        </p:xfrm>
        <a:graphic>
          <a:graphicData uri="http://schemas.openxmlformats.org/presentationml/2006/ole">
            <mc:AlternateContent xmlns:mc="http://schemas.openxmlformats.org/markup-compatibility/2006">
              <mc:Choice xmlns:v="urn:schemas-microsoft-com:vml" Requires="v">
                <p:oleObj spid="_x0000_s2" name="" r:id="rId5" imgW="2565400" imgH="774065" progId="Equation.KSEE3">
                  <p:embed/>
                </p:oleObj>
              </mc:Choice>
              <mc:Fallback>
                <p:oleObj name="" r:id="rId5" imgW="2565400" imgH="774065" progId="Equation.KSEE3">
                  <p:embed/>
                  <p:pic>
                    <p:nvPicPr>
                      <p:cNvPr id="0" name="图片 9217"/>
                      <p:cNvPicPr/>
                      <p:nvPr/>
                    </p:nvPicPr>
                    <p:blipFill>
                      <a:blip r:embed="rId6"/>
                      <a:stretch>
                        <a:fillRect/>
                      </a:stretch>
                    </p:blipFill>
                    <p:spPr>
                      <a:xfrm>
                        <a:off x="358775" y="3313430"/>
                        <a:ext cx="5656580" cy="1706880"/>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6619875" y="2326005"/>
          <a:ext cx="5564505" cy="1854835"/>
        </p:xfrm>
        <a:graphic>
          <a:graphicData uri="http://schemas.openxmlformats.org/presentationml/2006/ole">
            <mc:AlternateContent xmlns:mc="http://schemas.openxmlformats.org/markup-compatibility/2006">
              <mc:Choice xmlns:v="urn:schemas-microsoft-com:vml" Requires="v">
                <p:oleObj spid="_x0000_s9219" name="" r:id="rId7" imgW="2133600" imgH="711200" progId="Equation.KSEE3">
                  <p:embed/>
                </p:oleObj>
              </mc:Choice>
              <mc:Fallback>
                <p:oleObj name="" r:id="rId7" imgW="2133600" imgH="711200" progId="Equation.KSEE3">
                  <p:embed/>
                  <p:pic>
                    <p:nvPicPr>
                      <p:cNvPr id="0" name="图片 9218"/>
                      <p:cNvPicPr/>
                      <p:nvPr/>
                    </p:nvPicPr>
                    <p:blipFill>
                      <a:blip r:embed="rId8"/>
                      <a:stretch>
                        <a:fillRect/>
                      </a:stretch>
                    </p:blipFill>
                    <p:spPr>
                      <a:xfrm>
                        <a:off x="6619875" y="2326005"/>
                        <a:ext cx="5564505" cy="1854835"/>
                      </a:xfrm>
                      <a:prstGeom prst="rect">
                        <a:avLst/>
                      </a:prstGeom>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尝试</a:t>
            </a:r>
            <a:r>
              <a:rPr lang="en-US" altLang="zh-CN"/>
              <a:t>IBM</a:t>
            </a:r>
            <a:r>
              <a:rPr lang="zh-CN" altLang="en-US"/>
              <a:t>参数仿真</a:t>
            </a:r>
            <a:endParaRPr lang="zh-CN" altLang="en-US"/>
          </a:p>
        </p:txBody>
      </p:sp>
      <p:sp>
        <p:nvSpPr>
          <p:cNvPr id="3" name="内容占位符 2"/>
          <p:cNvSpPr>
            <a:spLocks noGrp="1"/>
          </p:cNvSpPr>
          <p:nvPr>
            <p:ph idx="1"/>
          </p:nvPr>
        </p:nvSpPr>
        <p:spPr/>
        <p:txBody>
          <a:bodyPr>
            <a:normAutofit lnSpcReduction="10000"/>
          </a:bodyPr>
          <a:p>
            <a:pPr marL="0" indent="0">
              <a:buNone/>
            </a:pPr>
            <a:r>
              <a:rPr lang="zh-CN" altLang="en-US" sz="2000"/>
              <a:t>耦合项：</a:t>
            </a:r>
            <a:r>
              <a:rPr lang="en-US" altLang="zh-CN" sz="2000"/>
              <a:t>tensor(a+a.dag(),</a:t>
            </a:r>
            <a:r>
              <a:rPr lang="en-US" altLang="zh-CN" sz="2000">
                <a:sym typeface="+mn-ea"/>
              </a:rPr>
              <a:t>a+a.dag())</a:t>
            </a:r>
            <a:r>
              <a:rPr lang="zh-CN" altLang="en-US" sz="2000">
                <a:sym typeface="+mn-ea"/>
              </a:rPr>
              <a:t>（比特和腔之间）</a:t>
            </a:r>
            <a:endParaRPr lang="zh-CN" altLang="en-US" sz="2000">
              <a:sym typeface="+mn-ea"/>
            </a:endParaRPr>
          </a:p>
          <a:p>
            <a:pPr marL="0" indent="0">
              <a:buNone/>
            </a:pPr>
            <a:r>
              <a:rPr lang="zh-CN" altLang="en-US" sz="2000"/>
              <a:t>驱动项：</a:t>
            </a:r>
            <a:r>
              <a:rPr lang="en-US" altLang="zh-CN" sz="2000">
                <a:sym typeface="+mn-ea"/>
              </a:rPr>
              <a:t>a+a.dag()</a:t>
            </a:r>
            <a:endParaRPr lang="en-US" altLang="zh-CN" sz="2000">
              <a:sym typeface="+mn-ea"/>
            </a:endParaRPr>
          </a:p>
          <a:p>
            <a:pPr marL="0" indent="0">
              <a:buNone/>
            </a:pPr>
            <a:endParaRPr lang="en-US" altLang="zh-CN" sz="2000"/>
          </a:p>
          <a:p>
            <a:pPr marL="0" indent="0">
              <a:buNone/>
            </a:pPr>
            <a:r>
              <a:rPr lang="en-US" altLang="zh-CN" sz="2000">
                <a:sym typeface="+mn-ea"/>
              </a:rPr>
              <a:t>t_gate=(57+40+57+40)ns=180ns</a:t>
            </a:r>
            <a:endParaRPr lang="en-US" altLang="zh-CN" sz="2000"/>
          </a:p>
          <a:p>
            <a:pPr marL="0" indent="0">
              <a:buNone/>
            </a:pPr>
            <a:r>
              <a:rPr lang="en-US" altLang="zh-CN" sz="2000">
                <a:sym typeface="+mn-ea"/>
              </a:rPr>
              <a:t>drive_amp=60.5M</a:t>
            </a:r>
            <a:r>
              <a:rPr lang="zh-CN" altLang="en-US" sz="2000">
                <a:sym typeface="+mn-ea"/>
              </a:rPr>
              <a:t>（引入高斯包络，能量轴偏移近似绝热）</a:t>
            </a:r>
            <a:endParaRPr lang="zh-CN" altLang="en-US" sz="2000">
              <a:sym typeface="+mn-ea"/>
            </a:endParaRPr>
          </a:p>
          <a:p>
            <a:pPr marL="0" indent="0">
              <a:buNone/>
            </a:pPr>
            <a:r>
              <a:rPr lang="en-US" altLang="zh-CN" sz="2000"/>
              <a:t>coupling_strength</a:t>
            </a:r>
            <a:r>
              <a:rPr lang="en-US" altLang="zh-CN" sz="2000">
                <a:sym typeface="+mn-ea"/>
              </a:rPr>
              <a:t>=83M</a:t>
            </a:r>
            <a:r>
              <a:rPr lang="zh-CN" altLang="en-US" sz="2000">
                <a:sym typeface="+mn-ea"/>
              </a:rPr>
              <a:t>（腔和比特之间）</a:t>
            </a:r>
            <a:endParaRPr lang="zh-CN" altLang="en-US" sz="2000">
              <a:sym typeface="+mn-ea"/>
            </a:endParaRPr>
          </a:p>
          <a:p>
            <a:pPr marL="0" indent="0">
              <a:buNone/>
            </a:pPr>
            <a:r>
              <a:rPr lang="en-US" altLang="zh-CN" sz="2000">
                <a:sym typeface="+mn-ea"/>
              </a:rPr>
              <a:t>delta=w_control-w_target=200M</a:t>
            </a:r>
            <a:endParaRPr lang="en-US" altLang="zh-CN" sz="2000">
              <a:sym typeface="+mn-ea"/>
            </a:endParaRPr>
          </a:p>
          <a:p>
            <a:pPr marL="0" indent="0">
              <a:buNone/>
            </a:pPr>
            <a:br>
              <a:rPr lang="zh-CN" altLang="en-US" sz="2000">
                <a:sym typeface="+mn-ea"/>
              </a:rPr>
            </a:br>
            <a:r>
              <a:rPr lang="zh-CN" altLang="en-US" sz="2000">
                <a:sym typeface="+mn-ea"/>
              </a:rPr>
              <a:t>（参数手动优化）</a:t>
            </a:r>
            <a:endParaRPr lang="zh-CN" altLang="en-US" sz="2000">
              <a:sym typeface="+mn-ea"/>
            </a:endParaRPr>
          </a:p>
          <a:p>
            <a:pPr marL="0" indent="0">
              <a:buNone/>
            </a:pPr>
            <a:r>
              <a:rPr lang="en-US" altLang="zh-CN" sz="2000">
                <a:sym typeface="+mn-ea"/>
              </a:rPr>
              <a:t>X</a:t>
            </a:r>
            <a:r>
              <a:rPr lang="zh-CN" altLang="zh-CN" sz="2000">
                <a:sym typeface="+mn-ea"/>
              </a:rPr>
              <a:t>门加入</a:t>
            </a:r>
            <a:r>
              <a:rPr lang="en-US" altLang="zh-CN" sz="2000">
                <a:sym typeface="+mn-ea"/>
              </a:rPr>
              <a:t>drag</a:t>
            </a:r>
            <a:r>
              <a:rPr lang="zh-CN" altLang="en-US" sz="2000">
                <a:sym typeface="+mn-ea"/>
              </a:rPr>
              <a:t>，</a:t>
            </a:r>
            <a:r>
              <a:rPr lang="en-US" altLang="zh-CN" sz="2000">
                <a:sym typeface="+mn-ea"/>
              </a:rPr>
              <a:t>target qubit</a:t>
            </a:r>
            <a:r>
              <a:rPr lang="zh-CN" altLang="en-US" sz="2000">
                <a:sym typeface="+mn-ea"/>
              </a:rPr>
              <a:t>加入校正波形</a:t>
            </a:r>
            <a:endParaRPr lang="zh-CN" altLang="en-US" sz="2000">
              <a:sym typeface="+mn-ea"/>
            </a:endParaRPr>
          </a:p>
          <a:p>
            <a:pPr marL="0" indent="0">
              <a:buNone/>
            </a:pPr>
            <a:r>
              <a:rPr lang="zh-CN" altLang="en-US" sz="2000">
                <a:sym typeface="+mn-ea"/>
              </a:rPr>
              <a:t>文件：</a:t>
            </a:r>
            <a:r>
              <a:rPr lang="en-US" altLang="zh-CN" sz="2000">
                <a:sym typeface="+mn-ea"/>
              </a:rPr>
              <a:t>IBM_CNOT_Simulation(4).py</a:t>
            </a:r>
            <a:endParaRPr lang="zh-CN" altLang="en-US" sz="2000">
              <a:sym typeface="+mn-ea"/>
            </a:endParaRPr>
          </a:p>
          <a:p>
            <a:pPr marL="0" indent="0">
              <a:buNone/>
            </a:pPr>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t>fidelity and phase of 4 basis and '++','00+11'</a:t>
            </a:r>
            <a:endParaRPr lang="en-US" altLang="zh-CN"/>
          </a:p>
        </p:txBody>
      </p:sp>
      <p:graphicFrame>
        <p:nvGraphicFramePr>
          <p:cNvPr id="4" name="表格 3"/>
          <p:cNvGraphicFramePr/>
          <p:nvPr/>
        </p:nvGraphicFramePr>
        <p:xfrm>
          <a:off x="925195" y="2139315"/>
          <a:ext cx="6441440" cy="1905000"/>
        </p:xfrm>
        <a:graphic>
          <a:graphicData uri="http://schemas.openxmlformats.org/drawingml/2006/table">
            <a:tbl>
              <a:tblPr firstRow="1" bandRow="1">
                <a:tableStyleId>{5C22544A-7EE6-4342-B048-85BDC9FD1C3A}</a:tableStyleId>
              </a:tblPr>
              <a:tblGrid>
                <a:gridCol w="2147570"/>
                <a:gridCol w="1073785"/>
                <a:gridCol w="1072515"/>
                <a:gridCol w="1074420"/>
                <a:gridCol w="1073150"/>
              </a:tblGrid>
              <a:tr h="381000">
                <a:tc>
                  <a:txBody>
                    <a:bodyPr/>
                    <a:p>
                      <a:pPr algn="ctr">
                        <a:buNone/>
                      </a:pPr>
                      <a:r>
                        <a:rPr lang="en-US" altLang="zh-CN"/>
                        <a:t>state(control,target)</a:t>
                      </a:r>
                      <a:endParaRPr lang="en-US" altLang="zh-CN"/>
                    </a:p>
                  </a:txBody>
                  <a:tcPr/>
                </a:tc>
                <a:tc>
                  <a:txBody>
                    <a:bodyPr/>
                    <a:p>
                      <a:pPr algn="ctr">
                        <a:buNone/>
                      </a:pPr>
                      <a:r>
                        <a:rPr lang="en-US" altLang="zh-CN"/>
                        <a:t>00</a:t>
                      </a:r>
                      <a:endParaRPr lang="en-US" altLang="zh-CN"/>
                    </a:p>
                  </a:txBody>
                  <a:tcPr/>
                </a:tc>
                <a:tc>
                  <a:txBody>
                    <a:bodyPr/>
                    <a:p>
                      <a:pPr algn="ctr">
                        <a:buNone/>
                      </a:pPr>
                      <a:r>
                        <a:rPr lang="en-US" altLang="zh-CN"/>
                        <a:t>01</a:t>
                      </a:r>
                      <a:endParaRPr lang="en-US" altLang="zh-CN"/>
                    </a:p>
                  </a:txBody>
                  <a:tcPr/>
                </a:tc>
                <a:tc>
                  <a:txBody>
                    <a:bodyPr/>
                    <a:p>
                      <a:pPr algn="ctr">
                        <a:buNone/>
                      </a:pPr>
                      <a:r>
                        <a:rPr lang="en-US" altLang="zh-CN"/>
                        <a:t>10</a:t>
                      </a:r>
                      <a:endParaRPr lang="en-US" altLang="zh-CN"/>
                    </a:p>
                  </a:txBody>
                  <a:tcPr/>
                </a:tc>
                <a:tc>
                  <a:txBody>
                    <a:bodyPr/>
                    <a:p>
                      <a:pPr algn="ctr">
                        <a:buNone/>
                      </a:pPr>
                      <a:r>
                        <a:rPr lang="en-US" altLang="zh-CN"/>
                        <a:t>11</a:t>
                      </a:r>
                      <a:endParaRPr lang="en-US" altLang="zh-CN"/>
                    </a:p>
                  </a:txBody>
                  <a:tcPr/>
                </a:tc>
              </a:tr>
              <a:tr h="381000">
                <a:tc>
                  <a:txBody>
                    <a:bodyPr/>
                    <a:p>
                      <a:pPr algn="ctr">
                        <a:buNone/>
                      </a:pPr>
                      <a:r>
                        <a:rPr lang="en-US" altLang="zh-CN" sz="1800">
                          <a:sym typeface="+mn-ea"/>
                        </a:rPr>
                        <a:t>fidelity</a:t>
                      </a:r>
                      <a:endParaRPr lang="en-US" altLang="zh-CN"/>
                    </a:p>
                  </a:txBody>
                  <a:tcPr/>
                </a:tc>
                <a:tc>
                  <a:txBody>
                    <a:bodyPr/>
                    <a:p>
                      <a:pPr algn="ctr">
                        <a:buNone/>
                      </a:pPr>
                      <a:r>
                        <a:rPr lang="en-US" altLang="zh-CN">
                          <a:solidFill>
                            <a:srgbClr val="FF0000"/>
                          </a:solidFill>
                        </a:rPr>
                        <a:t>0.99700</a:t>
                      </a:r>
                      <a:endParaRPr lang="en-US" altLang="zh-CN">
                        <a:solidFill>
                          <a:srgbClr val="FF0000"/>
                        </a:solidFill>
                      </a:endParaRPr>
                    </a:p>
                  </a:txBody>
                  <a:tcPr/>
                </a:tc>
                <a:tc>
                  <a:txBody>
                    <a:bodyPr/>
                    <a:p>
                      <a:pPr algn="ctr">
                        <a:buNone/>
                      </a:pPr>
                      <a:r>
                        <a:rPr lang="en-US" altLang="zh-CN">
                          <a:solidFill>
                            <a:srgbClr val="FF0000"/>
                          </a:solidFill>
                        </a:rPr>
                        <a:t>0.99465</a:t>
                      </a:r>
                      <a:endParaRPr lang="en-US" altLang="zh-CN">
                        <a:solidFill>
                          <a:srgbClr val="FF0000"/>
                        </a:solidFill>
                      </a:endParaRPr>
                    </a:p>
                  </a:txBody>
                  <a:tcPr/>
                </a:tc>
                <a:tc>
                  <a:txBody>
                    <a:bodyPr/>
                    <a:p>
                      <a:pPr algn="ctr">
                        <a:buNone/>
                      </a:pPr>
                      <a:r>
                        <a:rPr lang="en-US" altLang="zh-CN">
                          <a:solidFill>
                            <a:srgbClr val="FF0000"/>
                          </a:solidFill>
                        </a:rPr>
                        <a:t>0.9915</a:t>
                      </a:r>
                      <a:endParaRPr lang="en-US" altLang="zh-CN">
                        <a:solidFill>
                          <a:srgbClr val="FF0000"/>
                        </a:solidFill>
                      </a:endParaRPr>
                    </a:p>
                  </a:txBody>
                  <a:tcPr/>
                </a:tc>
                <a:tc>
                  <a:txBody>
                    <a:bodyPr/>
                    <a:p>
                      <a:pPr algn="ctr">
                        <a:buNone/>
                      </a:pPr>
                      <a:r>
                        <a:rPr lang="en-US" altLang="zh-CN">
                          <a:solidFill>
                            <a:srgbClr val="FF0000"/>
                          </a:solidFill>
                        </a:rPr>
                        <a:t>0.99253</a:t>
                      </a:r>
                      <a:endParaRPr lang="en-US" altLang="zh-CN">
                        <a:solidFill>
                          <a:srgbClr val="FF0000"/>
                        </a:solidFill>
                      </a:endParaRPr>
                    </a:p>
                  </a:txBody>
                  <a:tcPr/>
                </a:tc>
              </a:tr>
              <a:tr h="381000">
                <a:tc>
                  <a:txBody>
                    <a:bodyPr/>
                    <a:p>
                      <a:pPr algn="ctr">
                        <a:buNone/>
                      </a:pPr>
                      <a:r>
                        <a:rPr lang="en-US" altLang="zh-CN" sz="1800">
                          <a:sym typeface="+mn-ea"/>
                        </a:rPr>
                        <a:t>phase</a:t>
                      </a:r>
                      <a:endParaRPr lang="en-US" altLang="zh-CN"/>
                    </a:p>
                  </a:txBody>
                  <a:tcPr/>
                </a:tc>
                <a:tc>
                  <a:txBody>
                    <a:bodyPr/>
                    <a:p>
                      <a:pPr algn="ctr">
                        <a:buNone/>
                      </a:pPr>
                      <a:r>
                        <a:rPr lang="en-US" altLang="zh-CN"/>
                        <a:t>-142.689</a:t>
                      </a:r>
                      <a:endParaRPr lang="en-US" altLang="zh-CN"/>
                    </a:p>
                  </a:txBody>
                  <a:tcPr/>
                </a:tc>
                <a:tc>
                  <a:txBody>
                    <a:bodyPr/>
                    <a:p>
                      <a:pPr algn="ctr">
                        <a:buNone/>
                      </a:pPr>
                      <a:r>
                        <a:rPr lang="en-US" altLang="zh-CN"/>
                        <a:t>-147.975</a:t>
                      </a:r>
                      <a:endParaRPr lang="en-US" altLang="zh-CN"/>
                    </a:p>
                  </a:txBody>
                  <a:tcPr/>
                </a:tc>
                <a:tc>
                  <a:txBody>
                    <a:bodyPr/>
                    <a:p>
                      <a:pPr algn="ctr">
                        <a:buNone/>
                      </a:pPr>
                      <a:r>
                        <a:rPr lang="en-US" altLang="zh-CN"/>
                        <a:t>34.668</a:t>
                      </a:r>
                      <a:endParaRPr lang="en-US" altLang="zh-CN"/>
                    </a:p>
                  </a:txBody>
                  <a:tcPr/>
                </a:tc>
                <a:tc>
                  <a:txBody>
                    <a:bodyPr/>
                    <a:p>
                      <a:pPr algn="ctr">
                        <a:buNone/>
                      </a:pPr>
                      <a:r>
                        <a:rPr lang="en-US" altLang="zh-CN"/>
                        <a:t>22.215</a:t>
                      </a:r>
                      <a:endParaRPr lang="en-US" altLang="zh-CN"/>
                    </a:p>
                  </a:txBody>
                  <a:tcPr/>
                </a:tc>
              </a:tr>
              <a:tr h="381000">
                <a:tc>
                  <a:txBody>
                    <a:bodyPr/>
                    <a:p>
                      <a:pPr algn="ctr">
                        <a:buNone/>
                      </a:pPr>
                      <a:r>
                        <a:rPr lang="en-US" altLang="zh-CN"/>
                        <a:t>fidelity q_control</a:t>
                      </a:r>
                      <a:endParaRPr lang="en-US" altLang="zh-CN"/>
                    </a:p>
                  </a:txBody>
                  <a:tcPr/>
                </a:tc>
                <a:tc>
                  <a:txBody>
                    <a:bodyPr/>
                    <a:p>
                      <a:pPr algn="ctr">
                        <a:buNone/>
                      </a:pPr>
                      <a:r>
                        <a:rPr lang="en-US" altLang="zh-CN"/>
                        <a:t>0.99585</a:t>
                      </a:r>
                      <a:endParaRPr lang="en-US" altLang="zh-CN"/>
                    </a:p>
                  </a:txBody>
                  <a:tcPr/>
                </a:tc>
                <a:tc>
                  <a:txBody>
                    <a:bodyPr/>
                    <a:p>
                      <a:pPr algn="ctr">
                        <a:buNone/>
                      </a:pPr>
                      <a:r>
                        <a:rPr lang="en-US" altLang="zh-CN"/>
                        <a:t>0.99316</a:t>
                      </a:r>
                      <a:endParaRPr lang="en-US" altLang="zh-CN"/>
                    </a:p>
                  </a:txBody>
                  <a:tcPr/>
                </a:tc>
                <a:tc>
                  <a:txBody>
                    <a:bodyPr/>
                    <a:p>
                      <a:pPr algn="ctr">
                        <a:buNone/>
                      </a:pPr>
                      <a:r>
                        <a:rPr lang="en-US" altLang="zh-CN"/>
                        <a:t>0.98413</a:t>
                      </a:r>
                      <a:endParaRPr lang="en-US" altLang="zh-CN"/>
                    </a:p>
                  </a:txBody>
                  <a:tcPr/>
                </a:tc>
                <a:tc>
                  <a:txBody>
                    <a:bodyPr/>
                    <a:p>
                      <a:pPr algn="ctr">
                        <a:buNone/>
                      </a:pPr>
                      <a:r>
                        <a:rPr lang="en-US" altLang="zh-CN"/>
                        <a:t>0.98879</a:t>
                      </a:r>
                      <a:endParaRPr lang="en-US" altLang="zh-CN"/>
                    </a:p>
                  </a:txBody>
                  <a:tcPr/>
                </a:tc>
              </a:tr>
              <a:tr h="381000">
                <a:tc>
                  <a:txBody>
                    <a:bodyPr/>
                    <a:p>
                      <a:pPr algn="ctr">
                        <a:buNone/>
                      </a:pPr>
                      <a:r>
                        <a:rPr lang="en-US" altLang="zh-CN" sz="1800">
                          <a:sym typeface="+mn-ea"/>
                        </a:rPr>
                        <a:t>fidelity q_target</a:t>
                      </a:r>
                      <a:endParaRPr lang="en-US" altLang="zh-CN"/>
                    </a:p>
                  </a:txBody>
                  <a:tcPr/>
                </a:tc>
                <a:tc>
                  <a:txBody>
                    <a:bodyPr/>
                    <a:p>
                      <a:pPr algn="ctr">
                        <a:buNone/>
                      </a:pPr>
                      <a:r>
                        <a:rPr lang="en-US" altLang="zh-CN"/>
                        <a:t>0.99630</a:t>
                      </a:r>
                      <a:endParaRPr lang="en-US" altLang="zh-CN"/>
                    </a:p>
                  </a:txBody>
                  <a:tcPr/>
                </a:tc>
                <a:tc>
                  <a:txBody>
                    <a:bodyPr/>
                    <a:p>
                      <a:pPr algn="ctr">
                        <a:buNone/>
                      </a:pPr>
                      <a:r>
                        <a:rPr lang="en-US" altLang="zh-CN"/>
                        <a:t>0.99797</a:t>
                      </a:r>
                      <a:endParaRPr lang="en-US" altLang="zh-CN"/>
                    </a:p>
                  </a:txBody>
                  <a:tcPr/>
                </a:tc>
                <a:tc>
                  <a:txBody>
                    <a:bodyPr/>
                    <a:p>
                      <a:pPr algn="ctr">
                        <a:buNone/>
                      </a:pPr>
                      <a:r>
                        <a:rPr lang="en-US" altLang="zh-CN"/>
                        <a:t>0.99540</a:t>
                      </a:r>
                      <a:endParaRPr lang="en-US" altLang="zh-CN"/>
                    </a:p>
                  </a:txBody>
                  <a:tcPr/>
                </a:tc>
                <a:tc>
                  <a:txBody>
                    <a:bodyPr/>
                    <a:p>
                      <a:pPr algn="ctr">
                        <a:buNone/>
                      </a:pPr>
                      <a:r>
                        <a:rPr lang="en-US" altLang="zh-CN"/>
                        <a:t>0.99444</a:t>
                      </a:r>
                      <a:endParaRPr lang="en-US" altLang="zh-CN"/>
                    </a:p>
                  </a:txBody>
                  <a:tcPr/>
                </a:tc>
              </a:tr>
            </a:tbl>
          </a:graphicData>
        </a:graphic>
      </p:graphicFrame>
      <p:graphicFrame>
        <p:nvGraphicFramePr>
          <p:cNvPr id="5" name="表格 4"/>
          <p:cNvGraphicFramePr/>
          <p:nvPr/>
        </p:nvGraphicFramePr>
        <p:xfrm>
          <a:off x="925195" y="4290060"/>
          <a:ext cx="5086350" cy="2286000"/>
        </p:xfrm>
        <a:graphic>
          <a:graphicData uri="http://schemas.openxmlformats.org/drawingml/2006/table">
            <a:tbl>
              <a:tblPr firstRow="1" bandRow="1">
                <a:tableStyleId>{5C22544A-7EE6-4342-B048-85BDC9FD1C3A}</a:tableStyleId>
              </a:tblPr>
              <a:tblGrid>
                <a:gridCol w="1017270"/>
                <a:gridCol w="1017270"/>
                <a:gridCol w="1017270"/>
                <a:gridCol w="1017270"/>
                <a:gridCol w="1017270"/>
              </a:tblGrid>
              <a:tr h="381000">
                <a:tc gridSpan="5">
                  <a:txBody>
                    <a:bodyPr/>
                    <a:p>
                      <a:pPr algn="ctr">
                        <a:buNone/>
                      </a:pPr>
                      <a:r>
                        <a:rPr lang="en-US" altLang="zh-CN"/>
                        <a:t>phase compensate</a:t>
                      </a:r>
                      <a:endParaRPr lang="en-US" altLang="zh-CN"/>
                    </a:p>
                  </a:txBody>
                  <a:tcPr/>
                </a:tc>
                <a:tc hMerge="1">
                  <a:tcPr/>
                </a:tc>
                <a:tc hMerge="1">
                  <a:tcPr/>
                </a:tc>
                <a:tc hMerge="1">
                  <a:tcPr/>
                </a:tc>
                <a:tc hMerge="1">
                  <a:tcPr/>
                </a:tc>
              </a:tr>
              <a:tr h="381000">
                <a:tc>
                  <a:txBody>
                    <a:bodyPr/>
                    <a:p>
                      <a:pPr algn="ctr">
                        <a:buNone/>
                      </a:pPr>
                      <a:r>
                        <a:rPr lang="en-US" altLang="zh-CN"/>
                        <a:t>state</a:t>
                      </a:r>
                      <a:endParaRPr lang="en-US" altLang="zh-CN"/>
                    </a:p>
                  </a:txBody>
                  <a:tcPr/>
                </a:tc>
                <a:tc>
                  <a:txBody>
                    <a:bodyPr/>
                    <a:p>
                      <a:pPr algn="ctr">
                        <a:buNone/>
                      </a:pPr>
                      <a:r>
                        <a:rPr lang="en-US" altLang="zh-CN"/>
                        <a:t>0</a:t>
                      </a:r>
                      <a:endParaRPr lang="en-US" altLang="zh-CN"/>
                    </a:p>
                  </a:txBody>
                  <a:tcPr/>
                </a:tc>
                <a:tc>
                  <a:txBody>
                    <a:bodyPr/>
                    <a:p>
                      <a:pPr algn="ctr">
                        <a:buNone/>
                      </a:pPr>
                      <a:r>
                        <a:rPr lang="en-US" altLang="zh-CN"/>
                        <a:t>1</a:t>
                      </a:r>
                      <a:endParaRPr lang="en-US" altLang="zh-CN"/>
                    </a:p>
                  </a:txBody>
                  <a:tcPr/>
                </a:tc>
                <a:tc>
                  <a:txBody>
                    <a:bodyPr/>
                    <a:p>
                      <a:pPr algn="ctr">
                        <a:buNone/>
                      </a:pPr>
                      <a:r>
                        <a:rPr lang="en-US" altLang="zh-CN"/>
                        <a:t>delta</a:t>
                      </a:r>
                      <a:endParaRPr lang="en-US" altLang="zh-CN"/>
                    </a:p>
                  </a:txBody>
                  <a:tcPr/>
                </a:tc>
                <a:tc>
                  <a:txBody>
                    <a:bodyPr/>
                    <a:p>
                      <a:pPr algn="ctr">
                        <a:buNone/>
                      </a:pPr>
                      <a:r>
                        <a:rPr lang="en-US" altLang="zh-CN"/>
                        <a:t>target</a:t>
                      </a:r>
                      <a:endParaRPr lang="en-US" altLang="zh-CN"/>
                    </a:p>
                  </a:txBody>
                  <a:tcPr/>
                </a:tc>
              </a:tr>
              <a:tr h="381000">
                <a:tc>
                  <a:txBody>
                    <a:bodyPr/>
                    <a:p>
                      <a:pPr algn="ctr">
                        <a:buNone/>
                      </a:pPr>
                      <a:r>
                        <a:rPr lang="en-US" altLang="zh-CN"/>
                        <a:t>0</a:t>
                      </a:r>
                      <a:endParaRPr lang="en-US" altLang="zh-CN"/>
                    </a:p>
                  </a:txBody>
                  <a:tcPr/>
                </a:tc>
                <a:tc>
                  <a:txBody>
                    <a:bodyPr/>
                    <a:p>
                      <a:pPr algn="ctr">
                        <a:buNone/>
                      </a:pPr>
                      <a:r>
                        <a:rPr lang="en-US" altLang="zh-CN"/>
                        <a:t>-142.689</a:t>
                      </a:r>
                      <a:endParaRPr lang="en-US" altLang="zh-CN"/>
                    </a:p>
                  </a:txBody>
                  <a:tcPr/>
                </a:tc>
                <a:tc>
                  <a:txBody>
                    <a:bodyPr/>
                    <a:p>
                      <a:pPr algn="ctr">
                        <a:buNone/>
                      </a:pPr>
                      <a:r>
                        <a:rPr lang="en-US" altLang="zh-CN"/>
                        <a:t>-147.975</a:t>
                      </a:r>
                      <a:endParaRPr lang="en-US" altLang="zh-CN"/>
                    </a:p>
                  </a:txBody>
                  <a:tcPr/>
                </a:tc>
                <a:tc>
                  <a:txBody>
                    <a:bodyPr/>
                    <a:p>
                      <a:pPr algn="ctr">
                        <a:buNone/>
                      </a:pPr>
                      <a:r>
                        <a:rPr lang="en-US" altLang="zh-CN"/>
                        <a:t>-5.286</a:t>
                      </a:r>
                      <a:endParaRPr lang="en-US" altLang="zh-CN"/>
                    </a:p>
                  </a:txBody>
                  <a:tcPr/>
                </a:tc>
                <a:tc rowSpan="2">
                  <a:txBody>
                    <a:bodyPr/>
                    <a:p>
                      <a:pPr algn="ctr">
                        <a:lnSpc>
                          <a:spcPct val="190000"/>
                        </a:lnSpc>
                        <a:buNone/>
                      </a:pPr>
                      <a:r>
                        <a:rPr lang="en-US" altLang="zh-CN"/>
                        <a:t>-8.870</a:t>
                      </a:r>
                      <a:endParaRPr lang="en-US" altLang="zh-CN"/>
                    </a:p>
                  </a:txBody>
                  <a:tcPr/>
                </a:tc>
              </a:tr>
              <a:tr h="381000">
                <a:tc>
                  <a:txBody>
                    <a:bodyPr/>
                    <a:p>
                      <a:pPr algn="ctr">
                        <a:buNone/>
                      </a:pPr>
                      <a:r>
                        <a:rPr lang="en-US" altLang="zh-CN"/>
                        <a:t>1</a:t>
                      </a:r>
                      <a:endParaRPr lang="en-US" altLang="zh-CN"/>
                    </a:p>
                  </a:txBody>
                  <a:tcPr/>
                </a:tc>
                <a:tc>
                  <a:txBody>
                    <a:bodyPr/>
                    <a:p>
                      <a:pPr algn="ctr">
                        <a:buNone/>
                      </a:pPr>
                      <a:r>
                        <a:rPr lang="en-US" altLang="zh-CN" sz="1800">
                          <a:sym typeface="+mn-ea"/>
                        </a:rPr>
                        <a:t>34.668</a:t>
                      </a:r>
                      <a:endParaRPr lang="en-US" altLang="zh-CN"/>
                    </a:p>
                  </a:txBody>
                  <a:tcPr/>
                </a:tc>
                <a:tc>
                  <a:txBody>
                    <a:bodyPr/>
                    <a:p>
                      <a:pPr algn="ctr">
                        <a:buNone/>
                      </a:pPr>
                      <a:r>
                        <a:rPr lang="en-US" altLang="zh-CN"/>
                        <a:t>22.215</a:t>
                      </a:r>
                      <a:endParaRPr lang="en-US" altLang="zh-CN"/>
                    </a:p>
                  </a:txBody>
                  <a:tcPr/>
                </a:tc>
                <a:tc>
                  <a:txBody>
                    <a:bodyPr/>
                    <a:p>
                      <a:pPr algn="ctr">
                        <a:buNone/>
                      </a:pPr>
                      <a:r>
                        <a:rPr lang="en-US" altLang="zh-CN"/>
                        <a:t>-12.453</a:t>
                      </a:r>
                      <a:endParaRPr lang="en-US" altLang="zh-CN"/>
                    </a:p>
                  </a:txBody>
                  <a:tcPr/>
                </a:tc>
                <a:tc vMerge="1">
                  <a:tcPr/>
                </a:tc>
              </a:tr>
              <a:tr h="381000">
                <a:tc>
                  <a:txBody>
                    <a:bodyPr/>
                    <a:p>
                      <a:pPr algn="ctr">
                        <a:buNone/>
                      </a:pPr>
                      <a:r>
                        <a:rPr lang="en-US" altLang="zh-CN"/>
                        <a:t>delta</a:t>
                      </a:r>
                      <a:endParaRPr lang="en-US" altLang="zh-CN"/>
                    </a:p>
                  </a:txBody>
                  <a:tcPr/>
                </a:tc>
                <a:tc>
                  <a:txBody>
                    <a:bodyPr/>
                    <a:p>
                      <a:pPr algn="ctr">
                        <a:buNone/>
                      </a:pPr>
                      <a:r>
                        <a:rPr lang="en-US" altLang="zh-CN"/>
                        <a:t>177.357</a:t>
                      </a:r>
                      <a:endParaRPr lang="en-US" altLang="zh-CN"/>
                    </a:p>
                  </a:txBody>
                  <a:tcPr/>
                </a:tc>
                <a:tc>
                  <a:txBody>
                    <a:bodyPr/>
                    <a:p>
                      <a:pPr algn="ctr">
                        <a:buNone/>
                      </a:pPr>
                      <a:r>
                        <a:rPr lang="en-US" altLang="zh-CN"/>
                        <a:t>170.190</a:t>
                      </a:r>
                      <a:endParaRPr lang="en-US" altLang="zh-CN"/>
                    </a:p>
                  </a:txBody>
                  <a:tcPr/>
                </a:tc>
                <a:tc rowSpan="2" gridSpan="2">
                  <a:txBody>
                    <a:bodyPr/>
                    <a:p>
                      <a:pPr algn="ctr">
                        <a:buNone/>
                      </a:pPr>
                      <a:endParaRPr lang="zh-CN" altLang="en-US"/>
                    </a:p>
                  </a:txBody>
                  <a:tcPr/>
                </a:tc>
                <a:tc rowSpan="2" hMerge="1">
                  <a:tcPr/>
                </a:tc>
              </a:tr>
              <a:tr h="381000">
                <a:tc>
                  <a:txBody>
                    <a:bodyPr/>
                    <a:p>
                      <a:pPr algn="ctr">
                        <a:buNone/>
                      </a:pPr>
                      <a:r>
                        <a:rPr lang="en-US" altLang="zh-CN"/>
                        <a:t>control</a:t>
                      </a:r>
                      <a:endParaRPr lang="en-US" altLang="zh-CN"/>
                    </a:p>
                  </a:txBody>
                  <a:tcPr/>
                </a:tc>
                <a:tc gridSpan="2">
                  <a:txBody>
                    <a:bodyPr/>
                    <a:p>
                      <a:pPr algn="ctr">
                        <a:buNone/>
                      </a:pPr>
                      <a:r>
                        <a:rPr lang="en-US" altLang="zh-CN"/>
                        <a:t>173.774</a:t>
                      </a:r>
                      <a:endParaRPr lang="en-US" altLang="zh-CN"/>
                    </a:p>
                  </a:txBody>
                  <a:tcPr/>
                </a:tc>
                <a:tc hMerge="1">
                  <a:tcPr/>
                </a:tc>
                <a:tc vMerge="1" gridSpan="2">
                  <a:tcPr/>
                </a:tc>
                <a:tc vMerge="1" hMerge="1">
                  <a:tcPr/>
                </a:tc>
              </a:tr>
            </a:tbl>
          </a:graphicData>
        </a:graphic>
      </p:graphicFrame>
      <p:graphicFrame>
        <p:nvGraphicFramePr>
          <p:cNvPr id="6" name="表格 5"/>
          <p:cNvGraphicFramePr/>
          <p:nvPr/>
        </p:nvGraphicFramePr>
        <p:xfrm>
          <a:off x="6122035" y="4671060"/>
          <a:ext cx="3749040" cy="1524000"/>
        </p:xfrm>
        <a:graphic>
          <a:graphicData uri="http://schemas.openxmlformats.org/drawingml/2006/table">
            <a:tbl>
              <a:tblPr firstRow="1" bandRow="1">
                <a:tableStyleId>{5C22544A-7EE6-4342-B048-85BDC9FD1C3A}</a:tableStyleId>
              </a:tblPr>
              <a:tblGrid>
                <a:gridCol w="1249680"/>
                <a:gridCol w="1249680"/>
                <a:gridCol w="1249680"/>
              </a:tblGrid>
              <a:tr h="381000">
                <a:tc gridSpan="3">
                  <a:txBody>
                    <a:bodyPr/>
                    <a:p>
                      <a:pPr algn="ctr">
                        <a:buNone/>
                      </a:pPr>
                      <a:r>
                        <a:rPr lang="en-US" altLang="zh-CN"/>
                        <a:t>after compensate</a:t>
                      </a:r>
                      <a:endParaRPr lang="en-US" altLang="zh-CN"/>
                    </a:p>
                  </a:txBody>
                  <a:tcPr/>
                </a:tc>
                <a:tc hMerge="1">
                  <a:tcPr/>
                </a:tc>
                <a:tc hMerge="1">
                  <a:tcPr/>
                </a:tc>
              </a:tr>
              <a:tr h="381000">
                <a:tc>
                  <a:txBody>
                    <a:bodyPr/>
                    <a:p>
                      <a:pPr>
                        <a:buNone/>
                      </a:pPr>
                      <a:r>
                        <a:rPr lang="en-US" altLang="zh-CN"/>
                        <a:t>state</a:t>
                      </a:r>
                      <a:endParaRPr lang="en-US" altLang="zh-CN"/>
                    </a:p>
                  </a:txBody>
                  <a:tcPr/>
                </a:tc>
                <a:tc>
                  <a:txBody>
                    <a:bodyPr/>
                    <a:p>
                      <a:pPr>
                        <a:buNone/>
                      </a:pPr>
                      <a:r>
                        <a:rPr lang="en-US" altLang="zh-CN"/>
                        <a:t>0</a:t>
                      </a:r>
                      <a:endParaRPr lang="en-US" altLang="zh-CN"/>
                    </a:p>
                  </a:txBody>
                  <a:tcPr/>
                </a:tc>
                <a:tc>
                  <a:txBody>
                    <a:bodyPr/>
                    <a:p>
                      <a:pPr>
                        <a:buNone/>
                      </a:pPr>
                      <a:r>
                        <a:rPr lang="en-US" altLang="zh-CN"/>
                        <a:t>1</a:t>
                      </a:r>
                      <a:endParaRPr lang="en-US" altLang="zh-CN"/>
                    </a:p>
                  </a:txBody>
                  <a:tcPr/>
                </a:tc>
              </a:tr>
              <a:tr h="381000">
                <a:tc>
                  <a:txBody>
                    <a:bodyPr/>
                    <a:p>
                      <a:pPr>
                        <a:buNone/>
                      </a:pPr>
                      <a:r>
                        <a:rPr lang="en-US" altLang="zh-CN"/>
                        <a:t>0</a:t>
                      </a:r>
                      <a:endParaRPr lang="en-US" altLang="zh-CN"/>
                    </a:p>
                  </a:txBody>
                  <a:tcPr/>
                </a:tc>
                <a:tc>
                  <a:txBody>
                    <a:bodyPr/>
                    <a:p>
                      <a:pPr>
                        <a:buNone/>
                      </a:pPr>
                      <a:r>
                        <a:rPr lang="en-US" altLang="zh-CN"/>
                        <a:t>-142.689</a:t>
                      </a:r>
                      <a:endParaRPr lang="en-US" altLang="zh-CN"/>
                    </a:p>
                  </a:txBody>
                  <a:tcPr/>
                </a:tc>
                <a:tc>
                  <a:txBody>
                    <a:bodyPr/>
                    <a:p>
                      <a:pPr>
                        <a:buNone/>
                      </a:pPr>
                      <a:r>
                        <a:rPr lang="en-US" altLang="zh-CN"/>
                        <a:t>-139.105</a:t>
                      </a:r>
                      <a:endParaRPr lang="en-US" altLang="zh-CN"/>
                    </a:p>
                  </a:txBody>
                  <a:tcPr/>
                </a:tc>
              </a:tr>
              <a:tr h="381000">
                <a:tc>
                  <a:txBody>
                    <a:bodyPr/>
                    <a:p>
                      <a:pPr>
                        <a:buNone/>
                      </a:pPr>
                      <a:r>
                        <a:rPr lang="en-US" altLang="zh-CN"/>
                        <a:t>1</a:t>
                      </a:r>
                      <a:endParaRPr lang="en-US" altLang="zh-CN"/>
                    </a:p>
                  </a:txBody>
                  <a:tcPr/>
                </a:tc>
                <a:tc>
                  <a:txBody>
                    <a:bodyPr/>
                    <a:p>
                      <a:pPr>
                        <a:buNone/>
                      </a:pPr>
                      <a:r>
                        <a:rPr lang="en-US" altLang="zh-CN"/>
                        <a:t>-139.106</a:t>
                      </a:r>
                      <a:endParaRPr lang="en-US" altLang="zh-CN"/>
                    </a:p>
                  </a:txBody>
                  <a:tcPr/>
                </a:tc>
                <a:tc>
                  <a:txBody>
                    <a:bodyPr/>
                    <a:p>
                      <a:pPr>
                        <a:buNone/>
                      </a:pPr>
                      <a:r>
                        <a:rPr lang="en-US" altLang="zh-CN"/>
                        <a:t>-142.689</a:t>
                      </a:r>
                      <a:endParaRPr lang="en-US" altLang="zh-CN"/>
                    </a:p>
                  </a:txBody>
                  <a:tcPr/>
                </a:tc>
              </a:tr>
            </a:tbl>
          </a:graphicData>
        </a:graphic>
      </p:graphicFrame>
      <p:graphicFrame>
        <p:nvGraphicFramePr>
          <p:cNvPr id="3" name="表格 2"/>
          <p:cNvGraphicFramePr/>
          <p:nvPr/>
        </p:nvGraphicFramePr>
        <p:xfrm>
          <a:off x="7619365" y="2139315"/>
          <a:ext cx="7205980" cy="1905000"/>
        </p:xfrm>
        <a:graphic>
          <a:graphicData uri="http://schemas.openxmlformats.org/drawingml/2006/table">
            <a:tbl>
              <a:tblPr firstRow="1" bandRow="1">
                <a:tableStyleId>{5C22544A-7EE6-4342-B048-85BDC9FD1C3A}</a:tableStyleId>
              </a:tblPr>
              <a:tblGrid>
                <a:gridCol w="1200785"/>
                <a:gridCol w="1200785"/>
              </a:tblGrid>
              <a:tr h="381000">
                <a:tc>
                  <a:txBody>
                    <a:bodyPr/>
                    <a:p>
                      <a:pPr algn="ctr">
                        <a:buNone/>
                      </a:pPr>
                      <a:r>
                        <a:rPr lang="en-US" altLang="zh-CN"/>
                        <a:t>++</a:t>
                      </a:r>
                      <a:endParaRPr lang="en-US" altLang="zh-CN"/>
                    </a:p>
                  </a:txBody>
                  <a:tcPr/>
                </a:tc>
                <a:tc>
                  <a:txBody>
                    <a:bodyPr/>
                    <a:p>
                      <a:pPr algn="ctr">
                        <a:buNone/>
                      </a:pPr>
                      <a:r>
                        <a:rPr lang="en-US" altLang="zh-CN"/>
                        <a:t>00+11</a:t>
                      </a:r>
                      <a:endParaRPr lang="en-US" altLang="zh-CN"/>
                    </a:p>
                  </a:txBody>
                  <a:tcPr/>
                </a:tc>
              </a:tr>
              <a:tr h="381000">
                <a:tc>
                  <a:txBody>
                    <a:bodyPr/>
                    <a:p>
                      <a:pPr algn="ctr">
                        <a:buNone/>
                      </a:pPr>
                      <a:r>
                        <a:rPr lang="en-US" altLang="zh-CN">
                          <a:solidFill>
                            <a:srgbClr val="FF0000"/>
                          </a:solidFill>
                        </a:rPr>
                        <a:t>0.99415</a:t>
                      </a:r>
                      <a:endParaRPr lang="en-US" altLang="zh-CN">
                        <a:solidFill>
                          <a:srgbClr val="FF0000"/>
                        </a:solidFill>
                      </a:endParaRPr>
                    </a:p>
                  </a:txBody>
                  <a:tcPr/>
                </a:tc>
                <a:tc>
                  <a:txBody>
                    <a:bodyPr/>
                    <a:p>
                      <a:pPr algn="ctr">
                        <a:buNone/>
                      </a:pPr>
                      <a:r>
                        <a:rPr lang="en-US" altLang="zh-CN">
                          <a:solidFill>
                            <a:srgbClr val="FF0000"/>
                          </a:solidFill>
                        </a:rPr>
                        <a:t>0.99524</a:t>
                      </a:r>
                      <a:endParaRPr lang="en-US" altLang="zh-CN">
                        <a:solidFill>
                          <a:srgbClr val="FF0000"/>
                        </a:solidFill>
                      </a:endParaRPr>
                    </a:p>
                  </a:txBody>
                  <a:tcPr/>
                </a:tc>
              </a:tr>
              <a:tr h="381000">
                <a:tc>
                  <a:txBody>
                    <a:bodyPr/>
                    <a:p>
                      <a:pPr algn="ctr">
                        <a:buNone/>
                      </a:pPr>
                      <a:r>
                        <a:rPr lang="en-US" altLang="zh-CN"/>
                        <a:t>-142.813</a:t>
                      </a:r>
                      <a:endParaRPr lang="en-US" altLang="zh-CN"/>
                    </a:p>
                  </a:txBody>
                  <a:tcPr/>
                </a:tc>
                <a:tc>
                  <a:txBody>
                    <a:bodyPr/>
                    <a:p>
                      <a:pPr algn="ctr">
                        <a:buNone/>
                      </a:pPr>
                      <a:r>
                        <a:rPr lang="en-US" altLang="zh-CN"/>
                        <a:t>-144.55</a:t>
                      </a:r>
                      <a:endParaRPr lang="en-US" altLang="zh-CN"/>
                    </a:p>
                  </a:txBody>
                  <a:tcPr/>
                </a:tc>
              </a:tr>
              <a:tr h="381000">
                <a:tc>
                  <a:txBody>
                    <a:bodyPr/>
                    <a:p>
                      <a:pPr algn="ctr">
                        <a:buNone/>
                      </a:pPr>
                      <a:r>
                        <a:rPr lang="en-US" altLang="zh-CN"/>
                        <a:t>0.99215</a:t>
                      </a:r>
                      <a:endParaRPr lang="en-US" altLang="zh-CN"/>
                    </a:p>
                  </a:txBody>
                  <a:tcPr/>
                </a:tc>
                <a:tc>
                  <a:txBody>
                    <a:bodyPr/>
                    <a:p>
                      <a:pPr algn="ctr">
                        <a:buNone/>
                      </a:pPr>
                      <a:r>
                        <a:rPr lang="en-US" altLang="zh-CN"/>
                        <a:t>0.99520</a:t>
                      </a:r>
                      <a:endParaRPr lang="en-US" altLang="zh-CN"/>
                    </a:p>
                  </a:txBody>
                  <a:tcPr/>
                </a:tc>
              </a:tr>
              <a:tr h="381000">
                <a:tc>
                  <a:txBody>
                    <a:bodyPr/>
                    <a:p>
                      <a:pPr algn="ctr">
                        <a:buNone/>
                      </a:pPr>
                      <a:r>
                        <a:rPr lang="en-US" altLang="zh-CN"/>
                        <a:t>0.99443</a:t>
                      </a:r>
                      <a:endParaRPr lang="en-US" altLang="zh-CN"/>
                    </a:p>
                  </a:txBody>
                  <a:tcPr/>
                </a:tc>
                <a:tc>
                  <a:txBody>
                    <a:bodyPr/>
                    <a:p>
                      <a:pPr algn="ctr">
                        <a:buNone/>
                      </a:pPr>
                      <a:r>
                        <a:rPr lang="en-US" altLang="zh-CN"/>
                        <a:t>0.99609</a:t>
                      </a:r>
                      <a:endParaRPr lang="en-US" altLang="zh-CN"/>
                    </a:p>
                  </a:txBody>
                  <a:tcPr/>
                </a:tc>
              </a:tr>
            </a:tbl>
          </a:graphicData>
        </a:graphic>
      </p:graphicFrame>
      <p:sp>
        <p:nvSpPr>
          <p:cNvPr id="7" name="文本框 6"/>
          <p:cNvSpPr txBox="1"/>
          <p:nvPr/>
        </p:nvSpPr>
        <p:spPr>
          <a:xfrm>
            <a:off x="2712085" y="1691005"/>
            <a:ext cx="2461895" cy="398780"/>
          </a:xfrm>
          <a:prstGeom prst="rect">
            <a:avLst/>
          </a:prstGeom>
          <a:noFill/>
        </p:spPr>
        <p:txBody>
          <a:bodyPr wrap="square" rtlCol="0">
            <a:spAutoFit/>
          </a:bodyPr>
          <a:p>
            <a:r>
              <a:rPr lang="en-US" altLang="zh-CN" sz="2000"/>
              <a:t>without compensate</a:t>
            </a:r>
            <a:endParaRPr lang="en-US" altLang="zh-CN" sz="2000"/>
          </a:p>
        </p:txBody>
      </p:sp>
      <p:sp>
        <p:nvSpPr>
          <p:cNvPr id="8" name="文本框 7"/>
          <p:cNvSpPr txBox="1"/>
          <p:nvPr/>
        </p:nvSpPr>
        <p:spPr>
          <a:xfrm>
            <a:off x="7796530" y="1691005"/>
            <a:ext cx="2461895" cy="398780"/>
          </a:xfrm>
          <a:prstGeom prst="rect">
            <a:avLst/>
          </a:prstGeom>
          <a:noFill/>
        </p:spPr>
        <p:txBody>
          <a:bodyPr wrap="square" rtlCol="0">
            <a:spAutoFit/>
          </a:bodyPr>
          <a:p>
            <a:r>
              <a:rPr lang="en-US" altLang="zh-CN" sz="2000"/>
              <a:t>with compensate</a:t>
            </a:r>
            <a:endParaRPr lang="en-US" altLang="zh-CN" sz="2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a:stretch>
            <a:fillRect/>
          </a:stretch>
        </p:blipFill>
        <p:spPr>
          <a:xfrm>
            <a:off x="380365" y="10795"/>
            <a:ext cx="11431270" cy="6835775"/>
          </a:xfrm>
          <a:prstGeom prst="rect">
            <a:avLst/>
          </a:prstGeom>
        </p:spPr>
      </p:pic>
      <p:sp>
        <p:nvSpPr>
          <p:cNvPr id="6" name="文本框 5"/>
          <p:cNvSpPr txBox="1"/>
          <p:nvPr/>
        </p:nvSpPr>
        <p:spPr>
          <a:xfrm>
            <a:off x="91440" y="73025"/>
            <a:ext cx="7519035" cy="583565"/>
          </a:xfrm>
          <a:prstGeom prst="rect">
            <a:avLst/>
          </a:prstGeom>
          <a:noFill/>
        </p:spPr>
        <p:txBody>
          <a:bodyPr wrap="square" rtlCol="0">
            <a:spAutoFit/>
          </a:bodyPr>
          <a:p>
            <a:r>
              <a:rPr lang="zh-CN" altLang="en-US" sz="3200"/>
              <a:t>初态为</a:t>
            </a:r>
            <a:r>
              <a:rPr lang="en-US" altLang="zh-CN" sz="3200"/>
              <a:t>00+11</a:t>
            </a:r>
            <a:r>
              <a:rPr lang="zh-CN" altLang="en-US" sz="3200"/>
              <a:t>时，仿真的动力学过程</a:t>
            </a:r>
            <a:endParaRPr lang="zh-CN" altLang="en-US" sz="3200"/>
          </a:p>
        </p:txBody>
      </p:sp>
      <p:sp>
        <p:nvSpPr>
          <p:cNvPr id="2" name="燕尾形箭头 1"/>
          <p:cNvSpPr/>
          <p:nvPr/>
        </p:nvSpPr>
        <p:spPr>
          <a:xfrm rot="2100000" flipV="1">
            <a:off x="522605" y="3308350"/>
            <a:ext cx="870585" cy="241300"/>
          </a:xfrm>
          <a:prstGeom prst="notchedRightArrow">
            <a:avLst/>
          </a:prstGeom>
        </p:spPr>
        <p:style>
          <a:lnRef idx="2">
            <a:schemeClr val="accent1"/>
          </a:lnRef>
          <a:fillRef idx="1">
            <a:schemeClr val="lt1"/>
          </a:fillRef>
          <a:effectRef idx="0">
            <a:schemeClr val="accent1"/>
          </a:effectRef>
          <a:fontRef idx="minor">
            <a:schemeClr val="dk1"/>
          </a:fontRef>
        </p:style>
        <p:txBody>
          <a:bodyPr rtlCol="0" anchor="ctr"/>
          <a:p>
            <a:pPr algn="ctr"/>
            <a:endParaRPr lang="zh-CN" altLang="en-US"/>
          </a:p>
        </p:txBody>
      </p:sp>
      <p:sp>
        <p:nvSpPr>
          <p:cNvPr id="3" name="文本框 2"/>
          <p:cNvSpPr txBox="1"/>
          <p:nvPr/>
        </p:nvSpPr>
        <p:spPr>
          <a:xfrm>
            <a:off x="91440" y="1066800"/>
            <a:ext cx="1174115" cy="2030095"/>
          </a:xfrm>
          <a:prstGeom prst="rect">
            <a:avLst/>
          </a:prstGeom>
          <a:noFill/>
        </p:spPr>
        <p:txBody>
          <a:bodyPr wrap="square" rtlCol="0">
            <a:spAutoFit/>
          </a:bodyPr>
          <a:p>
            <a:r>
              <a:rPr lang="zh-CN" altLang="en-US">
                <a:solidFill>
                  <a:srgbClr val="FF0000"/>
                </a:solidFill>
              </a:rPr>
              <a:t>由于绝热过程，</a:t>
            </a:r>
            <a:r>
              <a:rPr lang="en-US" altLang="zh-CN">
                <a:solidFill>
                  <a:srgbClr val="FF0000"/>
                </a:solidFill>
              </a:rPr>
              <a:t>2</a:t>
            </a:r>
            <a:r>
              <a:rPr lang="zh-CN" altLang="en-US">
                <a:solidFill>
                  <a:srgbClr val="FF0000"/>
                </a:solidFill>
              </a:rPr>
              <a:t>态虽然驱动过程泄露大，但最终基本能回去</a:t>
            </a:r>
            <a:endParaRPr lang="zh-CN" altLang="en-US">
              <a:solidFill>
                <a:srgbClr val="FF0000"/>
              </a:solidFill>
            </a:endParaRPr>
          </a:p>
        </p:txBody>
      </p:sp>
      <p:sp>
        <p:nvSpPr>
          <p:cNvPr id="4" name="文本框 3"/>
          <p:cNvSpPr txBox="1"/>
          <p:nvPr/>
        </p:nvSpPr>
        <p:spPr>
          <a:xfrm>
            <a:off x="1828165" y="6347460"/>
            <a:ext cx="2003425" cy="368300"/>
          </a:xfrm>
          <a:prstGeom prst="rect">
            <a:avLst/>
          </a:prstGeom>
          <a:noFill/>
        </p:spPr>
        <p:txBody>
          <a:bodyPr wrap="square" rtlCol="0">
            <a:spAutoFit/>
          </a:bodyPr>
          <a:p>
            <a:r>
              <a:rPr lang="zh-CN" altLang="en-US">
                <a:solidFill>
                  <a:srgbClr val="FF0000"/>
                </a:solidFill>
              </a:rPr>
              <a:t>驱动波形</a:t>
            </a:r>
            <a:endParaRPr lang="zh-CN" altLang="en-US">
              <a:solidFill>
                <a:srgbClr val="FF0000"/>
              </a:solidFill>
            </a:endParaRPr>
          </a:p>
        </p:txBody>
      </p:sp>
      <p:sp>
        <p:nvSpPr>
          <p:cNvPr id="7" name="文本框 6"/>
          <p:cNvSpPr txBox="1"/>
          <p:nvPr/>
        </p:nvSpPr>
        <p:spPr>
          <a:xfrm>
            <a:off x="7252335" y="6416675"/>
            <a:ext cx="3185795" cy="368300"/>
          </a:xfrm>
          <a:prstGeom prst="rect">
            <a:avLst/>
          </a:prstGeom>
          <a:noFill/>
        </p:spPr>
        <p:txBody>
          <a:bodyPr wrap="square" rtlCol="0">
            <a:spAutoFit/>
          </a:bodyPr>
          <a:p>
            <a:r>
              <a:rPr lang="zh-CN" altLang="en-US">
                <a:solidFill>
                  <a:srgbClr val="FF0000"/>
                </a:solidFill>
              </a:rPr>
              <a:t>腔光子数，最终不会回到</a:t>
            </a:r>
            <a:r>
              <a:rPr lang="en-US" altLang="zh-CN">
                <a:solidFill>
                  <a:srgbClr val="FF0000"/>
                </a:solidFill>
              </a:rPr>
              <a:t>0</a:t>
            </a:r>
            <a:endParaRPr lang="en-US" altLang="zh-CN">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误差矩阵估计平均保真度</a:t>
            </a:r>
            <a:r>
              <a:rPr lang="zh-CN" altLang="en-US" sz="2400"/>
              <a:t>（</a:t>
            </a:r>
            <a:r>
              <a:rPr lang="en-US" altLang="zh-CN" sz="2400"/>
              <a:t>3</a:t>
            </a:r>
            <a:r>
              <a:rPr lang="zh-CN" altLang="en-US" sz="2400"/>
              <a:t>比特</a:t>
            </a:r>
            <a:r>
              <a:rPr lang="en-US" altLang="zh-CN" sz="2400"/>
              <a:t>2</a:t>
            </a:r>
            <a:r>
              <a:rPr lang="zh-CN" altLang="en-US" sz="2400"/>
              <a:t>能级为例）</a:t>
            </a:r>
            <a:endParaRPr lang="zh-CN" altLang="en-US" sz="2400"/>
          </a:p>
        </p:txBody>
      </p:sp>
      <p:graphicFrame>
        <p:nvGraphicFramePr>
          <p:cNvPr id="4" name="对象 3">
            <a:hlinkClick r:id="" action="ppaction://ole?verb="/>
          </p:cNvPr>
          <p:cNvGraphicFramePr>
            <a:graphicFrameLocks noChangeAspect="1"/>
          </p:cNvGraphicFramePr>
          <p:nvPr/>
        </p:nvGraphicFramePr>
        <p:xfrm>
          <a:off x="837883" y="1596390"/>
          <a:ext cx="5838825" cy="3566160"/>
        </p:xfrm>
        <a:graphic>
          <a:graphicData uri="http://schemas.openxmlformats.org/presentationml/2006/ole">
            <mc:AlternateContent xmlns:mc="http://schemas.openxmlformats.org/markup-compatibility/2006">
              <mc:Choice xmlns:v="urn:schemas-microsoft-com:vml" Requires="v">
                <p:oleObj spid="_x0000_s2049" name="" r:id="rId1" imgW="2870200" imgH="1752600" progId="Equation.KSEE3">
                  <p:embed/>
                </p:oleObj>
              </mc:Choice>
              <mc:Fallback>
                <p:oleObj name="" r:id="rId1" imgW="2870200" imgH="1752600" progId="Equation.KSEE3">
                  <p:embed/>
                  <p:pic>
                    <p:nvPicPr>
                      <p:cNvPr id="0" name="图片 2048"/>
                      <p:cNvPicPr/>
                      <p:nvPr/>
                    </p:nvPicPr>
                    <p:blipFill>
                      <a:blip r:embed="rId2"/>
                      <a:stretch>
                        <a:fillRect/>
                      </a:stretch>
                    </p:blipFill>
                    <p:spPr>
                      <a:xfrm>
                        <a:off x="837883" y="1596390"/>
                        <a:ext cx="5838825" cy="3566160"/>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974408" y="5511165"/>
          <a:ext cx="2938145" cy="876300"/>
        </p:xfrm>
        <a:graphic>
          <a:graphicData uri="http://schemas.openxmlformats.org/presentationml/2006/ole">
            <mc:AlternateContent xmlns:mc="http://schemas.openxmlformats.org/markup-compatibility/2006">
              <mc:Choice xmlns:v="urn:schemas-microsoft-com:vml" Requires="v">
                <p:oleObj spid="_x0000_s2050" name="" r:id="rId3" imgW="1320165" imgH="393700" progId="Equation.KSEE3">
                  <p:embed/>
                </p:oleObj>
              </mc:Choice>
              <mc:Fallback>
                <p:oleObj name="" r:id="rId3" imgW="1320165" imgH="393700" progId="Equation.KSEE3">
                  <p:embed/>
                  <p:pic>
                    <p:nvPicPr>
                      <p:cNvPr id="0" name="图片 2049"/>
                      <p:cNvPicPr/>
                      <p:nvPr/>
                    </p:nvPicPr>
                    <p:blipFill>
                      <a:blip r:embed="rId4"/>
                      <a:stretch>
                        <a:fillRect/>
                      </a:stretch>
                    </p:blipFill>
                    <p:spPr>
                      <a:xfrm>
                        <a:off x="974408" y="5511165"/>
                        <a:ext cx="2938145" cy="876300"/>
                      </a:xfrm>
                      <a:prstGeom prst="rect">
                        <a:avLst/>
                      </a:prstGeom>
                    </p:spPr>
                  </p:pic>
                </p:oleObj>
              </mc:Fallback>
            </mc:AlternateContent>
          </a:graphicData>
        </a:graphic>
      </p:graphicFrame>
      <p:sp>
        <p:nvSpPr>
          <p:cNvPr id="6" name="文本框 5"/>
          <p:cNvSpPr txBox="1"/>
          <p:nvPr/>
        </p:nvSpPr>
        <p:spPr>
          <a:xfrm>
            <a:off x="4257675" y="5672455"/>
            <a:ext cx="2577465" cy="521970"/>
          </a:xfrm>
          <a:prstGeom prst="rect">
            <a:avLst/>
          </a:prstGeom>
          <a:noFill/>
        </p:spPr>
        <p:txBody>
          <a:bodyPr wrap="square" rtlCol="0">
            <a:spAutoFit/>
          </a:bodyPr>
          <a:p>
            <a:r>
              <a:rPr lang="zh-CN" altLang="en-US" sz="2800"/>
              <a:t>证明见之后</a:t>
            </a:r>
            <a:r>
              <a:rPr lang="en-US" altLang="zh-CN" sz="2800"/>
              <a:t>PPT</a:t>
            </a:r>
            <a:endParaRPr lang="en-US" altLang="zh-CN" sz="2800"/>
          </a:p>
        </p:txBody>
      </p:sp>
      <p:graphicFrame>
        <p:nvGraphicFramePr>
          <p:cNvPr id="8" name="对象 7">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2051" name="" r:id="rId5" imgW="914400" imgH="215900" progId="Equation.KSEE3">
                  <p:embed/>
                </p:oleObj>
              </mc:Choice>
              <mc:Fallback>
                <p:oleObj name="" r:id="rId5" imgW="914400" imgH="215900" progId="Equation.KSEE3">
                  <p:embed/>
                  <p:pic>
                    <p:nvPicPr>
                      <p:cNvPr id="0" name="图片 2050"/>
                      <p:cNvPicPr/>
                      <p:nvPr/>
                    </p:nvPicPr>
                    <p:blipFill>
                      <a:blip r:embed="rId6"/>
                      <a:stretch>
                        <a:fillRect/>
                      </a:stretch>
                    </p:blipFill>
                    <p:spPr>
                      <a:xfrm>
                        <a:off x="5638800" y="3321050"/>
                        <a:ext cx="914400" cy="215900"/>
                      </a:xfrm>
                      <a:prstGeom prst="rect">
                        <a:avLst/>
                      </a:prstGeom>
                    </p:spPr>
                  </p:pic>
                </p:oleObj>
              </mc:Fallback>
            </mc:AlternateContent>
          </a:graphicData>
        </a:graphic>
      </p:graphicFrame>
      <p:grpSp>
        <p:nvGrpSpPr>
          <p:cNvPr id="3" name="组合 2"/>
          <p:cNvGrpSpPr/>
          <p:nvPr/>
        </p:nvGrpSpPr>
        <p:grpSpPr>
          <a:xfrm>
            <a:off x="7179945" y="1562735"/>
            <a:ext cx="4174490" cy="4472940"/>
            <a:chOff x="11307" y="2461"/>
            <a:chExt cx="6574" cy="7044"/>
          </a:xfrm>
        </p:grpSpPr>
        <p:sp>
          <p:nvSpPr>
            <p:cNvPr id="11" name="矩形 10"/>
            <p:cNvSpPr/>
            <p:nvPr/>
          </p:nvSpPr>
          <p:spPr>
            <a:xfrm>
              <a:off x="11307" y="2461"/>
              <a:ext cx="6574" cy="704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graphicFrame>
          <p:nvGraphicFramePr>
            <p:cNvPr id="9" name="对象 8">
              <a:hlinkClick r:id="" action="ppaction://ole?verb="/>
            </p:cNvPr>
            <p:cNvGraphicFramePr>
              <a:graphicFrameLocks noChangeAspect="1"/>
            </p:cNvGraphicFramePr>
            <p:nvPr/>
          </p:nvGraphicFramePr>
          <p:xfrm>
            <a:off x="11690" y="2795"/>
            <a:ext cx="5831" cy="6456"/>
          </p:xfrm>
          <a:graphic>
            <a:graphicData uri="http://schemas.openxmlformats.org/presentationml/2006/ole">
              <mc:AlternateContent xmlns:mc="http://schemas.openxmlformats.org/markup-compatibility/2006">
                <mc:Choice xmlns:v="urn:schemas-microsoft-com:vml" Requires="v">
                  <p:oleObj spid="_x0000_s2052" name="" r:id="rId7" imgW="2374265" imgH="2628900" progId="Equation.KSEE3">
                    <p:embed/>
                  </p:oleObj>
                </mc:Choice>
                <mc:Fallback>
                  <p:oleObj name="" r:id="rId7" imgW="2374265" imgH="2628900" progId="Equation.KSEE3">
                    <p:embed/>
                    <p:pic>
                      <p:nvPicPr>
                        <p:cNvPr id="0" name="图片 2051"/>
                        <p:cNvPicPr/>
                        <p:nvPr/>
                      </p:nvPicPr>
                      <p:blipFill>
                        <a:blip r:embed="rId8"/>
                        <a:stretch>
                          <a:fillRect/>
                        </a:stretch>
                      </p:blipFill>
                      <p:spPr>
                        <a:xfrm>
                          <a:off x="11690" y="2795"/>
                          <a:ext cx="5831" cy="6456"/>
                        </a:xfrm>
                        <a:prstGeom prst="rect">
                          <a:avLst/>
                        </a:prstGeom>
                        <a:solidFill>
                          <a:srgbClr val="FFFF00"/>
                        </a:solidFill>
                      </p:spPr>
                    </p:pic>
                  </p:oleObj>
                </mc:Fallback>
              </mc:AlternateContent>
            </a:graphicData>
          </a:graphic>
        </p:graphicFrame>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矩形 10"/>
          <p:cNvSpPr/>
          <p:nvPr/>
        </p:nvSpPr>
        <p:spPr>
          <a:xfrm>
            <a:off x="5617210" y="1351280"/>
            <a:ext cx="5737225" cy="445643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矩形 6"/>
          <p:cNvSpPr/>
          <p:nvPr/>
        </p:nvSpPr>
        <p:spPr>
          <a:xfrm>
            <a:off x="408305" y="1350645"/>
            <a:ext cx="4782185" cy="516191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2" name="标题 1"/>
          <p:cNvSpPr>
            <a:spLocks noGrp="1"/>
          </p:cNvSpPr>
          <p:nvPr>
            <p:ph type="title"/>
          </p:nvPr>
        </p:nvSpPr>
        <p:spPr/>
        <p:txBody>
          <a:bodyPr/>
          <a:p>
            <a:r>
              <a:rPr lang="zh-CN" altLang="zh-CN"/>
              <a:t>证明：</a:t>
            </a:r>
            <a:endParaRPr lang="zh-CN" altLang="zh-CN"/>
          </a:p>
        </p:txBody>
      </p:sp>
      <p:graphicFrame>
        <p:nvGraphicFramePr>
          <p:cNvPr id="4" name="对象 3">
            <a:hlinkClick r:id="" action="ppaction://ole?verb="/>
          </p:cNvPr>
          <p:cNvGraphicFramePr>
            <a:graphicFrameLocks noChangeAspect="1"/>
          </p:cNvGraphicFramePr>
          <p:nvPr/>
        </p:nvGraphicFramePr>
        <p:xfrm>
          <a:off x="511810" y="1474788"/>
          <a:ext cx="4575175" cy="4980305"/>
        </p:xfrm>
        <a:graphic>
          <a:graphicData uri="http://schemas.openxmlformats.org/presentationml/2006/ole">
            <mc:AlternateContent xmlns:mc="http://schemas.openxmlformats.org/markup-compatibility/2006">
              <mc:Choice xmlns:v="urn:schemas-microsoft-com:vml" Requires="v">
                <p:oleObj spid="_x0000_s3073" name="" r:id="rId1" imgW="3175000" imgH="3454400" progId="Equation.KSEE3">
                  <p:embed/>
                </p:oleObj>
              </mc:Choice>
              <mc:Fallback>
                <p:oleObj name="" r:id="rId1" imgW="3175000" imgH="3454400" progId="Equation.KSEE3">
                  <p:embed/>
                  <p:pic>
                    <p:nvPicPr>
                      <p:cNvPr id="0" name="图片 3072"/>
                      <p:cNvPicPr/>
                      <p:nvPr/>
                    </p:nvPicPr>
                    <p:blipFill>
                      <a:blip r:embed="rId2"/>
                      <a:stretch>
                        <a:fillRect/>
                      </a:stretch>
                    </p:blipFill>
                    <p:spPr>
                      <a:xfrm>
                        <a:off x="511810" y="1474788"/>
                        <a:ext cx="4575175" cy="4980305"/>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5838190" y="1582420"/>
          <a:ext cx="5418455" cy="3994785"/>
        </p:xfrm>
        <a:graphic>
          <a:graphicData uri="http://schemas.openxmlformats.org/presentationml/2006/ole">
            <mc:AlternateContent xmlns:mc="http://schemas.openxmlformats.org/markup-compatibility/2006">
              <mc:Choice xmlns:v="urn:schemas-microsoft-com:vml" Requires="v">
                <p:oleObj spid="_x0000_s3074" name="" r:id="rId3" imgW="3238500" imgH="2387600" progId="Equation.KSEE3">
                  <p:embed/>
                </p:oleObj>
              </mc:Choice>
              <mc:Fallback>
                <p:oleObj name="" r:id="rId3" imgW="3238500" imgH="2387600" progId="Equation.KSEE3">
                  <p:embed/>
                  <p:pic>
                    <p:nvPicPr>
                      <p:cNvPr id="0" name="图片 3073"/>
                      <p:cNvPicPr/>
                      <p:nvPr/>
                    </p:nvPicPr>
                    <p:blipFill>
                      <a:blip r:embed="rId4"/>
                      <a:stretch>
                        <a:fillRect/>
                      </a:stretch>
                    </p:blipFill>
                    <p:spPr>
                      <a:xfrm>
                        <a:off x="5838190" y="1582420"/>
                        <a:ext cx="5418455" cy="3994785"/>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2554923" y="474345"/>
          <a:ext cx="2938145" cy="876300"/>
        </p:xfrm>
        <a:graphic>
          <a:graphicData uri="http://schemas.openxmlformats.org/presentationml/2006/ole">
            <mc:AlternateContent xmlns:mc="http://schemas.openxmlformats.org/markup-compatibility/2006">
              <mc:Choice xmlns:v="urn:schemas-microsoft-com:vml" Requires="v">
                <p:oleObj spid="_x0000_s10" name="" r:id="rId5" imgW="1320165" imgH="393700" progId="Equation.KSEE3">
                  <p:embed/>
                </p:oleObj>
              </mc:Choice>
              <mc:Fallback>
                <p:oleObj name="" r:id="rId5" imgW="1320165" imgH="393700" progId="Equation.KSEE3">
                  <p:embed/>
                  <p:pic>
                    <p:nvPicPr>
                      <p:cNvPr id="0" name="图片 2049"/>
                      <p:cNvPicPr/>
                      <p:nvPr/>
                    </p:nvPicPr>
                    <p:blipFill>
                      <a:blip r:embed="rId6"/>
                      <a:stretch>
                        <a:fillRect/>
                      </a:stretch>
                    </p:blipFill>
                    <p:spPr>
                      <a:xfrm>
                        <a:off x="2554923" y="474345"/>
                        <a:ext cx="2938145" cy="876300"/>
                      </a:xfrm>
                      <a:prstGeom prst="rect">
                        <a:avLst/>
                      </a:prstGeom>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835" y="105410"/>
            <a:ext cx="10515600" cy="1325563"/>
          </a:xfrm>
        </p:spPr>
        <p:txBody>
          <a:bodyPr/>
          <a:p>
            <a:r>
              <a:rPr lang="zh-CN" altLang="zh-CN"/>
              <a:t>驱动波形：</a:t>
            </a:r>
            <a:endParaRPr lang="zh-CN" altLang="zh-CN"/>
          </a:p>
        </p:txBody>
      </p:sp>
      <p:pic>
        <p:nvPicPr>
          <p:cNvPr id="4" name="图片 3"/>
          <p:cNvPicPr>
            <a:picLocks noChangeAspect="1"/>
          </p:cNvPicPr>
          <p:nvPr/>
        </p:nvPicPr>
        <p:blipFill>
          <a:blip r:embed="rId1"/>
          <a:stretch>
            <a:fillRect/>
          </a:stretch>
        </p:blipFill>
        <p:spPr>
          <a:xfrm>
            <a:off x="528320" y="1198245"/>
            <a:ext cx="8044180" cy="2350135"/>
          </a:xfrm>
          <a:prstGeom prst="rect">
            <a:avLst/>
          </a:prstGeom>
        </p:spPr>
      </p:pic>
      <p:pic>
        <p:nvPicPr>
          <p:cNvPr id="5" name="图片 4"/>
          <p:cNvPicPr>
            <a:picLocks noChangeAspect="1"/>
          </p:cNvPicPr>
          <p:nvPr/>
        </p:nvPicPr>
        <p:blipFill>
          <a:blip r:embed="rId2"/>
          <a:stretch>
            <a:fillRect/>
          </a:stretch>
        </p:blipFill>
        <p:spPr>
          <a:xfrm>
            <a:off x="619125" y="3647440"/>
            <a:ext cx="4837430" cy="3046730"/>
          </a:xfrm>
          <a:prstGeom prst="rect">
            <a:avLst/>
          </a:prstGeom>
        </p:spPr>
      </p:pic>
      <p:graphicFrame>
        <p:nvGraphicFramePr>
          <p:cNvPr id="15" name="对象 14">
            <a:hlinkClick r:id="" action="ppaction://ole?verb="/>
          </p:cNvPr>
          <p:cNvGraphicFramePr>
            <a:graphicFrameLocks noChangeAspect="1"/>
          </p:cNvGraphicFramePr>
          <p:nvPr/>
        </p:nvGraphicFramePr>
        <p:xfrm>
          <a:off x="8931275" y="4157980"/>
          <a:ext cx="1921510" cy="2261870"/>
        </p:xfrm>
        <a:graphic>
          <a:graphicData uri="http://schemas.openxmlformats.org/presentationml/2006/ole">
            <mc:AlternateContent xmlns:mc="http://schemas.openxmlformats.org/markup-compatibility/2006">
              <mc:Choice xmlns:v="urn:schemas-microsoft-com:vml" Requires="v">
                <p:oleObj spid="_x0000_s5121" name="" r:id="rId3" imgW="862965" imgH="1016000" progId="Equation.KSEE3">
                  <p:embed/>
                </p:oleObj>
              </mc:Choice>
              <mc:Fallback>
                <p:oleObj name="" r:id="rId3" imgW="862965" imgH="1016000" progId="Equation.KSEE3">
                  <p:embed/>
                  <p:pic>
                    <p:nvPicPr>
                      <p:cNvPr id="0" name="图片 5120"/>
                      <p:cNvPicPr/>
                      <p:nvPr/>
                    </p:nvPicPr>
                    <p:blipFill>
                      <a:blip r:embed="rId4"/>
                      <a:stretch>
                        <a:fillRect/>
                      </a:stretch>
                    </p:blipFill>
                    <p:spPr>
                      <a:xfrm>
                        <a:off x="8931275" y="4157980"/>
                        <a:ext cx="1921510" cy="2261870"/>
                      </a:xfrm>
                      <a:prstGeom prst="rect">
                        <a:avLst/>
                      </a:prstGeom>
                    </p:spPr>
                  </p:pic>
                </p:oleObj>
              </mc:Fallback>
            </mc:AlternateContent>
          </a:graphicData>
        </a:graphic>
      </p:graphicFrame>
      <p:sp>
        <p:nvSpPr>
          <p:cNvPr id="6" name="右箭头 5"/>
          <p:cNvSpPr/>
          <p:nvPr/>
        </p:nvSpPr>
        <p:spPr>
          <a:xfrm>
            <a:off x="5456555" y="5466715"/>
            <a:ext cx="2816225" cy="5359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5802630" y="5006340"/>
            <a:ext cx="2123440" cy="460375"/>
          </a:xfrm>
          <a:prstGeom prst="rect">
            <a:avLst/>
          </a:prstGeom>
          <a:noFill/>
        </p:spPr>
        <p:txBody>
          <a:bodyPr wrap="square" rtlCol="0">
            <a:spAutoFit/>
          </a:bodyPr>
          <a:p>
            <a:r>
              <a:rPr lang="en-US" altLang="zh-CN" sz="2400"/>
              <a:t>1/4</a:t>
            </a:r>
            <a:r>
              <a:rPr lang="zh-CN" altLang="en-US" sz="2400"/>
              <a:t>个周期后</a:t>
            </a:r>
            <a:endParaRPr lang="zh-CN" altLang="en-US" sz="2400"/>
          </a:p>
        </p:txBody>
      </p:sp>
      <p:sp>
        <p:nvSpPr>
          <p:cNvPr id="8" name="文本框 7"/>
          <p:cNvSpPr txBox="1"/>
          <p:nvPr/>
        </p:nvSpPr>
        <p:spPr>
          <a:xfrm>
            <a:off x="8931275" y="1198245"/>
            <a:ext cx="2745740" cy="2245360"/>
          </a:xfrm>
          <a:prstGeom prst="rect">
            <a:avLst/>
          </a:prstGeom>
          <a:noFill/>
        </p:spPr>
        <p:txBody>
          <a:bodyPr wrap="square" rtlCol="0">
            <a:spAutoFit/>
          </a:bodyPr>
          <a:p>
            <a:r>
              <a:rPr lang="en-US" altLang="zh-CN" sz="2800">
                <a:solidFill>
                  <a:srgbClr val="FF0000"/>
                </a:solidFill>
              </a:rPr>
              <a:t>control qubit </a:t>
            </a:r>
            <a:r>
              <a:rPr lang="zh-CN" altLang="en-US" sz="2800">
                <a:solidFill>
                  <a:srgbClr val="FF0000"/>
                </a:solidFill>
              </a:rPr>
              <a:t>状态</a:t>
            </a:r>
            <a:r>
              <a:rPr lang="en-US" altLang="zh-CN" sz="2800">
                <a:solidFill>
                  <a:srgbClr val="FF0000"/>
                </a:solidFill>
              </a:rPr>
              <a:t>0</a:t>
            </a:r>
            <a:r>
              <a:rPr lang="zh-CN" altLang="en-US" sz="2800">
                <a:solidFill>
                  <a:srgbClr val="FF0000"/>
                </a:solidFill>
              </a:rPr>
              <a:t>和</a:t>
            </a:r>
            <a:r>
              <a:rPr lang="en-US" altLang="zh-CN" sz="2800">
                <a:solidFill>
                  <a:srgbClr val="FF0000"/>
                </a:solidFill>
              </a:rPr>
              <a:t>1</a:t>
            </a:r>
            <a:r>
              <a:rPr lang="zh-CN" altLang="en-US" sz="2800">
                <a:solidFill>
                  <a:srgbClr val="FF0000"/>
                </a:solidFill>
              </a:rPr>
              <a:t>分别在有驱动时，让</a:t>
            </a:r>
            <a:r>
              <a:rPr lang="en-US" altLang="zh-CN" sz="2800">
                <a:solidFill>
                  <a:srgbClr val="FF0000"/>
                </a:solidFill>
              </a:rPr>
              <a:t>target qubit“</a:t>
            </a:r>
            <a:r>
              <a:rPr lang="zh-CN" altLang="en-US" sz="2800">
                <a:solidFill>
                  <a:srgbClr val="FF0000"/>
                </a:solidFill>
              </a:rPr>
              <a:t>正转</a:t>
            </a:r>
            <a:r>
              <a:rPr lang="en-US" altLang="zh-CN" sz="2800">
                <a:solidFill>
                  <a:srgbClr val="FF0000"/>
                </a:solidFill>
              </a:rPr>
              <a:t>”</a:t>
            </a:r>
            <a:r>
              <a:rPr lang="zh-CN" altLang="en-US" sz="2800">
                <a:solidFill>
                  <a:srgbClr val="FF0000"/>
                </a:solidFill>
              </a:rPr>
              <a:t>和</a:t>
            </a:r>
            <a:r>
              <a:rPr lang="en-US" altLang="zh-CN" sz="2800">
                <a:solidFill>
                  <a:srgbClr val="FF0000"/>
                </a:solidFill>
              </a:rPr>
              <a:t>“</a:t>
            </a:r>
            <a:r>
              <a:rPr lang="zh-CN" altLang="en-US" sz="2800">
                <a:solidFill>
                  <a:srgbClr val="FF0000"/>
                </a:solidFill>
              </a:rPr>
              <a:t>反转</a:t>
            </a:r>
            <a:r>
              <a:rPr lang="en-US" altLang="zh-CN" sz="2800">
                <a:solidFill>
                  <a:srgbClr val="FF0000"/>
                </a:solidFill>
              </a:rPr>
              <a:t>”</a:t>
            </a:r>
            <a:endParaRPr lang="en-US" altLang="zh-CN" sz="2800">
              <a:solidFill>
                <a:srgbClr val="FF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结论</a:t>
            </a:r>
            <a:endParaRPr lang="zh-CN" altLang="en-US"/>
          </a:p>
        </p:txBody>
      </p:sp>
      <p:sp>
        <p:nvSpPr>
          <p:cNvPr id="3" name="内容占位符 2"/>
          <p:cNvSpPr>
            <a:spLocks noGrp="1"/>
          </p:cNvSpPr>
          <p:nvPr>
            <p:ph idx="1"/>
          </p:nvPr>
        </p:nvSpPr>
        <p:spPr/>
        <p:txBody>
          <a:bodyPr/>
          <a:p>
            <a:pPr marL="0" indent="0">
              <a:buNone/>
            </a:pPr>
            <a:r>
              <a:rPr lang="en-US" altLang="zh-CN"/>
              <a:t>1</a:t>
            </a:r>
            <a:r>
              <a:rPr lang="zh-CN" altLang="en-US"/>
              <a:t>、考虑失谐三能级系统，高频比特驱动低频比特与低频比特驱动高频在做门时间</a:t>
            </a:r>
            <a:r>
              <a:rPr lang="en-US" altLang="zh-CN"/>
              <a:t>t_gate</a:t>
            </a:r>
            <a:r>
              <a:rPr lang="zh-CN" altLang="en-US"/>
              <a:t>是有显著差异。</a:t>
            </a:r>
            <a:endParaRPr lang="zh-CN" altLang="en-US"/>
          </a:p>
          <a:p>
            <a:pPr marL="0" indent="0">
              <a:buNone/>
            </a:pPr>
            <a:r>
              <a:rPr lang="en-US" altLang="zh-CN"/>
              <a:t>2</a:t>
            </a:r>
            <a:r>
              <a:rPr lang="zh-CN" altLang="en-US"/>
              <a:t>、利用</a:t>
            </a:r>
            <a:r>
              <a:rPr lang="en-US" altLang="zh-CN"/>
              <a:t>PPT</a:t>
            </a:r>
            <a:r>
              <a:rPr lang="zh-CN" altLang="en-US"/>
              <a:t>中推导的间接耦合模型可以简洁有效的估计出等效耦合强度和劈裂后能级差。</a:t>
            </a:r>
            <a:endParaRPr lang="zh-CN" altLang="en-US"/>
          </a:p>
          <a:p>
            <a:pPr marL="0" indent="0">
              <a:buNone/>
            </a:pPr>
            <a:r>
              <a:rPr lang="en-US" altLang="zh-CN"/>
              <a:t>3</a:t>
            </a:r>
            <a:r>
              <a:rPr lang="zh-CN" altLang="en-US"/>
              <a:t>、</a:t>
            </a:r>
            <a:r>
              <a:rPr lang="en-US" altLang="zh-CN"/>
              <a:t>IBM</a:t>
            </a:r>
            <a:r>
              <a:rPr lang="zh-CN" altLang="en-US"/>
              <a:t>实验文章给出的参数和驱动波形，</a:t>
            </a:r>
            <a:r>
              <a:rPr lang="en-US" altLang="zh-CN"/>
              <a:t>20</a:t>
            </a:r>
            <a:r>
              <a:rPr lang="zh-CN" altLang="en-US"/>
              <a:t>态</a:t>
            </a:r>
            <a:r>
              <a:rPr lang="en-US" altLang="zh-CN"/>
              <a:t>(control=2,target=0)</a:t>
            </a:r>
            <a:r>
              <a:rPr lang="zh-CN" altLang="en-US"/>
              <a:t>对</a:t>
            </a:r>
            <a:r>
              <a:rPr lang="en-US" altLang="zh-CN"/>
              <a:t>CR</a:t>
            </a:r>
            <a:r>
              <a:rPr lang="zh-CN" altLang="en-US"/>
              <a:t>门有显著的加速效果，使得做门时间远小于二能级系统估计的理论时间。</a:t>
            </a:r>
            <a:endParaRPr lang="zh-CN" altLang="en-US"/>
          </a:p>
          <a:p>
            <a:pPr marL="0" indent="0">
              <a:buNone/>
            </a:pPr>
            <a:r>
              <a:rPr lang="en-US" altLang="zh-CN"/>
              <a:t>4</a:t>
            </a:r>
            <a:r>
              <a:rPr lang="zh-CN" altLang="en-US"/>
              <a:t>、对于仿真过程，做</a:t>
            </a:r>
            <a:r>
              <a:rPr lang="en-US" altLang="zh-CN"/>
              <a:t>processtomo</a:t>
            </a:r>
            <a:r>
              <a:rPr lang="zh-CN" altLang="en-US"/>
              <a:t>的时间成本太高，可以用误差矩阵计算平均保真度下限来评估门的保真度优劣。</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附录：</a:t>
            </a:r>
            <a:endParaRPr lang="zh-CN" altLang="en-US"/>
          </a:p>
        </p:txBody>
      </p:sp>
      <p:sp>
        <p:nvSpPr>
          <p:cNvPr id="3" name="内容占位符 2"/>
          <p:cNvSpPr>
            <a:spLocks noGrp="1"/>
          </p:cNvSpPr>
          <p:nvPr>
            <p:ph idx="1"/>
          </p:nvPr>
        </p:nvSpPr>
        <p:spPr/>
        <p:txBody>
          <a:bodyPr/>
          <a:p>
            <a:pPr marL="0" indent="0">
              <a:buNone/>
            </a:pPr>
            <a:r>
              <a:rPr lang="zh-CN" altLang="en-US"/>
              <a:t>仿真结果</a:t>
            </a:r>
            <a:r>
              <a:rPr lang="en-US" altLang="zh-CN"/>
              <a:t>1</a:t>
            </a:r>
            <a:r>
              <a:rPr lang="zh-CN" altLang="en-US"/>
              <a:t>：</a:t>
            </a:r>
            <a:r>
              <a:rPr lang="zh-CN" altLang="en-US">
                <a:sym typeface="+mn-ea"/>
              </a:rPr>
              <a:t>二能级系统近似，非绝热驱动，低频控制高频</a:t>
            </a:r>
            <a:endParaRPr lang="zh-CN" altLang="en-US"/>
          </a:p>
          <a:p>
            <a:pPr marL="0" indent="0">
              <a:buNone/>
            </a:pPr>
            <a:r>
              <a:rPr lang="zh-CN" altLang="en-US"/>
              <a:t>仿真结果</a:t>
            </a:r>
            <a:r>
              <a:rPr lang="en-US" altLang="zh-CN"/>
              <a:t>2</a:t>
            </a:r>
            <a:r>
              <a:rPr lang="zh-CN" altLang="en-US"/>
              <a:t>：</a:t>
            </a:r>
            <a:r>
              <a:rPr lang="zh-CN" altLang="en-US">
                <a:sym typeface="+mn-ea"/>
              </a:rPr>
              <a:t>含腔三能级系统，绝热驱动，低频控制高频</a:t>
            </a:r>
            <a:endParaRPr lang="zh-CN" altLang="en-US"/>
          </a:p>
          <a:p>
            <a:pPr marL="0" indent="0">
              <a:buNone/>
            </a:pPr>
            <a:r>
              <a:rPr lang="zh-CN" altLang="en-US"/>
              <a:t>仿真结果</a:t>
            </a:r>
            <a:r>
              <a:rPr lang="en-US" altLang="zh-CN"/>
              <a:t>3</a:t>
            </a:r>
            <a:r>
              <a:rPr lang="zh-CN" altLang="en-US"/>
              <a:t>：</a:t>
            </a:r>
            <a:r>
              <a:rPr lang="zh-CN" altLang="en-US">
                <a:sym typeface="+mn-ea"/>
              </a:rPr>
              <a:t>含腔三能级系统，绝热驱动，低频控制高频（强耦合）</a:t>
            </a:r>
            <a:endParaRPr lang="zh-CN" altLang="en-US"/>
          </a:p>
          <a:p>
            <a:pPr marL="0" indent="0">
              <a:buNone/>
            </a:pPr>
            <a:r>
              <a:rPr lang="zh-CN" altLang="en-US"/>
              <a:t>仿真结果</a:t>
            </a:r>
            <a:r>
              <a:rPr lang="en-US" altLang="zh-CN"/>
              <a:t>4</a:t>
            </a:r>
            <a:r>
              <a:rPr lang="zh-CN" altLang="en-US"/>
              <a:t>：</a:t>
            </a:r>
            <a:r>
              <a:rPr lang="zh-CN" altLang="en-US">
                <a:sym typeface="+mn-ea"/>
              </a:rPr>
              <a:t>含腔三能级系统，绝热驱动，高频控制低频</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二能级系统近似</a:t>
            </a:r>
            <a:r>
              <a:rPr lang="en-US" altLang="zh-CN"/>
              <a:t>(</a:t>
            </a:r>
            <a:r>
              <a:rPr lang="zh-CN" altLang="en-US"/>
              <a:t>非绝热驱动</a:t>
            </a:r>
            <a:r>
              <a:rPr lang="en-US" altLang="zh-CN"/>
              <a:t>)</a:t>
            </a:r>
            <a:endParaRPr lang="en-US" altLang="zh-CN"/>
          </a:p>
        </p:txBody>
      </p:sp>
      <p:sp>
        <p:nvSpPr>
          <p:cNvPr id="3" name="内容占位符 2"/>
          <p:cNvSpPr>
            <a:spLocks noGrp="1"/>
          </p:cNvSpPr>
          <p:nvPr>
            <p:ph idx="1"/>
          </p:nvPr>
        </p:nvSpPr>
        <p:spPr/>
        <p:txBody>
          <a:bodyPr/>
          <a:p>
            <a:pPr marL="0" indent="0">
              <a:buNone/>
            </a:pPr>
            <a:r>
              <a:rPr lang="zh-CN" altLang="en-US"/>
              <a:t>耦合项：</a:t>
            </a:r>
            <a:r>
              <a:rPr lang="en-US" altLang="zh-CN"/>
              <a:t>tensor(sigmax,</a:t>
            </a:r>
            <a:r>
              <a:rPr lang="en-US" altLang="zh-CN">
                <a:sym typeface="+mn-ea"/>
              </a:rPr>
              <a:t>sigmax)</a:t>
            </a:r>
            <a:endParaRPr lang="en-US" altLang="zh-CN">
              <a:sym typeface="+mn-ea"/>
            </a:endParaRPr>
          </a:p>
          <a:p>
            <a:pPr marL="0" indent="0">
              <a:buNone/>
            </a:pPr>
            <a:r>
              <a:rPr lang="zh-CN" altLang="en-US"/>
              <a:t>驱动项：</a:t>
            </a:r>
            <a:r>
              <a:rPr lang="en-US" altLang="zh-CN">
                <a:sym typeface="+mn-ea"/>
              </a:rPr>
              <a:t>sigmax</a:t>
            </a:r>
            <a:endParaRPr lang="en-US" altLang="zh-CN">
              <a:sym typeface="+mn-ea"/>
            </a:endParaRPr>
          </a:p>
          <a:p>
            <a:pPr marL="0" indent="0">
              <a:buNone/>
            </a:pPr>
            <a:endParaRPr lang="en-US" altLang="zh-CN"/>
          </a:p>
          <a:p>
            <a:pPr marL="0" indent="0">
              <a:buNone/>
            </a:pPr>
            <a:r>
              <a:rPr lang="en-US" altLang="zh-CN"/>
              <a:t>sigmax=[0 1 0;1 0 0; 0 0 0]</a:t>
            </a:r>
            <a:endParaRPr lang="en-US" altLang="zh-CN"/>
          </a:p>
          <a:p>
            <a:pPr marL="0" indent="0">
              <a:buNone/>
            </a:pPr>
            <a:r>
              <a:rPr lang="en-US" altLang="zh-CN"/>
              <a:t>t_gate=450ns</a:t>
            </a:r>
            <a:endParaRPr lang="en-US" altLang="zh-CN"/>
          </a:p>
          <a:p>
            <a:pPr marL="0" indent="0">
              <a:buNone/>
            </a:pPr>
            <a:r>
              <a:rPr lang="en-US" altLang="zh-CN"/>
              <a:t>drive_amp=60M</a:t>
            </a:r>
            <a:endParaRPr lang="en-US" altLang="zh-CN"/>
          </a:p>
          <a:p>
            <a:pPr marL="0" indent="0">
              <a:buNone/>
            </a:pPr>
            <a:r>
              <a:rPr lang="en-US" altLang="zh-CN">
                <a:sym typeface="+mn-ea"/>
              </a:rPr>
              <a:t>coupling_strength=3.8M</a:t>
            </a:r>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fidelity and phase of 4 basis</a:t>
            </a:r>
            <a:r>
              <a:rPr lang="en-US" altLang="zh-CN">
                <a:sym typeface="+mn-ea"/>
              </a:rPr>
              <a:t>(without compensate)</a:t>
            </a:r>
            <a:endParaRPr lang="en-US" altLang="zh-CN"/>
          </a:p>
        </p:txBody>
      </p:sp>
      <p:graphicFrame>
        <p:nvGraphicFramePr>
          <p:cNvPr id="4" name="表格 3"/>
          <p:cNvGraphicFramePr/>
          <p:nvPr/>
        </p:nvGraphicFramePr>
        <p:xfrm>
          <a:off x="925195" y="1763395"/>
          <a:ext cx="8756650" cy="2286000"/>
        </p:xfrm>
        <a:graphic>
          <a:graphicData uri="http://schemas.openxmlformats.org/drawingml/2006/table">
            <a:tbl>
              <a:tblPr firstRow="1" bandRow="1">
                <a:tableStyleId>{5C22544A-7EE6-4342-B048-85BDC9FD1C3A}</a:tableStyleId>
              </a:tblPr>
              <a:tblGrid>
                <a:gridCol w="2918883"/>
                <a:gridCol w="1459442"/>
                <a:gridCol w="1459442"/>
                <a:gridCol w="1459441"/>
                <a:gridCol w="1459442"/>
              </a:tblGrid>
              <a:tr h="381000">
                <a:tc>
                  <a:txBody>
                    <a:bodyPr/>
                    <a:p>
                      <a:pPr algn="ctr">
                        <a:buNone/>
                      </a:pPr>
                      <a:r>
                        <a:rPr lang="en-US" altLang="zh-CN"/>
                        <a:t>state(control,target)</a:t>
                      </a:r>
                      <a:endParaRPr lang="en-US" altLang="zh-CN"/>
                    </a:p>
                  </a:txBody>
                  <a:tcPr/>
                </a:tc>
                <a:tc>
                  <a:txBody>
                    <a:bodyPr/>
                    <a:p>
                      <a:pPr algn="ctr">
                        <a:buNone/>
                      </a:pPr>
                      <a:r>
                        <a:rPr lang="en-US" altLang="zh-CN"/>
                        <a:t>00</a:t>
                      </a:r>
                      <a:endParaRPr lang="en-US" altLang="zh-CN"/>
                    </a:p>
                  </a:txBody>
                  <a:tcPr/>
                </a:tc>
                <a:tc>
                  <a:txBody>
                    <a:bodyPr/>
                    <a:p>
                      <a:pPr algn="ctr">
                        <a:buNone/>
                      </a:pPr>
                      <a:r>
                        <a:rPr lang="en-US" altLang="zh-CN"/>
                        <a:t>01</a:t>
                      </a:r>
                      <a:endParaRPr lang="en-US" altLang="zh-CN"/>
                    </a:p>
                  </a:txBody>
                  <a:tcPr/>
                </a:tc>
                <a:tc>
                  <a:txBody>
                    <a:bodyPr/>
                    <a:p>
                      <a:pPr algn="ctr">
                        <a:buNone/>
                      </a:pPr>
                      <a:r>
                        <a:rPr lang="en-US" altLang="zh-CN"/>
                        <a:t>10</a:t>
                      </a:r>
                      <a:endParaRPr lang="en-US" altLang="zh-CN"/>
                    </a:p>
                  </a:txBody>
                  <a:tcPr/>
                </a:tc>
                <a:tc>
                  <a:txBody>
                    <a:bodyPr/>
                    <a:p>
                      <a:pPr algn="ctr">
                        <a:buNone/>
                      </a:pPr>
                      <a:r>
                        <a:rPr lang="en-US" altLang="zh-CN"/>
                        <a:t>11</a:t>
                      </a:r>
                      <a:endParaRPr lang="en-US" altLang="zh-CN"/>
                    </a:p>
                  </a:txBody>
                  <a:tcPr/>
                </a:tc>
              </a:tr>
              <a:tr h="381000">
                <a:tc>
                  <a:txBody>
                    <a:bodyPr/>
                    <a:p>
                      <a:pPr algn="ctr">
                        <a:buNone/>
                      </a:pPr>
                      <a:r>
                        <a:rPr lang="en-US" altLang="zh-CN"/>
                        <a:t>fidelity(rotate)</a:t>
                      </a:r>
                      <a:endParaRPr lang="en-US" altLang="zh-CN"/>
                    </a:p>
                  </a:txBody>
                  <a:tcPr/>
                </a:tc>
                <a:tc>
                  <a:txBody>
                    <a:bodyPr/>
                    <a:p>
                      <a:pPr algn="ctr">
                        <a:buNone/>
                      </a:pPr>
                      <a:r>
                        <a:rPr lang="en-US" altLang="zh-CN"/>
                        <a:t>0.99988</a:t>
                      </a:r>
                      <a:endParaRPr lang="en-US" altLang="zh-CN"/>
                    </a:p>
                  </a:txBody>
                  <a:tcPr/>
                </a:tc>
                <a:tc>
                  <a:txBody>
                    <a:bodyPr/>
                    <a:p>
                      <a:pPr algn="ctr">
                        <a:buNone/>
                      </a:pPr>
                      <a:r>
                        <a:rPr lang="en-US" altLang="zh-CN"/>
                        <a:t>0.99988</a:t>
                      </a:r>
                      <a:endParaRPr lang="en-US" altLang="zh-CN"/>
                    </a:p>
                  </a:txBody>
                  <a:tcPr/>
                </a:tc>
                <a:tc>
                  <a:txBody>
                    <a:bodyPr/>
                    <a:p>
                      <a:pPr algn="ctr">
                        <a:buNone/>
                      </a:pPr>
                      <a:r>
                        <a:rPr lang="en-US" altLang="zh-CN"/>
                        <a:t>0.99670</a:t>
                      </a:r>
                      <a:endParaRPr lang="en-US" altLang="zh-CN"/>
                    </a:p>
                  </a:txBody>
                  <a:tcPr/>
                </a:tc>
                <a:tc>
                  <a:txBody>
                    <a:bodyPr/>
                    <a:p>
                      <a:pPr algn="ctr">
                        <a:buNone/>
                      </a:pPr>
                      <a:r>
                        <a:rPr lang="en-US" altLang="zh-CN"/>
                        <a:t>0.99770</a:t>
                      </a:r>
                      <a:endParaRPr lang="en-US" altLang="zh-CN"/>
                    </a:p>
                  </a:txBody>
                  <a:tcPr/>
                </a:tc>
              </a:tr>
              <a:tr h="381000">
                <a:tc>
                  <a:txBody>
                    <a:bodyPr/>
                    <a:p>
                      <a:pPr algn="ctr">
                        <a:buNone/>
                      </a:pPr>
                      <a:r>
                        <a:rPr lang="en-US" altLang="zh-CN"/>
                        <a:t>phase</a:t>
                      </a:r>
                      <a:r>
                        <a:rPr lang="en-US" altLang="zh-CN" sz="1800">
                          <a:sym typeface="+mn-ea"/>
                        </a:rPr>
                        <a:t>(rotate)</a:t>
                      </a:r>
                      <a:endParaRPr lang="en-US" altLang="zh-CN"/>
                    </a:p>
                  </a:txBody>
                  <a:tcPr/>
                </a:tc>
                <a:tc>
                  <a:txBody>
                    <a:bodyPr/>
                    <a:p>
                      <a:pPr algn="ctr">
                        <a:buNone/>
                      </a:pPr>
                      <a:r>
                        <a:rPr lang="en-US" altLang="zh-CN"/>
                        <a:t>-7.683</a:t>
                      </a:r>
                      <a:endParaRPr lang="en-US" altLang="zh-CN"/>
                    </a:p>
                  </a:txBody>
                  <a:tcPr/>
                </a:tc>
                <a:tc>
                  <a:txBody>
                    <a:bodyPr/>
                    <a:p>
                      <a:pPr algn="ctr">
                        <a:buNone/>
                      </a:pPr>
                      <a:r>
                        <a:rPr lang="en-US" altLang="zh-CN"/>
                        <a:t>98.708</a:t>
                      </a:r>
                      <a:endParaRPr lang="en-US" altLang="zh-CN"/>
                    </a:p>
                  </a:txBody>
                  <a:tcPr/>
                </a:tc>
                <a:tc>
                  <a:txBody>
                    <a:bodyPr/>
                    <a:p>
                      <a:pPr algn="ctr">
                        <a:buNone/>
                      </a:pPr>
                      <a:r>
                        <a:rPr lang="en-US" altLang="zh-CN"/>
                        <a:t>118.567</a:t>
                      </a:r>
                      <a:endParaRPr lang="en-US" altLang="zh-CN"/>
                    </a:p>
                  </a:txBody>
                  <a:tcPr/>
                </a:tc>
                <a:tc>
                  <a:txBody>
                    <a:bodyPr/>
                    <a:p>
                      <a:pPr algn="ctr">
                        <a:buNone/>
                      </a:pPr>
                      <a:r>
                        <a:rPr lang="en-US" altLang="zh-CN"/>
                        <a:t>228.554</a:t>
                      </a:r>
                      <a:endParaRPr lang="en-US" altLang="zh-CN"/>
                    </a:p>
                  </a:txBody>
                  <a:tcPr/>
                </a:tc>
              </a:tr>
              <a:tr h="381000">
                <a:tc>
                  <a:txBody>
                    <a:bodyPr/>
                    <a:p>
                      <a:pPr algn="ctr">
                        <a:buNone/>
                      </a:pPr>
                      <a:r>
                        <a:rPr lang="en-US" altLang="zh-CN"/>
                        <a:t>fidelity(norm)</a:t>
                      </a:r>
                      <a:endParaRPr lang="en-US" altLang="zh-CN"/>
                    </a:p>
                  </a:txBody>
                  <a:tcPr/>
                </a:tc>
                <a:tc>
                  <a:txBody>
                    <a:bodyPr/>
                    <a:p>
                      <a:pPr algn="ctr">
                        <a:buNone/>
                      </a:pPr>
                      <a:r>
                        <a:rPr lang="en-US" altLang="zh-CN"/>
                        <a:t>0.97973</a:t>
                      </a:r>
                      <a:endParaRPr lang="en-US" altLang="zh-CN"/>
                    </a:p>
                  </a:txBody>
                  <a:tcPr/>
                </a:tc>
                <a:tc>
                  <a:txBody>
                    <a:bodyPr/>
                    <a:p>
                      <a:pPr algn="ctr">
                        <a:buNone/>
                      </a:pPr>
                      <a:r>
                        <a:rPr lang="en-US" altLang="zh-CN"/>
                        <a:t>0.97970</a:t>
                      </a:r>
                      <a:endParaRPr lang="en-US" altLang="zh-CN"/>
                    </a:p>
                  </a:txBody>
                  <a:tcPr/>
                </a:tc>
                <a:tc>
                  <a:txBody>
                    <a:bodyPr/>
                    <a:p>
                      <a:pPr algn="ctr">
                        <a:buNone/>
                      </a:pPr>
                      <a:r>
                        <a:rPr lang="en-US" altLang="zh-CN"/>
                        <a:t>0.97549</a:t>
                      </a:r>
                      <a:endParaRPr lang="en-US" altLang="zh-CN"/>
                    </a:p>
                  </a:txBody>
                  <a:tcPr/>
                </a:tc>
                <a:tc>
                  <a:txBody>
                    <a:bodyPr/>
                    <a:p>
                      <a:pPr algn="ctr">
                        <a:buNone/>
                      </a:pPr>
                      <a:r>
                        <a:rPr lang="en-US" altLang="zh-CN"/>
                        <a:t>0.97891</a:t>
                      </a:r>
                      <a:endParaRPr lang="en-US" altLang="zh-CN"/>
                    </a:p>
                  </a:txBody>
                  <a:tcPr/>
                </a:tc>
              </a:tr>
              <a:tr h="381000">
                <a:tc>
                  <a:txBody>
                    <a:bodyPr/>
                    <a:p>
                      <a:pPr algn="ctr">
                        <a:buNone/>
                      </a:pPr>
                      <a:r>
                        <a:rPr lang="en-US" altLang="zh-CN"/>
                        <a:t>fidelity q_control(rotate)</a:t>
                      </a:r>
                      <a:endParaRPr lang="en-US" altLang="zh-CN"/>
                    </a:p>
                  </a:txBody>
                  <a:tcPr/>
                </a:tc>
                <a:tc>
                  <a:txBody>
                    <a:bodyPr/>
                    <a:p>
                      <a:pPr algn="ctr">
                        <a:buNone/>
                      </a:pPr>
                      <a:r>
                        <a:rPr lang="en-US" altLang="zh-CN"/>
                        <a:t>0.99995</a:t>
                      </a:r>
                      <a:endParaRPr lang="en-US" altLang="zh-CN"/>
                    </a:p>
                  </a:txBody>
                  <a:tcPr/>
                </a:tc>
                <a:tc>
                  <a:txBody>
                    <a:bodyPr/>
                    <a:p>
                      <a:pPr algn="ctr">
                        <a:buNone/>
                      </a:pPr>
                      <a:r>
                        <a:rPr lang="en-US" altLang="zh-CN"/>
                        <a:t>0.99997</a:t>
                      </a:r>
                      <a:endParaRPr lang="en-US" altLang="zh-CN"/>
                    </a:p>
                  </a:txBody>
                  <a:tcPr/>
                </a:tc>
                <a:tc>
                  <a:txBody>
                    <a:bodyPr/>
                    <a:p>
                      <a:pPr algn="ctr">
                        <a:buNone/>
                      </a:pPr>
                      <a:r>
                        <a:rPr lang="en-US" altLang="zh-CN"/>
                        <a:t>0.99995</a:t>
                      </a:r>
                      <a:endParaRPr lang="en-US" altLang="zh-CN"/>
                    </a:p>
                  </a:txBody>
                  <a:tcPr/>
                </a:tc>
                <a:tc>
                  <a:txBody>
                    <a:bodyPr/>
                    <a:p>
                      <a:pPr algn="ctr">
                        <a:buNone/>
                      </a:pPr>
                      <a:r>
                        <a:rPr lang="en-US" altLang="zh-CN"/>
                        <a:t>0.99993</a:t>
                      </a:r>
                      <a:endParaRPr lang="en-US" altLang="zh-CN"/>
                    </a:p>
                  </a:txBody>
                  <a:tcPr/>
                </a:tc>
              </a:tr>
              <a:tr h="381000">
                <a:tc>
                  <a:txBody>
                    <a:bodyPr/>
                    <a:p>
                      <a:pPr algn="ctr">
                        <a:buNone/>
                      </a:pPr>
                      <a:r>
                        <a:rPr lang="en-US" altLang="zh-CN" sz="1800">
                          <a:sym typeface="+mn-ea"/>
                        </a:rPr>
                        <a:t>fidelity q_target(rotate)</a:t>
                      </a:r>
                      <a:endParaRPr lang="en-US" altLang="zh-CN"/>
                    </a:p>
                  </a:txBody>
                  <a:tcPr/>
                </a:tc>
                <a:tc>
                  <a:txBody>
                    <a:bodyPr/>
                    <a:p>
                      <a:pPr algn="ctr">
                        <a:buNone/>
                      </a:pPr>
                      <a:r>
                        <a:rPr lang="en-US" altLang="zh-CN"/>
                        <a:t>0.99978</a:t>
                      </a:r>
                      <a:endParaRPr lang="en-US" altLang="zh-CN"/>
                    </a:p>
                  </a:txBody>
                  <a:tcPr/>
                </a:tc>
                <a:tc>
                  <a:txBody>
                    <a:bodyPr/>
                    <a:p>
                      <a:pPr algn="ctr">
                        <a:buNone/>
                      </a:pPr>
                      <a:r>
                        <a:rPr lang="en-US" altLang="zh-CN"/>
                        <a:t>0.99977</a:t>
                      </a:r>
                      <a:endParaRPr lang="en-US" altLang="zh-CN"/>
                    </a:p>
                  </a:txBody>
                  <a:tcPr/>
                </a:tc>
                <a:tc>
                  <a:txBody>
                    <a:bodyPr/>
                    <a:p>
                      <a:pPr algn="ctr">
                        <a:buNone/>
                      </a:pPr>
                      <a:r>
                        <a:rPr lang="en-US" altLang="zh-CN"/>
                        <a:t>0.99343</a:t>
                      </a:r>
                      <a:endParaRPr lang="en-US" altLang="zh-CN"/>
                    </a:p>
                  </a:txBody>
                  <a:tcPr/>
                </a:tc>
                <a:tc>
                  <a:txBody>
                    <a:bodyPr/>
                    <a:p>
                      <a:pPr algn="ctr">
                        <a:buNone/>
                      </a:pPr>
                      <a:r>
                        <a:rPr lang="en-US" altLang="zh-CN"/>
                        <a:t>0.99543</a:t>
                      </a:r>
                      <a:endParaRPr lang="en-US" altLang="zh-CN"/>
                    </a:p>
                  </a:txBody>
                  <a:tcPr/>
                </a:tc>
              </a:tr>
            </a:tbl>
          </a:graphicData>
        </a:graphic>
      </p:graphicFrame>
      <p:graphicFrame>
        <p:nvGraphicFramePr>
          <p:cNvPr id="5" name="表格 4"/>
          <p:cNvGraphicFramePr/>
          <p:nvPr/>
        </p:nvGraphicFramePr>
        <p:xfrm>
          <a:off x="925195" y="4290060"/>
          <a:ext cx="5086350" cy="2286000"/>
        </p:xfrm>
        <a:graphic>
          <a:graphicData uri="http://schemas.openxmlformats.org/drawingml/2006/table">
            <a:tbl>
              <a:tblPr firstRow="1" bandRow="1">
                <a:tableStyleId>{5C22544A-7EE6-4342-B048-85BDC9FD1C3A}</a:tableStyleId>
              </a:tblPr>
              <a:tblGrid>
                <a:gridCol w="1017270"/>
                <a:gridCol w="1017270"/>
                <a:gridCol w="1017270"/>
                <a:gridCol w="1017270"/>
                <a:gridCol w="1017270"/>
              </a:tblGrid>
              <a:tr h="381000">
                <a:tc gridSpan="5">
                  <a:txBody>
                    <a:bodyPr/>
                    <a:p>
                      <a:pPr algn="ctr">
                        <a:buNone/>
                      </a:pPr>
                      <a:r>
                        <a:rPr lang="en-US" altLang="zh-CN"/>
                        <a:t>phase compensate</a:t>
                      </a:r>
                      <a:endParaRPr lang="en-US" altLang="zh-CN"/>
                    </a:p>
                  </a:txBody>
                  <a:tcPr/>
                </a:tc>
                <a:tc hMerge="1">
                  <a:tcPr/>
                </a:tc>
                <a:tc hMerge="1">
                  <a:tcPr/>
                </a:tc>
                <a:tc hMerge="1">
                  <a:tcPr/>
                </a:tc>
                <a:tc hMerge="1">
                  <a:tcPr/>
                </a:tc>
              </a:tr>
              <a:tr h="381000">
                <a:tc>
                  <a:txBody>
                    <a:bodyPr/>
                    <a:p>
                      <a:pPr algn="ctr">
                        <a:buNone/>
                      </a:pPr>
                      <a:r>
                        <a:rPr lang="en-US" altLang="zh-CN"/>
                        <a:t>state</a:t>
                      </a:r>
                      <a:endParaRPr lang="en-US" altLang="zh-CN"/>
                    </a:p>
                  </a:txBody>
                  <a:tcPr/>
                </a:tc>
                <a:tc>
                  <a:txBody>
                    <a:bodyPr/>
                    <a:p>
                      <a:pPr algn="ctr">
                        <a:buNone/>
                      </a:pPr>
                      <a:r>
                        <a:rPr lang="en-US" altLang="zh-CN"/>
                        <a:t>0</a:t>
                      </a:r>
                      <a:endParaRPr lang="en-US" altLang="zh-CN"/>
                    </a:p>
                  </a:txBody>
                  <a:tcPr/>
                </a:tc>
                <a:tc>
                  <a:txBody>
                    <a:bodyPr/>
                    <a:p>
                      <a:pPr algn="ctr">
                        <a:buNone/>
                      </a:pPr>
                      <a:r>
                        <a:rPr lang="en-US" altLang="zh-CN"/>
                        <a:t>1</a:t>
                      </a:r>
                      <a:endParaRPr lang="en-US" altLang="zh-CN"/>
                    </a:p>
                  </a:txBody>
                  <a:tcPr/>
                </a:tc>
                <a:tc>
                  <a:txBody>
                    <a:bodyPr/>
                    <a:p>
                      <a:pPr algn="ctr">
                        <a:buNone/>
                      </a:pPr>
                      <a:r>
                        <a:rPr lang="en-US" altLang="zh-CN"/>
                        <a:t>delta</a:t>
                      </a:r>
                      <a:endParaRPr lang="en-US" altLang="zh-CN"/>
                    </a:p>
                  </a:txBody>
                  <a:tcPr/>
                </a:tc>
                <a:tc>
                  <a:txBody>
                    <a:bodyPr/>
                    <a:p>
                      <a:pPr algn="ctr">
                        <a:buNone/>
                      </a:pPr>
                      <a:r>
                        <a:rPr lang="en-US" altLang="zh-CN"/>
                        <a:t>target</a:t>
                      </a:r>
                      <a:endParaRPr lang="en-US" altLang="zh-CN"/>
                    </a:p>
                  </a:txBody>
                  <a:tcPr/>
                </a:tc>
              </a:tr>
              <a:tr h="381000">
                <a:tc>
                  <a:txBody>
                    <a:bodyPr/>
                    <a:p>
                      <a:pPr algn="ctr">
                        <a:buNone/>
                      </a:pPr>
                      <a:r>
                        <a:rPr lang="en-US" altLang="zh-CN"/>
                        <a:t>0</a:t>
                      </a:r>
                      <a:endParaRPr lang="en-US" altLang="zh-CN"/>
                    </a:p>
                  </a:txBody>
                  <a:tcPr/>
                </a:tc>
                <a:tc>
                  <a:txBody>
                    <a:bodyPr/>
                    <a:p>
                      <a:pPr algn="ctr">
                        <a:buNone/>
                      </a:pPr>
                      <a:r>
                        <a:rPr lang="en-US" altLang="zh-CN"/>
                        <a:t>-7.683</a:t>
                      </a:r>
                      <a:endParaRPr lang="en-US" altLang="zh-CN"/>
                    </a:p>
                  </a:txBody>
                  <a:tcPr/>
                </a:tc>
                <a:tc>
                  <a:txBody>
                    <a:bodyPr/>
                    <a:p>
                      <a:pPr algn="ctr">
                        <a:buNone/>
                      </a:pPr>
                      <a:r>
                        <a:rPr lang="en-US" altLang="zh-CN"/>
                        <a:t>98.708</a:t>
                      </a:r>
                      <a:endParaRPr lang="en-US" altLang="zh-CN"/>
                    </a:p>
                  </a:txBody>
                  <a:tcPr/>
                </a:tc>
                <a:tc>
                  <a:txBody>
                    <a:bodyPr/>
                    <a:p>
                      <a:pPr algn="ctr">
                        <a:buNone/>
                      </a:pPr>
                      <a:r>
                        <a:rPr lang="en-US" altLang="zh-CN"/>
                        <a:t>106.391</a:t>
                      </a:r>
                      <a:endParaRPr lang="en-US" altLang="zh-CN"/>
                    </a:p>
                  </a:txBody>
                  <a:tcPr/>
                </a:tc>
                <a:tc rowSpan="2">
                  <a:txBody>
                    <a:bodyPr/>
                    <a:p>
                      <a:pPr algn="ctr">
                        <a:lnSpc>
                          <a:spcPct val="190000"/>
                        </a:lnSpc>
                        <a:buNone/>
                      </a:pPr>
                      <a:r>
                        <a:rPr lang="en-US" altLang="zh-CN"/>
                        <a:t>108.189</a:t>
                      </a:r>
                      <a:endParaRPr lang="en-US" altLang="zh-CN"/>
                    </a:p>
                  </a:txBody>
                  <a:tcPr/>
                </a:tc>
              </a:tr>
              <a:tr h="381000">
                <a:tc>
                  <a:txBody>
                    <a:bodyPr/>
                    <a:p>
                      <a:pPr algn="ctr">
                        <a:buNone/>
                      </a:pPr>
                      <a:r>
                        <a:rPr lang="en-US" altLang="zh-CN"/>
                        <a:t>1</a:t>
                      </a:r>
                      <a:endParaRPr lang="en-US" altLang="zh-CN"/>
                    </a:p>
                  </a:txBody>
                  <a:tcPr/>
                </a:tc>
                <a:tc>
                  <a:txBody>
                    <a:bodyPr/>
                    <a:p>
                      <a:pPr algn="ctr">
                        <a:buNone/>
                      </a:pPr>
                      <a:r>
                        <a:rPr lang="en-US" altLang="zh-CN"/>
                        <a:t>118.567</a:t>
                      </a:r>
                      <a:endParaRPr lang="en-US" altLang="zh-CN"/>
                    </a:p>
                  </a:txBody>
                  <a:tcPr/>
                </a:tc>
                <a:tc>
                  <a:txBody>
                    <a:bodyPr/>
                    <a:p>
                      <a:pPr algn="ctr">
                        <a:buNone/>
                      </a:pPr>
                      <a:r>
                        <a:rPr lang="en-US" altLang="zh-CN"/>
                        <a:t>228.554</a:t>
                      </a:r>
                      <a:endParaRPr lang="en-US" altLang="zh-CN"/>
                    </a:p>
                  </a:txBody>
                  <a:tcPr/>
                </a:tc>
                <a:tc>
                  <a:txBody>
                    <a:bodyPr/>
                    <a:p>
                      <a:pPr algn="ctr">
                        <a:buNone/>
                      </a:pPr>
                      <a:r>
                        <a:rPr lang="en-US" altLang="zh-CN"/>
                        <a:t>109.897</a:t>
                      </a:r>
                      <a:endParaRPr lang="en-US" altLang="zh-CN"/>
                    </a:p>
                  </a:txBody>
                  <a:tcPr/>
                </a:tc>
                <a:tc vMerge="1">
                  <a:tcPr/>
                </a:tc>
              </a:tr>
              <a:tr h="381000">
                <a:tc>
                  <a:txBody>
                    <a:bodyPr/>
                    <a:p>
                      <a:pPr algn="ctr">
                        <a:buNone/>
                      </a:pPr>
                      <a:r>
                        <a:rPr lang="en-US" altLang="zh-CN"/>
                        <a:t>delta</a:t>
                      </a:r>
                      <a:endParaRPr lang="en-US" altLang="zh-CN"/>
                    </a:p>
                  </a:txBody>
                  <a:tcPr/>
                </a:tc>
                <a:tc>
                  <a:txBody>
                    <a:bodyPr/>
                    <a:p>
                      <a:pPr algn="ctr">
                        <a:buNone/>
                      </a:pPr>
                      <a:r>
                        <a:rPr lang="en-US" altLang="zh-CN"/>
                        <a:t>126.250</a:t>
                      </a:r>
                      <a:endParaRPr lang="en-US" altLang="zh-CN"/>
                    </a:p>
                  </a:txBody>
                  <a:tcPr/>
                </a:tc>
                <a:tc>
                  <a:txBody>
                    <a:bodyPr/>
                    <a:p>
                      <a:pPr algn="ctr">
                        <a:buNone/>
                      </a:pPr>
                      <a:r>
                        <a:rPr lang="en-US" altLang="zh-CN"/>
                        <a:t>129.846</a:t>
                      </a:r>
                      <a:endParaRPr lang="en-US" altLang="zh-CN"/>
                    </a:p>
                  </a:txBody>
                  <a:tcPr/>
                </a:tc>
                <a:tc rowSpan="2" gridSpan="2">
                  <a:txBody>
                    <a:bodyPr/>
                    <a:p>
                      <a:pPr algn="ctr">
                        <a:buNone/>
                      </a:pPr>
                      <a:endParaRPr lang="zh-CN" altLang="en-US"/>
                    </a:p>
                  </a:txBody>
                  <a:tcPr/>
                </a:tc>
                <a:tc rowSpan="2" hMerge="1">
                  <a:tcPr/>
                </a:tc>
              </a:tr>
              <a:tr h="381000">
                <a:tc>
                  <a:txBody>
                    <a:bodyPr/>
                    <a:p>
                      <a:pPr algn="ctr">
                        <a:buNone/>
                      </a:pPr>
                      <a:r>
                        <a:rPr lang="en-US" altLang="zh-CN"/>
                        <a:t>control</a:t>
                      </a:r>
                      <a:endParaRPr lang="en-US" altLang="zh-CN"/>
                    </a:p>
                  </a:txBody>
                  <a:tcPr/>
                </a:tc>
                <a:tc gridSpan="2">
                  <a:txBody>
                    <a:bodyPr/>
                    <a:p>
                      <a:pPr algn="ctr">
                        <a:buNone/>
                      </a:pPr>
                      <a:r>
                        <a:rPr lang="en-US" altLang="zh-CN"/>
                        <a:t>128.048</a:t>
                      </a:r>
                      <a:endParaRPr lang="en-US" altLang="zh-CN"/>
                    </a:p>
                  </a:txBody>
                  <a:tcPr/>
                </a:tc>
                <a:tc hMerge="1">
                  <a:tcPr/>
                </a:tc>
                <a:tc vMerge="1" gridSpan="2">
                  <a:tcPr/>
                </a:tc>
                <a:tc vMerge="1" hMerge="1">
                  <a:tcPr/>
                </a:tc>
              </a:tr>
            </a:tbl>
          </a:graphicData>
        </a:graphic>
      </p:graphicFrame>
      <p:graphicFrame>
        <p:nvGraphicFramePr>
          <p:cNvPr id="6" name="表格 5"/>
          <p:cNvGraphicFramePr/>
          <p:nvPr/>
        </p:nvGraphicFramePr>
        <p:xfrm>
          <a:off x="6122035" y="4671060"/>
          <a:ext cx="3749040" cy="1524000"/>
        </p:xfrm>
        <a:graphic>
          <a:graphicData uri="http://schemas.openxmlformats.org/drawingml/2006/table">
            <a:tbl>
              <a:tblPr firstRow="1" bandRow="1">
                <a:tableStyleId>{5C22544A-7EE6-4342-B048-85BDC9FD1C3A}</a:tableStyleId>
              </a:tblPr>
              <a:tblGrid>
                <a:gridCol w="1249680"/>
                <a:gridCol w="1249680"/>
                <a:gridCol w="1249680"/>
              </a:tblGrid>
              <a:tr h="381000">
                <a:tc gridSpan="3">
                  <a:txBody>
                    <a:bodyPr/>
                    <a:p>
                      <a:pPr algn="ctr">
                        <a:buNone/>
                      </a:pPr>
                      <a:r>
                        <a:rPr lang="en-US" altLang="zh-CN"/>
                        <a:t>after compensate</a:t>
                      </a:r>
                      <a:endParaRPr lang="en-US" altLang="zh-CN"/>
                    </a:p>
                  </a:txBody>
                  <a:tcPr/>
                </a:tc>
                <a:tc hMerge="1">
                  <a:tcPr/>
                </a:tc>
                <a:tc hMerge="1">
                  <a:tcPr/>
                </a:tc>
              </a:tr>
              <a:tr h="381000">
                <a:tc>
                  <a:txBody>
                    <a:bodyPr/>
                    <a:p>
                      <a:pPr>
                        <a:buNone/>
                      </a:pPr>
                      <a:r>
                        <a:rPr lang="en-US" altLang="zh-CN"/>
                        <a:t>state</a:t>
                      </a:r>
                      <a:endParaRPr lang="en-US" altLang="zh-CN"/>
                    </a:p>
                  </a:txBody>
                  <a:tcPr/>
                </a:tc>
                <a:tc>
                  <a:txBody>
                    <a:bodyPr/>
                    <a:p>
                      <a:pPr>
                        <a:buNone/>
                      </a:pPr>
                      <a:r>
                        <a:rPr lang="en-US" altLang="zh-CN"/>
                        <a:t>0</a:t>
                      </a:r>
                      <a:endParaRPr lang="en-US" altLang="zh-CN"/>
                    </a:p>
                  </a:txBody>
                  <a:tcPr/>
                </a:tc>
                <a:tc>
                  <a:txBody>
                    <a:bodyPr/>
                    <a:p>
                      <a:pPr>
                        <a:buNone/>
                      </a:pPr>
                      <a:r>
                        <a:rPr lang="en-US" altLang="zh-CN"/>
                        <a:t>1</a:t>
                      </a:r>
                      <a:endParaRPr lang="en-US" altLang="zh-CN"/>
                    </a:p>
                  </a:txBody>
                  <a:tcPr/>
                </a:tc>
              </a:tr>
              <a:tr h="381000">
                <a:tc>
                  <a:txBody>
                    <a:bodyPr/>
                    <a:p>
                      <a:pPr>
                        <a:buNone/>
                      </a:pPr>
                      <a:r>
                        <a:rPr lang="en-US" altLang="zh-CN"/>
                        <a:t>0</a:t>
                      </a:r>
                      <a:endParaRPr lang="en-US" altLang="zh-CN"/>
                    </a:p>
                  </a:txBody>
                  <a:tcPr/>
                </a:tc>
                <a:tc>
                  <a:txBody>
                    <a:bodyPr/>
                    <a:p>
                      <a:pPr>
                        <a:buNone/>
                      </a:pPr>
                      <a:r>
                        <a:rPr lang="en-US" altLang="zh-CN"/>
                        <a:t>-7.683</a:t>
                      </a:r>
                      <a:endParaRPr lang="en-US" altLang="zh-CN"/>
                    </a:p>
                  </a:txBody>
                  <a:tcPr/>
                </a:tc>
                <a:tc>
                  <a:txBody>
                    <a:bodyPr/>
                    <a:p>
                      <a:pPr>
                        <a:buNone/>
                      </a:pPr>
                      <a:r>
                        <a:rPr lang="en-US" altLang="zh-CN"/>
                        <a:t>-9.481</a:t>
                      </a:r>
                      <a:endParaRPr lang="en-US" altLang="zh-CN"/>
                    </a:p>
                  </a:txBody>
                  <a:tcPr/>
                </a:tc>
              </a:tr>
              <a:tr h="381000">
                <a:tc>
                  <a:txBody>
                    <a:bodyPr/>
                    <a:p>
                      <a:pPr>
                        <a:buNone/>
                      </a:pPr>
                      <a:r>
                        <a:rPr lang="en-US" altLang="zh-CN"/>
                        <a:t>1</a:t>
                      </a:r>
                      <a:endParaRPr lang="en-US" altLang="zh-CN"/>
                    </a:p>
                  </a:txBody>
                  <a:tcPr/>
                </a:tc>
                <a:tc>
                  <a:txBody>
                    <a:bodyPr/>
                    <a:p>
                      <a:pPr>
                        <a:buNone/>
                      </a:pPr>
                      <a:r>
                        <a:rPr lang="en-US" altLang="zh-CN"/>
                        <a:t>-9.481</a:t>
                      </a:r>
                      <a:endParaRPr lang="en-US" altLang="zh-CN"/>
                    </a:p>
                  </a:txBody>
                  <a:tcPr/>
                </a:tc>
                <a:tc>
                  <a:txBody>
                    <a:bodyPr/>
                    <a:p>
                      <a:pPr>
                        <a:buNone/>
                      </a:pPr>
                      <a:r>
                        <a:rPr lang="en-US" altLang="zh-CN"/>
                        <a:t>-7.683</a:t>
                      </a:r>
                      <a:endParaRPr lang="en-US" altLang="zh-CN"/>
                    </a:p>
                  </a:txBody>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en-US" altLang="zh-CN"/>
              <a:t>fidelity and phase of 4 basis(with compensate)</a:t>
            </a:r>
            <a:endParaRPr lang="zh-CN" altLang="en-US"/>
          </a:p>
        </p:txBody>
      </p:sp>
      <p:graphicFrame>
        <p:nvGraphicFramePr>
          <p:cNvPr id="6" name="表格 5"/>
          <p:cNvGraphicFramePr/>
          <p:nvPr/>
        </p:nvGraphicFramePr>
        <p:xfrm>
          <a:off x="925195" y="1763395"/>
          <a:ext cx="10553700" cy="2286000"/>
        </p:xfrm>
        <a:graphic>
          <a:graphicData uri="http://schemas.openxmlformats.org/drawingml/2006/table">
            <a:tbl>
              <a:tblPr firstRow="1" bandRow="1">
                <a:tableStyleId>{5C22544A-7EE6-4342-B048-85BDC9FD1C3A}</a:tableStyleId>
              </a:tblPr>
              <a:tblGrid>
                <a:gridCol w="2639060"/>
                <a:gridCol w="1318260"/>
                <a:gridCol w="1319530"/>
                <a:gridCol w="1319530"/>
                <a:gridCol w="1319530"/>
                <a:gridCol w="1318260"/>
                <a:gridCol w="1319530"/>
              </a:tblGrid>
              <a:tr h="381000">
                <a:tc>
                  <a:txBody>
                    <a:bodyPr/>
                    <a:p>
                      <a:pPr algn="ctr">
                        <a:buNone/>
                      </a:pPr>
                      <a:r>
                        <a:rPr lang="en-US" altLang="zh-CN"/>
                        <a:t>state(control,target)</a:t>
                      </a:r>
                      <a:endParaRPr lang="en-US" altLang="zh-CN"/>
                    </a:p>
                  </a:txBody>
                  <a:tcPr/>
                </a:tc>
                <a:tc>
                  <a:txBody>
                    <a:bodyPr/>
                    <a:p>
                      <a:pPr algn="ctr">
                        <a:buNone/>
                      </a:pPr>
                      <a:r>
                        <a:rPr lang="en-US" altLang="zh-CN"/>
                        <a:t>00</a:t>
                      </a:r>
                      <a:endParaRPr lang="en-US" altLang="zh-CN"/>
                    </a:p>
                  </a:txBody>
                  <a:tcPr/>
                </a:tc>
                <a:tc>
                  <a:txBody>
                    <a:bodyPr/>
                    <a:p>
                      <a:pPr algn="ctr">
                        <a:buNone/>
                      </a:pPr>
                      <a:r>
                        <a:rPr lang="en-US" altLang="zh-CN"/>
                        <a:t>01</a:t>
                      </a:r>
                      <a:endParaRPr lang="en-US" altLang="zh-CN"/>
                    </a:p>
                  </a:txBody>
                  <a:tcPr/>
                </a:tc>
                <a:tc>
                  <a:txBody>
                    <a:bodyPr/>
                    <a:p>
                      <a:pPr algn="ctr">
                        <a:buNone/>
                      </a:pPr>
                      <a:r>
                        <a:rPr lang="en-US" altLang="zh-CN"/>
                        <a:t>10</a:t>
                      </a:r>
                      <a:endParaRPr lang="en-US" altLang="zh-CN"/>
                    </a:p>
                  </a:txBody>
                  <a:tcPr/>
                </a:tc>
                <a:tc>
                  <a:txBody>
                    <a:bodyPr/>
                    <a:p>
                      <a:pPr algn="ctr">
                        <a:buNone/>
                      </a:pPr>
                      <a:r>
                        <a:rPr lang="en-US" altLang="zh-CN"/>
                        <a:t>11</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00+11</a:t>
                      </a:r>
                      <a:endParaRPr lang="en-US" altLang="zh-CN"/>
                    </a:p>
                  </a:txBody>
                  <a:tcPr/>
                </a:tc>
              </a:tr>
              <a:tr h="381000">
                <a:tc>
                  <a:txBody>
                    <a:bodyPr/>
                    <a:p>
                      <a:pPr algn="ctr">
                        <a:buNone/>
                      </a:pPr>
                      <a:r>
                        <a:rPr lang="en-US" altLang="zh-CN" b="1">
                          <a:solidFill>
                            <a:srgbClr val="FF0000"/>
                          </a:solidFill>
                        </a:rPr>
                        <a:t>fidelity(rotate)</a:t>
                      </a:r>
                      <a:endParaRPr lang="en-US" altLang="zh-CN" b="1">
                        <a:solidFill>
                          <a:srgbClr val="FF0000"/>
                        </a:solidFill>
                      </a:endParaRPr>
                    </a:p>
                  </a:txBody>
                  <a:tcPr/>
                </a:tc>
                <a:tc>
                  <a:txBody>
                    <a:bodyPr/>
                    <a:p>
                      <a:pPr algn="ctr">
                        <a:buNone/>
                      </a:pPr>
                      <a:r>
                        <a:rPr lang="en-US" altLang="zh-CN" b="1">
                          <a:solidFill>
                            <a:srgbClr val="FF0000"/>
                          </a:solidFill>
                        </a:rPr>
                        <a:t>0.99988</a:t>
                      </a:r>
                      <a:endParaRPr lang="en-US" altLang="zh-CN" b="1">
                        <a:solidFill>
                          <a:srgbClr val="FF0000"/>
                        </a:solidFill>
                      </a:endParaRPr>
                    </a:p>
                  </a:txBody>
                  <a:tcPr/>
                </a:tc>
                <a:tc>
                  <a:txBody>
                    <a:bodyPr/>
                    <a:p>
                      <a:pPr algn="ctr">
                        <a:buNone/>
                      </a:pPr>
                      <a:r>
                        <a:rPr lang="en-US" altLang="zh-CN" b="1">
                          <a:solidFill>
                            <a:srgbClr val="FF0000"/>
                          </a:solidFill>
                        </a:rPr>
                        <a:t>0.99988</a:t>
                      </a:r>
                      <a:endParaRPr lang="en-US" altLang="zh-CN" b="1">
                        <a:solidFill>
                          <a:srgbClr val="FF0000"/>
                        </a:solidFill>
                      </a:endParaRPr>
                    </a:p>
                  </a:txBody>
                  <a:tcPr/>
                </a:tc>
                <a:tc>
                  <a:txBody>
                    <a:bodyPr/>
                    <a:p>
                      <a:pPr algn="ctr">
                        <a:buNone/>
                      </a:pPr>
                      <a:r>
                        <a:rPr lang="en-US" altLang="zh-CN" b="1">
                          <a:solidFill>
                            <a:srgbClr val="FF0000"/>
                          </a:solidFill>
                        </a:rPr>
                        <a:t>0.99670</a:t>
                      </a:r>
                      <a:endParaRPr lang="en-US" altLang="zh-CN" b="1">
                        <a:solidFill>
                          <a:srgbClr val="FF0000"/>
                        </a:solidFill>
                      </a:endParaRPr>
                    </a:p>
                  </a:txBody>
                  <a:tcPr/>
                </a:tc>
                <a:tc>
                  <a:txBody>
                    <a:bodyPr/>
                    <a:p>
                      <a:pPr algn="ctr">
                        <a:buNone/>
                      </a:pPr>
                      <a:r>
                        <a:rPr lang="en-US" altLang="zh-CN" b="1">
                          <a:solidFill>
                            <a:srgbClr val="FF0000"/>
                          </a:solidFill>
                        </a:rPr>
                        <a:t>0.99770</a:t>
                      </a:r>
                      <a:endParaRPr lang="en-US" altLang="zh-CN" b="1">
                        <a:solidFill>
                          <a:srgbClr val="FF0000"/>
                        </a:solidFill>
                      </a:endParaRPr>
                    </a:p>
                  </a:txBody>
                  <a:tcPr/>
                </a:tc>
                <a:tc>
                  <a:txBody>
                    <a:bodyPr/>
                    <a:p>
                      <a:pPr algn="ctr">
                        <a:buNone/>
                      </a:pPr>
                      <a:r>
                        <a:rPr lang="en-US" altLang="zh-CN" b="1">
                          <a:solidFill>
                            <a:srgbClr val="FF0000"/>
                          </a:solidFill>
                        </a:rPr>
                        <a:t>0.99607</a:t>
                      </a:r>
                      <a:endParaRPr lang="en-US" altLang="zh-CN" b="1">
                        <a:solidFill>
                          <a:srgbClr val="FF0000"/>
                        </a:solidFill>
                      </a:endParaRPr>
                    </a:p>
                  </a:txBody>
                  <a:tcPr/>
                </a:tc>
                <a:tc>
                  <a:txBody>
                    <a:bodyPr/>
                    <a:p>
                      <a:pPr algn="ctr">
                        <a:buNone/>
                      </a:pPr>
                      <a:r>
                        <a:rPr lang="en-US" altLang="zh-CN" b="1">
                          <a:solidFill>
                            <a:srgbClr val="FF0000"/>
                          </a:solidFill>
                        </a:rPr>
                        <a:t>0.99533</a:t>
                      </a:r>
                      <a:endParaRPr lang="en-US" altLang="zh-CN" b="1">
                        <a:solidFill>
                          <a:srgbClr val="FF0000"/>
                        </a:solidFill>
                      </a:endParaRPr>
                    </a:p>
                  </a:txBody>
                  <a:tcPr/>
                </a:tc>
              </a:tr>
              <a:tr h="381000">
                <a:tc>
                  <a:txBody>
                    <a:bodyPr/>
                    <a:p>
                      <a:pPr algn="ctr">
                        <a:buNone/>
                      </a:pPr>
                      <a:r>
                        <a:rPr lang="en-US" altLang="zh-CN"/>
                        <a:t>phase</a:t>
                      </a:r>
                      <a:r>
                        <a:rPr lang="en-US" altLang="zh-CN" sz="1800">
                          <a:sym typeface="+mn-ea"/>
                        </a:rPr>
                        <a:t>(rotate)</a:t>
                      </a:r>
                      <a:endParaRPr lang="en-US" altLang="zh-CN"/>
                    </a:p>
                  </a:txBody>
                  <a:tcPr/>
                </a:tc>
                <a:tc>
                  <a:txBody>
                    <a:bodyPr/>
                    <a:p>
                      <a:pPr algn="ctr">
                        <a:buNone/>
                      </a:pPr>
                      <a:r>
                        <a:rPr lang="en-US" altLang="zh-CN"/>
                        <a:t>-7.683</a:t>
                      </a:r>
                      <a:endParaRPr lang="en-US" altLang="zh-CN"/>
                    </a:p>
                  </a:txBody>
                  <a:tcPr/>
                </a:tc>
                <a:tc>
                  <a:txBody>
                    <a:bodyPr/>
                    <a:p>
                      <a:pPr algn="ctr">
                        <a:buNone/>
                      </a:pPr>
                      <a:r>
                        <a:rPr lang="en-US" altLang="zh-CN"/>
                        <a:t>-9.481</a:t>
                      </a:r>
                      <a:endParaRPr lang="en-US" altLang="zh-CN"/>
                    </a:p>
                  </a:txBody>
                  <a:tcPr/>
                </a:tc>
                <a:tc>
                  <a:txBody>
                    <a:bodyPr/>
                    <a:p>
                      <a:pPr algn="ctr">
                        <a:buNone/>
                      </a:pPr>
                      <a:r>
                        <a:rPr lang="en-US" altLang="zh-CN"/>
                        <a:t>-9.481</a:t>
                      </a:r>
                      <a:endParaRPr lang="en-US" altLang="zh-CN"/>
                    </a:p>
                  </a:txBody>
                  <a:tcPr/>
                </a:tc>
                <a:tc>
                  <a:txBody>
                    <a:bodyPr/>
                    <a:p>
                      <a:pPr algn="ctr">
                        <a:buNone/>
                      </a:pPr>
                      <a:r>
                        <a:rPr lang="en-US" altLang="zh-CN"/>
                        <a:t>-7.683</a:t>
                      </a:r>
                      <a:endParaRPr lang="en-US" altLang="zh-CN"/>
                    </a:p>
                  </a:txBody>
                  <a:tcPr/>
                </a:tc>
                <a:tc>
                  <a:txBody>
                    <a:bodyPr/>
                    <a:p>
                      <a:pPr algn="ctr">
                        <a:buNone/>
                      </a:pPr>
                      <a:r>
                        <a:rPr lang="en-US" altLang="zh-CN"/>
                        <a:t>-8.624</a:t>
                      </a:r>
                      <a:endParaRPr lang="en-US" altLang="zh-CN"/>
                    </a:p>
                  </a:txBody>
                  <a:tcPr/>
                </a:tc>
                <a:tc>
                  <a:txBody>
                    <a:bodyPr/>
                    <a:p>
                      <a:pPr algn="ctr">
                        <a:buNone/>
                      </a:pPr>
                      <a:r>
                        <a:rPr lang="en-US" altLang="zh-CN"/>
                        <a:t>-8.096</a:t>
                      </a:r>
                      <a:endParaRPr lang="en-US" altLang="zh-CN"/>
                    </a:p>
                  </a:txBody>
                  <a:tcPr/>
                </a:tc>
              </a:tr>
              <a:tr h="381000">
                <a:tc>
                  <a:txBody>
                    <a:bodyPr/>
                    <a:p>
                      <a:pPr algn="ctr">
                        <a:buNone/>
                      </a:pPr>
                      <a:r>
                        <a:rPr lang="en-US" altLang="zh-CN"/>
                        <a:t>fidelity(norm)</a:t>
                      </a:r>
                      <a:endParaRPr lang="en-US" altLang="zh-CN"/>
                    </a:p>
                  </a:txBody>
                  <a:tcPr/>
                </a:tc>
                <a:tc>
                  <a:txBody>
                    <a:bodyPr/>
                    <a:p>
                      <a:pPr algn="ctr">
                        <a:buNone/>
                      </a:pPr>
                      <a:r>
                        <a:rPr lang="en-US" altLang="zh-CN"/>
                        <a:t>0.97973</a:t>
                      </a:r>
                      <a:endParaRPr lang="en-US" altLang="zh-CN"/>
                    </a:p>
                  </a:txBody>
                  <a:tcPr/>
                </a:tc>
                <a:tc>
                  <a:txBody>
                    <a:bodyPr/>
                    <a:p>
                      <a:pPr algn="ctr">
                        <a:buNone/>
                      </a:pPr>
                      <a:r>
                        <a:rPr lang="en-US" altLang="zh-CN"/>
                        <a:t>0.97970</a:t>
                      </a:r>
                      <a:endParaRPr lang="en-US" altLang="zh-CN"/>
                    </a:p>
                  </a:txBody>
                  <a:tcPr/>
                </a:tc>
                <a:tc>
                  <a:txBody>
                    <a:bodyPr/>
                    <a:p>
                      <a:pPr algn="ctr">
                        <a:buNone/>
                      </a:pPr>
                      <a:r>
                        <a:rPr lang="en-US" altLang="zh-CN"/>
                        <a:t>0.97549</a:t>
                      </a:r>
                      <a:endParaRPr lang="en-US" altLang="zh-CN"/>
                    </a:p>
                  </a:txBody>
                  <a:tcPr/>
                </a:tc>
                <a:tc>
                  <a:txBody>
                    <a:bodyPr/>
                    <a:p>
                      <a:pPr algn="ctr">
                        <a:buNone/>
                      </a:pPr>
                      <a:r>
                        <a:rPr lang="en-US" altLang="zh-CN"/>
                        <a:t>0.97891</a:t>
                      </a:r>
                      <a:endParaRPr lang="en-US" altLang="zh-CN"/>
                    </a:p>
                  </a:txBody>
                  <a:tcPr/>
                </a:tc>
                <a:tc>
                  <a:txBody>
                    <a:bodyPr/>
                    <a:p>
                      <a:pPr algn="ctr">
                        <a:buNone/>
                      </a:pPr>
                      <a:r>
                        <a:rPr lang="en-US" altLang="zh-CN"/>
                        <a:t>0.28710</a:t>
                      </a:r>
                      <a:endParaRPr lang="en-US" altLang="zh-CN"/>
                    </a:p>
                  </a:txBody>
                  <a:tcPr/>
                </a:tc>
                <a:tc>
                  <a:txBody>
                    <a:bodyPr/>
                    <a:p>
                      <a:pPr algn="ctr">
                        <a:buNone/>
                      </a:pPr>
                      <a:r>
                        <a:rPr lang="en-US" altLang="zh-CN"/>
                        <a:t>0.47828</a:t>
                      </a:r>
                      <a:endParaRPr lang="en-US" altLang="zh-CN"/>
                    </a:p>
                  </a:txBody>
                  <a:tcPr/>
                </a:tc>
              </a:tr>
              <a:tr h="381000">
                <a:tc>
                  <a:txBody>
                    <a:bodyPr/>
                    <a:p>
                      <a:pPr algn="ctr">
                        <a:buNone/>
                      </a:pPr>
                      <a:r>
                        <a:rPr lang="en-US" altLang="zh-CN"/>
                        <a:t>fidelity q_control(rotate)</a:t>
                      </a:r>
                      <a:endParaRPr lang="en-US" altLang="zh-CN"/>
                    </a:p>
                  </a:txBody>
                  <a:tcPr/>
                </a:tc>
                <a:tc>
                  <a:txBody>
                    <a:bodyPr/>
                    <a:p>
                      <a:pPr algn="ctr">
                        <a:buNone/>
                      </a:pPr>
                      <a:r>
                        <a:rPr lang="en-US" altLang="zh-CN"/>
                        <a:t>0.99995</a:t>
                      </a:r>
                      <a:endParaRPr lang="en-US" altLang="zh-CN"/>
                    </a:p>
                  </a:txBody>
                  <a:tcPr/>
                </a:tc>
                <a:tc>
                  <a:txBody>
                    <a:bodyPr/>
                    <a:p>
                      <a:pPr algn="ctr">
                        <a:buNone/>
                      </a:pPr>
                      <a:r>
                        <a:rPr lang="en-US" altLang="zh-CN"/>
                        <a:t>0.99997</a:t>
                      </a:r>
                      <a:endParaRPr lang="en-US" altLang="zh-CN"/>
                    </a:p>
                  </a:txBody>
                  <a:tcPr/>
                </a:tc>
                <a:tc>
                  <a:txBody>
                    <a:bodyPr/>
                    <a:p>
                      <a:pPr algn="ctr">
                        <a:buNone/>
                      </a:pPr>
                      <a:r>
                        <a:rPr lang="en-US" altLang="zh-CN"/>
                        <a:t>0.99995</a:t>
                      </a:r>
                      <a:endParaRPr lang="en-US" altLang="zh-CN"/>
                    </a:p>
                  </a:txBody>
                  <a:tcPr/>
                </a:tc>
                <a:tc>
                  <a:txBody>
                    <a:bodyPr/>
                    <a:p>
                      <a:pPr algn="ctr">
                        <a:buNone/>
                      </a:pPr>
                      <a:r>
                        <a:rPr lang="en-US" altLang="zh-CN"/>
                        <a:t>0.99993</a:t>
                      </a:r>
                      <a:endParaRPr lang="en-US" altLang="zh-CN"/>
                    </a:p>
                  </a:txBody>
                  <a:tcPr/>
                </a:tc>
                <a:tc>
                  <a:txBody>
                    <a:bodyPr/>
                    <a:p>
                      <a:pPr algn="ctr">
                        <a:buNone/>
                      </a:pPr>
                      <a:r>
                        <a:rPr lang="en-US" altLang="zh-CN"/>
                        <a:t>0.99398</a:t>
                      </a:r>
                      <a:endParaRPr lang="en-US" altLang="zh-CN"/>
                    </a:p>
                  </a:txBody>
                  <a:tcPr/>
                </a:tc>
                <a:tc>
                  <a:txBody>
                    <a:bodyPr/>
                    <a:p>
                      <a:pPr algn="ctr">
                        <a:buNone/>
                      </a:pPr>
                      <a:r>
                        <a:rPr lang="en-US" altLang="zh-CN"/>
                        <a:t>0.99211</a:t>
                      </a:r>
                      <a:endParaRPr lang="en-US" altLang="zh-CN"/>
                    </a:p>
                  </a:txBody>
                  <a:tcPr/>
                </a:tc>
              </a:tr>
              <a:tr h="381000">
                <a:tc>
                  <a:txBody>
                    <a:bodyPr/>
                    <a:p>
                      <a:pPr algn="ctr">
                        <a:buNone/>
                      </a:pPr>
                      <a:r>
                        <a:rPr lang="en-US" altLang="zh-CN" sz="1800">
                          <a:sym typeface="+mn-ea"/>
                        </a:rPr>
                        <a:t>fidelity q_target(rotate)</a:t>
                      </a:r>
                      <a:endParaRPr lang="en-US" altLang="zh-CN"/>
                    </a:p>
                  </a:txBody>
                  <a:tcPr/>
                </a:tc>
                <a:tc>
                  <a:txBody>
                    <a:bodyPr/>
                    <a:p>
                      <a:pPr algn="ctr">
                        <a:buNone/>
                      </a:pPr>
                      <a:r>
                        <a:rPr lang="en-US" altLang="zh-CN"/>
                        <a:t>0.99978</a:t>
                      </a:r>
                      <a:endParaRPr lang="en-US" altLang="zh-CN"/>
                    </a:p>
                  </a:txBody>
                  <a:tcPr/>
                </a:tc>
                <a:tc>
                  <a:txBody>
                    <a:bodyPr/>
                    <a:p>
                      <a:pPr algn="ctr">
                        <a:buNone/>
                      </a:pPr>
                      <a:r>
                        <a:rPr lang="en-US" altLang="zh-CN"/>
                        <a:t>0.99977</a:t>
                      </a:r>
                      <a:endParaRPr lang="en-US" altLang="zh-CN"/>
                    </a:p>
                  </a:txBody>
                  <a:tcPr/>
                </a:tc>
                <a:tc>
                  <a:txBody>
                    <a:bodyPr/>
                    <a:p>
                      <a:pPr algn="ctr">
                        <a:buNone/>
                      </a:pPr>
                      <a:r>
                        <a:rPr lang="en-US" altLang="zh-CN"/>
                        <a:t>0.99343</a:t>
                      </a:r>
                      <a:endParaRPr lang="en-US" altLang="zh-CN"/>
                    </a:p>
                  </a:txBody>
                  <a:tcPr/>
                </a:tc>
                <a:tc>
                  <a:txBody>
                    <a:bodyPr/>
                    <a:p>
                      <a:pPr algn="ctr">
                        <a:buNone/>
                      </a:pPr>
                      <a:r>
                        <a:rPr lang="en-US" altLang="zh-CN"/>
                        <a:t>0.99543</a:t>
                      </a:r>
                      <a:endParaRPr lang="en-US" altLang="zh-CN"/>
                    </a:p>
                  </a:txBody>
                  <a:tcPr/>
                </a:tc>
                <a:tc>
                  <a:txBody>
                    <a:bodyPr/>
                    <a:p>
                      <a:pPr algn="ctr">
                        <a:buNone/>
                      </a:pPr>
                      <a:r>
                        <a:rPr lang="en-US" altLang="zh-CN"/>
                        <a:t>0.99474</a:t>
                      </a:r>
                      <a:endParaRPr lang="en-US" altLang="zh-CN"/>
                    </a:p>
                  </a:txBody>
                  <a:tcPr/>
                </a:tc>
                <a:tc>
                  <a:txBody>
                    <a:bodyPr/>
                    <a:p>
                      <a:pPr algn="ctr">
                        <a:buNone/>
                      </a:pPr>
                      <a:r>
                        <a:rPr lang="en-US" altLang="zh-CN"/>
                        <a:t>0.99715</a:t>
                      </a:r>
                      <a:endParaRPr lang="en-US" altLang="zh-CN"/>
                    </a:p>
                  </a:txBody>
                  <a:tcPr/>
                </a:tc>
              </a:tr>
            </a:tbl>
          </a:graphicData>
        </a:graphic>
      </p:graphicFrame>
      <p:graphicFrame>
        <p:nvGraphicFramePr>
          <p:cNvPr id="8" name="表格 7"/>
          <p:cNvGraphicFramePr/>
          <p:nvPr/>
        </p:nvGraphicFramePr>
        <p:xfrm>
          <a:off x="925195" y="4424680"/>
          <a:ext cx="3749040" cy="1524000"/>
        </p:xfrm>
        <a:graphic>
          <a:graphicData uri="http://schemas.openxmlformats.org/drawingml/2006/table">
            <a:tbl>
              <a:tblPr firstRow="1" bandRow="1">
                <a:tableStyleId>{5C22544A-7EE6-4342-B048-85BDC9FD1C3A}</a:tableStyleId>
              </a:tblPr>
              <a:tblGrid>
                <a:gridCol w="1249680"/>
                <a:gridCol w="1249680"/>
                <a:gridCol w="1249680"/>
              </a:tblGrid>
              <a:tr h="381000">
                <a:tc gridSpan="3">
                  <a:txBody>
                    <a:bodyPr/>
                    <a:p>
                      <a:pPr algn="ctr">
                        <a:buNone/>
                      </a:pPr>
                      <a:r>
                        <a:rPr lang="en-US" altLang="zh-CN"/>
                        <a:t>after compensate</a:t>
                      </a:r>
                      <a:endParaRPr lang="en-US" altLang="zh-CN"/>
                    </a:p>
                  </a:txBody>
                  <a:tcPr/>
                </a:tc>
                <a:tc hMerge="1">
                  <a:tcPr/>
                </a:tc>
                <a:tc hMerge="1">
                  <a:tcPr/>
                </a:tc>
              </a:tr>
              <a:tr h="381000">
                <a:tc>
                  <a:txBody>
                    <a:bodyPr/>
                    <a:p>
                      <a:pPr>
                        <a:buNone/>
                      </a:pPr>
                      <a:r>
                        <a:rPr lang="en-US" altLang="zh-CN"/>
                        <a:t>state</a:t>
                      </a:r>
                      <a:endParaRPr lang="en-US" altLang="zh-CN"/>
                    </a:p>
                  </a:txBody>
                  <a:tcPr/>
                </a:tc>
                <a:tc>
                  <a:txBody>
                    <a:bodyPr/>
                    <a:p>
                      <a:pPr>
                        <a:buNone/>
                      </a:pPr>
                      <a:r>
                        <a:rPr lang="en-US" altLang="zh-CN"/>
                        <a:t>0</a:t>
                      </a:r>
                      <a:endParaRPr lang="en-US" altLang="zh-CN"/>
                    </a:p>
                  </a:txBody>
                  <a:tcPr/>
                </a:tc>
                <a:tc>
                  <a:txBody>
                    <a:bodyPr/>
                    <a:p>
                      <a:pPr>
                        <a:buNone/>
                      </a:pPr>
                      <a:r>
                        <a:rPr lang="en-US" altLang="zh-CN"/>
                        <a:t>1</a:t>
                      </a:r>
                      <a:endParaRPr lang="en-US" altLang="zh-CN"/>
                    </a:p>
                  </a:txBody>
                  <a:tcPr/>
                </a:tc>
              </a:tr>
              <a:tr h="381000">
                <a:tc>
                  <a:txBody>
                    <a:bodyPr/>
                    <a:p>
                      <a:pPr>
                        <a:buNone/>
                      </a:pPr>
                      <a:r>
                        <a:rPr lang="en-US" altLang="zh-CN"/>
                        <a:t>0</a:t>
                      </a:r>
                      <a:endParaRPr lang="en-US" altLang="zh-CN"/>
                    </a:p>
                  </a:txBody>
                  <a:tcPr/>
                </a:tc>
                <a:tc>
                  <a:txBody>
                    <a:bodyPr/>
                    <a:p>
                      <a:pPr>
                        <a:buNone/>
                      </a:pPr>
                      <a:r>
                        <a:rPr lang="en-US" altLang="zh-CN"/>
                        <a:t>-7.683</a:t>
                      </a:r>
                      <a:endParaRPr lang="en-US" altLang="zh-CN"/>
                    </a:p>
                  </a:txBody>
                  <a:tcPr/>
                </a:tc>
                <a:tc>
                  <a:txBody>
                    <a:bodyPr/>
                    <a:p>
                      <a:pPr>
                        <a:buNone/>
                      </a:pPr>
                      <a:r>
                        <a:rPr lang="en-US" altLang="zh-CN"/>
                        <a:t>-9.481</a:t>
                      </a:r>
                      <a:endParaRPr lang="en-US" altLang="zh-CN"/>
                    </a:p>
                  </a:txBody>
                  <a:tcPr/>
                </a:tc>
              </a:tr>
              <a:tr h="381000">
                <a:tc>
                  <a:txBody>
                    <a:bodyPr/>
                    <a:p>
                      <a:pPr>
                        <a:buNone/>
                      </a:pPr>
                      <a:r>
                        <a:rPr lang="en-US" altLang="zh-CN"/>
                        <a:t>1</a:t>
                      </a:r>
                      <a:endParaRPr lang="en-US" altLang="zh-CN"/>
                    </a:p>
                  </a:txBody>
                  <a:tcPr/>
                </a:tc>
                <a:tc>
                  <a:txBody>
                    <a:bodyPr/>
                    <a:p>
                      <a:pPr>
                        <a:buNone/>
                      </a:pPr>
                      <a:r>
                        <a:rPr lang="en-US" altLang="zh-CN"/>
                        <a:t>-9.481</a:t>
                      </a:r>
                      <a:endParaRPr lang="en-US" altLang="zh-CN"/>
                    </a:p>
                  </a:txBody>
                  <a:tcPr/>
                </a:tc>
                <a:tc>
                  <a:txBody>
                    <a:bodyPr/>
                    <a:p>
                      <a:pPr>
                        <a:buNone/>
                      </a:pPr>
                      <a:r>
                        <a:rPr lang="en-US" altLang="zh-CN"/>
                        <a:t>-7.683</a:t>
                      </a:r>
                      <a:endParaRPr lang="en-US" altLang="zh-CN"/>
                    </a:p>
                  </a:txBody>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含腔三能级系统</a:t>
            </a:r>
            <a:endParaRPr lang="zh-CN" altLang="en-US"/>
          </a:p>
        </p:txBody>
      </p:sp>
      <p:sp>
        <p:nvSpPr>
          <p:cNvPr id="3" name="内容占位符 2"/>
          <p:cNvSpPr>
            <a:spLocks noGrp="1"/>
          </p:cNvSpPr>
          <p:nvPr>
            <p:ph idx="1"/>
          </p:nvPr>
        </p:nvSpPr>
        <p:spPr>
          <a:xfrm>
            <a:off x="838200" y="1825625"/>
            <a:ext cx="10515600" cy="4791075"/>
          </a:xfrm>
        </p:spPr>
        <p:txBody>
          <a:bodyPr>
            <a:normAutofit lnSpcReduction="10000"/>
          </a:bodyPr>
          <a:p>
            <a:pPr marL="0" indent="0">
              <a:buNone/>
            </a:pPr>
            <a:r>
              <a:rPr lang="zh-CN" altLang="en-US"/>
              <a:t>耦合项：</a:t>
            </a:r>
            <a:r>
              <a:rPr lang="en-US" altLang="zh-CN"/>
              <a:t>tensor(a+a.dag(),</a:t>
            </a:r>
            <a:r>
              <a:rPr lang="en-US" altLang="zh-CN">
                <a:sym typeface="+mn-ea"/>
              </a:rPr>
              <a:t>a+a.dag())</a:t>
            </a:r>
            <a:r>
              <a:rPr lang="zh-CN" altLang="en-US">
                <a:sym typeface="+mn-ea"/>
              </a:rPr>
              <a:t>（比特和腔之间）</a:t>
            </a:r>
            <a:endParaRPr lang="zh-CN" altLang="en-US">
              <a:sym typeface="+mn-ea"/>
            </a:endParaRPr>
          </a:p>
          <a:p>
            <a:pPr marL="0" indent="0">
              <a:buNone/>
            </a:pPr>
            <a:r>
              <a:rPr lang="zh-CN" altLang="en-US"/>
              <a:t>驱动项：</a:t>
            </a:r>
            <a:r>
              <a:rPr lang="en-US" altLang="zh-CN">
                <a:sym typeface="+mn-ea"/>
              </a:rPr>
              <a:t>a+a.dag()</a:t>
            </a:r>
            <a:endParaRPr lang="en-US" altLang="zh-CN">
              <a:sym typeface="+mn-ea"/>
            </a:endParaRPr>
          </a:p>
          <a:p>
            <a:pPr marL="0" indent="0">
              <a:buNone/>
            </a:pPr>
            <a:endParaRPr lang="en-US" altLang="zh-CN"/>
          </a:p>
          <a:p>
            <a:pPr marL="0" indent="0">
              <a:buNone/>
            </a:pPr>
            <a:r>
              <a:rPr lang="en-US" altLang="zh-CN">
                <a:sym typeface="+mn-ea"/>
              </a:rPr>
              <a:t>t_gate=(175+25+175+25)ns</a:t>
            </a:r>
            <a:endParaRPr lang="en-US" altLang="zh-CN"/>
          </a:p>
          <a:p>
            <a:pPr marL="0" indent="0">
              <a:buNone/>
            </a:pPr>
            <a:r>
              <a:rPr lang="en-US" altLang="zh-CN">
                <a:sym typeface="+mn-ea"/>
              </a:rPr>
              <a:t>drive_amp=60M</a:t>
            </a:r>
            <a:r>
              <a:rPr lang="zh-CN" altLang="en-US">
                <a:sym typeface="+mn-ea"/>
              </a:rPr>
              <a:t>（引入高斯包络，能量轴偏移近似绝热）</a:t>
            </a:r>
            <a:endParaRPr lang="zh-CN" altLang="en-US">
              <a:sym typeface="+mn-ea"/>
            </a:endParaRPr>
          </a:p>
          <a:p>
            <a:pPr marL="0" indent="0">
              <a:buNone/>
            </a:pPr>
            <a:r>
              <a:rPr lang="en-US" altLang="zh-CN"/>
              <a:t>coupling_strength</a:t>
            </a:r>
            <a:r>
              <a:rPr lang="en-US" altLang="zh-CN">
                <a:sym typeface="+mn-ea"/>
              </a:rPr>
              <a:t>=100M</a:t>
            </a:r>
            <a:r>
              <a:rPr lang="zh-CN" altLang="en-US">
                <a:sym typeface="+mn-ea"/>
              </a:rPr>
              <a:t>（腔和比特之间）</a:t>
            </a:r>
            <a:endParaRPr lang="zh-CN" altLang="en-US">
              <a:sym typeface="+mn-ea"/>
            </a:endParaRPr>
          </a:p>
          <a:p>
            <a:pPr marL="0" indent="0">
              <a:buNone/>
            </a:pPr>
            <a:r>
              <a:rPr lang="en-US" altLang="zh-CN">
                <a:sym typeface="+mn-ea"/>
              </a:rPr>
              <a:t>delta=w_control-w_target=-200M</a:t>
            </a:r>
            <a:endParaRPr lang="en-US" altLang="zh-CN">
              <a:sym typeface="+mn-ea"/>
            </a:endParaRPr>
          </a:p>
          <a:p>
            <a:pPr marL="0" indent="0">
              <a:buNone/>
            </a:pPr>
            <a:br>
              <a:rPr lang="zh-CN" altLang="en-US">
                <a:sym typeface="+mn-ea"/>
              </a:rPr>
            </a:br>
            <a:r>
              <a:rPr lang="zh-CN" altLang="en-US">
                <a:sym typeface="+mn-ea"/>
              </a:rPr>
              <a:t>（参数手动优化）</a:t>
            </a:r>
            <a:endParaRPr lang="zh-CN" altLang="en-US">
              <a:sym typeface="+mn-ea"/>
            </a:endParaRPr>
          </a:p>
          <a:p>
            <a:pPr marL="0" indent="0">
              <a:buNone/>
            </a:pPr>
            <a:r>
              <a:rPr lang="zh-CN" altLang="en-US">
                <a:sym typeface="+mn-ea"/>
              </a:rPr>
              <a:t>文件：</a:t>
            </a:r>
            <a:r>
              <a:rPr lang="en-US" altLang="zh-CN">
                <a:sym typeface="+mn-ea"/>
              </a:rPr>
              <a:t>IBM_CNOT_Simulation(1).py</a:t>
            </a:r>
            <a:endParaRPr lang="en-US" altLang="zh-CN">
              <a:sym typeface="+mn-ea"/>
            </a:endParaRPr>
          </a:p>
          <a:p>
            <a:pPr marL="0" indent="0">
              <a:buNone/>
            </a:pPr>
            <a:endParaRPr lang="en-US"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t>fidelity and phase of 4 basis and '++','00+11'</a:t>
            </a:r>
            <a:endParaRPr lang="en-US" altLang="zh-CN"/>
          </a:p>
        </p:txBody>
      </p:sp>
      <p:graphicFrame>
        <p:nvGraphicFramePr>
          <p:cNvPr id="4" name="表格 3"/>
          <p:cNvGraphicFramePr/>
          <p:nvPr/>
        </p:nvGraphicFramePr>
        <p:xfrm>
          <a:off x="925195" y="2139315"/>
          <a:ext cx="6441440" cy="1905000"/>
        </p:xfrm>
        <a:graphic>
          <a:graphicData uri="http://schemas.openxmlformats.org/drawingml/2006/table">
            <a:tbl>
              <a:tblPr firstRow="1" bandRow="1">
                <a:tableStyleId>{5C22544A-7EE6-4342-B048-85BDC9FD1C3A}</a:tableStyleId>
              </a:tblPr>
              <a:tblGrid>
                <a:gridCol w="2147570"/>
                <a:gridCol w="1073785"/>
                <a:gridCol w="1072515"/>
                <a:gridCol w="1074420"/>
                <a:gridCol w="1073150"/>
              </a:tblGrid>
              <a:tr h="381000">
                <a:tc>
                  <a:txBody>
                    <a:bodyPr/>
                    <a:p>
                      <a:pPr algn="ctr">
                        <a:buNone/>
                      </a:pPr>
                      <a:r>
                        <a:rPr lang="en-US" altLang="zh-CN"/>
                        <a:t>state(control,target)</a:t>
                      </a:r>
                      <a:endParaRPr lang="en-US" altLang="zh-CN"/>
                    </a:p>
                  </a:txBody>
                  <a:tcPr/>
                </a:tc>
                <a:tc>
                  <a:txBody>
                    <a:bodyPr/>
                    <a:p>
                      <a:pPr algn="ctr">
                        <a:buNone/>
                      </a:pPr>
                      <a:r>
                        <a:rPr lang="en-US" altLang="zh-CN"/>
                        <a:t>00</a:t>
                      </a:r>
                      <a:endParaRPr lang="en-US" altLang="zh-CN"/>
                    </a:p>
                  </a:txBody>
                  <a:tcPr/>
                </a:tc>
                <a:tc>
                  <a:txBody>
                    <a:bodyPr/>
                    <a:p>
                      <a:pPr algn="ctr">
                        <a:buNone/>
                      </a:pPr>
                      <a:r>
                        <a:rPr lang="en-US" altLang="zh-CN"/>
                        <a:t>01</a:t>
                      </a:r>
                      <a:endParaRPr lang="en-US" altLang="zh-CN"/>
                    </a:p>
                  </a:txBody>
                  <a:tcPr/>
                </a:tc>
                <a:tc>
                  <a:txBody>
                    <a:bodyPr/>
                    <a:p>
                      <a:pPr algn="ctr">
                        <a:buNone/>
                      </a:pPr>
                      <a:r>
                        <a:rPr lang="en-US" altLang="zh-CN"/>
                        <a:t>10</a:t>
                      </a:r>
                      <a:endParaRPr lang="en-US" altLang="zh-CN"/>
                    </a:p>
                  </a:txBody>
                  <a:tcPr/>
                </a:tc>
                <a:tc>
                  <a:txBody>
                    <a:bodyPr/>
                    <a:p>
                      <a:pPr algn="ctr">
                        <a:buNone/>
                      </a:pPr>
                      <a:r>
                        <a:rPr lang="en-US" altLang="zh-CN"/>
                        <a:t>11</a:t>
                      </a:r>
                      <a:endParaRPr lang="en-US" altLang="zh-CN"/>
                    </a:p>
                  </a:txBody>
                  <a:tcPr/>
                </a:tc>
              </a:tr>
              <a:tr h="381000">
                <a:tc>
                  <a:txBody>
                    <a:bodyPr/>
                    <a:p>
                      <a:pPr algn="ctr">
                        <a:buNone/>
                      </a:pPr>
                      <a:r>
                        <a:rPr lang="en-US" altLang="zh-CN" sz="1800">
                          <a:solidFill>
                            <a:srgbClr val="FF0000"/>
                          </a:solidFill>
                          <a:sym typeface="+mn-ea"/>
                        </a:rPr>
                        <a:t>fidelity</a:t>
                      </a:r>
                      <a:endParaRPr lang="en-US" altLang="zh-CN" sz="1800">
                        <a:solidFill>
                          <a:srgbClr val="FF0000"/>
                        </a:solidFill>
                        <a:sym typeface="+mn-ea"/>
                      </a:endParaRPr>
                    </a:p>
                  </a:txBody>
                  <a:tcPr/>
                </a:tc>
                <a:tc>
                  <a:txBody>
                    <a:bodyPr/>
                    <a:p>
                      <a:pPr algn="ctr">
                        <a:buNone/>
                      </a:pPr>
                      <a:r>
                        <a:rPr lang="en-US" altLang="zh-CN">
                          <a:solidFill>
                            <a:srgbClr val="FF0000"/>
                          </a:solidFill>
                        </a:rPr>
                        <a:t>0.9926</a:t>
                      </a:r>
                      <a:endParaRPr lang="en-US" altLang="zh-CN">
                        <a:solidFill>
                          <a:srgbClr val="FF0000"/>
                        </a:solidFill>
                      </a:endParaRPr>
                    </a:p>
                  </a:txBody>
                  <a:tcPr/>
                </a:tc>
                <a:tc>
                  <a:txBody>
                    <a:bodyPr/>
                    <a:p>
                      <a:pPr algn="ctr">
                        <a:buNone/>
                      </a:pPr>
                      <a:r>
                        <a:rPr lang="en-US" altLang="zh-CN">
                          <a:solidFill>
                            <a:srgbClr val="FF0000"/>
                          </a:solidFill>
                        </a:rPr>
                        <a:t>0.9892</a:t>
                      </a:r>
                      <a:endParaRPr lang="en-US" altLang="zh-CN">
                        <a:solidFill>
                          <a:srgbClr val="FF0000"/>
                        </a:solidFill>
                      </a:endParaRPr>
                    </a:p>
                  </a:txBody>
                  <a:tcPr/>
                </a:tc>
                <a:tc>
                  <a:txBody>
                    <a:bodyPr/>
                    <a:p>
                      <a:pPr algn="ctr">
                        <a:buNone/>
                      </a:pPr>
                      <a:r>
                        <a:rPr lang="en-US" altLang="zh-CN">
                          <a:solidFill>
                            <a:srgbClr val="FF0000"/>
                          </a:solidFill>
                        </a:rPr>
                        <a:t>0.9906</a:t>
                      </a:r>
                      <a:endParaRPr lang="en-US" altLang="zh-CN">
                        <a:solidFill>
                          <a:srgbClr val="FF0000"/>
                        </a:solidFill>
                      </a:endParaRPr>
                    </a:p>
                  </a:txBody>
                  <a:tcPr/>
                </a:tc>
                <a:tc>
                  <a:txBody>
                    <a:bodyPr/>
                    <a:p>
                      <a:pPr algn="ctr">
                        <a:buNone/>
                      </a:pPr>
                      <a:r>
                        <a:rPr lang="en-US" altLang="zh-CN">
                          <a:solidFill>
                            <a:srgbClr val="FF0000"/>
                          </a:solidFill>
                        </a:rPr>
                        <a:t>0.9849</a:t>
                      </a:r>
                      <a:endParaRPr lang="en-US" altLang="zh-CN">
                        <a:solidFill>
                          <a:srgbClr val="FF0000"/>
                        </a:solidFill>
                      </a:endParaRPr>
                    </a:p>
                  </a:txBody>
                  <a:tcPr/>
                </a:tc>
              </a:tr>
              <a:tr h="381000">
                <a:tc>
                  <a:txBody>
                    <a:bodyPr/>
                    <a:p>
                      <a:pPr algn="ctr">
                        <a:buNone/>
                      </a:pPr>
                      <a:r>
                        <a:rPr lang="en-US" altLang="zh-CN" sz="1800">
                          <a:sym typeface="+mn-ea"/>
                        </a:rPr>
                        <a:t>phase</a:t>
                      </a:r>
                      <a:endParaRPr lang="en-US" altLang="zh-CN"/>
                    </a:p>
                  </a:txBody>
                  <a:tcPr/>
                </a:tc>
                <a:tc>
                  <a:txBody>
                    <a:bodyPr/>
                    <a:p>
                      <a:pPr algn="ctr">
                        <a:buNone/>
                      </a:pPr>
                      <a:r>
                        <a:rPr lang="en-US" altLang="zh-CN"/>
                        <a:t>-48.07</a:t>
                      </a:r>
                      <a:endParaRPr lang="en-US" altLang="zh-CN"/>
                    </a:p>
                  </a:txBody>
                  <a:tcPr/>
                </a:tc>
                <a:tc>
                  <a:txBody>
                    <a:bodyPr/>
                    <a:p>
                      <a:pPr algn="ctr">
                        <a:buNone/>
                      </a:pPr>
                      <a:r>
                        <a:rPr lang="en-US" altLang="zh-CN"/>
                        <a:t>-96.53</a:t>
                      </a:r>
                      <a:endParaRPr lang="en-US" altLang="zh-CN"/>
                    </a:p>
                  </a:txBody>
                  <a:tcPr/>
                </a:tc>
                <a:tc>
                  <a:txBody>
                    <a:bodyPr/>
                    <a:p>
                      <a:pPr algn="ctr">
                        <a:buNone/>
                      </a:pPr>
                      <a:r>
                        <a:rPr lang="en-US" altLang="zh-CN"/>
                        <a:t>163.40</a:t>
                      </a:r>
                      <a:endParaRPr lang="en-US" altLang="zh-CN"/>
                    </a:p>
                  </a:txBody>
                  <a:tcPr/>
                </a:tc>
                <a:tc>
                  <a:txBody>
                    <a:bodyPr/>
                    <a:p>
                      <a:pPr algn="ctr">
                        <a:buNone/>
                      </a:pPr>
                      <a:r>
                        <a:rPr lang="en-US" altLang="zh-CN"/>
                        <a:t>123.80</a:t>
                      </a:r>
                      <a:endParaRPr lang="en-US" altLang="zh-CN"/>
                    </a:p>
                  </a:txBody>
                  <a:tcPr/>
                </a:tc>
              </a:tr>
              <a:tr h="381000">
                <a:tc>
                  <a:txBody>
                    <a:bodyPr/>
                    <a:p>
                      <a:pPr algn="ctr">
                        <a:buNone/>
                      </a:pPr>
                      <a:r>
                        <a:rPr lang="en-US" altLang="zh-CN"/>
                        <a:t>fidelity q_control</a:t>
                      </a:r>
                      <a:endParaRPr lang="en-US" altLang="zh-CN"/>
                    </a:p>
                  </a:txBody>
                  <a:tcPr/>
                </a:tc>
                <a:tc>
                  <a:txBody>
                    <a:bodyPr/>
                    <a:p>
                      <a:pPr algn="ctr">
                        <a:buNone/>
                      </a:pPr>
                      <a:r>
                        <a:rPr lang="en-US" altLang="zh-CN"/>
                        <a:t>0.9883</a:t>
                      </a:r>
                      <a:endParaRPr lang="en-US" altLang="zh-CN"/>
                    </a:p>
                  </a:txBody>
                  <a:tcPr/>
                </a:tc>
                <a:tc>
                  <a:txBody>
                    <a:bodyPr/>
                    <a:p>
                      <a:pPr algn="ctr">
                        <a:buNone/>
                      </a:pPr>
                      <a:r>
                        <a:rPr lang="en-US" altLang="zh-CN"/>
                        <a:t>0.9893</a:t>
                      </a:r>
                      <a:endParaRPr lang="en-US" altLang="zh-CN"/>
                    </a:p>
                  </a:txBody>
                  <a:tcPr/>
                </a:tc>
                <a:tc>
                  <a:txBody>
                    <a:bodyPr/>
                    <a:p>
                      <a:pPr algn="ctr">
                        <a:buNone/>
                      </a:pPr>
                      <a:r>
                        <a:rPr lang="en-US" altLang="zh-CN"/>
                        <a:t>0.9842</a:t>
                      </a:r>
                      <a:endParaRPr lang="en-US" altLang="zh-CN"/>
                    </a:p>
                  </a:txBody>
                  <a:tcPr/>
                </a:tc>
                <a:tc>
                  <a:txBody>
                    <a:bodyPr/>
                    <a:p>
                      <a:pPr algn="ctr">
                        <a:buNone/>
                      </a:pPr>
                      <a:r>
                        <a:rPr lang="en-US" altLang="zh-CN"/>
                        <a:t>0.9802</a:t>
                      </a:r>
                      <a:endParaRPr lang="en-US" altLang="zh-CN"/>
                    </a:p>
                  </a:txBody>
                  <a:tcPr/>
                </a:tc>
              </a:tr>
              <a:tr h="381000">
                <a:tc>
                  <a:txBody>
                    <a:bodyPr/>
                    <a:p>
                      <a:pPr algn="ctr">
                        <a:buNone/>
                      </a:pPr>
                      <a:r>
                        <a:rPr lang="en-US" altLang="zh-CN" sz="1800">
                          <a:sym typeface="+mn-ea"/>
                        </a:rPr>
                        <a:t>fidelity q_target</a:t>
                      </a:r>
                      <a:endParaRPr lang="en-US" altLang="zh-CN"/>
                    </a:p>
                  </a:txBody>
                  <a:tcPr/>
                </a:tc>
                <a:tc>
                  <a:txBody>
                    <a:bodyPr/>
                    <a:p>
                      <a:pPr algn="ctr">
                        <a:buNone/>
                      </a:pPr>
                      <a:r>
                        <a:rPr lang="en-US" altLang="zh-CN"/>
                        <a:t>0.9949</a:t>
                      </a:r>
                      <a:endParaRPr lang="en-US" altLang="zh-CN"/>
                    </a:p>
                  </a:txBody>
                  <a:tcPr/>
                </a:tc>
                <a:tc>
                  <a:txBody>
                    <a:bodyPr/>
                    <a:p>
                      <a:pPr algn="ctr">
                        <a:buNone/>
                      </a:pPr>
                      <a:r>
                        <a:rPr lang="en-US" altLang="zh-CN"/>
                        <a:t>0.9944</a:t>
                      </a:r>
                      <a:endParaRPr lang="en-US" altLang="zh-CN"/>
                    </a:p>
                  </a:txBody>
                  <a:tcPr/>
                </a:tc>
                <a:tc>
                  <a:txBody>
                    <a:bodyPr/>
                    <a:p>
                      <a:pPr algn="ctr">
                        <a:buNone/>
                      </a:pPr>
                      <a:r>
                        <a:rPr lang="en-US" altLang="zh-CN"/>
                        <a:t>0.9927</a:t>
                      </a:r>
                      <a:endParaRPr lang="en-US" altLang="zh-CN"/>
                    </a:p>
                  </a:txBody>
                  <a:tcPr/>
                </a:tc>
                <a:tc>
                  <a:txBody>
                    <a:bodyPr/>
                    <a:p>
                      <a:pPr algn="ctr">
                        <a:buNone/>
                      </a:pPr>
                      <a:r>
                        <a:rPr lang="en-US" altLang="zh-CN"/>
                        <a:t>0.9864</a:t>
                      </a:r>
                      <a:endParaRPr lang="en-US" altLang="zh-CN"/>
                    </a:p>
                  </a:txBody>
                  <a:tcPr/>
                </a:tc>
              </a:tr>
            </a:tbl>
          </a:graphicData>
        </a:graphic>
      </p:graphicFrame>
      <p:graphicFrame>
        <p:nvGraphicFramePr>
          <p:cNvPr id="5" name="表格 4"/>
          <p:cNvGraphicFramePr/>
          <p:nvPr/>
        </p:nvGraphicFramePr>
        <p:xfrm>
          <a:off x="925195" y="4290060"/>
          <a:ext cx="5086350" cy="2286000"/>
        </p:xfrm>
        <a:graphic>
          <a:graphicData uri="http://schemas.openxmlformats.org/drawingml/2006/table">
            <a:tbl>
              <a:tblPr firstRow="1" bandRow="1">
                <a:tableStyleId>{5C22544A-7EE6-4342-B048-85BDC9FD1C3A}</a:tableStyleId>
              </a:tblPr>
              <a:tblGrid>
                <a:gridCol w="1017270"/>
                <a:gridCol w="1017270"/>
                <a:gridCol w="1017270"/>
                <a:gridCol w="1017270"/>
                <a:gridCol w="1017270"/>
              </a:tblGrid>
              <a:tr h="381000">
                <a:tc gridSpan="5">
                  <a:txBody>
                    <a:bodyPr/>
                    <a:p>
                      <a:pPr algn="ctr">
                        <a:buNone/>
                      </a:pPr>
                      <a:r>
                        <a:rPr lang="en-US" altLang="zh-CN"/>
                        <a:t>phase compensate</a:t>
                      </a:r>
                      <a:endParaRPr lang="en-US" altLang="zh-CN"/>
                    </a:p>
                  </a:txBody>
                  <a:tcPr/>
                </a:tc>
                <a:tc hMerge="1">
                  <a:tcPr/>
                </a:tc>
                <a:tc hMerge="1">
                  <a:tcPr/>
                </a:tc>
                <a:tc hMerge="1">
                  <a:tcPr/>
                </a:tc>
                <a:tc hMerge="1">
                  <a:tcPr/>
                </a:tc>
              </a:tr>
              <a:tr h="381000">
                <a:tc>
                  <a:txBody>
                    <a:bodyPr/>
                    <a:p>
                      <a:pPr algn="ctr">
                        <a:buNone/>
                      </a:pPr>
                      <a:r>
                        <a:rPr lang="en-US" altLang="zh-CN"/>
                        <a:t>state</a:t>
                      </a:r>
                      <a:endParaRPr lang="en-US" altLang="zh-CN"/>
                    </a:p>
                  </a:txBody>
                  <a:tcPr/>
                </a:tc>
                <a:tc>
                  <a:txBody>
                    <a:bodyPr/>
                    <a:p>
                      <a:pPr algn="ctr">
                        <a:buNone/>
                      </a:pPr>
                      <a:r>
                        <a:rPr lang="en-US" altLang="zh-CN"/>
                        <a:t>0</a:t>
                      </a:r>
                      <a:endParaRPr lang="en-US" altLang="zh-CN"/>
                    </a:p>
                  </a:txBody>
                  <a:tcPr/>
                </a:tc>
                <a:tc>
                  <a:txBody>
                    <a:bodyPr/>
                    <a:p>
                      <a:pPr algn="ctr">
                        <a:buNone/>
                      </a:pPr>
                      <a:r>
                        <a:rPr lang="en-US" altLang="zh-CN"/>
                        <a:t>1</a:t>
                      </a:r>
                      <a:endParaRPr lang="en-US" altLang="zh-CN"/>
                    </a:p>
                  </a:txBody>
                  <a:tcPr/>
                </a:tc>
                <a:tc>
                  <a:txBody>
                    <a:bodyPr/>
                    <a:p>
                      <a:pPr algn="ctr">
                        <a:buNone/>
                      </a:pPr>
                      <a:r>
                        <a:rPr lang="en-US" altLang="zh-CN"/>
                        <a:t>delta</a:t>
                      </a:r>
                      <a:endParaRPr lang="en-US" altLang="zh-CN"/>
                    </a:p>
                  </a:txBody>
                  <a:tcPr/>
                </a:tc>
                <a:tc>
                  <a:txBody>
                    <a:bodyPr/>
                    <a:p>
                      <a:pPr algn="ctr">
                        <a:buNone/>
                      </a:pPr>
                      <a:r>
                        <a:rPr lang="en-US" altLang="zh-CN"/>
                        <a:t>target</a:t>
                      </a:r>
                      <a:endParaRPr lang="en-US" altLang="zh-CN"/>
                    </a:p>
                  </a:txBody>
                  <a:tcPr/>
                </a:tc>
              </a:tr>
              <a:tr h="381000">
                <a:tc>
                  <a:txBody>
                    <a:bodyPr/>
                    <a:p>
                      <a:pPr algn="ctr">
                        <a:buNone/>
                      </a:pPr>
                      <a:r>
                        <a:rPr lang="en-US" altLang="zh-CN"/>
                        <a:t>0</a:t>
                      </a:r>
                      <a:endParaRPr lang="en-US" altLang="zh-CN"/>
                    </a:p>
                  </a:txBody>
                  <a:tcPr/>
                </a:tc>
                <a:tc>
                  <a:txBody>
                    <a:bodyPr/>
                    <a:p>
                      <a:pPr algn="ctr">
                        <a:buNone/>
                      </a:pPr>
                      <a:r>
                        <a:rPr lang="en-US" altLang="zh-CN"/>
                        <a:t>-48.07</a:t>
                      </a:r>
                      <a:endParaRPr lang="en-US" altLang="zh-CN"/>
                    </a:p>
                  </a:txBody>
                  <a:tcPr/>
                </a:tc>
                <a:tc>
                  <a:txBody>
                    <a:bodyPr/>
                    <a:p>
                      <a:pPr algn="ctr">
                        <a:buNone/>
                      </a:pPr>
                      <a:r>
                        <a:rPr lang="en-US" altLang="zh-CN"/>
                        <a:t>-96.53</a:t>
                      </a:r>
                      <a:endParaRPr lang="en-US" altLang="zh-CN"/>
                    </a:p>
                  </a:txBody>
                  <a:tcPr/>
                </a:tc>
                <a:tc>
                  <a:txBody>
                    <a:bodyPr/>
                    <a:p>
                      <a:pPr algn="ctr">
                        <a:buNone/>
                      </a:pPr>
                      <a:r>
                        <a:rPr lang="en-US" altLang="zh-CN"/>
                        <a:t>-48.46</a:t>
                      </a:r>
                      <a:endParaRPr lang="en-US" altLang="zh-CN"/>
                    </a:p>
                  </a:txBody>
                  <a:tcPr/>
                </a:tc>
                <a:tc rowSpan="2">
                  <a:txBody>
                    <a:bodyPr/>
                    <a:p>
                      <a:pPr algn="ctr">
                        <a:lnSpc>
                          <a:spcPct val="190000"/>
                        </a:lnSpc>
                        <a:buNone/>
                      </a:pPr>
                      <a:r>
                        <a:rPr lang="en-US" altLang="zh-CN"/>
                        <a:t>-44.03</a:t>
                      </a:r>
                      <a:endParaRPr lang="en-US" altLang="zh-CN"/>
                    </a:p>
                  </a:txBody>
                  <a:tcPr/>
                </a:tc>
              </a:tr>
              <a:tr h="381000">
                <a:tc>
                  <a:txBody>
                    <a:bodyPr/>
                    <a:p>
                      <a:pPr algn="ctr">
                        <a:buNone/>
                      </a:pPr>
                      <a:r>
                        <a:rPr lang="en-US" altLang="zh-CN"/>
                        <a:t>1</a:t>
                      </a:r>
                      <a:endParaRPr lang="en-US" altLang="zh-CN"/>
                    </a:p>
                  </a:txBody>
                  <a:tcPr/>
                </a:tc>
                <a:tc>
                  <a:txBody>
                    <a:bodyPr/>
                    <a:p>
                      <a:pPr algn="ctr">
                        <a:buNone/>
                      </a:pPr>
                      <a:r>
                        <a:rPr lang="en-US" altLang="zh-CN"/>
                        <a:t>163.40</a:t>
                      </a:r>
                      <a:endParaRPr lang="en-US" altLang="zh-CN"/>
                    </a:p>
                  </a:txBody>
                  <a:tcPr/>
                </a:tc>
                <a:tc>
                  <a:txBody>
                    <a:bodyPr/>
                    <a:p>
                      <a:pPr algn="ctr">
                        <a:buNone/>
                      </a:pPr>
                      <a:r>
                        <a:rPr lang="en-US" altLang="zh-CN"/>
                        <a:t>123.80</a:t>
                      </a:r>
                      <a:endParaRPr lang="en-US" altLang="zh-CN"/>
                    </a:p>
                  </a:txBody>
                  <a:tcPr/>
                </a:tc>
                <a:tc>
                  <a:txBody>
                    <a:bodyPr/>
                    <a:p>
                      <a:pPr algn="ctr">
                        <a:buNone/>
                      </a:pPr>
                      <a:r>
                        <a:rPr lang="en-US" altLang="zh-CN"/>
                        <a:t>-39.60</a:t>
                      </a:r>
                      <a:endParaRPr lang="en-US" altLang="zh-CN"/>
                    </a:p>
                  </a:txBody>
                  <a:tcPr/>
                </a:tc>
                <a:tc vMerge="1">
                  <a:tcPr/>
                </a:tc>
              </a:tr>
              <a:tr h="381000">
                <a:tc>
                  <a:txBody>
                    <a:bodyPr/>
                    <a:p>
                      <a:pPr algn="ctr">
                        <a:buNone/>
                      </a:pPr>
                      <a:r>
                        <a:rPr lang="en-US" altLang="zh-CN"/>
                        <a:t>delta</a:t>
                      </a:r>
                      <a:endParaRPr lang="en-US" altLang="zh-CN"/>
                    </a:p>
                  </a:txBody>
                  <a:tcPr/>
                </a:tc>
                <a:tc>
                  <a:txBody>
                    <a:bodyPr/>
                    <a:p>
                      <a:pPr algn="ctr">
                        <a:buNone/>
                      </a:pPr>
                      <a:r>
                        <a:rPr lang="en-US" altLang="zh-CN"/>
                        <a:t>211.47</a:t>
                      </a:r>
                      <a:endParaRPr lang="en-US" altLang="zh-CN"/>
                    </a:p>
                  </a:txBody>
                  <a:tcPr/>
                </a:tc>
                <a:tc>
                  <a:txBody>
                    <a:bodyPr/>
                    <a:p>
                      <a:pPr algn="ctr">
                        <a:buNone/>
                      </a:pPr>
                      <a:r>
                        <a:rPr lang="en-US" altLang="zh-CN"/>
                        <a:t>220.33</a:t>
                      </a:r>
                      <a:endParaRPr lang="en-US" altLang="zh-CN"/>
                    </a:p>
                  </a:txBody>
                  <a:tcPr/>
                </a:tc>
                <a:tc rowSpan="2" gridSpan="2">
                  <a:txBody>
                    <a:bodyPr/>
                    <a:p>
                      <a:pPr algn="ctr">
                        <a:buNone/>
                      </a:pPr>
                      <a:endParaRPr lang="zh-CN" altLang="en-US"/>
                    </a:p>
                  </a:txBody>
                  <a:tcPr/>
                </a:tc>
                <a:tc rowSpan="2" hMerge="1">
                  <a:tcPr/>
                </a:tc>
              </a:tr>
              <a:tr h="381000">
                <a:tc>
                  <a:txBody>
                    <a:bodyPr/>
                    <a:p>
                      <a:pPr algn="ctr">
                        <a:buNone/>
                      </a:pPr>
                      <a:r>
                        <a:rPr lang="en-US" altLang="zh-CN"/>
                        <a:t>control</a:t>
                      </a:r>
                      <a:endParaRPr lang="en-US" altLang="zh-CN"/>
                    </a:p>
                  </a:txBody>
                  <a:tcPr/>
                </a:tc>
                <a:tc gridSpan="2">
                  <a:txBody>
                    <a:bodyPr/>
                    <a:p>
                      <a:pPr algn="ctr">
                        <a:buNone/>
                      </a:pPr>
                      <a:r>
                        <a:rPr lang="en-US" altLang="zh-CN"/>
                        <a:t>215.90</a:t>
                      </a:r>
                      <a:endParaRPr lang="en-US" altLang="zh-CN"/>
                    </a:p>
                  </a:txBody>
                  <a:tcPr/>
                </a:tc>
                <a:tc hMerge="1">
                  <a:tcPr/>
                </a:tc>
                <a:tc vMerge="1" gridSpan="2">
                  <a:tcPr/>
                </a:tc>
                <a:tc vMerge="1" hMerge="1">
                  <a:tcPr/>
                </a:tc>
              </a:tr>
            </a:tbl>
          </a:graphicData>
        </a:graphic>
      </p:graphicFrame>
      <p:graphicFrame>
        <p:nvGraphicFramePr>
          <p:cNvPr id="6" name="表格 5"/>
          <p:cNvGraphicFramePr/>
          <p:nvPr/>
        </p:nvGraphicFramePr>
        <p:xfrm>
          <a:off x="6122035" y="4671060"/>
          <a:ext cx="3749040" cy="1524000"/>
        </p:xfrm>
        <a:graphic>
          <a:graphicData uri="http://schemas.openxmlformats.org/drawingml/2006/table">
            <a:tbl>
              <a:tblPr firstRow="1" bandRow="1">
                <a:tableStyleId>{5C22544A-7EE6-4342-B048-85BDC9FD1C3A}</a:tableStyleId>
              </a:tblPr>
              <a:tblGrid>
                <a:gridCol w="1249680"/>
                <a:gridCol w="1249680"/>
                <a:gridCol w="1249680"/>
              </a:tblGrid>
              <a:tr h="381000">
                <a:tc gridSpan="3">
                  <a:txBody>
                    <a:bodyPr/>
                    <a:p>
                      <a:pPr algn="ctr">
                        <a:buNone/>
                      </a:pPr>
                      <a:r>
                        <a:rPr lang="en-US" altLang="zh-CN"/>
                        <a:t>after compensate</a:t>
                      </a:r>
                      <a:endParaRPr lang="en-US" altLang="zh-CN"/>
                    </a:p>
                  </a:txBody>
                  <a:tcPr/>
                </a:tc>
                <a:tc hMerge="1">
                  <a:tcPr/>
                </a:tc>
                <a:tc hMerge="1">
                  <a:tcPr/>
                </a:tc>
              </a:tr>
              <a:tr h="381000">
                <a:tc>
                  <a:txBody>
                    <a:bodyPr/>
                    <a:p>
                      <a:pPr>
                        <a:buNone/>
                      </a:pPr>
                      <a:r>
                        <a:rPr lang="en-US" altLang="zh-CN"/>
                        <a:t>state</a:t>
                      </a:r>
                      <a:endParaRPr lang="en-US" altLang="zh-CN"/>
                    </a:p>
                  </a:txBody>
                  <a:tcPr/>
                </a:tc>
                <a:tc>
                  <a:txBody>
                    <a:bodyPr/>
                    <a:p>
                      <a:pPr>
                        <a:buNone/>
                      </a:pPr>
                      <a:r>
                        <a:rPr lang="en-US" altLang="zh-CN"/>
                        <a:t>0</a:t>
                      </a:r>
                      <a:endParaRPr lang="en-US" altLang="zh-CN"/>
                    </a:p>
                  </a:txBody>
                  <a:tcPr/>
                </a:tc>
                <a:tc>
                  <a:txBody>
                    <a:bodyPr/>
                    <a:p>
                      <a:pPr>
                        <a:buNone/>
                      </a:pPr>
                      <a:r>
                        <a:rPr lang="en-US" altLang="zh-CN"/>
                        <a:t>1</a:t>
                      </a:r>
                      <a:endParaRPr lang="en-US" altLang="zh-CN"/>
                    </a:p>
                  </a:txBody>
                  <a:tcPr/>
                </a:tc>
              </a:tr>
              <a:tr h="381000">
                <a:tc>
                  <a:txBody>
                    <a:bodyPr/>
                    <a:p>
                      <a:pPr>
                        <a:buNone/>
                      </a:pPr>
                      <a:r>
                        <a:rPr lang="en-US" altLang="zh-CN"/>
                        <a:t>0</a:t>
                      </a:r>
                      <a:endParaRPr lang="en-US" altLang="zh-CN"/>
                    </a:p>
                  </a:txBody>
                  <a:tcPr/>
                </a:tc>
                <a:tc>
                  <a:txBody>
                    <a:bodyPr/>
                    <a:p>
                      <a:pPr>
                        <a:buNone/>
                      </a:pPr>
                      <a:r>
                        <a:rPr lang="en-US" altLang="zh-CN"/>
                        <a:t>-48.07</a:t>
                      </a:r>
                      <a:endParaRPr lang="en-US" altLang="zh-CN"/>
                    </a:p>
                  </a:txBody>
                  <a:tcPr/>
                </a:tc>
                <a:tc>
                  <a:txBody>
                    <a:bodyPr/>
                    <a:p>
                      <a:pPr>
                        <a:buNone/>
                      </a:pPr>
                      <a:r>
                        <a:rPr lang="en-US" altLang="zh-CN"/>
                        <a:t>-52.50</a:t>
                      </a:r>
                      <a:endParaRPr lang="en-US" altLang="zh-CN"/>
                    </a:p>
                  </a:txBody>
                  <a:tcPr/>
                </a:tc>
              </a:tr>
              <a:tr h="381000">
                <a:tc>
                  <a:txBody>
                    <a:bodyPr/>
                    <a:p>
                      <a:pPr>
                        <a:buNone/>
                      </a:pPr>
                      <a:r>
                        <a:rPr lang="en-US" altLang="zh-CN"/>
                        <a:t>1</a:t>
                      </a:r>
                      <a:endParaRPr lang="en-US" altLang="zh-CN"/>
                    </a:p>
                  </a:txBody>
                  <a:tcPr/>
                </a:tc>
                <a:tc>
                  <a:txBody>
                    <a:bodyPr/>
                    <a:p>
                      <a:pPr>
                        <a:buNone/>
                      </a:pPr>
                      <a:r>
                        <a:rPr lang="en-US" altLang="zh-CN"/>
                        <a:t>-52.50</a:t>
                      </a:r>
                      <a:endParaRPr lang="en-US" altLang="zh-CN"/>
                    </a:p>
                  </a:txBody>
                  <a:tcPr/>
                </a:tc>
                <a:tc>
                  <a:txBody>
                    <a:bodyPr/>
                    <a:p>
                      <a:pPr>
                        <a:buNone/>
                      </a:pPr>
                      <a:r>
                        <a:rPr lang="en-US" altLang="zh-CN"/>
                        <a:t>-48.07</a:t>
                      </a:r>
                      <a:endParaRPr lang="en-US" altLang="zh-CN"/>
                    </a:p>
                  </a:txBody>
                  <a:tcPr/>
                </a:tc>
              </a:tr>
            </a:tbl>
          </a:graphicData>
        </a:graphic>
      </p:graphicFrame>
      <p:graphicFrame>
        <p:nvGraphicFramePr>
          <p:cNvPr id="3" name="表格 2"/>
          <p:cNvGraphicFramePr/>
          <p:nvPr/>
        </p:nvGraphicFramePr>
        <p:xfrm>
          <a:off x="7619365" y="2139315"/>
          <a:ext cx="7205980" cy="1905000"/>
        </p:xfrm>
        <a:graphic>
          <a:graphicData uri="http://schemas.openxmlformats.org/drawingml/2006/table">
            <a:tbl>
              <a:tblPr firstRow="1" bandRow="1">
                <a:tableStyleId>{5C22544A-7EE6-4342-B048-85BDC9FD1C3A}</a:tableStyleId>
              </a:tblPr>
              <a:tblGrid>
                <a:gridCol w="1200785"/>
                <a:gridCol w="1200785"/>
              </a:tblGrid>
              <a:tr h="381000">
                <a:tc>
                  <a:txBody>
                    <a:bodyPr/>
                    <a:p>
                      <a:pPr algn="ctr">
                        <a:buNone/>
                      </a:pPr>
                      <a:r>
                        <a:rPr lang="en-US" altLang="zh-CN"/>
                        <a:t>++</a:t>
                      </a:r>
                      <a:endParaRPr lang="en-US" altLang="zh-CN"/>
                    </a:p>
                  </a:txBody>
                  <a:tcPr/>
                </a:tc>
                <a:tc>
                  <a:txBody>
                    <a:bodyPr/>
                    <a:p>
                      <a:pPr algn="ctr">
                        <a:buNone/>
                      </a:pPr>
                      <a:r>
                        <a:rPr lang="en-US" altLang="zh-CN"/>
                        <a:t>00+11</a:t>
                      </a:r>
                      <a:endParaRPr lang="en-US" altLang="zh-CN"/>
                    </a:p>
                  </a:txBody>
                  <a:tcPr/>
                </a:tc>
              </a:tr>
              <a:tr h="381000">
                <a:tc>
                  <a:txBody>
                    <a:bodyPr/>
                    <a:p>
                      <a:pPr algn="ctr">
                        <a:buNone/>
                      </a:pPr>
                      <a:r>
                        <a:rPr lang="en-US" altLang="zh-CN">
                          <a:solidFill>
                            <a:srgbClr val="FF0000"/>
                          </a:solidFill>
                        </a:rPr>
                        <a:t>0.9922</a:t>
                      </a:r>
                      <a:endParaRPr lang="en-US" altLang="zh-CN">
                        <a:solidFill>
                          <a:srgbClr val="FF0000"/>
                        </a:solidFill>
                      </a:endParaRPr>
                    </a:p>
                  </a:txBody>
                  <a:tcPr/>
                </a:tc>
                <a:tc>
                  <a:txBody>
                    <a:bodyPr/>
                    <a:p>
                      <a:pPr algn="ctr">
                        <a:buNone/>
                      </a:pPr>
                      <a:r>
                        <a:rPr lang="en-US" altLang="zh-CN">
                          <a:solidFill>
                            <a:srgbClr val="FF0000"/>
                          </a:solidFill>
                        </a:rPr>
                        <a:t>0.9917</a:t>
                      </a:r>
                      <a:endParaRPr lang="en-US" altLang="zh-CN">
                        <a:solidFill>
                          <a:srgbClr val="FF0000"/>
                        </a:solidFill>
                      </a:endParaRPr>
                    </a:p>
                  </a:txBody>
                  <a:tcPr/>
                </a:tc>
              </a:tr>
              <a:tr h="381000">
                <a:tc>
                  <a:txBody>
                    <a:bodyPr/>
                    <a:p>
                      <a:pPr algn="ctr">
                        <a:buNone/>
                      </a:pPr>
                      <a:r>
                        <a:rPr lang="en-US" altLang="zh-CN"/>
                        <a:t>-45.41</a:t>
                      </a:r>
                      <a:endParaRPr lang="en-US" altLang="zh-CN"/>
                    </a:p>
                  </a:txBody>
                  <a:tcPr/>
                </a:tc>
                <a:tc>
                  <a:txBody>
                    <a:bodyPr/>
                    <a:p>
                      <a:pPr algn="ctr">
                        <a:buNone/>
                      </a:pPr>
                      <a:r>
                        <a:rPr lang="en-US" altLang="zh-CN"/>
                        <a:t>-43.28</a:t>
                      </a:r>
                      <a:endParaRPr lang="en-US" altLang="zh-CN"/>
                    </a:p>
                  </a:txBody>
                  <a:tcPr/>
                </a:tc>
              </a:tr>
              <a:tr h="381000">
                <a:tc>
                  <a:txBody>
                    <a:bodyPr/>
                    <a:p>
                      <a:pPr algn="ctr">
                        <a:buNone/>
                      </a:pPr>
                      <a:r>
                        <a:rPr lang="en-US" altLang="zh-CN"/>
                        <a:t>0.9947</a:t>
                      </a:r>
                      <a:endParaRPr lang="en-US" altLang="zh-CN"/>
                    </a:p>
                  </a:txBody>
                  <a:tcPr/>
                </a:tc>
                <a:tc>
                  <a:txBody>
                    <a:bodyPr/>
                    <a:p>
                      <a:pPr algn="ctr">
                        <a:buNone/>
                      </a:pPr>
                      <a:r>
                        <a:rPr lang="en-US" altLang="zh-CN"/>
                        <a:t>0.9904</a:t>
                      </a:r>
                      <a:endParaRPr lang="en-US" altLang="zh-CN"/>
                    </a:p>
                  </a:txBody>
                  <a:tcPr/>
                </a:tc>
              </a:tr>
              <a:tr h="381000">
                <a:tc>
                  <a:txBody>
                    <a:bodyPr/>
                    <a:p>
                      <a:pPr algn="ctr">
                        <a:buNone/>
                      </a:pPr>
                      <a:r>
                        <a:rPr lang="en-US" altLang="zh-CN"/>
                        <a:t>0.9909</a:t>
                      </a:r>
                      <a:endParaRPr lang="en-US" altLang="zh-CN"/>
                    </a:p>
                  </a:txBody>
                  <a:tcPr/>
                </a:tc>
                <a:tc>
                  <a:txBody>
                    <a:bodyPr/>
                    <a:p>
                      <a:pPr algn="ctr">
                        <a:buNone/>
                      </a:pPr>
                      <a:r>
                        <a:rPr lang="en-US" altLang="zh-CN"/>
                        <a:t>0.9882</a:t>
                      </a:r>
                      <a:endParaRPr lang="en-US" altLang="zh-CN"/>
                    </a:p>
                  </a:txBody>
                  <a:tcPr/>
                </a:tc>
              </a:tr>
            </a:tbl>
          </a:graphicData>
        </a:graphic>
      </p:graphicFrame>
      <p:sp>
        <p:nvSpPr>
          <p:cNvPr id="7" name="文本框 6"/>
          <p:cNvSpPr txBox="1"/>
          <p:nvPr/>
        </p:nvSpPr>
        <p:spPr>
          <a:xfrm>
            <a:off x="2712085" y="1691005"/>
            <a:ext cx="2461895" cy="398780"/>
          </a:xfrm>
          <a:prstGeom prst="rect">
            <a:avLst/>
          </a:prstGeom>
          <a:noFill/>
        </p:spPr>
        <p:txBody>
          <a:bodyPr wrap="square" rtlCol="0">
            <a:spAutoFit/>
          </a:bodyPr>
          <a:p>
            <a:r>
              <a:rPr lang="en-US" altLang="zh-CN" sz="2000"/>
              <a:t>without compensate</a:t>
            </a:r>
            <a:endParaRPr lang="en-US" altLang="zh-CN" sz="2000"/>
          </a:p>
        </p:txBody>
      </p:sp>
      <p:sp>
        <p:nvSpPr>
          <p:cNvPr id="8" name="文本框 7"/>
          <p:cNvSpPr txBox="1"/>
          <p:nvPr/>
        </p:nvSpPr>
        <p:spPr>
          <a:xfrm>
            <a:off x="7796530" y="1691005"/>
            <a:ext cx="2461895" cy="398780"/>
          </a:xfrm>
          <a:prstGeom prst="rect">
            <a:avLst/>
          </a:prstGeom>
          <a:noFill/>
        </p:spPr>
        <p:txBody>
          <a:bodyPr wrap="square" rtlCol="0">
            <a:spAutoFit/>
          </a:bodyPr>
          <a:p>
            <a:r>
              <a:rPr lang="en-US" altLang="zh-CN" sz="2000"/>
              <a:t>with compensate</a:t>
            </a:r>
            <a:endParaRPr lang="en-US" altLang="zh-CN" sz="20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增大耦合强度减小门时间</a:t>
            </a:r>
            <a:endParaRPr lang="zh-CN" altLang="en-US"/>
          </a:p>
        </p:txBody>
      </p:sp>
      <p:sp>
        <p:nvSpPr>
          <p:cNvPr id="3" name="内容占位符 2"/>
          <p:cNvSpPr>
            <a:spLocks noGrp="1"/>
          </p:cNvSpPr>
          <p:nvPr>
            <p:ph idx="1"/>
          </p:nvPr>
        </p:nvSpPr>
        <p:spPr>
          <a:xfrm>
            <a:off x="838200" y="1825625"/>
            <a:ext cx="10515600" cy="4566285"/>
          </a:xfrm>
        </p:spPr>
        <p:txBody>
          <a:bodyPr>
            <a:normAutofit fontScale="90000" lnSpcReduction="10000"/>
          </a:bodyPr>
          <a:p>
            <a:pPr marL="0" indent="0">
              <a:buNone/>
            </a:pPr>
            <a:r>
              <a:rPr lang="zh-CN" altLang="en-US"/>
              <a:t>耦合项：</a:t>
            </a:r>
            <a:r>
              <a:rPr lang="en-US" altLang="zh-CN"/>
              <a:t>tensor(a+a.dag(),</a:t>
            </a:r>
            <a:r>
              <a:rPr lang="en-US" altLang="zh-CN">
                <a:sym typeface="+mn-ea"/>
              </a:rPr>
              <a:t>a+a.dag())</a:t>
            </a:r>
            <a:r>
              <a:rPr lang="zh-CN" altLang="en-US">
                <a:sym typeface="+mn-ea"/>
              </a:rPr>
              <a:t>（比特和腔之间）</a:t>
            </a:r>
            <a:endParaRPr lang="zh-CN" altLang="en-US">
              <a:sym typeface="+mn-ea"/>
            </a:endParaRPr>
          </a:p>
          <a:p>
            <a:pPr marL="0" indent="0">
              <a:buNone/>
            </a:pPr>
            <a:r>
              <a:rPr lang="zh-CN" altLang="en-US"/>
              <a:t>驱动项：</a:t>
            </a:r>
            <a:r>
              <a:rPr lang="en-US" altLang="zh-CN">
                <a:sym typeface="+mn-ea"/>
              </a:rPr>
              <a:t>a+a.dag()</a:t>
            </a:r>
            <a:endParaRPr lang="en-US" altLang="zh-CN">
              <a:sym typeface="+mn-ea"/>
            </a:endParaRPr>
          </a:p>
          <a:p>
            <a:pPr marL="0" indent="0">
              <a:buNone/>
            </a:pPr>
            <a:endParaRPr lang="en-US" altLang="zh-CN"/>
          </a:p>
          <a:p>
            <a:pPr marL="0" indent="0">
              <a:buNone/>
            </a:pPr>
            <a:r>
              <a:rPr lang="en-US" altLang="zh-CN">
                <a:sym typeface="+mn-ea"/>
              </a:rPr>
              <a:t>t_gate=(100+30+100+30)ns=260ns</a:t>
            </a:r>
            <a:endParaRPr lang="en-US" altLang="zh-CN"/>
          </a:p>
          <a:p>
            <a:pPr marL="0" indent="0">
              <a:buNone/>
            </a:pPr>
            <a:r>
              <a:rPr lang="en-US" altLang="zh-CN">
                <a:sym typeface="+mn-ea"/>
              </a:rPr>
              <a:t>drive_amp=60M</a:t>
            </a:r>
            <a:r>
              <a:rPr lang="zh-CN" altLang="en-US">
                <a:sym typeface="+mn-ea"/>
              </a:rPr>
              <a:t>（引入高斯包络，能量轴偏移近似绝热）</a:t>
            </a:r>
            <a:endParaRPr lang="zh-CN" altLang="en-US">
              <a:sym typeface="+mn-ea"/>
            </a:endParaRPr>
          </a:p>
          <a:p>
            <a:pPr marL="0" indent="0">
              <a:buNone/>
            </a:pPr>
            <a:r>
              <a:rPr lang="en-US" altLang="zh-CN"/>
              <a:t>coupling_strength</a:t>
            </a:r>
            <a:r>
              <a:rPr lang="en-US" altLang="zh-CN">
                <a:sym typeface="+mn-ea"/>
              </a:rPr>
              <a:t>=100M</a:t>
            </a:r>
            <a:r>
              <a:rPr lang="zh-CN" altLang="en-US">
                <a:sym typeface="+mn-ea"/>
              </a:rPr>
              <a:t>（腔和比特之间）</a:t>
            </a:r>
            <a:endParaRPr lang="zh-CN" altLang="en-US">
              <a:sym typeface="+mn-ea"/>
            </a:endParaRPr>
          </a:p>
          <a:p>
            <a:pPr marL="0" indent="0">
              <a:buNone/>
            </a:pPr>
            <a:r>
              <a:rPr lang="en-US" altLang="zh-CN">
                <a:sym typeface="+mn-ea"/>
              </a:rPr>
              <a:t>delta=w_control-w_target=-200M</a:t>
            </a:r>
            <a:endParaRPr lang="zh-CN" altLang="en-US">
              <a:sym typeface="+mn-ea"/>
            </a:endParaRPr>
          </a:p>
          <a:p>
            <a:pPr marL="0" indent="0">
              <a:buNone/>
            </a:pPr>
            <a:br>
              <a:rPr lang="zh-CN" altLang="en-US">
                <a:sym typeface="+mn-ea"/>
              </a:rPr>
            </a:br>
            <a:r>
              <a:rPr lang="zh-CN" altLang="en-US">
                <a:sym typeface="+mn-ea"/>
              </a:rPr>
              <a:t>（参数手动优化）</a:t>
            </a:r>
            <a:endParaRPr lang="zh-CN" altLang="en-US">
              <a:sym typeface="+mn-ea"/>
            </a:endParaRPr>
          </a:p>
          <a:p>
            <a:pPr marL="0" indent="0">
              <a:buNone/>
            </a:pPr>
            <a:r>
              <a:rPr lang="zh-CN" altLang="en-US">
                <a:sym typeface="+mn-ea"/>
              </a:rPr>
              <a:t>文件：</a:t>
            </a:r>
            <a:r>
              <a:rPr lang="en-US" altLang="zh-CN">
                <a:sym typeface="+mn-ea"/>
              </a:rPr>
              <a:t>IBM_CNOT_Simulation(2).py</a:t>
            </a:r>
            <a:endParaRPr lang="zh-CN" altLang="en-US">
              <a:sym typeface="+mn-ea"/>
            </a:endParaRPr>
          </a:p>
          <a:p>
            <a:pPr marL="0" indent="0">
              <a:buNone/>
            </a:pPr>
            <a:endParaRPr lang="en-US"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t>fidelity and phase of 4 basis and '++','00+11'</a:t>
            </a:r>
            <a:endParaRPr lang="en-US" altLang="zh-CN"/>
          </a:p>
        </p:txBody>
      </p:sp>
      <p:graphicFrame>
        <p:nvGraphicFramePr>
          <p:cNvPr id="4" name="表格 3"/>
          <p:cNvGraphicFramePr/>
          <p:nvPr/>
        </p:nvGraphicFramePr>
        <p:xfrm>
          <a:off x="925195" y="2139315"/>
          <a:ext cx="6441440" cy="1905000"/>
        </p:xfrm>
        <a:graphic>
          <a:graphicData uri="http://schemas.openxmlformats.org/drawingml/2006/table">
            <a:tbl>
              <a:tblPr firstRow="1" bandRow="1">
                <a:tableStyleId>{5C22544A-7EE6-4342-B048-85BDC9FD1C3A}</a:tableStyleId>
              </a:tblPr>
              <a:tblGrid>
                <a:gridCol w="2147570"/>
                <a:gridCol w="1073785"/>
                <a:gridCol w="1072515"/>
                <a:gridCol w="1074420"/>
                <a:gridCol w="1073150"/>
              </a:tblGrid>
              <a:tr h="381000">
                <a:tc>
                  <a:txBody>
                    <a:bodyPr/>
                    <a:p>
                      <a:pPr algn="ctr">
                        <a:buNone/>
                      </a:pPr>
                      <a:r>
                        <a:rPr lang="en-US" altLang="zh-CN"/>
                        <a:t>state(control,target)</a:t>
                      </a:r>
                      <a:endParaRPr lang="en-US" altLang="zh-CN"/>
                    </a:p>
                  </a:txBody>
                  <a:tcPr/>
                </a:tc>
                <a:tc>
                  <a:txBody>
                    <a:bodyPr/>
                    <a:p>
                      <a:pPr algn="ctr">
                        <a:buNone/>
                      </a:pPr>
                      <a:r>
                        <a:rPr lang="en-US" altLang="zh-CN"/>
                        <a:t>00</a:t>
                      </a:r>
                      <a:endParaRPr lang="en-US" altLang="zh-CN"/>
                    </a:p>
                  </a:txBody>
                  <a:tcPr/>
                </a:tc>
                <a:tc>
                  <a:txBody>
                    <a:bodyPr/>
                    <a:p>
                      <a:pPr algn="ctr">
                        <a:buNone/>
                      </a:pPr>
                      <a:r>
                        <a:rPr lang="en-US" altLang="zh-CN"/>
                        <a:t>01</a:t>
                      </a:r>
                      <a:endParaRPr lang="en-US" altLang="zh-CN"/>
                    </a:p>
                  </a:txBody>
                  <a:tcPr/>
                </a:tc>
                <a:tc>
                  <a:txBody>
                    <a:bodyPr/>
                    <a:p>
                      <a:pPr algn="ctr">
                        <a:buNone/>
                      </a:pPr>
                      <a:r>
                        <a:rPr lang="en-US" altLang="zh-CN"/>
                        <a:t>10</a:t>
                      </a:r>
                      <a:endParaRPr lang="en-US" altLang="zh-CN"/>
                    </a:p>
                  </a:txBody>
                  <a:tcPr/>
                </a:tc>
                <a:tc>
                  <a:txBody>
                    <a:bodyPr/>
                    <a:p>
                      <a:pPr algn="ctr">
                        <a:buNone/>
                      </a:pPr>
                      <a:r>
                        <a:rPr lang="en-US" altLang="zh-CN"/>
                        <a:t>11</a:t>
                      </a:r>
                      <a:endParaRPr lang="en-US" altLang="zh-CN"/>
                    </a:p>
                  </a:txBody>
                  <a:tcPr/>
                </a:tc>
              </a:tr>
              <a:tr h="381000">
                <a:tc>
                  <a:txBody>
                    <a:bodyPr/>
                    <a:p>
                      <a:pPr algn="ctr">
                        <a:buNone/>
                      </a:pPr>
                      <a:r>
                        <a:rPr lang="en-US" altLang="zh-CN" sz="1800">
                          <a:sym typeface="+mn-ea"/>
                        </a:rPr>
                        <a:t>fidelity</a:t>
                      </a:r>
                      <a:endParaRPr lang="en-US" altLang="zh-CN"/>
                    </a:p>
                  </a:txBody>
                  <a:tcPr/>
                </a:tc>
                <a:tc>
                  <a:txBody>
                    <a:bodyPr/>
                    <a:p>
                      <a:pPr algn="ctr">
                        <a:buNone/>
                      </a:pPr>
                      <a:r>
                        <a:rPr lang="en-US" altLang="zh-CN">
                          <a:solidFill>
                            <a:srgbClr val="FF0000"/>
                          </a:solidFill>
                        </a:rPr>
                        <a:t>0.98958</a:t>
                      </a:r>
                      <a:endParaRPr lang="en-US" altLang="zh-CN">
                        <a:solidFill>
                          <a:srgbClr val="FF0000"/>
                        </a:solidFill>
                      </a:endParaRPr>
                    </a:p>
                  </a:txBody>
                  <a:tcPr/>
                </a:tc>
                <a:tc>
                  <a:txBody>
                    <a:bodyPr/>
                    <a:p>
                      <a:pPr algn="ctr">
                        <a:buNone/>
                      </a:pPr>
                      <a:r>
                        <a:rPr lang="en-US" altLang="zh-CN">
                          <a:solidFill>
                            <a:srgbClr val="FF0000"/>
                          </a:solidFill>
                        </a:rPr>
                        <a:t>0.98942</a:t>
                      </a:r>
                      <a:endParaRPr lang="en-US" altLang="zh-CN">
                        <a:solidFill>
                          <a:srgbClr val="FF0000"/>
                        </a:solidFill>
                      </a:endParaRPr>
                    </a:p>
                  </a:txBody>
                  <a:tcPr/>
                </a:tc>
                <a:tc>
                  <a:txBody>
                    <a:bodyPr/>
                    <a:p>
                      <a:pPr algn="ctr">
                        <a:buNone/>
                      </a:pPr>
                      <a:r>
                        <a:rPr lang="en-US" altLang="zh-CN">
                          <a:solidFill>
                            <a:srgbClr val="FF0000"/>
                          </a:solidFill>
                        </a:rPr>
                        <a:t>0.98397</a:t>
                      </a:r>
                      <a:endParaRPr lang="en-US" altLang="zh-CN">
                        <a:solidFill>
                          <a:srgbClr val="FF0000"/>
                        </a:solidFill>
                      </a:endParaRPr>
                    </a:p>
                  </a:txBody>
                  <a:tcPr/>
                </a:tc>
                <a:tc>
                  <a:txBody>
                    <a:bodyPr/>
                    <a:p>
                      <a:pPr algn="ctr">
                        <a:buNone/>
                      </a:pPr>
                      <a:r>
                        <a:rPr lang="en-US" altLang="zh-CN">
                          <a:solidFill>
                            <a:srgbClr val="FF0000"/>
                          </a:solidFill>
                        </a:rPr>
                        <a:t>0.98118</a:t>
                      </a:r>
                      <a:endParaRPr lang="en-US" altLang="zh-CN">
                        <a:solidFill>
                          <a:srgbClr val="FF0000"/>
                        </a:solidFill>
                      </a:endParaRPr>
                    </a:p>
                  </a:txBody>
                  <a:tcPr/>
                </a:tc>
              </a:tr>
              <a:tr h="381000">
                <a:tc>
                  <a:txBody>
                    <a:bodyPr/>
                    <a:p>
                      <a:pPr algn="ctr">
                        <a:buNone/>
                      </a:pPr>
                      <a:r>
                        <a:rPr lang="en-US" altLang="zh-CN" sz="1800">
                          <a:sym typeface="+mn-ea"/>
                        </a:rPr>
                        <a:t>phase</a:t>
                      </a:r>
                      <a:endParaRPr lang="en-US" altLang="zh-CN"/>
                    </a:p>
                  </a:txBody>
                  <a:tcPr/>
                </a:tc>
                <a:tc>
                  <a:txBody>
                    <a:bodyPr/>
                    <a:p>
                      <a:pPr algn="ctr">
                        <a:buNone/>
                      </a:pPr>
                      <a:r>
                        <a:rPr lang="en-US" altLang="zh-CN"/>
                        <a:t>85.275</a:t>
                      </a:r>
                      <a:endParaRPr lang="en-US" altLang="zh-CN"/>
                    </a:p>
                  </a:txBody>
                  <a:tcPr/>
                </a:tc>
                <a:tc>
                  <a:txBody>
                    <a:bodyPr/>
                    <a:p>
                      <a:pPr algn="ctr">
                        <a:buNone/>
                      </a:pPr>
                      <a:r>
                        <a:rPr lang="en-US" altLang="zh-CN"/>
                        <a:t>37.141</a:t>
                      </a:r>
                      <a:endParaRPr lang="en-US" altLang="zh-CN"/>
                    </a:p>
                  </a:txBody>
                  <a:tcPr/>
                </a:tc>
                <a:tc>
                  <a:txBody>
                    <a:bodyPr/>
                    <a:p>
                      <a:pPr algn="ctr">
                        <a:buNone/>
                      </a:pPr>
                      <a:r>
                        <a:rPr lang="en-US" altLang="zh-CN"/>
                        <a:t>146.994</a:t>
                      </a:r>
                      <a:endParaRPr lang="en-US" altLang="zh-CN"/>
                    </a:p>
                  </a:txBody>
                  <a:tcPr/>
                </a:tc>
                <a:tc>
                  <a:txBody>
                    <a:bodyPr/>
                    <a:p>
                      <a:pPr algn="ctr">
                        <a:buNone/>
                      </a:pPr>
                      <a:r>
                        <a:rPr lang="en-US" altLang="zh-CN"/>
                        <a:t>96.125</a:t>
                      </a:r>
                      <a:endParaRPr lang="en-US" altLang="zh-CN"/>
                    </a:p>
                  </a:txBody>
                  <a:tcPr/>
                </a:tc>
              </a:tr>
              <a:tr h="381000">
                <a:tc>
                  <a:txBody>
                    <a:bodyPr/>
                    <a:p>
                      <a:pPr algn="ctr">
                        <a:buNone/>
                      </a:pPr>
                      <a:r>
                        <a:rPr lang="en-US" altLang="zh-CN"/>
                        <a:t>fidelity q_control</a:t>
                      </a:r>
                      <a:endParaRPr lang="en-US" altLang="zh-CN"/>
                    </a:p>
                  </a:txBody>
                  <a:tcPr/>
                </a:tc>
                <a:tc>
                  <a:txBody>
                    <a:bodyPr/>
                    <a:p>
                      <a:pPr algn="ctr">
                        <a:buNone/>
                      </a:pPr>
                      <a:r>
                        <a:rPr lang="en-US" altLang="zh-CN"/>
                        <a:t>0.98263</a:t>
                      </a:r>
                      <a:endParaRPr lang="en-US" altLang="zh-CN"/>
                    </a:p>
                  </a:txBody>
                  <a:tcPr/>
                </a:tc>
                <a:tc>
                  <a:txBody>
                    <a:bodyPr/>
                    <a:p>
                      <a:pPr algn="ctr">
                        <a:buNone/>
                      </a:pPr>
                      <a:r>
                        <a:rPr lang="en-US" altLang="zh-CN"/>
                        <a:t>0.98204</a:t>
                      </a:r>
                      <a:endParaRPr lang="en-US" altLang="zh-CN"/>
                    </a:p>
                  </a:txBody>
                  <a:tcPr/>
                </a:tc>
                <a:tc>
                  <a:txBody>
                    <a:bodyPr/>
                    <a:p>
                      <a:pPr algn="ctr">
                        <a:buNone/>
                      </a:pPr>
                      <a:r>
                        <a:rPr lang="en-US" altLang="zh-CN"/>
                        <a:t>0.97294</a:t>
                      </a:r>
                      <a:endParaRPr lang="en-US" altLang="zh-CN"/>
                    </a:p>
                  </a:txBody>
                  <a:tcPr/>
                </a:tc>
                <a:tc>
                  <a:txBody>
                    <a:bodyPr/>
                    <a:p>
                      <a:pPr algn="ctr">
                        <a:buNone/>
                      </a:pPr>
                      <a:r>
                        <a:rPr lang="en-US" altLang="zh-CN"/>
                        <a:t>0.96455</a:t>
                      </a:r>
                      <a:endParaRPr lang="en-US" altLang="zh-CN"/>
                    </a:p>
                  </a:txBody>
                  <a:tcPr/>
                </a:tc>
              </a:tr>
              <a:tr h="381000">
                <a:tc>
                  <a:txBody>
                    <a:bodyPr/>
                    <a:p>
                      <a:pPr algn="ctr">
                        <a:buNone/>
                      </a:pPr>
                      <a:r>
                        <a:rPr lang="en-US" altLang="zh-CN" sz="1800">
                          <a:sym typeface="+mn-ea"/>
                        </a:rPr>
                        <a:t>fidelity q_target</a:t>
                      </a:r>
                      <a:endParaRPr lang="en-US" altLang="zh-CN"/>
                    </a:p>
                  </a:txBody>
                  <a:tcPr/>
                </a:tc>
                <a:tc>
                  <a:txBody>
                    <a:bodyPr/>
                    <a:p>
                      <a:pPr algn="ctr">
                        <a:buNone/>
                      </a:pPr>
                      <a:r>
                        <a:rPr lang="en-US" altLang="zh-CN"/>
                        <a:t>0.99503</a:t>
                      </a:r>
                      <a:endParaRPr lang="en-US" altLang="zh-CN"/>
                    </a:p>
                  </a:txBody>
                  <a:tcPr/>
                </a:tc>
                <a:tc>
                  <a:txBody>
                    <a:bodyPr/>
                    <a:p>
                      <a:pPr algn="ctr">
                        <a:buNone/>
                      </a:pPr>
                      <a:r>
                        <a:rPr lang="en-US" altLang="zh-CN"/>
                        <a:t>0.98580</a:t>
                      </a:r>
                      <a:endParaRPr lang="en-US" altLang="zh-CN"/>
                    </a:p>
                  </a:txBody>
                  <a:tcPr/>
                </a:tc>
                <a:tc>
                  <a:txBody>
                    <a:bodyPr/>
                    <a:p>
                      <a:pPr algn="ctr">
                        <a:buNone/>
                      </a:pPr>
                      <a:r>
                        <a:rPr lang="en-US" altLang="zh-CN"/>
                        <a:t>0.98561</a:t>
                      </a:r>
                      <a:endParaRPr lang="en-US" altLang="zh-CN"/>
                    </a:p>
                  </a:txBody>
                  <a:tcPr/>
                </a:tc>
                <a:tc>
                  <a:txBody>
                    <a:bodyPr/>
                    <a:p>
                      <a:pPr algn="ctr">
                        <a:buNone/>
                      </a:pPr>
                      <a:r>
                        <a:rPr lang="en-US" altLang="zh-CN"/>
                        <a:t>0.98275</a:t>
                      </a:r>
                      <a:endParaRPr lang="en-US" altLang="zh-CN"/>
                    </a:p>
                  </a:txBody>
                  <a:tcPr/>
                </a:tc>
              </a:tr>
            </a:tbl>
          </a:graphicData>
        </a:graphic>
      </p:graphicFrame>
      <p:graphicFrame>
        <p:nvGraphicFramePr>
          <p:cNvPr id="5" name="表格 4"/>
          <p:cNvGraphicFramePr/>
          <p:nvPr/>
        </p:nvGraphicFramePr>
        <p:xfrm>
          <a:off x="925195" y="4290060"/>
          <a:ext cx="5086350" cy="2286000"/>
        </p:xfrm>
        <a:graphic>
          <a:graphicData uri="http://schemas.openxmlformats.org/drawingml/2006/table">
            <a:tbl>
              <a:tblPr firstRow="1" bandRow="1">
                <a:tableStyleId>{5C22544A-7EE6-4342-B048-85BDC9FD1C3A}</a:tableStyleId>
              </a:tblPr>
              <a:tblGrid>
                <a:gridCol w="1017270"/>
                <a:gridCol w="1017270"/>
                <a:gridCol w="1017270"/>
                <a:gridCol w="1017270"/>
                <a:gridCol w="1017270"/>
              </a:tblGrid>
              <a:tr h="381000">
                <a:tc gridSpan="5">
                  <a:txBody>
                    <a:bodyPr/>
                    <a:p>
                      <a:pPr algn="ctr">
                        <a:buNone/>
                      </a:pPr>
                      <a:r>
                        <a:rPr lang="en-US" altLang="zh-CN"/>
                        <a:t>phase compensate</a:t>
                      </a:r>
                      <a:endParaRPr lang="en-US" altLang="zh-CN"/>
                    </a:p>
                  </a:txBody>
                  <a:tcPr/>
                </a:tc>
                <a:tc hMerge="1">
                  <a:tcPr/>
                </a:tc>
                <a:tc hMerge="1">
                  <a:tcPr/>
                </a:tc>
                <a:tc hMerge="1">
                  <a:tcPr/>
                </a:tc>
                <a:tc hMerge="1">
                  <a:tcPr/>
                </a:tc>
              </a:tr>
              <a:tr h="381000">
                <a:tc>
                  <a:txBody>
                    <a:bodyPr/>
                    <a:p>
                      <a:pPr algn="ctr">
                        <a:buNone/>
                      </a:pPr>
                      <a:r>
                        <a:rPr lang="en-US" altLang="zh-CN"/>
                        <a:t>state</a:t>
                      </a:r>
                      <a:endParaRPr lang="en-US" altLang="zh-CN"/>
                    </a:p>
                  </a:txBody>
                  <a:tcPr/>
                </a:tc>
                <a:tc>
                  <a:txBody>
                    <a:bodyPr/>
                    <a:p>
                      <a:pPr algn="ctr">
                        <a:buNone/>
                      </a:pPr>
                      <a:r>
                        <a:rPr lang="en-US" altLang="zh-CN"/>
                        <a:t>0</a:t>
                      </a:r>
                      <a:endParaRPr lang="en-US" altLang="zh-CN"/>
                    </a:p>
                  </a:txBody>
                  <a:tcPr/>
                </a:tc>
                <a:tc>
                  <a:txBody>
                    <a:bodyPr/>
                    <a:p>
                      <a:pPr algn="ctr">
                        <a:buNone/>
                      </a:pPr>
                      <a:r>
                        <a:rPr lang="en-US" altLang="zh-CN"/>
                        <a:t>1</a:t>
                      </a:r>
                      <a:endParaRPr lang="en-US" altLang="zh-CN"/>
                    </a:p>
                  </a:txBody>
                  <a:tcPr/>
                </a:tc>
                <a:tc>
                  <a:txBody>
                    <a:bodyPr/>
                    <a:p>
                      <a:pPr algn="ctr">
                        <a:buNone/>
                      </a:pPr>
                      <a:r>
                        <a:rPr lang="en-US" altLang="zh-CN"/>
                        <a:t>delta</a:t>
                      </a:r>
                      <a:endParaRPr lang="en-US" altLang="zh-CN"/>
                    </a:p>
                  </a:txBody>
                  <a:tcPr/>
                </a:tc>
                <a:tc>
                  <a:txBody>
                    <a:bodyPr/>
                    <a:p>
                      <a:pPr algn="ctr">
                        <a:buNone/>
                      </a:pPr>
                      <a:r>
                        <a:rPr lang="en-US" altLang="zh-CN"/>
                        <a:t>target</a:t>
                      </a:r>
                      <a:endParaRPr lang="en-US" altLang="zh-CN"/>
                    </a:p>
                  </a:txBody>
                  <a:tcPr/>
                </a:tc>
              </a:tr>
              <a:tr h="381000">
                <a:tc>
                  <a:txBody>
                    <a:bodyPr/>
                    <a:p>
                      <a:pPr algn="ctr">
                        <a:buNone/>
                      </a:pPr>
                      <a:r>
                        <a:rPr lang="en-US" altLang="zh-CN"/>
                        <a:t>0</a:t>
                      </a:r>
                      <a:endParaRPr lang="en-US" altLang="zh-CN"/>
                    </a:p>
                  </a:txBody>
                  <a:tcPr/>
                </a:tc>
                <a:tc>
                  <a:txBody>
                    <a:bodyPr/>
                    <a:p>
                      <a:pPr algn="ctr">
                        <a:buNone/>
                      </a:pPr>
                      <a:r>
                        <a:rPr lang="en-US" altLang="zh-CN"/>
                        <a:t>85.275</a:t>
                      </a:r>
                      <a:endParaRPr lang="en-US" altLang="zh-CN"/>
                    </a:p>
                  </a:txBody>
                  <a:tcPr/>
                </a:tc>
                <a:tc>
                  <a:txBody>
                    <a:bodyPr/>
                    <a:p>
                      <a:pPr algn="ctr">
                        <a:buNone/>
                      </a:pPr>
                      <a:r>
                        <a:rPr lang="en-US" altLang="zh-CN"/>
                        <a:t>37.141</a:t>
                      </a:r>
                      <a:endParaRPr lang="en-US" altLang="zh-CN"/>
                    </a:p>
                  </a:txBody>
                  <a:tcPr/>
                </a:tc>
                <a:tc>
                  <a:txBody>
                    <a:bodyPr/>
                    <a:p>
                      <a:pPr algn="ctr">
                        <a:buNone/>
                      </a:pPr>
                      <a:r>
                        <a:rPr lang="en-US" altLang="zh-CN"/>
                        <a:t>-48.134</a:t>
                      </a:r>
                      <a:endParaRPr lang="en-US" altLang="zh-CN"/>
                    </a:p>
                  </a:txBody>
                  <a:tcPr/>
                </a:tc>
                <a:tc rowSpan="2">
                  <a:txBody>
                    <a:bodyPr/>
                    <a:p>
                      <a:pPr algn="ctr">
                        <a:lnSpc>
                          <a:spcPct val="190000"/>
                        </a:lnSpc>
                        <a:buNone/>
                      </a:pPr>
                      <a:r>
                        <a:rPr lang="en-US" altLang="zh-CN"/>
                        <a:t>-50.502</a:t>
                      </a:r>
                      <a:endParaRPr lang="en-US" altLang="zh-CN"/>
                    </a:p>
                  </a:txBody>
                  <a:tcPr/>
                </a:tc>
              </a:tr>
              <a:tr h="381000">
                <a:tc>
                  <a:txBody>
                    <a:bodyPr/>
                    <a:p>
                      <a:pPr algn="ctr">
                        <a:buNone/>
                      </a:pPr>
                      <a:r>
                        <a:rPr lang="en-US" altLang="zh-CN"/>
                        <a:t>1</a:t>
                      </a:r>
                      <a:endParaRPr lang="en-US" altLang="zh-CN"/>
                    </a:p>
                  </a:txBody>
                  <a:tcPr/>
                </a:tc>
                <a:tc>
                  <a:txBody>
                    <a:bodyPr/>
                    <a:p>
                      <a:pPr algn="ctr">
                        <a:buNone/>
                      </a:pPr>
                      <a:r>
                        <a:rPr lang="en-US" altLang="zh-CN"/>
                        <a:t>146.994</a:t>
                      </a:r>
                      <a:endParaRPr lang="en-US" altLang="zh-CN"/>
                    </a:p>
                  </a:txBody>
                  <a:tcPr/>
                </a:tc>
                <a:tc>
                  <a:txBody>
                    <a:bodyPr/>
                    <a:p>
                      <a:pPr algn="ctr">
                        <a:buNone/>
                      </a:pPr>
                      <a:r>
                        <a:rPr lang="en-US" altLang="zh-CN"/>
                        <a:t>94.125</a:t>
                      </a:r>
                      <a:endParaRPr lang="en-US" altLang="zh-CN"/>
                    </a:p>
                  </a:txBody>
                  <a:tcPr/>
                </a:tc>
                <a:tc>
                  <a:txBody>
                    <a:bodyPr/>
                    <a:p>
                      <a:pPr algn="ctr">
                        <a:buNone/>
                      </a:pPr>
                      <a:r>
                        <a:rPr lang="en-US" altLang="zh-CN"/>
                        <a:t>-52.869</a:t>
                      </a:r>
                      <a:endParaRPr lang="en-US" altLang="zh-CN"/>
                    </a:p>
                  </a:txBody>
                  <a:tcPr/>
                </a:tc>
                <a:tc vMerge="1">
                  <a:tcPr/>
                </a:tc>
              </a:tr>
              <a:tr h="381000">
                <a:tc>
                  <a:txBody>
                    <a:bodyPr/>
                    <a:p>
                      <a:pPr algn="ctr">
                        <a:buNone/>
                      </a:pPr>
                      <a:r>
                        <a:rPr lang="en-US" altLang="zh-CN"/>
                        <a:t>delta</a:t>
                      </a:r>
                      <a:endParaRPr lang="en-US" altLang="zh-CN"/>
                    </a:p>
                  </a:txBody>
                  <a:tcPr/>
                </a:tc>
                <a:tc>
                  <a:txBody>
                    <a:bodyPr/>
                    <a:p>
                      <a:pPr algn="ctr">
                        <a:buNone/>
                      </a:pPr>
                      <a:r>
                        <a:rPr lang="en-US" altLang="zh-CN"/>
                        <a:t>61.719</a:t>
                      </a:r>
                      <a:endParaRPr lang="en-US" altLang="zh-CN"/>
                    </a:p>
                  </a:txBody>
                  <a:tcPr/>
                </a:tc>
                <a:tc>
                  <a:txBody>
                    <a:bodyPr/>
                    <a:p>
                      <a:pPr algn="ctr">
                        <a:buNone/>
                      </a:pPr>
                      <a:r>
                        <a:rPr lang="en-US" altLang="zh-CN"/>
                        <a:t>56.984</a:t>
                      </a:r>
                      <a:endParaRPr lang="en-US" altLang="zh-CN"/>
                    </a:p>
                  </a:txBody>
                  <a:tcPr/>
                </a:tc>
                <a:tc rowSpan="2" gridSpan="2">
                  <a:txBody>
                    <a:bodyPr/>
                    <a:p>
                      <a:pPr algn="ctr">
                        <a:buNone/>
                      </a:pPr>
                      <a:endParaRPr lang="zh-CN" altLang="en-US"/>
                    </a:p>
                  </a:txBody>
                  <a:tcPr/>
                </a:tc>
                <a:tc rowSpan="2" hMerge="1">
                  <a:tcPr/>
                </a:tc>
              </a:tr>
              <a:tr h="381000">
                <a:tc>
                  <a:txBody>
                    <a:bodyPr/>
                    <a:p>
                      <a:pPr algn="ctr">
                        <a:buNone/>
                      </a:pPr>
                      <a:r>
                        <a:rPr lang="en-US" altLang="zh-CN"/>
                        <a:t>control</a:t>
                      </a:r>
                      <a:endParaRPr lang="en-US" altLang="zh-CN"/>
                    </a:p>
                  </a:txBody>
                  <a:tcPr/>
                </a:tc>
                <a:tc gridSpan="2">
                  <a:txBody>
                    <a:bodyPr/>
                    <a:p>
                      <a:pPr algn="ctr">
                        <a:buNone/>
                      </a:pPr>
                      <a:r>
                        <a:rPr lang="en-US" altLang="zh-CN"/>
                        <a:t>59.352</a:t>
                      </a:r>
                      <a:endParaRPr lang="en-US" altLang="zh-CN"/>
                    </a:p>
                  </a:txBody>
                  <a:tcPr/>
                </a:tc>
                <a:tc hMerge="1">
                  <a:tcPr/>
                </a:tc>
                <a:tc vMerge="1" gridSpan="2">
                  <a:tcPr/>
                </a:tc>
                <a:tc vMerge="1" hMerge="1">
                  <a:tcPr/>
                </a:tc>
              </a:tr>
            </a:tbl>
          </a:graphicData>
        </a:graphic>
      </p:graphicFrame>
      <p:graphicFrame>
        <p:nvGraphicFramePr>
          <p:cNvPr id="6" name="表格 5"/>
          <p:cNvGraphicFramePr/>
          <p:nvPr/>
        </p:nvGraphicFramePr>
        <p:xfrm>
          <a:off x="6122035" y="4671060"/>
          <a:ext cx="3749040" cy="1524000"/>
        </p:xfrm>
        <a:graphic>
          <a:graphicData uri="http://schemas.openxmlformats.org/drawingml/2006/table">
            <a:tbl>
              <a:tblPr firstRow="1" bandRow="1">
                <a:tableStyleId>{5C22544A-7EE6-4342-B048-85BDC9FD1C3A}</a:tableStyleId>
              </a:tblPr>
              <a:tblGrid>
                <a:gridCol w="1249680"/>
                <a:gridCol w="1249680"/>
                <a:gridCol w="1249680"/>
              </a:tblGrid>
              <a:tr h="381000">
                <a:tc gridSpan="3">
                  <a:txBody>
                    <a:bodyPr/>
                    <a:p>
                      <a:pPr algn="ctr">
                        <a:buNone/>
                      </a:pPr>
                      <a:r>
                        <a:rPr lang="en-US" altLang="zh-CN"/>
                        <a:t>after compensate</a:t>
                      </a:r>
                      <a:endParaRPr lang="en-US" altLang="zh-CN"/>
                    </a:p>
                  </a:txBody>
                  <a:tcPr/>
                </a:tc>
                <a:tc hMerge="1">
                  <a:tcPr/>
                </a:tc>
                <a:tc hMerge="1">
                  <a:tcPr/>
                </a:tc>
              </a:tr>
              <a:tr h="381000">
                <a:tc>
                  <a:txBody>
                    <a:bodyPr/>
                    <a:p>
                      <a:pPr>
                        <a:buNone/>
                      </a:pPr>
                      <a:r>
                        <a:rPr lang="en-US" altLang="zh-CN"/>
                        <a:t>state</a:t>
                      </a:r>
                      <a:endParaRPr lang="en-US" altLang="zh-CN"/>
                    </a:p>
                  </a:txBody>
                  <a:tcPr/>
                </a:tc>
                <a:tc>
                  <a:txBody>
                    <a:bodyPr/>
                    <a:p>
                      <a:pPr>
                        <a:buNone/>
                      </a:pPr>
                      <a:r>
                        <a:rPr lang="en-US" altLang="zh-CN"/>
                        <a:t>0</a:t>
                      </a:r>
                      <a:endParaRPr lang="en-US" altLang="zh-CN"/>
                    </a:p>
                  </a:txBody>
                  <a:tcPr/>
                </a:tc>
                <a:tc>
                  <a:txBody>
                    <a:bodyPr/>
                    <a:p>
                      <a:pPr>
                        <a:buNone/>
                      </a:pPr>
                      <a:r>
                        <a:rPr lang="en-US" altLang="zh-CN"/>
                        <a:t>1</a:t>
                      </a:r>
                      <a:endParaRPr lang="en-US" altLang="zh-CN"/>
                    </a:p>
                  </a:txBody>
                  <a:tcPr/>
                </a:tc>
              </a:tr>
              <a:tr h="381000">
                <a:tc>
                  <a:txBody>
                    <a:bodyPr/>
                    <a:p>
                      <a:pPr>
                        <a:buNone/>
                      </a:pPr>
                      <a:r>
                        <a:rPr lang="en-US" altLang="zh-CN"/>
                        <a:t>0</a:t>
                      </a:r>
                      <a:endParaRPr lang="en-US" altLang="zh-CN"/>
                    </a:p>
                  </a:txBody>
                  <a:tcPr/>
                </a:tc>
                <a:tc>
                  <a:txBody>
                    <a:bodyPr/>
                    <a:p>
                      <a:pPr>
                        <a:buNone/>
                      </a:pPr>
                      <a:r>
                        <a:rPr lang="en-US" altLang="zh-CN"/>
                        <a:t>85.275</a:t>
                      </a:r>
                      <a:endParaRPr lang="en-US" altLang="zh-CN"/>
                    </a:p>
                  </a:txBody>
                  <a:tcPr/>
                </a:tc>
                <a:tc>
                  <a:txBody>
                    <a:bodyPr/>
                    <a:p>
                      <a:pPr>
                        <a:buNone/>
                      </a:pPr>
                      <a:r>
                        <a:rPr lang="en-US" altLang="zh-CN"/>
                        <a:t>87.643</a:t>
                      </a:r>
                      <a:endParaRPr lang="en-US" altLang="zh-CN"/>
                    </a:p>
                  </a:txBody>
                  <a:tcPr/>
                </a:tc>
              </a:tr>
              <a:tr h="381000">
                <a:tc>
                  <a:txBody>
                    <a:bodyPr/>
                    <a:p>
                      <a:pPr>
                        <a:buNone/>
                      </a:pPr>
                      <a:r>
                        <a:rPr lang="en-US" altLang="zh-CN"/>
                        <a:t>1</a:t>
                      </a:r>
                      <a:endParaRPr lang="en-US" altLang="zh-CN"/>
                    </a:p>
                  </a:txBody>
                  <a:tcPr/>
                </a:tc>
                <a:tc>
                  <a:txBody>
                    <a:bodyPr/>
                    <a:p>
                      <a:pPr>
                        <a:buNone/>
                      </a:pPr>
                      <a:r>
                        <a:rPr lang="en-US" altLang="zh-CN"/>
                        <a:t>87.642</a:t>
                      </a:r>
                      <a:endParaRPr lang="en-US" altLang="zh-CN"/>
                    </a:p>
                  </a:txBody>
                  <a:tcPr/>
                </a:tc>
                <a:tc>
                  <a:txBody>
                    <a:bodyPr/>
                    <a:p>
                      <a:pPr>
                        <a:buNone/>
                      </a:pPr>
                      <a:r>
                        <a:rPr lang="en-US" altLang="zh-CN"/>
                        <a:t>85.275</a:t>
                      </a:r>
                      <a:endParaRPr lang="en-US" altLang="zh-CN"/>
                    </a:p>
                  </a:txBody>
                  <a:tcPr/>
                </a:tc>
              </a:tr>
            </a:tbl>
          </a:graphicData>
        </a:graphic>
      </p:graphicFrame>
      <p:graphicFrame>
        <p:nvGraphicFramePr>
          <p:cNvPr id="3" name="表格 2"/>
          <p:cNvGraphicFramePr/>
          <p:nvPr/>
        </p:nvGraphicFramePr>
        <p:xfrm>
          <a:off x="7619365" y="2139315"/>
          <a:ext cx="7205980" cy="1905000"/>
        </p:xfrm>
        <a:graphic>
          <a:graphicData uri="http://schemas.openxmlformats.org/drawingml/2006/table">
            <a:tbl>
              <a:tblPr firstRow="1" bandRow="1">
                <a:tableStyleId>{5C22544A-7EE6-4342-B048-85BDC9FD1C3A}</a:tableStyleId>
              </a:tblPr>
              <a:tblGrid>
                <a:gridCol w="1200785"/>
                <a:gridCol w="1200785"/>
              </a:tblGrid>
              <a:tr h="381000">
                <a:tc>
                  <a:txBody>
                    <a:bodyPr/>
                    <a:p>
                      <a:pPr algn="ctr">
                        <a:buNone/>
                      </a:pPr>
                      <a:r>
                        <a:rPr lang="en-US" altLang="zh-CN"/>
                        <a:t>++</a:t>
                      </a:r>
                      <a:endParaRPr lang="en-US" altLang="zh-CN"/>
                    </a:p>
                  </a:txBody>
                  <a:tcPr/>
                </a:tc>
                <a:tc>
                  <a:txBody>
                    <a:bodyPr/>
                    <a:p>
                      <a:pPr algn="ctr">
                        <a:buNone/>
                      </a:pPr>
                      <a:r>
                        <a:rPr lang="en-US" altLang="zh-CN"/>
                        <a:t>00+11</a:t>
                      </a:r>
                      <a:endParaRPr lang="en-US" altLang="zh-CN"/>
                    </a:p>
                  </a:txBody>
                  <a:tcPr/>
                </a:tc>
              </a:tr>
              <a:tr h="381000">
                <a:tc>
                  <a:txBody>
                    <a:bodyPr/>
                    <a:p>
                      <a:pPr algn="ctr">
                        <a:buNone/>
                      </a:pPr>
                      <a:r>
                        <a:rPr lang="en-US" altLang="zh-CN">
                          <a:solidFill>
                            <a:srgbClr val="FF0000"/>
                          </a:solidFill>
                        </a:rPr>
                        <a:t>0.98885</a:t>
                      </a:r>
                      <a:endParaRPr lang="en-US" altLang="zh-CN">
                        <a:solidFill>
                          <a:srgbClr val="FF0000"/>
                        </a:solidFill>
                      </a:endParaRPr>
                    </a:p>
                  </a:txBody>
                  <a:tcPr/>
                </a:tc>
                <a:tc>
                  <a:txBody>
                    <a:bodyPr/>
                    <a:p>
                      <a:pPr algn="ctr">
                        <a:buNone/>
                      </a:pPr>
                      <a:r>
                        <a:rPr lang="en-US" altLang="zh-CN">
                          <a:solidFill>
                            <a:srgbClr val="FF0000"/>
                          </a:solidFill>
                        </a:rPr>
                        <a:t>0.99027</a:t>
                      </a:r>
                      <a:endParaRPr lang="en-US" altLang="zh-CN">
                        <a:solidFill>
                          <a:srgbClr val="FF0000"/>
                        </a:solidFill>
                      </a:endParaRPr>
                    </a:p>
                  </a:txBody>
                  <a:tcPr/>
                </a:tc>
              </a:tr>
              <a:tr h="381000">
                <a:tc>
                  <a:txBody>
                    <a:bodyPr/>
                    <a:p>
                      <a:pPr algn="ctr">
                        <a:buNone/>
                      </a:pPr>
                      <a:r>
                        <a:rPr lang="en-US" altLang="zh-CN"/>
                        <a:t>79.650</a:t>
                      </a:r>
                      <a:endParaRPr lang="en-US" altLang="zh-CN"/>
                    </a:p>
                  </a:txBody>
                  <a:tcPr/>
                </a:tc>
                <a:tc>
                  <a:txBody>
                    <a:bodyPr/>
                    <a:p>
                      <a:pPr algn="ctr">
                        <a:buNone/>
                      </a:pPr>
                      <a:r>
                        <a:rPr lang="en-US" altLang="zh-CN"/>
                        <a:t>78.847</a:t>
                      </a:r>
                      <a:endParaRPr lang="en-US" altLang="zh-CN"/>
                    </a:p>
                  </a:txBody>
                  <a:tcPr/>
                </a:tc>
              </a:tr>
              <a:tr h="381000">
                <a:tc>
                  <a:txBody>
                    <a:bodyPr/>
                    <a:p>
                      <a:pPr algn="ctr">
                        <a:buNone/>
                      </a:pPr>
                      <a:r>
                        <a:rPr lang="en-US" altLang="zh-CN"/>
                        <a:t>0.98613</a:t>
                      </a:r>
                      <a:endParaRPr lang="en-US" altLang="zh-CN"/>
                    </a:p>
                  </a:txBody>
                  <a:tcPr/>
                </a:tc>
                <a:tc>
                  <a:txBody>
                    <a:bodyPr/>
                    <a:p>
                      <a:pPr algn="ctr">
                        <a:buNone/>
                      </a:pPr>
                      <a:r>
                        <a:rPr lang="en-US" altLang="zh-CN"/>
                        <a:t>0.98516</a:t>
                      </a:r>
                      <a:endParaRPr lang="en-US" altLang="zh-CN"/>
                    </a:p>
                  </a:txBody>
                  <a:tcPr/>
                </a:tc>
              </a:tr>
              <a:tr h="381000">
                <a:tc>
                  <a:txBody>
                    <a:bodyPr/>
                    <a:p>
                      <a:pPr algn="ctr">
                        <a:buNone/>
                      </a:pPr>
                      <a:r>
                        <a:rPr lang="en-US" altLang="zh-CN"/>
                        <a:t>0.98941</a:t>
                      </a:r>
                      <a:endParaRPr lang="en-US" altLang="zh-CN"/>
                    </a:p>
                  </a:txBody>
                  <a:tcPr/>
                </a:tc>
                <a:tc>
                  <a:txBody>
                    <a:bodyPr/>
                    <a:p>
                      <a:pPr algn="ctr">
                        <a:buNone/>
                      </a:pPr>
                      <a:r>
                        <a:rPr lang="en-US" altLang="zh-CN"/>
                        <a:t>0.98806</a:t>
                      </a:r>
                      <a:endParaRPr lang="en-US" altLang="zh-CN"/>
                    </a:p>
                  </a:txBody>
                  <a:tcPr/>
                </a:tc>
              </a:tr>
            </a:tbl>
          </a:graphicData>
        </a:graphic>
      </p:graphicFrame>
      <p:sp>
        <p:nvSpPr>
          <p:cNvPr id="7" name="文本框 6"/>
          <p:cNvSpPr txBox="1"/>
          <p:nvPr/>
        </p:nvSpPr>
        <p:spPr>
          <a:xfrm>
            <a:off x="2712085" y="1691005"/>
            <a:ext cx="2461895" cy="398780"/>
          </a:xfrm>
          <a:prstGeom prst="rect">
            <a:avLst/>
          </a:prstGeom>
          <a:noFill/>
        </p:spPr>
        <p:txBody>
          <a:bodyPr wrap="square" rtlCol="0">
            <a:spAutoFit/>
          </a:bodyPr>
          <a:p>
            <a:r>
              <a:rPr lang="en-US" altLang="zh-CN" sz="2000"/>
              <a:t>without compensate</a:t>
            </a:r>
            <a:endParaRPr lang="en-US" altLang="zh-CN" sz="2000"/>
          </a:p>
        </p:txBody>
      </p:sp>
      <p:sp>
        <p:nvSpPr>
          <p:cNvPr id="8" name="文本框 7"/>
          <p:cNvSpPr txBox="1"/>
          <p:nvPr/>
        </p:nvSpPr>
        <p:spPr>
          <a:xfrm>
            <a:off x="7796530" y="1691005"/>
            <a:ext cx="2461895" cy="398780"/>
          </a:xfrm>
          <a:prstGeom prst="rect">
            <a:avLst/>
          </a:prstGeom>
          <a:noFill/>
        </p:spPr>
        <p:txBody>
          <a:bodyPr wrap="square" rtlCol="0">
            <a:spAutoFit/>
          </a:bodyPr>
          <a:p>
            <a:r>
              <a:rPr lang="en-US" altLang="zh-CN" sz="2000"/>
              <a:t>with compensate</a:t>
            </a:r>
            <a:endParaRPr lang="en-US" altLang="zh-CN" sz="20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尝试</a:t>
            </a:r>
            <a:r>
              <a:rPr lang="en-US" altLang="zh-CN"/>
              <a:t>IBM</a:t>
            </a:r>
            <a:r>
              <a:rPr lang="zh-CN" altLang="en-US"/>
              <a:t>参数</a:t>
            </a:r>
            <a:endParaRPr lang="zh-CN" altLang="en-US"/>
          </a:p>
        </p:txBody>
      </p:sp>
      <p:sp>
        <p:nvSpPr>
          <p:cNvPr id="3" name="内容占位符 2"/>
          <p:cNvSpPr>
            <a:spLocks noGrp="1"/>
          </p:cNvSpPr>
          <p:nvPr>
            <p:ph idx="1"/>
          </p:nvPr>
        </p:nvSpPr>
        <p:spPr/>
        <p:txBody>
          <a:bodyPr>
            <a:normAutofit lnSpcReduction="10000"/>
          </a:bodyPr>
          <a:p>
            <a:pPr marL="0" indent="0">
              <a:buNone/>
            </a:pPr>
            <a:r>
              <a:rPr lang="zh-CN" altLang="en-US" sz="2000"/>
              <a:t>耦合项：</a:t>
            </a:r>
            <a:r>
              <a:rPr lang="en-US" altLang="zh-CN" sz="2000"/>
              <a:t>tensor(a+a.dag(),</a:t>
            </a:r>
            <a:r>
              <a:rPr lang="en-US" altLang="zh-CN" sz="2000">
                <a:sym typeface="+mn-ea"/>
              </a:rPr>
              <a:t>a+a.dag())</a:t>
            </a:r>
            <a:r>
              <a:rPr lang="zh-CN" altLang="en-US" sz="2000">
                <a:sym typeface="+mn-ea"/>
              </a:rPr>
              <a:t>（比特和腔之间）</a:t>
            </a:r>
            <a:endParaRPr lang="zh-CN" altLang="en-US" sz="2000">
              <a:sym typeface="+mn-ea"/>
            </a:endParaRPr>
          </a:p>
          <a:p>
            <a:pPr marL="0" indent="0">
              <a:buNone/>
            </a:pPr>
            <a:r>
              <a:rPr lang="zh-CN" altLang="en-US" sz="2000"/>
              <a:t>驱动项：</a:t>
            </a:r>
            <a:r>
              <a:rPr lang="en-US" altLang="zh-CN" sz="2000">
                <a:sym typeface="+mn-ea"/>
              </a:rPr>
              <a:t>a+a.dag()</a:t>
            </a:r>
            <a:endParaRPr lang="en-US" altLang="zh-CN" sz="2000">
              <a:sym typeface="+mn-ea"/>
            </a:endParaRPr>
          </a:p>
          <a:p>
            <a:pPr marL="0" indent="0">
              <a:buNone/>
            </a:pPr>
            <a:endParaRPr lang="en-US" altLang="zh-CN" sz="2000"/>
          </a:p>
          <a:p>
            <a:pPr marL="0" indent="0">
              <a:buNone/>
            </a:pPr>
            <a:r>
              <a:rPr lang="en-US" altLang="zh-CN" sz="2000">
                <a:sym typeface="+mn-ea"/>
              </a:rPr>
              <a:t>t_gate=(57+40+57+40)ns=180ns</a:t>
            </a:r>
            <a:endParaRPr lang="en-US" altLang="zh-CN" sz="2000"/>
          </a:p>
          <a:p>
            <a:pPr marL="0" indent="0">
              <a:buNone/>
            </a:pPr>
            <a:r>
              <a:rPr lang="en-US" altLang="zh-CN" sz="2000">
                <a:sym typeface="+mn-ea"/>
              </a:rPr>
              <a:t>drive_amp=60.5M</a:t>
            </a:r>
            <a:r>
              <a:rPr lang="zh-CN" altLang="en-US" sz="2000">
                <a:sym typeface="+mn-ea"/>
              </a:rPr>
              <a:t>（引入高斯包络，能量轴偏移近似绝热）</a:t>
            </a:r>
            <a:endParaRPr lang="zh-CN" altLang="en-US" sz="2000">
              <a:sym typeface="+mn-ea"/>
            </a:endParaRPr>
          </a:p>
          <a:p>
            <a:pPr marL="0" indent="0">
              <a:buNone/>
            </a:pPr>
            <a:r>
              <a:rPr lang="en-US" altLang="zh-CN" sz="2000"/>
              <a:t>coupling_strength</a:t>
            </a:r>
            <a:r>
              <a:rPr lang="en-US" altLang="zh-CN" sz="2000">
                <a:sym typeface="+mn-ea"/>
              </a:rPr>
              <a:t>=83M</a:t>
            </a:r>
            <a:r>
              <a:rPr lang="zh-CN" altLang="en-US" sz="2000">
                <a:sym typeface="+mn-ea"/>
              </a:rPr>
              <a:t>（腔和比特之间）</a:t>
            </a:r>
            <a:endParaRPr lang="zh-CN" altLang="en-US" sz="2000">
              <a:sym typeface="+mn-ea"/>
            </a:endParaRPr>
          </a:p>
          <a:p>
            <a:pPr marL="0" indent="0">
              <a:buNone/>
            </a:pPr>
            <a:br>
              <a:rPr lang="zh-CN" altLang="en-US" sz="2000">
                <a:sym typeface="+mn-ea"/>
              </a:rPr>
            </a:br>
            <a:r>
              <a:rPr lang="zh-CN" altLang="en-US" sz="2000">
                <a:sym typeface="+mn-ea"/>
              </a:rPr>
              <a:t>（参数手动优化）</a:t>
            </a:r>
            <a:endParaRPr lang="zh-CN" altLang="en-US" sz="2000">
              <a:sym typeface="+mn-ea"/>
            </a:endParaRPr>
          </a:p>
          <a:p>
            <a:pPr marL="0" indent="0">
              <a:buNone/>
            </a:pPr>
            <a:r>
              <a:rPr lang="en-US" altLang="zh-CN" sz="2000">
                <a:sym typeface="+mn-ea"/>
              </a:rPr>
              <a:t>X</a:t>
            </a:r>
            <a:r>
              <a:rPr lang="zh-CN" altLang="zh-CN" sz="2000">
                <a:sym typeface="+mn-ea"/>
              </a:rPr>
              <a:t>门加入</a:t>
            </a:r>
            <a:r>
              <a:rPr lang="en-US" altLang="zh-CN" sz="2000">
                <a:sym typeface="+mn-ea"/>
              </a:rPr>
              <a:t>drag</a:t>
            </a:r>
            <a:r>
              <a:rPr lang="zh-CN" altLang="en-US" sz="2000">
                <a:sym typeface="+mn-ea"/>
              </a:rPr>
              <a:t>，</a:t>
            </a:r>
            <a:r>
              <a:rPr lang="en-US" altLang="zh-CN" sz="2000">
                <a:sym typeface="+mn-ea"/>
              </a:rPr>
              <a:t>control qubit</a:t>
            </a:r>
            <a:r>
              <a:rPr lang="zh-CN" altLang="en-US" sz="2000">
                <a:sym typeface="+mn-ea"/>
              </a:rPr>
              <a:t>和</a:t>
            </a:r>
            <a:r>
              <a:rPr lang="en-US" altLang="zh-CN" sz="2000">
                <a:sym typeface="+mn-ea"/>
              </a:rPr>
              <a:t>target qubit</a:t>
            </a:r>
            <a:r>
              <a:rPr lang="zh-CN" altLang="en-US" sz="2000">
                <a:sym typeface="+mn-ea"/>
              </a:rPr>
              <a:t>交换（转动加速），</a:t>
            </a:r>
            <a:r>
              <a:rPr lang="en-US" altLang="zh-CN" sz="2000">
                <a:sym typeface="+mn-ea"/>
              </a:rPr>
              <a:t>target qubit</a:t>
            </a:r>
            <a:r>
              <a:rPr lang="zh-CN" altLang="en-US" sz="2000">
                <a:sym typeface="+mn-ea"/>
              </a:rPr>
              <a:t>加入校正波形</a:t>
            </a:r>
            <a:endParaRPr lang="zh-CN" altLang="en-US" sz="2000">
              <a:sym typeface="+mn-ea"/>
            </a:endParaRPr>
          </a:p>
          <a:p>
            <a:pPr marL="0" indent="0">
              <a:buNone/>
            </a:pPr>
            <a:r>
              <a:rPr lang="zh-CN" altLang="en-US" sz="2000">
                <a:sym typeface="+mn-ea"/>
              </a:rPr>
              <a:t>文件：</a:t>
            </a:r>
            <a:r>
              <a:rPr lang="en-US" altLang="zh-CN" sz="2000">
                <a:sym typeface="+mn-ea"/>
              </a:rPr>
              <a:t>IBM_CNOT_Simulation(4).py</a:t>
            </a:r>
            <a:endParaRPr lang="zh-CN" altLang="en-US" sz="2000">
              <a:sym typeface="+mn-ea"/>
            </a:endParaRPr>
          </a:p>
          <a:p>
            <a:pPr marL="0" indent="0">
              <a:buNone/>
            </a:pPr>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43180" y="31115"/>
            <a:ext cx="3359785" cy="3353435"/>
          </a:xfrm>
          <a:prstGeom prst="rect">
            <a:avLst/>
          </a:prstGeom>
        </p:spPr>
      </p:pic>
      <p:graphicFrame>
        <p:nvGraphicFramePr>
          <p:cNvPr id="7" name="对象 6">
            <a:hlinkClick r:id="" action="ppaction://ole?verb="/>
          </p:cNvPr>
          <p:cNvGraphicFramePr>
            <a:graphicFrameLocks noChangeAspect="1"/>
          </p:cNvGraphicFramePr>
          <p:nvPr/>
        </p:nvGraphicFramePr>
        <p:xfrm>
          <a:off x="453708" y="3494405"/>
          <a:ext cx="2550160" cy="472440"/>
        </p:xfrm>
        <a:graphic>
          <a:graphicData uri="http://schemas.openxmlformats.org/presentationml/2006/ole">
            <mc:AlternateContent xmlns:mc="http://schemas.openxmlformats.org/markup-compatibility/2006">
              <mc:Choice xmlns:v="urn:schemas-microsoft-com:vml" Requires="v">
                <p:oleObj spid="_x0000_s3075" name="" r:id="rId2" imgW="1371600" imgH="254000" progId="Equation.KSEE3">
                  <p:embed/>
                </p:oleObj>
              </mc:Choice>
              <mc:Fallback>
                <p:oleObj name="" r:id="rId2" imgW="1371600" imgH="254000" progId="Equation.KSEE3">
                  <p:embed/>
                  <p:pic>
                    <p:nvPicPr>
                      <p:cNvPr id="0" name="图片 3074"/>
                      <p:cNvPicPr/>
                      <p:nvPr/>
                    </p:nvPicPr>
                    <p:blipFill>
                      <a:blip r:embed="rId3"/>
                      <a:stretch>
                        <a:fillRect/>
                      </a:stretch>
                    </p:blipFill>
                    <p:spPr>
                      <a:xfrm>
                        <a:off x="453708" y="3494405"/>
                        <a:ext cx="2550160" cy="472440"/>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3404870" y="3494405"/>
          <a:ext cx="2526665" cy="472440"/>
        </p:xfrm>
        <a:graphic>
          <a:graphicData uri="http://schemas.openxmlformats.org/presentationml/2006/ole">
            <mc:AlternateContent xmlns:mc="http://schemas.openxmlformats.org/markup-compatibility/2006">
              <mc:Choice xmlns:v="urn:schemas-microsoft-com:vml" Requires="v">
                <p:oleObj spid="_x0000_s6" name="" r:id="rId4" imgW="1358900" imgH="254000" progId="Equation.KSEE3">
                  <p:embed/>
                </p:oleObj>
              </mc:Choice>
              <mc:Fallback>
                <p:oleObj name="" r:id="rId4" imgW="1358900" imgH="254000" progId="Equation.KSEE3">
                  <p:embed/>
                  <p:pic>
                    <p:nvPicPr>
                      <p:cNvPr id="0" name="图片 3074"/>
                      <p:cNvPicPr/>
                      <p:nvPr/>
                    </p:nvPicPr>
                    <p:blipFill>
                      <a:blip r:embed="rId5"/>
                      <a:stretch>
                        <a:fillRect/>
                      </a:stretch>
                    </p:blipFill>
                    <p:spPr>
                      <a:xfrm>
                        <a:off x="3404870" y="3494405"/>
                        <a:ext cx="2526665" cy="472440"/>
                      </a:xfrm>
                      <a:prstGeom prst="rect">
                        <a:avLst/>
                      </a:prstGeom>
                    </p:spPr>
                  </p:pic>
                </p:oleObj>
              </mc:Fallback>
            </mc:AlternateContent>
          </a:graphicData>
        </a:graphic>
      </p:graphicFrame>
      <p:pic>
        <p:nvPicPr>
          <p:cNvPr id="8" name="图片 7"/>
          <p:cNvPicPr>
            <a:picLocks noChangeAspect="1"/>
          </p:cNvPicPr>
          <p:nvPr/>
        </p:nvPicPr>
        <p:blipFill>
          <a:blip r:embed="rId6"/>
          <a:stretch>
            <a:fillRect/>
          </a:stretch>
        </p:blipFill>
        <p:spPr>
          <a:xfrm>
            <a:off x="3041015" y="31115"/>
            <a:ext cx="3255010" cy="3261995"/>
          </a:xfrm>
          <a:prstGeom prst="rect">
            <a:avLst/>
          </a:prstGeom>
        </p:spPr>
      </p:pic>
      <p:pic>
        <p:nvPicPr>
          <p:cNvPr id="9" name="图片 8"/>
          <p:cNvPicPr>
            <a:picLocks noChangeAspect="1"/>
          </p:cNvPicPr>
          <p:nvPr/>
        </p:nvPicPr>
        <p:blipFill>
          <a:blip r:embed="rId7"/>
          <a:stretch>
            <a:fillRect/>
          </a:stretch>
        </p:blipFill>
        <p:spPr>
          <a:xfrm>
            <a:off x="6000115" y="31115"/>
            <a:ext cx="3274695" cy="3261995"/>
          </a:xfrm>
          <a:prstGeom prst="rect">
            <a:avLst/>
          </a:prstGeom>
        </p:spPr>
      </p:pic>
      <p:graphicFrame>
        <p:nvGraphicFramePr>
          <p:cNvPr id="10" name="对象 9">
            <a:hlinkClick r:id="" action="ppaction://ole?verb="/>
          </p:cNvPr>
          <p:cNvGraphicFramePr>
            <a:graphicFrameLocks noChangeAspect="1"/>
          </p:cNvGraphicFramePr>
          <p:nvPr/>
        </p:nvGraphicFramePr>
        <p:xfrm>
          <a:off x="6545581" y="3494405"/>
          <a:ext cx="2526665" cy="472440"/>
        </p:xfrm>
        <a:graphic>
          <a:graphicData uri="http://schemas.openxmlformats.org/presentationml/2006/ole">
            <mc:AlternateContent xmlns:mc="http://schemas.openxmlformats.org/markup-compatibility/2006">
              <mc:Choice xmlns:v="urn:schemas-microsoft-com:vml" Requires="v">
                <p:oleObj spid="_x0000_s11" name="" r:id="rId8" imgW="1358900" imgH="254000" progId="Equation.KSEE3">
                  <p:embed/>
                </p:oleObj>
              </mc:Choice>
              <mc:Fallback>
                <p:oleObj name="" r:id="rId8" imgW="1358900" imgH="254000" progId="Equation.KSEE3">
                  <p:embed/>
                  <p:pic>
                    <p:nvPicPr>
                      <p:cNvPr id="0" name="图片 3074"/>
                      <p:cNvPicPr/>
                      <p:nvPr/>
                    </p:nvPicPr>
                    <p:blipFill>
                      <a:blip r:embed="rId9"/>
                      <a:stretch>
                        <a:fillRect/>
                      </a:stretch>
                    </p:blipFill>
                    <p:spPr>
                      <a:xfrm>
                        <a:off x="6545581" y="3494405"/>
                        <a:ext cx="2526665" cy="472440"/>
                      </a:xfrm>
                      <a:prstGeom prst="rect">
                        <a:avLst/>
                      </a:prstGeom>
                    </p:spPr>
                  </p:pic>
                </p:oleObj>
              </mc:Fallback>
            </mc:AlternateContent>
          </a:graphicData>
        </a:graphic>
      </p:graphicFrame>
      <p:graphicFrame>
        <p:nvGraphicFramePr>
          <p:cNvPr id="12" name="对象 11">
            <a:hlinkClick r:id="" action="ppaction://ole?verb="/>
          </p:cNvPr>
          <p:cNvGraphicFramePr>
            <a:graphicFrameLocks noChangeAspect="1"/>
          </p:cNvGraphicFramePr>
          <p:nvPr/>
        </p:nvGraphicFramePr>
        <p:xfrm>
          <a:off x="9494838" y="3494405"/>
          <a:ext cx="2503170" cy="472440"/>
        </p:xfrm>
        <a:graphic>
          <a:graphicData uri="http://schemas.openxmlformats.org/presentationml/2006/ole">
            <mc:AlternateContent xmlns:mc="http://schemas.openxmlformats.org/markup-compatibility/2006">
              <mc:Choice xmlns:v="urn:schemas-microsoft-com:vml" Requires="v">
                <p:oleObj spid="_x0000_s13" name="" r:id="rId10" imgW="1346200" imgH="254000" progId="Equation.KSEE3">
                  <p:embed/>
                </p:oleObj>
              </mc:Choice>
              <mc:Fallback>
                <p:oleObj name="" r:id="rId10" imgW="1346200" imgH="254000" progId="Equation.KSEE3">
                  <p:embed/>
                  <p:pic>
                    <p:nvPicPr>
                      <p:cNvPr id="0" name="图片 3074"/>
                      <p:cNvPicPr/>
                      <p:nvPr/>
                    </p:nvPicPr>
                    <p:blipFill>
                      <a:blip r:embed="rId11"/>
                      <a:stretch>
                        <a:fillRect/>
                      </a:stretch>
                    </p:blipFill>
                    <p:spPr>
                      <a:xfrm>
                        <a:off x="9494838" y="3494405"/>
                        <a:ext cx="2503170" cy="472440"/>
                      </a:xfrm>
                      <a:prstGeom prst="rect">
                        <a:avLst/>
                      </a:prstGeom>
                    </p:spPr>
                  </p:pic>
                </p:oleObj>
              </mc:Fallback>
            </mc:AlternateContent>
          </a:graphicData>
        </a:graphic>
      </p:graphicFrame>
      <p:pic>
        <p:nvPicPr>
          <p:cNvPr id="14" name="图片 13"/>
          <p:cNvPicPr>
            <a:picLocks noChangeAspect="1"/>
          </p:cNvPicPr>
          <p:nvPr/>
        </p:nvPicPr>
        <p:blipFill>
          <a:blip r:embed="rId12"/>
          <a:stretch>
            <a:fillRect/>
          </a:stretch>
        </p:blipFill>
        <p:spPr>
          <a:xfrm>
            <a:off x="9048750" y="215900"/>
            <a:ext cx="3088640" cy="3077210"/>
          </a:xfrm>
          <a:prstGeom prst="rect">
            <a:avLst/>
          </a:prstGeom>
        </p:spPr>
      </p:pic>
      <p:sp>
        <p:nvSpPr>
          <p:cNvPr id="16" name="文本框 15"/>
          <p:cNvSpPr txBox="1"/>
          <p:nvPr/>
        </p:nvSpPr>
        <p:spPr>
          <a:xfrm>
            <a:off x="1357630" y="4309745"/>
            <a:ext cx="9030335" cy="829945"/>
          </a:xfrm>
          <a:prstGeom prst="rect">
            <a:avLst/>
          </a:prstGeom>
          <a:noFill/>
        </p:spPr>
        <p:txBody>
          <a:bodyPr wrap="square" rtlCol="0">
            <a:spAutoFit/>
          </a:bodyPr>
          <a:p>
            <a:pPr algn="l"/>
            <a:r>
              <a:rPr lang="zh-CN" altLang="en-US" sz="2400"/>
              <a:t>加入驱动后，</a:t>
            </a:r>
            <a:r>
              <a:rPr lang="en-US" altLang="zh-CN" sz="2400"/>
              <a:t>00</a:t>
            </a:r>
            <a:r>
              <a:rPr lang="zh-CN" altLang="en-US" sz="2400"/>
              <a:t>与</a:t>
            </a:r>
            <a:r>
              <a:rPr lang="en-US" altLang="zh-CN" sz="2400"/>
              <a:t>01</a:t>
            </a:r>
            <a:r>
              <a:rPr lang="zh-CN" altLang="en-US" sz="2400"/>
              <a:t>耦合形成新的能量本征态</a:t>
            </a:r>
            <a:r>
              <a:rPr lang="en-US" altLang="zh-CN" sz="2400"/>
              <a:t>0+</a:t>
            </a:r>
            <a:r>
              <a:rPr lang="zh-CN" altLang="en-US" sz="2400"/>
              <a:t>，</a:t>
            </a:r>
            <a:r>
              <a:rPr lang="en-US" altLang="zh-CN" sz="2400"/>
              <a:t>0-</a:t>
            </a:r>
            <a:r>
              <a:rPr lang="zh-CN" altLang="en-US" sz="2400"/>
              <a:t>，</a:t>
            </a:r>
            <a:r>
              <a:rPr lang="en-US" altLang="zh-CN" sz="2400"/>
              <a:t>E(0+)&gt;E(0-)</a:t>
            </a:r>
            <a:r>
              <a:rPr lang="zh-CN" altLang="en-US" sz="2400"/>
              <a:t>，</a:t>
            </a:r>
            <a:r>
              <a:rPr lang="zh-CN" altLang="en-US" sz="2400"/>
              <a:t>转动频率</a:t>
            </a:r>
            <a:r>
              <a:rPr lang="en-US" altLang="zh-CN" sz="2400">
                <a:sym typeface="+mn-ea"/>
              </a:rPr>
              <a:t>E(0+)-E(0-)</a:t>
            </a:r>
            <a:endParaRPr lang="zh-CN" altLang="en-US" sz="2400"/>
          </a:p>
        </p:txBody>
      </p:sp>
      <p:sp>
        <p:nvSpPr>
          <p:cNvPr id="17" name="文本框 16"/>
          <p:cNvSpPr txBox="1"/>
          <p:nvPr/>
        </p:nvSpPr>
        <p:spPr>
          <a:xfrm>
            <a:off x="1357630" y="5263515"/>
            <a:ext cx="9128125" cy="829945"/>
          </a:xfrm>
          <a:prstGeom prst="rect">
            <a:avLst/>
          </a:prstGeom>
          <a:noFill/>
        </p:spPr>
        <p:txBody>
          <a:bodyPr wrap="none" rtlCol="0">
            <a:spAutoFit/>
          </a:bodyPr>
          <a:p>
            <a:pPr algn="l"/>
            <a:r>
              <a:rPr lang="zh-CN" altLang="en-US" sz="2400"/>
              <a:t>加入驱动后，</a:t>
            </a:r>
            <a:r>
              <a:rPr lang="en-US" altLang="zh-CN" sz="2400"/>
              <a:t>10</a:t>
            </a:r>
            <a:r>
              <a:rPr lang="zh-CN" altLang="en-US" sz="2400"/>
              <a:t>与</a:t>
            </a:r>
            <a:r>
              <a:rPr lang="en-US" altLang="zh-CN" sz="2400"/>
              <a:t>11</a:t>
            </a:r>
            <a:r>
              <a:rPr lang="zh-CN" altLang="en-US" sz="2400"/>
              <a:t>耦合形成新的能量本征态</a:t>
            </a:r>
            <a:r>
              <a:rPr lang="en-US" altLang="zh-CN" sz="2400"/>
              <a:t>1-</a:t>
            </a:r>
            <a:r>
              <a:rPr lang="zh-CN" altLang="en-US" sz="2400"/>
              <a:t>，</a:t>
            </a:r>
            <a:r>
              <a:rPr lang="en-US" altLang="zh-CN" sz="2400"/>
              <a:t>1+</a:t>
            </a:r>
            <a:r>
              <a:rPr lang="zh-CN" altLang="en-US" sz="2400"/>
              <a:t>，</a:t>
            </a:r>
            <a:r>
              <a:rPr lang="en-US" altLang="zh-CN" sz="2400"/>
              <a:t>E(1-)&gt;E(0+)</a:t>
            </a:r>
            <a:r>
              <a:rPr lang="zh-CN" altLang="en-US" sz="2400"/>
              <a:t>）</a:t>
            </a:r>
            <a:endParaRPr lang="zh-CN" altLang="en-US" sz="2400"/>
          </a:p>
          <a:p>
            <a:pPr algn="l"/>
            <a:r>
              <a:rPr lang="zh-CN" altLang="en-US" sz="2400">
                <a:sym typeface="+mn-ea"/>
              </a:rPr>
              <a:t>转动频率</a:t>
            </a:r>
            <a:r>
              <a:rPr lang="en-US" altLang="zh-CN" sz="2400">
                <a:sym typeface="+mn-ea"/>
              </a:rPr>
              <a:t>E(1-)-E(1+)</a:t>
            </a:r>
            <a:endParaRPr lang="zh-CN" altLang="en-US" sz="2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t>fidelity and phase of 4 basis and '++','00+11'</a:t>
            </a:r>
            <a:endParaRPr lang="en-US" altLang="zh-CN"/>
          </a:p>
        </p:txBody>
      </p:sp>
      <p:graphicFrame>
        <p:nvGraphicFramePr>
          <p:cNvPr id="4" name="表格 3"/>
          <p:cNvGraphicFramePr/>
          <p:nvPr/>
        </p:nvGraphicFramePr>
        <p:xfrm>
          <a:off x="925195" y="2139315"/>
          <a:ext cx="6441440" cy="1905000"/>
        </p:xfrm>
        <a:graphic>
          <a:graphicData uri="http://schemas.openxmlformats.org/drawingml/2006/table">
            <a:tbl>
              <a:tblPr firstRow="1" bandRow="1">
                <a:tableStyleId>{5C22544A-7EE6-4342-B048-85BDC9FD1C3A}</a:tableStyleId>
              </a:tblPr>
              <a:tblGrid>
                <a:gridCol w="2147570"/>
                <a:gridCol w="1073785"/>
                <a:gridCol w="1072515"/>
                <a:gridCol w="1074420"/>
                <a:gridCol w="1073150"/>
              </a:tblGrid>
              <a:tr h="381000">
                <a:tc>
                  <a:txBody>
                    <a:bodyPr/>
                    <a:p>
                      <a:pPr algn="ctr">
                        <a:buNone/>
                      </a:pPr>
                      <a:r>
                        <a:rPr lang="en-US" altLang="zh-CN"/>
                        <a:t>state(control,target)</a:t>
                      </a:r>
                      <a:endParaRPr lang="en-US" altLang="zh-CN"/>
                    </a:p>
                  </a:txBody>
                  <a:tcPr/>
                </a:tc>
                <a:tc>
                  <a:txBody>
                    <a:bodyPr/>
                    <a:p>
                      <a:pPr algn="ctr">
                        <a:buNone/>
                      </a:pPr>
                      <a:r>
                        <a:rPr lang="en-US" altLang="zh-CN"/>
                        <a:t>00</a:t>
                      </a:r>
                      <a:endParaRPr lang="en-US" altLang="zh-CN"/>
                    </a:p>
                  </a:txBody>
                  <a:tcPr/>
                </a:tc>
                <a:tc>
                  <a:txBody>
                    <a:bodyPr/>
                    <a:p>
                      <a:pPr algn="ctr">
                        <a:buNone/>
                      </a:pPr>
                      <a:r>
                        <a:rPr lang="en-US" altLang="zh-CN"/>
                        <a:t>01</a:t>
                      </a:r>
                      <a:endParaRPr lang="en-US" altLang="zh-CN"/>
                    </a:p>
                  </a:txBody>
                  <a:tcPr/>
                </a:tc>
                <a:tc>
                  <a:txBody>
                    <a:bodyPr/>
                    <a:p>
                      <a:pPr algn="ctr">
                        <a:buNone/>
                      </a:pPr>
                      <a:r>
                        <a:rPr lang="en-US" altLang="zh-CN"/>
                        <a:t>10</a:t>
                      </a:r>
                      <a:endParaRPr lang="en-US" altLang="zh-CN"/>
                    </a:p>
                  </a:txBody>
                  <a:tcPr/>
                </a:tc>
                <a:tc>
                  <a:txBody>
                    <a:bodyPr/>
                    <a:p>
                      <a:pPr algn="ctr">
                        <a:buNone/>
                      </a:pPr>
                      <a:r>
                        <a:rPr lang="en-US" altLang="zh-CN"/>
                        <a:t>11</a:t>
                      </a:r>
                      <a:endParaRPr lang="en-US" altLang="zh-CN"/>
                    </a:p>
                  </a:txBody>
                  <a:tcPr/>
                </a:tc>
              </a:tr>
              <a:tr h="381000">
                <a:tc>
                  <a:txBody>
                    <a:bodyPr/>
                    <a:p>
                      <a:pPr algn="ctr">
                        <a:buNone/>
                      </a:pPr>
                      <a:r>
                        <a:rPr lang="en-US" altLang="zh-CN" sz="1800">
                          <a:sym typeface="+mn-ea"/>
                        </a:rPr>
                        <a:t>fidelity</a:t>
                      </a:r>
                      <a:endParaRPr lang="en-US" altLang="zh-CN"/>
                    </a:p>
                  </a:txBody>
                  <a:tcPr/>
                </a:tc>
                <a:tc>
                  <a:txBody>
                    <a:bodyPr/>
                    <a:p>
                      <a:pPr algn="ctr">
                        <a:buNone/>
                      </a:pPr>
                      <a:r>
                        <a:rPr lang="en-US" altLang="zh-CN">
                          <a:solidFill>
                            <a:srgbClr val="FF0000"/>
                          </a:solidFill>
                        </a:rPr>
                        <a:t>0.99700</a:t>
                      </a:r>
                      <a:endParaRPr lang="en-US" altLang="zh-CN">
                        <a:solidFill>
                          <a:srgbClr val="FF0000"/>
                        </a:solidFill>
                      </a:endParaRPr>
                    </a:p>
                  </a:txBody>
                  <a:tcPr/>
                </a:tc>
                <a:tc>
                  <a:txBody>
                    <a:bodyPr/>
                    <a:p>
                      <a:pPr algn="ctr">
                        <a:buNone/>
                      </a:pPr>
                      <a:r>
                        <a:rPr lang="en-US" altLang="zh-CN">
                          <a:solidFill>
                            <a:srgbClr val="FF0000"/>
                          </a:solidFill>
                        </a:rPr>
                        <a:t>0.99465</a:t>
                      </a:r>
                      <a:endParaRPr lang="en-US" altLang="zh-CN">
                        <a:solidFill>
                          <a:srgbClr val="FF0000"/>
                        </a:solidFill>
                      </a:endParaRPr>
                    </a:p>
                  </a:txBody>
                  <a:tcPr/>
                </a:tc>
                <a:tc>
                  <a:txBody>
                    <a:bodyPr/>
                    <a:p>
                      <a:pPr algn="ctr">
                        <a:buNone/>
                      </a:pPr>
                      <a:r>
                        <a:rPr lang="en-US" altLang="zh-CN">
                          <a:solidFill>
                            <a:srgbClr val="FF0000"/>
                          </a:solidFill>
                        </a:rPr>
                        <a:t>0.9915</a:t>
                      </a:r>
                      <a:endParaRPr lang="en-US" altLang="zh-CN">
                        <a:solidFill>
                          <a:srgbClr val="FF0000"/>
                        </a:solidFill>
                      </a:endParaRPr>
                    </a:p>
                  </a:txBody>
                  <a:tcPr/>
                </a:tc>
                <a:tc>
                  <a:txBody>
                    <a:bodyPr/>
                    <a:p>
                      <a:pPr algn="ctr">
                        <a:buNone/>
                      </a:pPr>
                      <a:r>
                        <a:rPr lang="en-US" altLang="zh-CN">
                          <a:solidFill>
                            <a:srgbClr val="FF0000"/>
                          </a:solidFill>
                        </a:rPr>
                        <a:t>0.99253</a:t>
                      </a:r>
                      <a:endParaRPr lang="en-US" altLang="zh-CN">
                        <a:solidFill>
                          <a:srgbClr val="FF0000"/>
                        </a:solidFill>
                      </a:endParaRPr>
                    </a:p>
                  </a:txBody>
                  <a:tcPr/>
                </a:tc>
              </a:tr>
              <a:tr h="381000">
                <a:tc>
                  <a:txBody>
                    <a:bodyPr/>
                    <a:p>
                      <a:pPr algn="ctr">
                        <a:buNone/>
                      </a:pPr>
                      <a:r>
                        <a:rPr lang="en-US" altLang="zh-CN" sz="1800">
                          <a:sym typeface="+mn-ea"/>
                        </a:rPr>
                        <a:t>phase</a:t>
                      </a:r>
                      <a:endParaRPr lang="en-US" altLang="zh-CN"/>
                    </a:p>
                  </a:txBody>
                  <a:tcPr/>
                </a:tc>
                <a:tc>
                  <a:txBody>
                    <a:bodyPr/>
                    <a:p>
                      <a:pPr algn="ctr">
                        <a:buNone/>
                      </a:pPr>
                      <a:r>
                        <a:rPr lang="en-US" altLang="zh-CN"/>
                        <a:t>-142.689</a:t>
                      </a:r>
                      <a:endParaRPr lang="en-US" altLang="zh-CN"/>
                    </a:p>
                  </a:txBody>
                  <a:tcPr/>
                </a:tc>
                <a:tc>
                  <a:txBody>
                    <a:bodyPr/>
                    <a:p>
                      <a:pPr algn="ctr">
                        <a:buNone/>
                      </a:pPr>
                      <a:r>
                        <a:rPr lang="en-US" altLang="zh-CN"/>
                        <a:t>-147.975</a:t>
                      </a:r>
                      <a:endParaRPr lang="en-US" altLang="zh-CN"/>
                    </a:p>
                  </a:txBody>
                  <a:tcPr/>
                </a:tc>
                <a:tc>
                  <a:txBody>
                    <a:bodyPr/>
                    <a:p>
                      <a:pPr algn="ctr">
                        <a:buNone/>
                      </a:pPr>
                      <a:r>
                        <a:rPr lang="en-US" altLang="zh-CN"/>
                        <a:t>34.668</a:t>
                      </a:r>
                      <a:endParaRPr lang="en-US" altLang="zh-CN"/>
                    </a:p>
                  </a:txBody>
                  <a:tcPr/>
                </a:tc>
                <a:tc>
                  <a:txBody>
                    <a:bodyPr/>
                    <a:p>
                      <a:pPr algn="ctr">
                        <a:buNone/>
                      </a:pPr>
                      <a:r>
                        <a:rPr lang="en-US" altLang="zh-CN"/>
                        <a:t>22.215</a:t>
                      </a:r>
                      <a:endParaRPr lang="en-US" altLang="zh-CN"/>
                    </a:p>
                  </a:txBody>
                  <a:tcPr/>
                </a:tc>
              </a:tr>
              <a:tr h="381000">
                <a:tc>
                  <a:txBody>
                    <a:bodyPr/>
                    <a:p>
                      <a:pPr algn="ctr">
                        <a:buNone/>
                      </a:pPr>
                      <a:r>
                        <a:rPr lang="en-US" altLang="zh-CN"/>
                        <a:t>fidelity q_control</a:t>
                      </a:r>
                      <a:endParaRPr lang="en-US" altLang="zh-CN"/>
                    </a:p>
                  </a:txBody>
                  <a:tcPr/>
                </a:tc>
                <a:tc>
                  <a:txBody>
                    <a:bodyPr/>
                    <a:p>
                      <a:pPr algn="ctr">
                        <a:buNone/>
                      </a:pPr>
                      <a:r>
                        <a:rPr lang="en-US" altLang="zh-CN"/>
                        <a:t>0.99585</a:t>
                      </a:r>
                      <a:endParaRPr lang="en-US" altLang="zh-CN"/>
                    </a:p>
                  </a:txBody>
                  <a:tcPr/>
                </a:tc>
                <a:tc>
                  <a:txBody>
                    <a:bodyPr/>
                    <a:p>
                      <a:pPr algn="ctr">
                        <a:buNone/>
                      </a:pPr>
                      <a:r>
                        <a:rPr lang="en-US" altLang="zh-CN"/>
                        <a:t>0.99316</a:t>
                      </a:r>
                      <a:endParaRPr lang="en-US" altLang="zh-CN"/>
                    </a:p>
                  </a:txBody>
                  <a:tcPr/>
                </a:tc>
                <a:tc>
                  <a:txBody>
                    <a:bodyPr/>
                    <a:p>
                      <a:pPr algn="ctr">
                        <a:buNone/>
                      </a:pPr>
                      <a:r>
                        <a:rPr lang="en-US" altLang="zh-CN"/>
                        <a:t>0.98413</a:t>
                      </a:r>
                      <a:endParaRPr lang="en-US" altLang="zh-CN"/>
                    </a:p>
                  </a:txBody>
                  <a:tcPr/>
                </a:tc>
                <a:tc>
                  <a:txBody>
                    <a:bodyPr/>
                    <a:p>
                      <a:pPr algn="ctr">
                        <a:buNone/>
                      </a:pPr>
                      <a:r>
                        <a:rPr lang="en-US" altLang="zh-CN"/>
                        <a:t>0.98879</a:t>
                      </a:r>
                      <a:endParaRPr lang="en-US" altLang="zh-CN"/>
                    </a:p>
                  </a:txBody>
                  <a:tcPr/>
                </a:tc>
              </a:tr>
              <a:tr h="381000">
                <a:tc>
                  <a:txBody>
                    <a:bodyPr/>
                    <a:p>
                      <a:pPr algn="ctr">
                        <a:buNone/>
                      </a:pPr>
                      <a:r>
                        <a:rPr lang="en-US" altLang="zh-CN" sz="1800">
                          <a:sym typeface="+mn-ea"/>
                        </a:rPr>
                        <a:t>fidelity q_target</a:t>
                      </a:r>
                      <a:endParaRPr lang="en-US" altLang="zh-CN"/>
                    </a:p>
                  </a:txBody>
                  <a:tcPr/>
                </a:tc>
                <a:tc>
                  <a:txBody>
                    <a:bodyPr/>
                    <a:p>
                      <a:pPr algn="ctr">
                        <a:buNone/>
                      </a:pPr>
                      <a:r>
                        <a:rPr lang="en-US" altLang="zh-CN"/>
                        <a:t>0.99630</a:t>
                      </a:r>
                      <a:endParaRPr lang="en-US" altLang="zh-CN"/>
                    </a:p>
                  </a:txBody>
                  <a:tcPr/>
                </a:tc>
                <a:tc>
                  <a:txBody>
                    <a:bodyPr/>
                    <a:p>
                      <a:pPr algn="ctr">
                        <a:buNone/>
                      </a:pPr>
                      <a:r>
                        <a:rPr lang="en-US" altLang="zh-CN"/>
                        <a:t>0.99797</a:t>
                      </a:r>
                      <a:endParaRPr lang="en-US" altLang="zh-CN"/>
                    </a:p>
                  </a:txBody>
                  <a:tcPr/>
                </a:tc>
                <a:tc>
                  <a:txBody>
                    <a:bodyPr/>
                    <a:p>
                      <a:pPr algn="ctr">
                        <a:buNone/>
                      </a:pPr>
                      <a:r>
                        <a:rPr lang="en-US" altLang="zh-CN"/>
                        <a:t>0.99540</a:t>
                      </a:r>
                      <a:endParaRPr lang="en-US" altLang="zh-CN"/>
                    </a:p>
                  </a:txBody>
                  <a:tcPr/>
                </a:tc>
                <a:tc>
                  <a:txBody>
                    <a:bodyPr/>
                    <a:p>
                      <a:pPr algn="ctr">
                        <a:buNone/>
                      </a:pPr>
                      <a:r>
                        <a:rPr lang="en-US" altLang="zh-CN"/>
                        <a:t>0.99444</a:t>
                      </a:r>
                      <a:endParaRPr lang="en-US" altLang="zh-CN"/>
                    </a:p>
                  </a:txBody>
                  <a:tcPr/>
                </a:tc>
              </a:tr>
            </a:tbl>
          </a:graphicData>
        </a:graphic>
      </p:graphicFrame>
      <p:graphicFrame>
        <p:nvGraphicFramePr>
          <p:cNvPr id="5" name="表格 4"/>
          <p:cNvGraphicFramePr/>
          <p:nvPr/>
        </p:nvGraphicFramePr>
        <p:xfrm>
          <a:off x="925195" y="4290060"/>
          <a:ext cx="5086350" cy="2286000"/>
        </p:xfrm>
        <a:graphic>
          <a:graphicData uri="http://schemas.openxmlformats.org/drawingml/2006/table">
            <a:tbl>
              <a:tblPr firstRow="1" bandRow="1">
                <a:tableStyleId>{5C22544A-7EE6-4342-B048-85BDC9FD1C3A}</a:tableStyleId>
              </a:tblPr>
              <a:tblGrid>
                <a:gridCol w="1017270"/>
                <a:gridCol w="1017270"/>
                <a:gridCol w="1017270"/>
                <a:gridCol w="1017270"/>
                <a:gridCol w="1017270"/>
              </a:tblGrid>
              <a:tr h="381000">
                <a:tc gridSpan="5">
                  <a:txBody>
                    <a:bodyPr/>
                    <a:p>
                      <a:pPr algn="ctr">
                        <a:buNone/>
                      </a:pPr>
                      <a:r>
                        <a:rPr lang="en-US" altLang="zh-CN"/>
                        <a:t>phase compensate</a:t>
                      </a:r>
                      <a:endParaRPr lang="en-US" altLang="zh-CN"/>
                    </a:p>
                  </a:txBody>
                  <a:tcPr/>
                </a:tc>
                <a:tc hMerge="1">
                  <a:tcPr/>
                </a:tc>
                <a:tc hMerge="1">
                  <a:tcPr/>
                </a:tc>
                <a:tc hMerge="1">
                  <a:tcPr/>
                </a:tc>
                <a:tc hMerge="1">
                  <a:tcPr/>
                </a:tc>
              </a:tr>
              <a:tr h="381000">
                <a:tc>
                  <a:txBody>
                    <a:bodyPr/>
                    <a:p>
                      <a:pPr algn="ctr">
                        <a:buNone/>
                      </a:pPr>
                      <a:r>
                        <a:rPr lang="en-US" altLang="zh-CN"/>
                        <a:t>state</a:t>
                      </a:r>
                      <a:endParaRPr lang="en-US" altLang="zh-CN"/>
                    </a:p>
                  </a:txBody>
                  <a:tcPr/>
                </a:tc>
                <a:tc>
                  <a:txBody>
                    <a:bodyPr/>
                    <a:p>
                      <a:pPr algn="ctr">
                        <a:buNone/>
                      </a:pPr>
                      <a:r>
                        <a:rPr lang="en-US" altLang="zh-CN"/>
                        <a:t>0</a:t>
                      </a:r>
                      <a:endParaRPr lang="en-US" altLang="zh-CN"/>
                    </a:p>
                  </a:txBody>
                  <a:tcPr/>
                </a:tc>
                <a:tc>
                  <a:txBody>
                    <a:bodyPr/>
                    <a:p>
                      <a:pPr algn="ctr">
                        <a:buNone/>
                      </a:pPr>
                      <a:r>
                        <a:rPr lang="en-US" altLang="zh-CN"/>
                        <a:t>1</a:t>
                      </a:r>
                      <a:endParaRPr lang="en-US" altLang="zh-CN"/>
                    </a:p>
                  </a:txBody>
                  <a:tcPr/>
                </a:tc>
                <a:tc>
                  <a:txBody>
                    <a:bodyPr/>
                    <a:p>
                      <a:pPr algn="ctr">
                        <a:buNone/>
                      </a:pPr>
                      <a:r>
                        <a:rPr lang="en-US" altLang="zh-CN"/>
                        <a:t>delta</a:t>
                      </a:r>
                      <a:endParaRPr lang="en-US" altLang="zh-CN"/>
                    </a:p>
                  </a:txBody>
                  <a:tcPr/>
                </a:tc>
                <a:tc>
                  <a:txBody>
                    <a:bodyPr/>
                    <a:p>
                      <a:pPr algn="ctr">
                        <a:buNone/>
                      </a:pPr>
                      <a:r>
                        <a:rPr lang="en-US" altLang="zh-CN"/>
                        <a:t>target</a:t>
                      </a:r>
                      <a:endParaRPr lang="en-US" altLang="zh-CN"/>
                    </a:p>
                  </a:txBody>
                  <a:tcPr/>
                </a:tc>
              </a:tr>
              <a:tr h="381000">
                <a:tc>
                  <a:txBody>
                    <a:bodyPr/>
                    <a:p>
                      <a:pPr algn="ctr">
                        <a:buNone/>
                      </a:pPr>
                      <a:r>
                        <a:rPr lang="en-US" altLang="zh-CN"/>
                        <a:t>0</a:t>
                      </a:r>
                      <a:endParaRPr lang="en-US" altLang="zh-CN"/>
                    </a:p>
                  </a:txBody>
                  <a:tcPr/>
                </a:tc>
                <a:tc>
                  <a:txBody>
                    <a:bodyPr/>
                    <a:p>
                      <a:pPr algn="ctr">
                        <a:buNone/>
                      </a:pPr>
                      <a:r>
                        <a:rPr lang="en-US" altLang="zh-CN"/>
                        <a:t>-142.689</a:t>
                      </a:r>
                      <a:endParaRPr lang="en-US" altLang="zh-CN"/>
                    </a:p>
                  </a:txBody>
                  <a:tcPr/>
                </a:tc>
                <a:tc>
                  <a:txBody>
                    <a:bodyPr/>
                    <a:p>
                      <a:pPr algn="ctr">
                        <a:buNone/>
                      </a:pPr>
                      <a:r>
                        <a:rPr lang="en-US" altLang="zh-CN"/>
                        <a:t>-147.975</a:t>
                      </a:r>
                      <a:endParaRPr lang="en-US" altLang="zh-CN"/>
                    </a:p>
                  </a:txBody>
                  <a:tcPr/>
                </a:tc>
                <a:tc>
                  <a:txBody>
                    <a:bodyPr/>
                    <a:p>
                      <a:pPr algn="ctr">
                        <a:buNone/>
                      </a:pPr>
                      <a:r>
                        <a:rPr lang="en-US" altLang="zh-CN"/>
                        <a:t>-5.286</a:t>
                      </a:r>
                      <a:endParaRPr lang="en-US" altLang="zh-CN"/>
                    </a:p>
                  </a:txBody>
                  <a:tcPr/>
                </a:tc>
                <a:tc rowSpan="2">
                  <a:txBody>
                    <a:bodyPr/>
                    <a:p>
                      <a:pPr algn="ctr">
                        <a:lnSpc>
                          <a:spcPct val="190000"/>
                        </a:lnSpc>
                        <a:buNone/>
                      </a:pPr>
                      <a:r>
                        <a:rPr lang="en-US" altLang="zh-CN"/>
                        <a:t>-8.870</a:t>
                      </a:r>
                      <a:endParaRPr lang="en-US" altLang="zh-CN"/>
                    </a:p>
                  </a:txBody>
                  <a:tcPr/>
                </a:tc>
              </a:tr>
              <a:tr h="381000">
                <a:tc>
                  <a:txBody>
                    <a:bodyPr/>
                    <a:p>
                      <a:pPr algn="ctr">
                        <a:buNone/>
                      </a:pPr>
                      <a:r>
                        <a:rPr lang="en-US" altLang="zh-CN"/>
                        <a:t>1</a:t>
                      </a:r>
                      <a:endParaRPr lang="en-US" altLang="zh-CN"/>
                    </a:p>
                  </a:txBody>
                  <a:tcPr/>
                </a:tc>
                <a:tc>
                  <a:txBody>
                    <a:bodyPr/>
                    <a:p>
                      <a:pPr algn="ctr">
                        <a:buNone/>
                      </a:pPr>
                      <a:r>
                        <a:rPr lang="en-US" altLang="zh-CN" sz="1800">
                          <a:sym typeface="+mn-ea"/>
                        </a:rPr>
                        <a:t>34.668</a:t>
                      </a:r>
                      <a:endParaRPr lang="en-US" altLang="zh-CN"/>
                    </a:p>
                  </a:txBody>
                  <a:tcPr/>
                </a:tc>
                <a:tc>
                  <a:txBody>
                    <a:bodyPr/>
                    <a:p>
                      <a:pPr algn="ctr">
                        <a:buNone/>
                      </a:pPr>
                      <a:r>
                        <a:rPr lang="en-US" altLang="zh-CN"/>
                        <a:t>22.215</a:t>
                      </a:r>
                      <a:endParaRPr lang="en-US" altLang="zh-CN"/>
                    </a:p>
                  </a:txBody>
                  <a:tcPr/>
                </a:tc>
                <a:tc>
                  <a:txBody>
                    <a:bodyPr/>
                    <a:p>
                      <a:pPr algn="ctr">
                        <a:buNone/>
                      </a:pPr>
                      <a:r>
                        <a:rPr lang="en-US" altLang="zh-CN"/>
                        <a:t>-12.453</a:t>
                      </a:r>
                      <a:endParaRPr lang="en-US" altLang="zh-CN"/>
                    </a:p>
                  </a:txBody>
                  <a:tcPr/>
                </a:tc>
                <a:tc vMerge="1">
                  <a:tcPr/>
                </a:tc>
              </a:tr>
              <a:tr h="381000">
                <a:tc>
                  <a:txBody>
                    <a:bodyPr/>
                    <a:p>
                      <a:pPr algn="ctr">
                        <a:buNone/>
                      </a:pPr>
                      <a:r>
                        <a:rPr lang="en-US" altLang="zh-CN"/>
                        <a:t>delta</a:t>
                      </a:r>
                      <a:endParaRPr lang="en-US" altLang="zh-CN"/>
                    </a:p>
                  </a:txBody>
                  <a:tcPr/>
                </a:tc>
                <a:tc>
                  <a:txBody>
                    <a:bodyPr/>
                    <a:p>
                      <a:pPr algn="ctr">
                        <a:buNone/>
                      </a:pPr>
                      <a:r>
                        <a:rPr lang="en-US" altLang="zh-CN"/>
                        <a:t>177.357</a:t>
                      </a:r>
                      <a:endParaRPr lang="en-US" altLang="zh-CN"/>
                    </a:p>
                  </a:txBody>
                  <a:tcPr/>
                </a:tc>
                <a:tc>
                  <a:txBody>
                    <a:bodyPr/>
                    <a:p>
                      <a:pPr algn="ctr">
                        <a:buNone/>
                      </a:pPr>
                      <a:r>
                        <a:rPr lang="en-US" altLang="zh-CN"/>
                        <a:t>170.190</a:t>
                      </a:r>
                      <a:endParaRPr lang="en-US" altLang="zh-CN"/>
                    </a:p>
                  </a:txBody>
                  <a:tcPr/>
                </a:tc>
                <a:tc rowSpan="2" gridSpan="2">
                  <a:txBody>
                    <a:bodyPr/>
                    <a:p>
                      <a:pPr algn="ctr">
                        <a:buNone/>
                      </a:pPr>
                      <a:endParaRPr lang="zh-CN" altLang="en-US"/>
                    </a:p>
                  </a:txBody>
                  <a:tcPr/>
                </a:tc>
                <a:tc rowSpan="2" hMerge="1">
                  <a:tcPr/>
                </a:tc>
              </a:tr>
              <a:tr h="381000">
                <a:tc>
                  <a:txBody>
                    <a:bodyPr/>
                    <a:p>
                      <a:pPr algn="ctr">
                        <a:buNone/>
                      </a:pPr>
                      <a:r>
                        <a:rPr lang="en-US" altLang="zh-CN"/>
                        <a:t>control</a:t>
                      </a:r>
                      <a:endParaRPr lang="en-US" altLang="zh-CN"/>
                    </a:p>
                  </a:txBody>
                  <a:tcPr/>
                </a:tc>
                <a:tc gridSpan="2">
                  <a:txBody>
                    <a:bodyPr/>
                    <a:p>
                      <a:pPr algn="ctr">
                        <a:buNone/>
                      </a:pPr>
                      <a:r>
                        <a:rPr lang="en-US" altLang="zh-CN"/>
                        <a:t>173.774</a:t>
                      </a:r>
                      <a:endParaRPr lang="en-US" altLang="zh-CN"/>
                    </a:p>
                  </a:txBody>
                  <a:tcPr/>
                </a:tc>
                <a:tc hMerge="1">
                  <a:tcPr/>
                </a:tc>
                <a:tc vMerge="1" gridSpan="2">
                  <a:tcPr/>
                </a:tc>
                <a:tc vMerge="1" hMerge="1">
                  <a:tcPr/>
                </a:tc>
              </a:tr>
            </a:tbl>
          </a:graphicData>
        </a:graphic>
      </p:graphicFrame>
      <p:graphicFrame>
        <p:nvGraphicFramePr>
          <p:cNvPr id="6" name="表格 5"/>
          <p:cNvGraphicFramePr/>
          <p:nvPr/>
        </p:nvGraphicFramePr>
        <p:xfrm>
          <a:off x="6122035" y="4671060"/>
          <a:ext cx="3749040" cy="1524000"/>
        </p:xfrm>
        <a:graphic>
          <a:graphicData uri="http://schemas.openxmlformats.org/drawingml/2006/table">
            <a:tbl>
              <a:tblPr firstRow="1" bandRow="1">
                <a:tableStyleId>{5C22544A-7EE6-4342-B048-85BDC9FD1C3A}</a:tableStyleId>
              </a:tblPr>
              <a:tblGrid>
                <a:gridCol w="1249680"/>
                <a:gridCol w="1249680"/>
                <a:gridCol w="1249680"/>
              </a:tblGrid>
              <a:tr h="381000">
                <a:tc gridSpan="3">
                  <a:txBody>
                    <a:bodyPr/>
                    <a:p>
                      <a:pPr algn="ctr">
                        <a:buNone/>
                      </a:pPr>
                      <a:r>
                        <a:rPr lang="en-US" altLang="zh-CN"/>
                        <a:t>after compensate</a:t>
                      </a:r>
                      <a:endParaRPr lang="en-US" altLang="zh-CN"/>
                    </a:p>
                  </a:txBody>
                  <a:tcPr/>
                </a:tc>
                <a:tc hMerge="1">
                  <a:tcPr/>
                </a:tc>
                <a:tc hMerge="1">
                  <a:tcPr/>
                </a:tc>
              </a:tr>
              <a:tr h="381000">
                <a:tc>
                  <a:txBody>
                    <a:bodyPr/>
                    <a:p>
                      <a:pPr>
                        <a:buNone/>
                      </a:pPr>
                      <a:r>
                        <a:rPr lang="en-US" altLang="zh-CN"/>
                        <a:t>state</a:t>
                      </a:r>
                      <a:endParaRPr lang="en-US" altLang="zh-CN"/>
                    </a:p>
                  </a:txBody>
                  <a:tcPr/>
                </a:tc>
                <a:tc>
                  <a:txBody>
                    <a:bodyPr/>
                    <a:p>
                      <a:pPr>
                        <a:buNone/>
                      </a:pPr>
                      <a:r>
                        <a:rPr lang="en-US" altLang="zh-CN"/>
                        <a:t>0</a:t>
                      </a:r>
                      <a:endParaRPr lang="en-US" altLang="zh-CN"/>
                    </a:p>
                  </a:txBody>
                  <a:tcPr/>
                </a:tc>
                <a:tc>
                  <a:txBody>
                    <a:bodyPr/>
                    <a:p>
                      <a:pPr>
                        <a:buNone/>
                      </a:pPr>
                      <a:r>
                        <a:rPr lang="en-US" altLang="zh-CN"/>
                        <a:t>1</a:t>
                      </a:r>
                      <a:endParaRPr lang="en-US" altLang="zh-CN"/>
                    </a:p>
                  </a:txBody>
                  <a:tcPr/>
                </a:tc>
              </a:tr>
              <a:tr h="381000">
                <a:tc>
                  <a:txBody>
                    <a:bodyPr/>
                    <a:p>
                      <a:pPr>
                        <a:buNone/>
                      </a:pPr>
                      <a:r>
                        <a:rPr lang="en-US" altLang="zh-CN"/>
                        <a:t>0</a:t>
                      </a:r>
                      <a:endParaRPr lang="en-US" altLang="zh-CN"/>
                    </a:p>
                  </a:txBody>
                  <a:tcPr/>
                </a:tc>
                <a:tc>
                  <a:txBody>
                    <a:bodyPr/>
                    <a:p>
                      <a:pPr>
                        <a:buNone/>
                      </a:pPr>
                      <a:r>
                        <a:rPr lang="en-US" altLang="zh-CN"/>
                        <a:t>-142.689</a:t>
                      </a:r>
                      <a:endParaRPr lang="en-US" altLang="zh-CN"/>
                    </a:p>
                  </a:txBody>
                  <a:tcPr/>
                </a:tc>
                <a:tc>
                  <a:txBody>
                    <a:bodyPr/>
                    <a:p>
                      <a:pPr>
                        <a:buNone/>
                      </a:pPr>
                      <a:r>
                        <a:rPr lang="en-US" altLang="zh-CN"/>
                        <a:t>-139.105</a:t>
                      </a:r>
                      <a:endParaRPr lang="en-US" altLang="zh-CN"/>
                    </a:p>
                  </a:txBody>
                  <a:tcPr/>
                </a:tc>
              </a:tr>
              <a:tr h="381000">
                <a:tc>
                  <a:txBody>
                    <a:bodyPr/>
                    <a:p>
                      <a:pPr>
                        <a:buNone/>
                      </a:pPr>
                      <a:r>
                        <a:rPr lang="en-US" altLang="zh-CN"/>
                        <a:t>1</a:t>
                      </a:r>
                      <a:endParaRPr lang="en-US" altLang="zh-CN"/>
                    </a:p>
                  </a:txBody>
                  <a:tcPr/>
                </a:tc>
                <a:tc>
                  <a:txBody>
                    <a:bodyPr/>
                    <a:p>
                      <a:pPr>
                        <a:buNone/>
                      </a:pPr>
                      <a:r>
                        <a:rPr lang="en-US" altLang="zh-CN"/>
                        <a:t>-139.106</a:t>
                      </a:r>
                      <a:endParaRPr lang="en-US" altLang="zh-CN"/>
                    </a:p>
                  </a:txBody>
                  <a:tcPr/>
                </a:tc>
                <a:tc>
                  <a:txBody>
                    <a:bodyPr/>
                    <a:p>
                      <a:pPr>
                        <a:buNone/>
                      </a:pPr>
                      <a:r>
                        <a:rPr lang="en-US" altLang="zh-CN"/>
                        <a:t>-142.689</a:t>
                      </a:r>
                      <a:endParaRPr lang="en-US" altLang="zh-CN"/>
                    </a:p>
                  </a:txBody>
                  <a:tcPr/>
                </a:tc>
              </a:tr>
            </a:tbl>
          </a:graphicData>
        </a:graphic>
      </p:graphicFrame>
      <p:graphicFrame>
        <p:nvGraphicFramePr>
          <p:cNvPr id="3" name="表格 2"/>
          <p:cNvGraphicFramePr/>
          <p:nvPr/>
        </p:nvGraphicFramePr>
        <p:xfrm>
          <a:off x="7619365" y="2139315"/>
          <a:ext cx="7205980" cy="1905000"/>
        </p:xfrm>
        <a:graphic>
          <a:graphicData uri="http://schemas.openxmlformats.org/drawingml/2006/table">
            <a:tbl>
              <a:tblPr firstRow="1" bandRow="1">
                <a:tableStyleId>{5C22544A-7EE6-4342-B048-85BDC9FD1C3A}</a:tableStyleId>
              </a:tblPr>
              <a:tblGrid>
                <a:gridCol w="1200785"/>
                <a:gridCol w="1200785"/>
              </a:tblGrid>
              <a:tr h="381000">
                <a:tc>
                  <a:txBody>
                    <a:bodyPr/>
                    <a:p>
                      <a:pPr algn="ctr">
                        <a:buNone/>
                      </a:pPr>
                      <a:r>
                        <a:rPr lang="en-US" altLang="zh-CN"/>
                        <a:t>++</a:t>
                      </a:r>
                      <a:endParaRPr lang="en-US" altLang="zh-CN"/>
                    </a:p>
                  </a:txBody>
                  <a:tcPr/>
                </a:tc>
                <a:tc>
                  <a:txBody>
                    <a:bodyPr/>
                    <a:p>
                      <a:pPr algn="ctr">
                        <a:buNone/>
                      </a:pPr>
                      <a:r>
                        <a:rPr lang="en-US" altLang="zh-CN"/>
                        <a:t>00+11</a:t>
                      </a:r>
                      <a:endParaRPr lang="en-US" altLang="zh-CN"/>
                    </a:p>
                  </a:txBody>
                  <a:tcPr/>
                </a:tc>
              </a:tr>
              <a:tr h="381000">
                <a:tc>
                  <a:txBody>
                    <a:bodyPr/>
                    <a:p>
                      <a:pPr algn="ctr">
                        <a:buNone/>
                      </a:pPr>
                      <a:r>
                        <a:rPr lang="en-US" altLang="zh-CN">
                          <a:solidFill>
                            <a:srgbClr val="FF0000"/>
                          </a:solidFill>
                        </a:rPr>
                        <a:t>0.99415</a:t>
                      </a:r>
                      <a:endParaRPr lang="en-US" altLang="zh-CN">
                        <a:solidFill>
                          <a:srgbClr val="FF0000"/>
                        </a:solidFill>
                      </a:endParaRPr>
                    </a:p>
                  </a:txBody>
                  <a:tcPr/>
                </a:tc>
                <a:tc>
                  <a:txBody>
                    <a:bodyPr/>
                    <a:p>
                      <a:pPr algn="ctr">
                        <a:buNone/>
                      </a:pPr>
                      <a:r>
                        <a:rPr lang="en-US" altLang="zh-CN">
                          <a:solidFill>
                            <a:srgbClr val="FF0000"/>
                          </a:solidFill>
                        </a:rPr>
                        <a:t>0.99524</a:t>
                      </a:r>
                      <a:endParaRPr lang="en-US" altLang="zh-CN">
                        <a:solidFill>
                          <a:srgbClr val="FF0000"/>
                        </a:solidFill>
                      </a:endParaRPr>
                    </a:p>
                  </a:txBody>
                  <a:tcPr/>
                </a:tc>
              </a:tr>
              <a:tr h="381000">
                <a:tc>
                  <a:txBody>
                    <a:bodyPr/>
                    <a:p>
                      <a:pPr algn="ctr">
                        <a:buNone/>
                      </a:pPr>
                      <a:r>
                        <a:rPr lang="en-US" altLang="zh-CN"/>
                        <a:t>-142.813</a:t>
                      </a:r>
                      <a:endParaRPr lang="en-US" altLang="zh-CN"/>
                    </a:p>
                  </a:txBody>
                  <a:tcPr/>
                </a:tc>
                <a:tc>
                  <a:txBody>
                    <a:bodyPr/>
                    <a:p>
                      <a:pPr algn="ctr">
                        <a:buNone/>
                      </a:pPr>
                      <a:r>
                        <a:rPr lang="en-US" altLang="zh-CN"/>
                        <a:t>-144.55</a:t>
                      </a:r>
                      <a:endParaRPr lang="en-US" altLang="zh-CN"/>
                    </a:p>
                  </a:txBody>
                  <a:tcPr/>
                </a:tc>
              </a:tr>
              <a:tr h="381000">
                <a:tc>
                  <a:txBody>
                    <a:bodyPr/>
                    <a:p>
                      <a:pPr algn="ctr">
                        <a:buNone/>
                      </a:pPr>
                      <a:r>
                        <a:rPr lang="en-US" altLang="zh-CN"/>
                        <a:t>0.99215</a:t>
                      </a:r>
                      <a:endParaRPr lang="en-US" altLang="zh-CN"/>
                    </a:p>
                  </a:txBody>
                  <a:tcPr/>
                </a:tc>
                <a:tc>
                  <a:txBody>
                    <a:bodyPr/>
                    <a:p>
                      <a:pPr algn="ctr">
                        <a:buNone/>
                      </a:pPr>
                      <a:r>
                        <a:rPr lang="en-US" altLang="zh-CN"/>
                        <a:t>0.99520</a:t>
                      </a:r>
                      <a:endParaRPr lang="en-US" altLang="zh-CN"/>
                    </a:p>
                  </a:txBody>
                  <a:tcPr/>
                </a:tc>
              </a:tr>
              <a:tr h="381000">
                <a:tc>
                  <a:txBody>
                    <a:bodyPr/>
                    <a:p>
                      <a:pPr algn="ctr">
                        <a:buNone/>
                      </a:pPr>
                      <a:r>
                        <a:rPr lang="en-US" altLang="zh-CN"/>
                        <a:t>0.99443</a:t>
                      </a:r>
                      <a:endParaRPr lang="en-US" altLang="zh-CN"/>
                    </a:p>
                  </a:txBody>
                  <a:tcPr/>
                </a:tc>
                <a:tc>
                  <a:txBody>
                    <a:bodyPr/>
                    <a:p>
                      <a:pPr algn="ctr">
                        <a:buNone/>
                      </a:pPr>
                      <a:r>
                        <a:rPr lang="en-US" altLang="zh-CN"/>
                        <a:t>0.99609</a:t>
                      </a:r>
                      <a:endParaRPr lang="en-US" altLang="zh-CN"/>
                    </a:p>
                  </a:txBody>
                  <a:tcPr/>
                </a:tc>
              </a:tr>
            </a:tbl>
          </a:graphicData>
        </a:graphic>
      </p:graphicFrame>
      <p:sp>
        <p:nvSpPr>
          <p:cNvPr id="7" name="文本框 6"/>
          <p:cNvSpPr txBox="1"/>
          <p:nvPr/>
        </p:nvSpPr>
        <p:spPr>
          <a:xfrm>
            <a:off x="2712085" y="1691005"/>
            <a:ext cx="2461895" cy="398780"/>
          </a:xfrm>
          <a:prstGeom prst="rect">
            <a:avLst/>
          </a:prstGeom>
          <a:noFill/>
        </p:spPr>
        <p:txBody>
          <a:bodyPr wrap="square" rtlCol="0">
            <a:spAutoFit/>
          </a:bodyPr>
          <a:p>
            <a:r>
              <a:rPr lang="en-US" altLang="zh-CN" sz="2000"/>
              <a:t>without compensate</a:t>
            </a:r>
            <a:endParaRPr lang="en-US" altLang="zh-CN" sz="2000"/>
          </a:p>
        </p:txBody>
      </p:sp>
      <p:sp>
        <p:nvSpPr>
          <p:cNvPr id="8" name="文本框 7"/>
          <p:cNvSpPr txBox="1"/>
          <p:nvPr/>
        </p:nvSpPr>
        <p:spPr>
          <a:xfrm>
            <a:off x="7796530" y="1691005"/>
            <a:ext cx="2461895" cy="398780"/>
          </a:xfrm>
          <a:prstGeom prst="rect">
            <a:avLst/>
          </a:prstGeom>
          <a:noFill/>
        </p:spPr>
        <p:txBody>
          <a:bodyPr wrap="square" rtlCol="0">
            <a:spAutoFit/>
          </a:bodyPr>
          <a:p>
            <a:r>
              <a:rPr lang="en-US" altLang="zh-CN" sz="2000"/>
              <a:t>with compensate</a:t>
            </a:r>
            <a:endParaRPr lang="en-US" altLang="zh-CN" sz="20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380365" y="10795"/>
            <a:ext cx="11431270" cy="6835775"/>
          </a:xfrm>
          <a:prstGeom prst="rect">
            <a:avLst/>
          </a:prstGeom>
        </p:spPr>
      </p:pic>
      <p:sp>
        <p:nvSpPr>
          <p:cNvPr id="5" name="文本框 4"/>
          <p:cNvSpPr txBox="1"/>
          <p:nvPr/>
        </p:nvSpPr>
        <p:spPr>
          <a:xfrm>
            <a:off x="91440" y="73025"/>
            <a:ext cx="2052320" cy="583565"/>
          </a:xfrm>
          <a:prstGeom prst="rect">
            <a:avLst/>
          </a:prstGeom>
          <a:noFill/>
        </p:spPr>
        <p:txBody>
          <a:bodyPr wrap="square" rtlCol="0">
            <a:spAutoFit/>
          </a:bodyPr>
          <a:p>
            <a:r>
              <a:rPr lang="en-US" altLang="zh-CN" sz="3200"/>
              <a:t>psi0:00</a:t>
            </a:r>
            <a:endParaRPr lang="en-US" altLang="zh-CN" sz="32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380365" y="10795"/>
            <a:ext cx="11431270" cy="6835775"/>
          </a:xfrm>
          <a:prstGeom prst="rect">
            <a:avLst/>
          </a:prstGeom>
        </p:spPr>
      </p:pic>
      <p:sp>
        <p:nvSpPr>
          <p:cNvPr id="5" name="文本框 4"/>
          <p:cNvSpPr txBox="1"/>
          <p:nvPr/>
        </p:nvSpPr>
        <p:spPr>
          <a:xfrm>
            <a:off x="91440" y="73025"/>
            <a:ext cx="2052320" cy="583565"/>
          </a:xfrm>
          <a:prstGeom prst="rect">
            <a:avLst/>
          </a:prstGeom>
          <a:noFill/>
        </p:spPr>
        <p:txBody>
          <a:bodyPr wrap="square" rtlCol="0">
            <a:spAutoFit/>
          </a:bodyPr>
          <a:p>
            <a:r>
              <a:rPr lang="en-US" altLang="zh-CN" sz="3200"/>
              <a:t>psi0:01</a:t>
            </a:r>
            <a:endParaRPr lang="en-US" altLang="zh-CN" sz="32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380365" y="10795"/>
            <a:ext cx="11431270" cy="6835775"/>
          </a:xfrm>
          <a:prstGeom prst="rect">
            <a:avLst/>
          </a:prstGeom>
        </p:spPr>
      </p:pic>
      <p:sp>
        <p:nvSpPr>
          <p:cNvPr id="5" name="文本框 4"/>
          <p:cNvSpPr txBox="1"/>
          <p:nvPr/>
        </p:nvSpPr>
        <p:spPr>
          <a:xfrm>
            <a:off x="91440" y="73025"/>
            <a:ext cx="2052320" cy="583565"/>
          </a:xfrm>
          <a:prstGeom prst="rect">
            <a:avLst/>
          </a:prstGeom>
          <a:noFill/>
        </p:spPr>
        <p:txBody>
          <a:bodyPr wrap="square" rtlCol="0">
            <a:spAutoFit/>
          </a:bodyPr>
          <a:p>
            <a:r>
              <a:rPr lang="en-US" altLang="zh-CN" sz="3200"/>
              <a:t>psi0:10</a:t>
            </a:r>
            <a:endParaRPr lang="en-US" altLang="zh-CN" sz="32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a:stretch>
            <a:fillRect/>
          </a:stretch>
        </p:blipFill>
        <p:spPr>
          <a:xfrm>
            <a:off x="380365" y="10795"/>
            <a:ext cx="11431270" cy="6835775"/>
          </a:xfrm>
          <a:prstGeom prst="rect">
            <a:avLst/>
          </a:prstGeom>
        </p:spPr>
      </p:pic>
      <p:sp>
        <p:nvSpPr>
          <p:cNvPr id="6" name="文本框 5"/>
          <p:cNvSpPr txBox="1"/>
          <p:nvPr/>
        </p:nvSpPr>
        <p:spPr>
          <a:xfrm>
            <a:off x="91440" y="73025"/>
            <a:ext cx="2052320" cy="583565"/>
          </a:xfrm>
          <a:prstGeom prst="rect">
            <a:avLst/>
          </a:prstGeom>
          <a:noFill/>
        </p:spPr>
        <p:txBody>
          <a:bodyPr wrap="square" rtlCol="0">
            <a:spAutoFit/>
          </a:bodyPr>
          <a:p>
            <a:r>
              <a:rPr lang="en-US" altLang="zh-CN" sz="3200"/>
              <a:t>psi0:11</a:t>
            </a:r>
            <a:endParaRPr lang="en-US" altLang="zh-CN" sz="32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380365" y="10795"/>
            <a:ext cx="11431270" cy="6835775"/>
          </a:xfrm>
          <a:prstGeom prst="rect">
            <a:avLst/>
          </a:prstGeom>
        </p:spPr>
      </p:pic>
      <p:sp>
        <p:nvSpPr>
          <p:cNvPr id="5" name="文本框 4"/>
          <p:cNvSpPr txBox="1"/>
          <p:nvPr/>
        </p:nvSpPr>
        <p:spPr>
          <a:xfrm>
            <a:off x="91440" y="73025"/>
            <a:ext cx="2052320" cy="583565"/>
          </a:xfrm>
          <a:prstGeom prst="rect">
            <a:avLst/>
          </a:prstGeom>
          <a:noFill/>
        </p:spPr>
        <p:txBody>
          <a:bodyPr wrap="square" rtlCol="0">
            <a:spAutoFit/>
          </a:bodyPr>
          <a:p>
            <a:r>
              <a:rPr lang="en-US" altLang="zh-CN" sz="3200"/>
              <a:t>psi0:++</a:t>
            </a:r>
            <a:endParaRPr lang="en-US" altLang="zh-CN" sz="32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a:stretch>
            <a:fillRect/>
          </a:stretch>
        </p:blipFill>
        <p:spPr>
          <a:xfrm>
            <a:off x="380365" y="10795"/>
            <a:ext cx="11431270" cy="6835775"/>
          </a:xfrm>
          <a:prstGeom prst="rect">
            <a:avLst/>
          </a:prstGeom>
        </p:spPr>
      </p:pic>
      <p:sp>
        <p:nvSpPr>
          <p:cNvPr id="6" name="文本框 5"/>
          <p:cNvSpPr txBox="1"/>
          <p:nvPr/>
        </p:nvSpPr>
        <p:spPr>
          <a:xfrm>
            <a:off x="91440" y="73025"/>
            <a:ext cx="2052320" cy="583565"/>
          </a:xfrm>
          <a:prstGeom prst="rect">
            <a:avLst/>
          </a:prstGeom>
          <a:noFill/>
        </p:spPr>
        <p:txBody>
          <a:bodyPr wrap="square" rtlCol="0">
            <a:spAutoFit/>
          </a:bodyPr>
          <a:p>
            <a:r>
              <a:rPr lang="en-US" altLang="zh-CN" sz="3200"/>
              <a:t>psi0:00+11</a:t>
            </a:r>
            <a:endParaRPr lang="en-US" altLang="zh-CN" sz="3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三能级模型</a:t>
            </a:r>
            <a:r>
              <a:rPr lang="zh-CN" altLang="en-US" sz="2400">
                <a:solidFill>
                  <a:srgbClr val="FF0000"/>
                </a:solidFill>
              </a:rPr>
              <a:t>（注：由于编排没协调好，本节</a:t>
            </a:r>
            <a:r>
              <a:rPr lang="en-US" altLang="zh-CN" sz="2400">
                <a:solidFill>
                  <a:srgbClr val="FF0000"/>
                </a:solidFill>
              </a:rPr>
              <a:t>control</a:t>
            </a:r>
            <a:r>
              <a:rPr lang="zh-CN" altLang="en-US" sz="2400">
                <a:solidFill>
                  <a:srgbClr val="FF0000"/>
                </a:solidFill>
              </a:rPr>
              <a:t>和</a:t>
            </a:r>
            <a:r>
              <a:rPr lang="en-US" altLang="zh-CN" sz="2400">
                <a:solidFill>
                  <a:srgbClr val="FF0000"/>
                </a:solidFill>
              </a:rPr>
              <a:t>target</a:t>
            </a:r>
            <a:r>
              <a:rPr lang="zh-CN" altLang="en-US" sz="2400">
                <a:solidFill>
                  <a:srgbClr val="FF0000"/>
                </a:solidFill>
              </a:rPr>
              <a:t>顺序对调）</a:t>
            </a:r>
            <a:endParaRPr lang="zh-CN" altLang="en-US" sz="2400">
              <a:solidFill>
                <a:srgbClr val="FF0000"/>
              </a:solidFill>
            </a:endParaRPr>
          </a:p>
        </p:txBody>
      </p:sp>
      <p:sp>
        <p:nvSpPr>
          <p:cNvPr id="3" name="内容占位符 2"/>
          <p:cNvSpPr>
            <a:spLocks noGrp="1"/>
          </p:cNvSpPr>
          <p:nvPr>
            <p:ph idx="1"/>
          </p:nvPr>
        </p:nvSpPr>
        <p:spPr/>
        <p:txBody>
          <a:bodyPr/>
          <a:p>
            <a:pPr marL="0" indent="0">
              <a:buNone/>
            </a:pPr>
            <a:r>
              <a:rPr lang="zh-CN" altLang="en-US"/>
              <a:t>哈密顿量（</a:t>
            </a:r>
            <a:r>
              <a:rPr lang="en-US" altLang="zh-CN"/>
              <a:t>1</a:t>
            </a:r>
            <a:r>
              <a:rPr lang="zh-CN" altLang="en-US"/>
              <a:t>：</a:t>
            </a:r>
            <a:r>
              <a:rPr lang="en-US" altLang="zh-CN"/>
              <a:t>target</a:t>
            </a:r>
            <a:r>
              <a:rPr lang="zh-CN" altLang="en-US"/>
              <a:t>；</a:t>
            </a:r>
            <a:r>
              <a:rPr lang="en-US" altLang="zh-CN"/>
              <a:t>2</a:t>
            </a:r>
            <a:r>
              <a:rPr lang="zh-CN" altLang="en-US"/>
              <a:t>：</a:t>
            </a:r>
            <a:r>
              <a:rPr lang="en-US" altLang="zh-CN"/>
              <a:t>control</a:t>
            </a:r>
            <a:r>
              <a:rPr lang="zh-CN" altLang="en-US"/>
              <a:t>）</a:t>
            </a:r>
            <a:endParaRPr lang="zh-CN" altLang="en-US"/>
          </a:p>
          <a:p>
            <a:pPr marL="0" indent="0">
              <a:buNone/>
            </a:pPr>
            <a:endParaRPr lang="zh-CN" altLang="en-US"/>
          </a:p>
        </p:txBody>
      </p:sp>
      <p:graphicFrame>
        <p:nvGraphicFramePr>
          <p:cNvPr id="4" name="对象 3">
            <a:hlinkClick r:id="" action="ppaction://ole?verb="/>
          </p:cNvPr>
          <p:cNvGraphicFramePr>
            <a:graphicFrameLocks noChangeAspect="1"/>
          </p:cNvGraphicFramePr>
          <p:nvPr/>
        </p:nvGraphicFramePr>
        <p:xfrm>
          <a:off x="960755" y="2390458"/>
          <a:ext cx="6325235" cy="3786505"/>
        </p:xfrm>
        <a:graphic>
          <a:graphicData uri="http://schemas.openxmlformats.org/presentationml/2006/ole">
            <mc:AlternateContent xmlns:mc="http://schemas.openxmlformats.org/markup-compatibility/2006">
              <mc:Choice xmlns:v="urn:schemas-microsoft-com:vml" Requires="v">
                <p:oleObj spid="_x0000_s1025" name="" r:id="rId1" imgW="3479800" imgH="2082800" progId="Equation.KSEE3">
                  <p:embed/>
                </p:oleObj>
              </mc:Choice>
              <mc:Fallback>
                <p:oleObj name="" r:id="rId1" imgW="3479800" imgH="2082800" progId="Equation.KSEE3">
                  <p:embed/>
                  <p:pic>
                    <p:nvPicPr>
                      <p:cNvPr id="0" name="图片 1024"/>
                      <p:cNvPicPr/>
                      <p:nvPr/>
                    </p:nvPicPr>
                    <p:blipFill>
                      <a:blip r:embed="rId2"/>
                      <a:stretch>
                        <a:fillRect/>
                      </a:stretch>
                    </p:blipFill>
                    <p:spPr>
                      <a:xfrm>
                        <a:off x="960755" y="2390458"/>
                        <a:ext cx="6325235" cy="3786505"/>
                      </a:xfrm>
                      <a:prstGeom prst="rect">
                        <a:avLst/>
                      </a:prstGeom>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对象 3">
            <a:hlinkClick r:id="" action="ppaction://ole?verb="/>
          </p:cNvPr>
          <p:cNvGraphicFramePr>
            <a:graphicFrameLocks noChangeAspect="1"/>
          </p:cNvGraphicFramePr>
          <p:nvPr/>
        </p:nvGraphicFramePr>
        <p:xfrm>
          <a:off x="377825" y="509270"/>
          <a:ext cx="5660390" cy="2623185"/>
        </p:xfrm>
        <a:graphic>
          <a:graphicData uri="http://schemas.openxmlformats.org/presentationml/2006/ole">
            <mc:AlternateContent xmlns:mc="http://schemas.openxmlformats.org/markup-compatibility/2006">
              <mc:Choice xmlns:v="urn:schemas-microsoft-com:vml" Requires="v">
                <p:oleObj spid="_x0000_s2049" name="" r:id="rId1" imgW="3124200" imgH="1447800" progId="Equation.KSEE3">
                  <p:embed/>
                </p:oleObj>
              </mc:Choice>
              <mc:Fallback>
                <p:oleObj name="" r:id="rId1" imgW="3124200" imgH="1447800" progId="Equation.KSEE3">
                  <p:embed/>
                  <p:pic>
                    <p:nvPicPr>
                      <p:cNvPr id="0" name="图片 2048"/>
                      <p:cNvPicPr/>
                      <p:nvPr/>
                    </p:nvPicPr>
                    <p:blipFill>
                      <a:blip r:embed="rId2"/>
                      <a:stretch>
                        <a:fillRect/>
                      </a:stretch>
                    </p:blipFill>
                    <p:spPr>
                      <a:xfrm>
                        <a:off x="377825" y="509270"/>
                        <a:ext cx="5660390" cy="2623185"/>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377825" y="3705860"/>
          <a:ext cx="5637530" cy="1426845"/>
        </p:xfrm>
        <a:graphic>
          <a:graphicData uri="http://schemas.openxmlformats.org/presentationml/2006/ole">
            <mc:AlternateContent xmlns:mc="http://schemas.openxmlformats.org/markup-compatibility/2006">
              <mc:Choice xmlns:v="urn:schemas-microsoft-com:vml" Requires="v">
                <p:oleObj spid="_x0000_s2" name="" r:id="rId3" imgW="3111500" imgH="787400" progId="Equation.KSEE3">
                  <p:embed/>
                </p:oleObj>
              </mc:Choice>
              <mc:Fallback>
                <p:oleObj name="" r:id="rId3" imgW="3111500" imgH="787400" progId="Equation.KSEE3">
                  <p:embed/>
                  <p:pic>
                    <p:nvPicPr>
                      <p:cNvPr id="0" name="图片 2048"/>
                      <p:cNvPicPr/>
                      <p:nvPr/>
                    </p:nvPicPr>
                    <p:blipFill>
                      <a:blip r:embed="rId4"/>
                      <a:stretch>
                        <a:fillRect/>
                      </a:stretch>
                    </p:blipFill>
                    <p:spPr>
                      <a:xfrm>
                        <a:off x="377825" y="3705860"/>
                        <a:ext cx="5637530" cy="1426845"/>
                      </a:xfrm>
                      <a:prstGeom prst="rect">
                        <a:avLst/>
                      </a:prstGeom>
                    </p:spPr>
                  </p:pic>
                </p:oleObj>
              </mc:Fallback>
            </mc:AlternateContent>
          </a:graphicData>
        </a:graphic>
      </p:graphicFrame>
      <p:sp>
        <p:nvSpPr>
          <p:cNvPr id="6" name="右弧形箭头 5"/>
          <p:cNvSpPr/>
          <p:nvPr/>
        </p:nvSpPr>
        <p:spPr>
          <a:xfrm>
            <a:off x="7106285" y="2014855"/>
            <a:ext cx="1500505" cy="259334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7" name="文本框 6"/>
          <p:cNvSpPr txBox="1"/>
          <p:nvPr/>
        </p:nvSpPr>
        <p:spPr>
          <a:xfrm>
            <a:off x="9076690" y="2876550"/>
            <a:ext cx="1808480" cy="583565"/>
          </a:xfrm>
          <a:prstGeom prst="rect">
            <a:avLst/>
          </a:prstGeom>
          <a:noFill/>
        </p:spPr>
        <p:txBody>
          <a:bodyPr wrap="none" rtlCol="0">
            <a:spAutoFit/>
          </a:bodyPr>
          <a:p>
            <a:r>
              <a:rPr lang="zh-CN" altLang="zh-CN" sz="3200"/>
              <a:t>旋波近似</a:t>
            </a:r>
            <a:endParaRPr lang="zh-CN" altLang="zh-CN" sz="3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对象 3">
            <a:hlinkClick r:id="" action="ppaction://ole?verb="/>
          </p:cNvPr>
          <p:cNvGraphicFramePr>
            <a:graphicFrameLocks noChangeAspect="1"/>
          </p:cNvGraphicFramePr>
          <p:nvPr/>
        </p:nvGraphicFramePr>
        <p:xfrm>
          <a:off x="868045" y="1091248"/>
          <a:ext cx="7233285" cy="5351780"/>
        </p:xfrm>
        <a:graphic>
          <a:graphicData uri="http://schemas.openxmlformats.org/presentationml/2006/ole">
            <mc:AlternateContent xmlns:mc="http://schemas.openxmlformats.org/markup-compatibility/2006">
              <mc:Choice xmlns:v="urn:schemas-microsoft-com:vml" Requires="v">
                <p:oleObj spid="_x0000_s3073" name="" r:id="rId1" imgW="4635500" imgH="3429000" progId="Equation.KSEE3">
                  <p:embed/>
                </p:oleObj>
              </mc:Choice>
              <mc:Fallback>
                <p:oleObj name="" r:id="rId1" imgW="4635500" imgH="3429000" progId="Equation.KSEE3">
                  <p:embed/>
                  <p:pic>
                    <p:nvPicPr>
                      <p:cNvPr id="0" name="图片 3072"/>
                      <p:cNvPicPr/>
                      <p:nvPr/>
                    </p:nvPicPr>
                    <p:blipFill>
                      <a:blip r:embed="rId2"/>
                      <a:stretch>
                        <a:fillRect/>
                      </a:stretch>
                    </p:blipFill>
                    <p:spPr>
                      <a:xfrm>
                        <a:off x="868045" y="1091248"/>
                        <a:ext cx="7233285" cy="5351780"/>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608330" y="433070"/>
          <a:ext cx="7364095" cy="504190"/>
        </p:xfrm>
        <a:graphic>
          <a:graphicData uri="http://schemas.openxmlformats.org/presentationml/2006/ole">
            <mc:AlternateContent xmlns:mc="http://schemas.openxmlformats.org/markup-compatibility/2006">
              <mc:Choice xmlns:v="urn:schemas-microsoft-com:vml" Requires="v">
                <p:oleObj spid="_x0000_s3074" name="" r:id="rId3" imgW="3708400" imgH="254000" progId="Equation.KSEE3">
                  <p:embed/>
                </p:oleObj>
              </mc:Choice>
              <mc:Fallback>
                <p:oleObj name="" r:id="rId3" imgW="3708400" imgH="254000" progId="Equation.KSEE3">
                  <p:embed/>
                  <p:pic>
                    <p:nvPicPr>
                      <p:cNvPr id="0" name="图片 3073"/>
                      <p:cNvPicPr/>
                      <p:nvPr/>
                    </p:nvPicPr>
                    <p:blipFill>
                      <a:blip r:embed="rId4"/>
                      <a:stretch>
                        <a:fillRect/>
                      </a:stretch>
                    </p:blipFill>
                    <p:spPr>
                      <a:xfrm>
                        <a:off x="608330" y="433070"/>
                        <a:ext cx="7364095" cy="504190"/>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8826500" y="278130"/>
          <a:ext cx="2471420" cy="659130"/>
        </p:xfrm>
        <a:graphic>
          <a:graphicData uri="http://schemas.openxmlformats.org/presentationml/2006/ole">
            <mc:AlternateContent xmlns:mc="http://schemas.openxmlformats.org/markup-compatibility/2006">
              <mc:Choice xmlns:v="urn:schemas-microsoft-com:vml" Requires="v">
                <p:oleObj spid="_x0000_s3075" name="" r:id="rId5" imgW="952500" imgH="254000" progId="Equation.KSEE3">
                  <p:embed/>
                </p:oleObj>
              </mc:Choice>
              <mc:Fallback>
                <p:oleObj name="" r:id="rId5" imgW="952500" imgH="254000" progId="Equation.KSEE3">
                  <p:embed/>
                  <p:pic>
                    <p:nvPicPr>
                      <p:cNvPr id="0" name="图片 3074"/>
                      <p:cNvPicPr/>
                      <p:nvPr/>
                    </p:nvPicPr>
                    <p:blipFill>
                      <a:blip r:embed="rId6"/>
                      <a:stretch>
                        <a:fillRect/>
                      </a:stretch>
                    </p:blipFill>
                    <p:spPr>
                      <a:xfrm>
                        <a:off x="8826500" y="278130"/>
                        <a:ext cx="2471420" cy="659130"/>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8582660" y="1674813"/>
          <a:ext cx="2958465" cy="1210945"/>
        </p:xfrm>
        <a:graphic>
          <a:graphicData uri="http://schemas.openxmlformats.org/presentationml/2006/ole">
            <mc:AlternateContent xmlns:mc="http://schemas.openxmlformats.org/markup-compatibility/2006">
              <mc:Choice xmlns:v="urn:schemas-microsoft-com:vml" Requires="v">
                <p:oleObj spid="_x0000_s3076" name="" r:id="rId7" imgW="1117600" imgH="457200" progId="Equation.KSEE3">
                  <p:embed/>
                </p:oleObj>
              </mc:Choice>
              <mc:Fallback>
                <p:oleObj name="" r:id="rId7" imgW="1117600" imgH="457200" progId="Equation.KSEE3">
                  <p:embed/>
                  <p:pic>
                    <p:nvPicPr>
                      <p:cNvPr id="0" name="图片 3075"/>
                      <p:cNvPicPr/>
                      <p:nvPr/>
                    </p:nvPicPr>
                    <p:blipFill>
                      <a:blip r:embed="rId8"/>
                      <a:stretch>
                        <a:fillRect/>
                      </a:stretch>
                    </p:blipFill>
                    <p:spPr>
                      <a:xfrm>
                        <a:off x="8582660" y="1674813"/>
                        <a:ext cx="2958465" cy="1210945"/>
                      </a:xfrm>
                      <a:prstGeom prst="rect">
                        <a:avLst/>
                      </a:prstGeom>
                    </p:spPr>
                  </p:pic>
                </p:oleObj>
              </mc:Fallback>
            </mc:AlternateContent>
          </a:graphicData>
        </a:graphic>
      </p:graphicFrame>
      <p:sp>
        <p:nvSpPr>
          <p:cNvPr id="2" name="文本框 1"/>
          <p:cNvSpPr txBox="1"/>
          <p:nvPr/>
        </p:nvSpPr>
        <p:spPr>
          <a:xfrm>
            <a:off x="8956040" y="4058920"/>
            <a:ext cx="2211070" cy="1198880"/>
          </a:xfrm>
          <a:prstGeom prst="rect">
            <a:avLst/>
          </a:prstGeom>
          <a:noFill/>
        </p:spPr>
        <p:txBody>
          <a:bodyPr wrap="square" rtlCol="0">
            <a:spAutoFit/>
          </a:bodyPr>
          <a:p>
            <a:r>
              <a:rPr lang="zh-CN" altLang="en-US" sz="3600">
                <a:solidFill>
                  <a:srgbClr val="FF0000"/>
                </a:solidFill>
              </a:rPr>
              <a:t>存在多个间接耦合！</a:t>
            </a:r>
            <a:endParaRPr lang="zh-CN" altLang="en-US" sz="3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104140" y="1666875"/>
            <a:ext cx="11595735" cy="5171440"/>
          </a:xfrm>
          <a:prstGeom prst="rect">
            <a:avLst/>
          </a:prstGeom>
        </p:spPr>
      </p:pic>
      <p:sp>
        <p:nvSpPr>
          <p:cNvPr id="5" name="标题 4"/>
          <p:cNvSpPr>
            <a:spLocks noGrp="1"/>
          </p:cNvSpPr>
          <p:nvPr>
            <p:ph type="title"/>
          </p:nvPr>
        </p:nvSpPr>
        <p:spPr>
          <a:xfrm>
            <a:off x="164465" y="46990"/>
            <a:ext cx="10515600" cy="1325563"/>
          </a:xfrm>
        </p:spPr>
        <p:txBody>
          <a:bodyPr/>
          <a:p>
            <a:r>
              <a:rPr lang="zh-CN" altLang="en-US"/>
              <a:t>间接耦合影响的分析</a:t>
            </a:r>
            <a:endParaRPr lang="zh-CN" altLang="en-US"/>
          </a:p>
        </p:txBody>
      </p:sp>
      <p:sp>
        <p:nvSpPr>
          <p:cNvPr id="6" name="文本框 5"/>
          <p:cNvSpPr txBox="1"/>
          <p:nvPr/>
        </p:nvSpPr>
        <p:spPr>
          <a:xfrm>
            <a:off x="1697990" y="1145540"/>
            <a:ext cx="1450975" cy="583565"/>
          </a:xfrm>
          <a:prstGeom prst="rect">
            <a:avLst/>
          </a:prstGeom>
          <a:noFill/>
        </p:spPr>
        <p:txBody>
          <a:bodyPr wrap="square" rtlCol="0">
            <a:spAutoFit/>
          </a:bodyPr>
          <a:p>
            <a:r>
              <a:rPr lang="zh-CN" altLang="en-US" sz="3200"/>
              <a:t>耦合前</a:t>
            </a:r>
            <a:endParaRPr lang="zh-CN" altLang="en-US" sz="3200"/>
          </a:p>
        </p:txBody>
      </p:sp>
      <p:sp>
        <p:nvSpPr>
          <p:cNvPr id="7" name="文本框 6"/>
          <p:cNvSpPr txBox="1"/>
          <p:nvPr/>
        </p:nvSpPr>
        <p:spPr>
          <a:xfrm>
            <a:off x="5370830" y="1145540"/>
            <a:ext cx="1450975" cy="583565"/>
          </a:xfrm>
          <a:prstGeom prst="rect">
            <a:avLst/>
          </a:prstGeom>
          <a:noFill/>
        </p:spPr>
        <p:txBody>
          <a:bodyPr wrap="square" rtlCol="0">
            <a:spAutoFit/>
          </a:bodyPr>
          <a:p>
            <a:r>
              <a:rPr lang="en-US" altLang="zh-CN" sz="3200"/>
              <a:t>shift </a:t>
            </a:r>
            <a:r>
              <a:rPr lang="zh-CN" altLang="zh-CN" sz="3200"/>
              <a:t>后</a:t>
            </a:r>
            <a:endParaRPr lang="zh-CN" altLang="zh-CN" sz="3200"/>
          </a:p>
        </p:txBody>
      </p:sp>
      <p:sp>
        <p:nvSpPr>
          <p:cNvPr id="8" name="文本框 7"/>
          <p:cNvSpPr txBox="1"/>
          <p:nvPr/>
        </p:nvSpPr>
        <p:spPr>
          <a:xfrm>
            <a:off x="8924925" y="1145540"/>
            <a:ext cx="1951355" cy="583565"/>
          </a:xfrm>
          <a:prstGeom prst="rect">
            <a:avLst/>
          </a:prstGeom>
          <a:noFill/>
        </p:spPr>
        <p:txBody>
          <a:bodyPr wrap="square" rtlCol="0">
            <a:spAutoFit/>
          </a:bodyPr>
          <a:p>
            <a:r>
              <a:rPr lang="zh-CN" altLang="en-US" sz="3200"/>
              <a:t>实际能级</a:t>
            </a:r>
            <a:endParaRPr lang="zh-CN" altLang="en-US" sz="3200"/>
          </a:p>
        </p:txBody>
      </p:sp>
      <p:sp>
        <p:nvSpPr>
          <p:cNvPr id="9" name="右箭头 8"/>
          <p:cNvSpPr/>
          <p:nvPr/>
        </p:nvSpPr>
        <p:spPr>
          <a:xfrm>
            <a:off x="3426460" y="1372870"/>
            <a:ext cx="1701800" cy="2247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右箭头 9"/>
          <p:cNvSpPr/>
          <p:nvPr/>
        </p:nvSpPr>
        <p:spPr>
          <a:xfrm>
            <a:off x="7022465" y="1372870"/>
            <a:ext cx="1701800" cy="2247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11" name="对象 10"/>
          <p:cNvGraphicFramePr/>
          <p:nvPr/>
        </p:nvGraphicFramePr>
        <p:xfrm>
          <a:off x="7255510" y="5492750"/>
          <a:ext cx="3620770" cy="1096010"/>
        </p:xfrm>
        <a:graphic>
          <a:graphicData uri="http://schemas.openxmlformats.org/presentationml/2006/ole">
            <mc:AlternateContent xmlns:mc="http://schemas.openxmlformats.org/markup-compatibility/2006">
              <mc:Choice xmlns:v="urn:schemas-microsoft-com:vml" Requires="v">
                <p:oleObj spid="_x0000_s12" name="" r:id="rId2" imgW="711200" imgH="393700" progId="Equation.KSEE3">
                  <p:embed/>
                </p:oleObj>
              </mc:Choice>
              <mc:Fallback>
                <p:oleObj name="" r:id="rId2" imgW="711200" imgH="393700" progId="Equation.KSEE3">
                  <p:embed/>
                  <p:pic>
                    <p:nvPicPr>
                      <p:cNvPr id="0" name="图片 11"/>
                      <p:cNvPicPr/>
                      <p:nvPr/>
                    </p:nvPicPr>
                    <p:blipFill>
                      <a:blip r:embed="rId3"/>
                      <a:stretch>
                        <a:fillRect/>
                      </a:stretch>
                    </p:blipFill>
                    <p:spPr>
                      <a:xfrm>
                        <a:off x="7255510" y="5492750"/>
                        <a:ext cx="3620770" cy="1096010"/>
                      </a:xfrm>
                      <a:prstGeom prst="rect">
                        <a:avLst/>
                      </a:prstGeom>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流程图: 可选过程 10"/>
          <p:cNvSpPr/>
          <p:nvPr/>
        </p:nvSpPr>
        <p:spPr>
          <a:xfrm>
            <a:off x="150495" y="1024255"/>
            <a:ext cx="3500120" cy="2487295"/>
          </a:xfrm>
          <a:prstGeom prst="flowChartAlternateProcess">
            <a:avLst/>
          </a:prstGeom>
          <a:solidFill>
            <a:srgbClr val="FFFF00"/>
          </a:solidFill>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graphicFrame>
        <p:nvGraphicFramePr>
          <p:cNvPr id="4" name="对象 3">
            <a:hlinkClick r:id="" action="ppaction://ole?verb="/>
          </p:cNvPr>
          <p:cNvGraphicFramePr>
            <a:graphicFrameLocks noChangeAspect="1"/>
          </p:cNvGraphicFramePr>
          <p:nvPr/>
        </p:nvGraphicFramePr>
        <p:xfrm>
          <a:off x="201930" y="1705610"/>
          <a:ext cx="3245485" cy="1731010"/>
        </p:xfrm>
        <a:graphic>
          <a:graphicData uri="http://schemas.openxmlformats.org/presentationml/2006/ole">
            <mc:AlternateContent xmlns:mc="http://schemas.openxmlformats.org/markup-compatibility/2006">
              <mc:Choice xmlns:v="urn:schemas-microsoft-com:vml" Requires="v">
                <p:oleObj spid="_x0000_s4097" name="" r:id="rId1" imgW="1333500" imgH="711200" progId="Equation.KSEE3">
                  <p:embed/>
                </p:oleObj>
              </mc:Choice>
              <mc:Fallback>
                <p:oleObj name="" r:id="rId1" imgW="1333500" imgH="711200" progId="Equation.KSEE3">
                  <p:embed/>
                  <p:pic>
                    <p:nvPicPr>
                      <p:cNvPr id="0" name="图片 4096"/>
                      <p:cNvPicPr/>
                      <p:nvPr/>
                    </p:nvPicPr>
                    <p:blipFill>
                      <a:blip r:embed="rId2"/>
                      <a:stretch>
                        <a:fillRect/>
                      </a:stretch>
                    </p:blipFill>
                    <p:spPr>
                      <a:xfrm>
                        <a:off x="201930" y="1705610"/>
                        <a:ext cx="3245485" cy="1731010"/>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363855" y="1121410"/>
          <a:ext cx="2922270" cy="584200"/>
        </p:xfrm>
        <a:graphic>
          <a:graphicData uri="http://schemas.openxmlformats.org/presentationml/2006/ole">
            <mc:AlternateContent xmlns:mc="http://schemas.openxmlformats.org/markup-compatibility/2006">
              <mc:Choice xmlns:v="urn:schemas-microsoft-com:vml" Requires="v">
                <p:oleObj spid="_x0000_s3074" name="" r:id="rId3" imgW="1270000" imgH="254000" progId="Equation.KSEE3">
                  <p:embed/>
                </p:oleObj>
              </mc:Choice>
              <mc:Fallback>
                <p:oleObj name="" r:id="rId3" imgW="1270000" imgH="254000" progId="Equation.KSEE3">
                  <p:embed/>
                  <p:pic>
                    <p:nvPicPr>
                      <p:cNvPr id="0" name="图片 3073"/>
                      <p:cNvPicPr/>
                      <p:nvPr/>
                    </p:nvPicPr>
                    <p:blipFill>
                      <a:blip r:embed="rId4"/>
                      <a:stretch>
                        <a:fillRect/>
                      </a:stretch>
                    </p:blipFill>
                    <p:spPr>
                      <a:xfrm>
                        <a:off x="363855" y="1121410"/>
                        <a:ext cx="2922270" cy="584200"/>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3964623" y="860425"/>
          <a:ext cx="5843905" cy="845185"/>
        </p:xfrm>
        <a:graphic>
          <a:graphicData uri="http://schemas.openxmlformats.org/presentationml/2006/ole">
            <mc:AlternateContent xmlns:mc="http://schemas.openxmlformats.org/markup-compatibility/2006">
              <mc:Choice xmlns:v="urn:schemas-microsoft-com:vml" Requires="v">
                <p:oleObj spid="_x0000_s4098" name="" r:id="rId5" imgW="3162300" imgH="457200" progId="Equation.KSEE3">
                  <p:embed/>
                </p:oleObj>
              </mc:Choice>
              <mc:Fallback>
                <p:oleObj name="" r:id="rId5" imgW="3162300" imgH="457200" progId="Equation.KSEE3">
                  <p:embed/>
                  <p:pic>
                    <p:nvPicPr>
                      <p:cNvPr id="0" name="图片 4097"/>
                      <p:cNvPicPr/>
                      <p:nvPr/>
                    </p:nvPicPr>
                    <p:blipFill>
                      <a:blip r:embed="rId6"/>
                      <a:stretch>
                        <a:fillRect/>
                      </a:stretch>
                    </p:blipFill>
                    <p:spPr>
                      <a:xfrm>
                        <a:off x="3964623" y="860425"/>
                        <a:ext cx="5843905" cy="845185"/>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3964940" y="2146300"/>
          <a:ext cx="7635875" cy="1011555"/>
        </p:xfrm>
        <a:graphic>
          <a:graphicData uri="http://schemas.openxmlformats.org/presentationml/2006/ole">
            <mc:AlternateContent xmlns:mc="http://schemas.openxmlformats.org/markup-compatibility/2006">
              <mc:Choice xmlns:v="urn:schemas-microsoft-com:vml" Requires="v">
                <p:oleObj spid="_x0000_s4099" name="" r:id="rId7" imgW="4025900" imgH="533400" progId="Equation.KSEE3">
                  <p:embed/>
                </p:oleObj>
              </mc:Choice>
              <mc:Fallback>
                <p:oleObj name="" r:id="rId7" imgW="4025900" imgH="533400" progId="Equation.KSEE3">
                  <p:embed/>
                  <p:pic>
                    <p:nvPicPr>
                      <p:cNvPr id="0" name="图片 4098"/>
                      <p:cNvPicPr/>
                      <p:nvPr/>
                    </p:nvPicPr>
                    <p:blipFill>
                      <a:blip r:embed="rId8"/>
                      <a:stretch>
                        <a:fillRect/>
                      </a:stretch>
                    </p:blipFill>
                    <p:spPr>
                      <a:xfrm>
                        <a:off x="3964940" y="2146300"/>
                        <a:ext cx="7635875" cy="1011555"/>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759143" y="4610735"/>
          <a:ext cx="9664065" cy="1577975"/>
        </p:xfrm>
        <a:graphic>
          <a:graphicData uri="http://schemas.openxmlformats.org/presentationml/2006/ole">
            <mc:AlternateContent xmlns:mc="http://schemas.openxmlformats.org/markup-compatibility/2006">
              <mc:Choice xmlns:v="urn:schemas-microsoft-com:vml" Requires="v">
                <p:oleObj spid="_x0000_s4101" name="" r:id="rId9" imgW="4977765" imgH="812800" progId="Equation.KSEE3">
                  <p:embed/>
                </p:oleObj>
              </mc:Choice>
              <mc:Fallback>
                <p:oleObj name="" r:id="rId9" imgW="4977765" imgH="812800" progId="Equation.KSEE3">
                  <p:embed/>
                  <p:pic>
                    <p:nvPicPr>
                      <p:cNvPr id="0" name="图片 4100"/>
                      <p:cNvPicPr/>
                      <p:nvPr/>
                    </p:nvPicPr>
                    <p:blipFill>
                      <a:blip r:embed="rId10"/>
                      <a:stretch>
                        <a:fillRect/>
                      </a:stretch>
                    </p:blipFill>
                    <p:spPr>
                      <a:xfrm>
                        <a:off x="759143" y="4610735"/>
                        <a:ext cx="9664065" cy="1577975"/>
                      </a:xfrm>
                      <a:prstGeom prst="rect">
                        <a:avLst/>
                      </a:prstGeom>
                    </p:spPr>
                  </p:pic>
                </p:oleObj>
              </mc:Fallback>
            </mc:AlternateContent>
          </a:graphicData>
        </a:graphic>
      </p:graphicFrame>
      <p:graphicFrame>
        <p:nvGraphicFramePr>
          <p:cNvPr id="3" name="对象 2">
            <a:hlinkClick r:id="" action="ppaction://ole?verb="/>
          </p:cNvPr>
          <p:cNvGraphicFramePr>
            <a:graphicFrameLocks noChangeAspect="1"/>
          </p:cNvGraphicFramePr>
          <p:nvPr/>
        </p:nvGraphicFramePr>
        <p:xfrm>
          <a:off x="5638800" y="3098165"/>
          <a:ext cx="914400" cy="215900"/>
        </p:xfrm>
        <a:graphic>
          <a:graphicData uri="http://schemas.openxmlformats.org/presentationml/2006/ole">
            <mc:AlternateContent xmlns:mc="http://schemas.openxmlformats.org/markup-compatibility/2006">
              <mc:Choice xmlns:v="urn:schemas-microsoft-com:vml" Requires="v">
                <p:oleObj spid="_x0000_s1025" name="" r:id="rId11" imgW="914400" imgH="215900" progId="Equation.KSEE3">
                  <p:embed/>
                </p:oleObj>
              </mc:Choice>
              <mc:Fallback>
                <p:oleObj name="" r:id="rId11" imgW="914400" imgH="215900" progId="Equation.KSEE3">
                  <p:embed/>
                  <p:pic>
                    <p:nvPicPr>
                      <p:cNvPr id="0" name="图片 1024"/>
                      <p:cNvPicPr/>
                      <p:nvPr/>
                    </p:nvPicPr>
                    <p:blipFill>
                      <a:blip r:embed="rId12"/>
                      <a:stretch>
                        <a:fillRect/>
                      </a:stretch>
                    </p:blipFill>
                    <p:spPr>
                      <a:xfrm>
                        <a:off x="5638800" y="3098165"/>
                        <a:ext cx="914400" cy="215900"/>
                      </a:xfrm>
                      <a:prstGeom prst="rect">
                        <a:avLst/>
                      </a:prstGeom>
                    </p:spPr>
                  </p:pic>
                </p:oleObj>
              </mc:Fallback>
            </mc:AlternateContent>
          </a:graphicData>
        </a:graphic>
      </p:graphicFrame>
      <p:graphicFrame>
        <p:nvGraphicFramePr>
          <p:cNvPr id="10" name="对象 9">
            <a:hlinkClick r:id="" action="ppaction://ole?verb="/>
          </p:cNvPr>
          <p:cNvGraphicFramePr>
            <a:graphicFrameLocks noChangeAspect="1"/>
          </p:cNvGraphicFramePr>
          <p:nvPr/>
        </p:nvGraphicFramePr>
        <p:xfrm>
          <a:off x="3777615" y="3183890"/>
          <a:ext cx="2301875" cy="1013460"/>
        </p:xfrm>
        <a:graphic>
          <a:graphicData uri="http://schemas.openxmlformats.org/presentationml/2006/ole">
            <mc:AlternateContent xmlns:mc="http://schemas.openxmlformats.org/markup-compatibility/2006">
              <mc:Choice xmlns:v="urn:schemas-microsoft-com:vml" Requires="v">
                <p:oleObj spid="_x0000_s1026" name="" r:id="rId13" imgW="952500" imgH="419100" progId="Equation.KSEE3">
                  <p:embed/>
                </p:oleObj>
              </mc:Choice>
              <mc:Fallback>
                <p:oleObj name="" r:id="rId13" imgW="952500" imgH="419100" progId="Equation.KSEE3">
                  <p:embed/>
                  <p:pic>
                    <p:nvPicPr>
                      <p:cNvPr id="0" name="图片 1025"/>
                      <p:cNvPicPr/>
                      <p:nvPr/>
                    </p:nvPicPr>
                    <p:blipFill>
                      <a:blip r:embed="rId14"/>
                      <a:stretch>
                        <a:fillRect/>
                      </a:stretch>
                    </p:blipFill>
                    <p:spPr>
                      <a:xfrm>
                        <a:off x="3777615" y="3183890"/>
                        <a:ext cx="2301875" cy="1013460"/>
                      </a:xfrm>
                      <a:prstGeom prst="rect">
                        <a:avLst/>
                      </a:prstGeom>
                    </p:spPr>
                  </p:pic>
                </p:oleObj>
              </mc:Fallback>
            </mc:AlternateContent>
          </a:graphicData>
        </a:graphic>
      </p:graphicFrame>
      <p:graphicFrame>
        <p:nvGraphicFramePr>
          <p:cNvPr id="12" name="对象 11">
            <a:hlinkClick r:id="" action="ppaction://ole?verb="/>
          </p:cNvPr>
          <p:cNvGraphicFramePr>
            <a:graphicFrameLocks noChangeAspect="1"/>
          </p:cNvGraphicFramePr>
          <p:nvPr/>
        </p:nvGraphicFramePr>
        <p:xfrm>
          <a:off x="6430645" y="3098165"/>
          <a:ext cx="4855845" cy="958850"/>
        </p:xfrm>
        <a:graphic>
          <a:graphicData uri="http://schemas.openxmlformats.org/presentationml/2006/ole">
            <mc:AlternateContent xmlns:mc="http://schemas.openxmlformats.org/markup-compatibility/2006">
              <mc:Choice xmlns:v="urn:schemas-microsoft-com:vml" Requires="v">
                <p:oleObj spid="_x0000_s1027" name="" r:id="rId15" imgW="1993900" imgH="393700" progId="Equation.KSEE3">
                  <p:embed/>
                </p:oleObj>
              </mc:Choice>
              <mc:Fallback>
                <p:oleObj name="" r:id="rId15" imgW="1993900" imgH="393700" progId="Equation.KSEE3">
                  <p:embed/>
                  <p:pic>
                    <p:nvPicPr>
                      <p:cNvPr id="0" name="图片 1026"/>
                      <p:cNvPicPr/>
                      <p:nvPr/>
                    </p:nvPicPr>
                    <p:blipFill>
                      <a:blip r:embed="rId16"/>
                      <a:stretch>
                        <a:fillRect/>
                      </a:stretch>
                    </p:blipFill>
                    <p:spPr>
                      <a:xfrm>
                        <a:off x="6430645" y="3098165"/>
                        <a:ext cx="4855845" cy="958850"/>
                      </a:xfrm>
                      <a:prstGeom prst="rect">
                        <a:avLst/>
                      </a:prstGeom>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336550" y="810895"/>
            <a:ext cx="10424795" cy="5727065"/>
          </a:xfrm>
          <a:prstGeom prst="rect">
            <a:avLst/>
          </a:prstGeom>
        </p:spPr>
      </p:pic>
      <p:sp>
        <p:nvSpPr>
          <p:cNvPr id="5" name="文本框 4"/>
          <p:cNvSpPr txBox="1"/>
          <p:nvPr/>
        </p:nvSpPr>
        <p:spPr>
          <a:xfrm>
            <a:off x="336550" y="221615"/>
            <a:ext cx="3543300" cy="460375"/>
          </a:xfrm>
          <a:prstGeom prst="rect">
            <a:avLst/>
          </a:prstGeom>
          <a:noFill/>
        </p:spPr>
        <p:txBody>
          <a:bodyPr wrap="none" rtlCol="0">
            <a:spAutoFit/>
          </a:bodyPr>
          <a:p>
            <a:r>
              <a:rPr lang="en-US" altLang="zh-CN" sz="2400"/>
              <a:t>00</a:t>
            </a:r>
            <a:r>
              <a:rPr lang="zh-CN" altLang="en-US" sz="2400"/>
              <a:t>与</a:t>
            </a:r>
            <a:r>
              <a:rPr lang="en-US" altLang="zh-CN" sz="2400"/>
              <a:t>10</a:t>
            </a:r>
            <a:r>
              <a:rPr lang="zh-CN" altLang="en-US" sz="2400"/>
              <a:t>之间的耦合示意图</a:t>
            </a:r>
            <a:endParaRPr lang="zh-CN" altLang="en-US" sz="2400"/>
          </a:p>
        </p:txBody>
      </p:sp>
      <p:pic>
        <p:nvPicPr>
          <p:cNvPr id="2" name="图片 1"/>
          <p:cNvPicPr>
            <a:picLocks noChangeAspect="1"/>
          </p:cNvPicPr>
          <p:nvPr/>
        </p:nvPicPr>
        <p:blipFill>
          <a:blip r:embed="rId2"/>
          <a:stretch>
            <a:fillRect/>
          </a:stretch>
        </p:blipFill>
        <p:spPr>
          <a:xfrm>
            <a:off x="7435850" y="2124710"/>
            <a:ext cx="4704080" cy="2609215"/>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5394</Words>
  <Application>WPS 演示</Application>
  <PresentationFormat>宽屏</PresentationFormat>
  <Paragraphs>1008</Paragraphs>
  <Slides>36</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40</vt:i4>
      </vt:variant>
      <vt:variant>
        <vt:lpstr>幻灯片标题</vt:lpstr>
      </vt:variant>
      <vt:variant>
        <vt:i4>36</vt:i4>
      </vt:variant>
    </vt:vector>
  </HeadingPairs>
  <TitlesOfParts>
    <vt:vector size="84" baseType="lpstr">
      <vt:lpstr>Arial</vt:lpstr>
      <vt:lpstr>宋体</vt:lpstr>
      <vt:lpstr>Wingdings</vt:lpstr>
      <vt:lpstr>Calibri Light</vt:lpstr>
      <vt:lpstr>Calibri</vt:lpstr>
      <vt:lpstr>微软雅黑</vt:lpstr>
      <vt:lpstr>Arial Unicode MS</vt:lpstr>
      <vt:lpstr>Office 主题</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IBM CNOT GATE 仿真</vt:lpstr>
      <vt:lpstr>PowerPoint 演示文稿</vt:lpstr>
      <vt:lpstr>PowerPoint 演示文稿</vt:lpstr>
      <vt:lpstr>原理分析（注：由于编排没协调好，本节control和target顺序对调）</vt:lpstr>
      <vt:lpstr>PowerPoint 演示文稿</vt:lpstr>
      <vt:lpstr>PowerPoint 演示文稿</vt:lpstr>
      <vt:lpstr>间接耦合简要分析</vt:lpstr>
      <vt:lpstr>间接耦合简要分析</vt:lpstr>
      <vt:lpstr>PowerPoint 演示文稿</vt:lpstr>
      <vt:lpstr>PowerPoint 演示文稿</vt:lpstr>
      <vt:lpstr>PowerPoint 演示文稿</vt:lpstr>
      <vt:lpstr>哈密顿矩阵数值解</vt:lpstr>
      <vt:lpstr>PowerPoint 演示文稿</vt:lpstr>
      <vt:lpstr>PowerPoint 演示文稿</vt:lpstr>
      <vt:lpstr>尝试IBM参数</vt:lpstr>
      <vt:lpstr>fidelity and phase of 4 basis and '++','00+11'</vt:lpstr>
      <vt:lpstr>PowerPoint 演示文稿</vt:lpstr>
      <vt:lpstr>误差矩阵估计平均保真度（3比特2能级为例）</vt:lpstr>
      <vt:lpstr>证明：</vt:lpstr>
      <vt:lpstr>结论</vt:lpstr>
      <vt:lpstr>附录：</vt:lpstr>
      <vt:lpstr>二能级系统近似(非绝热驱动)</vt:lpstr>
      <vt:lpstr>fidelity and phase of 4 basis(without compensate)</vt:lpstr>
      <vt:lpstr>fidelity and phase of 4 basis(with compensate)</vt:lpstr>
      <vt:lpstr>含腔三能级系统</vt:lpstr>
      <vt:lpstr>fidelity and phase of 4 basis and '++','00+11'</vt:lpstr>
      <vt:lpstr>增大耦合强度减小门时间</vt:lpstr>
      <vt:lpstr>fidelity and phase of 4 basis and '++','00+11'</vt:lpstr>
      <vt:lpstr>尝试IBM参数</vt:lpstr>
      <vt:lpstr>fidelity and phase of 4 basis and '++','00+11'</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李少炜</dc:creator>
  <cp:lastModifiedBy>Administrator</cp:lastModifiedBy>
  <cp:revision>9</cp:revision>
  <dcterms:created xsi:type="dcterms:W3CDTF">2015-05-05T08:02:00Z</dcterms:created>
  <dcterms:modified xsi:type="dcterms:W3CDTF">2017-11-30T15:13:47Z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