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9" r:id="rId4"/>
    <p:sldId id="272" r:id="rId6"/>
    <p:sldId id="257" r:id="rId7"/>
    <p:sldId id="260" r:id="rId8"/>
    <p:sldId id="372" r:id="rId9"/>
    <p:sldId id="273" r:id="rId10"/>
    <p:sldId id="261" r:id="rId11"/>
    <p:sldId id="353" r:id="rId12"/>
    <p:sldId id="262" r:id="rId13"/>
    <p:sldId id="279" r:id="rId14"/>
    <p:sldId id="263" r:id="rId15"/>
    <p:sldId id="282" r:id="rId16"/>
    <p:sldId id="349" r:id="rId17"/>
    <p:sldId id="355" r:id="rId18"/>
    <p:sldId id="351" r:id="rId19"/>
    <p:sldId id="374" r:id="rId20"/>
    <p:sldId id="320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2"/>
      </p:cViewPr>
      <p:guideLst>
        <p:guide orient="horz" pos="2233"/>
        <p:guide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24D9BD-CE48-4838-9F52-8D5C10F3E78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0C800B-FB69-4943-A84D-70A9151FA36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A33610-AD4B-4A7F-A671-276AC9159D0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0">
          <a:gsLst>
            <a:gs pos="0">
              <a:srgbClr val="D7D9E1">
                <a:alpha val="100000"/>
              </a:srgbClr>
            </a:gs>
            <a:gs pos="25999">
              <a:srgbClr val="EBECF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D8E800-A88E-4C1F-A857-756D9DD1AE4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0C800B-FB69-4943-A84D-70A9151FA36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DD9F9-253D-47DA-B09A-F1772103176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ECB2CE-6952-4778-A178-E2B4CF49D9C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392E85-89B0-484F-BE25-5CBC7DA8A52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5F7A6E-0FAA-4B1D-93CC-B5D8A621B09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F023D0-952F-4278-A141-9243D7D33BB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85DB3F-E2A3-4EC7-B9E2-B2DB353C0C2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F8ACD3-4FEF-4374-A83E-B247C784912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DD9F9-253D-47DA-B09A-F1772103176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FE119-C92A-4F1A-9B53-09193EF6ADE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A33610-AD4B-4A7F-A671-276AC9159D0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0">
          <a:gsLst>
            <a:gs pos="0">
              <a:srgbClr val="D7D9E1">
                <a:alpha val="100000"/>
              </a:srgbClr>
            </a:gs>
            <a:gs pos="25999">
              <a:srgbClr val="EBECF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D8E800-A88E-4C1F-A857-756D9DD1AE4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ECB2CE-6952-4778-A178-E2B4CF49D9C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392E85-89B0-484F-BE25-5CBC7DA8A52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5F7A6E-0FAA-4B1D-93CC-B5D8A621B09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F023D0-952F-4278-A141-9243D7D33BB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85DB3F-E2A3-4EC7-B9E2-B2DB353C0C2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F8ACD3-4FEF-4374-A83E-B247C784912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FE119-C92A-4F1A-9B53-09193EF6ADE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09A05C-189A-4246-9E5E-9EC8D18E243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09A05C-189A-4246-9E5E-9EC8D18E243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microsoft.com/office/2007/relationships/media" Target="file:///C:\Users\Administrator\Desktop\Springloll-Falling%20In%20Love.mp3" TargetMode="External"/><Relationship Id="rId2" Type="http://schemas.openxmlformats.org/officeDocument/2006/relationships/audio" Target="file:///C:\Users\Administrator\Desktop\Springloll-Falling%20In%20Love.mp3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TextBox 55"/>
          <p:cNvSpPr txBox="1"/>
          <p:nvPr/>
        </p:nvSpPr>
        <p:spPr>
          <a:xfrm>
            <a:off x="4412933" y="1699895"/>
            <a:ext cx="77787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万达房产销售平台项目总结报告</a:t>
            </a:r>
            <a:endParaRPr lang="zh-CN" altLang="en-US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146213" y="8510588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Calibri" panose="020F0502020204030204" pitchFamily="34" charset="0"/>
              </a:rPr>
              <a:t>延时符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pic>
        <p:nvPicPr>
          <p:cNvPr id="3" name="Springloll-Falling In Love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0" y="29718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899910" y="5307965"/>
            <a:ext cx="50336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7030A0"/>
                </a:solidFill>
                <a:latin typeface="+mj-ea"/>
                <a:ea typeface="+mj-ea"/>
              </a:rPr>
              <a:t>指导老师：王老师</a:t>
            </a:r>
            <a:endParaRPr lang="zh-CN" altLang="en-US" sz="4400" b="1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6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40163" y="488950"/>
            <a:ext cx="45116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35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</a:t>
            </a:r>
            <a:endParaRPr kumimoji="0" lang="zh-CN" altLang="en-US" sz="3335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空心弧 3"/>
          <p:cNvSpPr/>
          <p:nvPr/>
        </p:nvSpPr>
        <p:spPr>
          <a:xfrm rot="5400000">
            <a:off x="514350" y="1876425"/>
            <a:ext cx="4191000" cy="3898900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32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422650" y="1989138"/>
            <a:ext cx="19224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489325" y="5710238"/>
            <a:ext cx="1919288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4584700" y="3251200"/>
            <a:ext cx="1779588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4" idx="2"/>
          </p:cNvCxnSpPr>
          <p:nvPr/>
        </p:nvCxnSpPr>
        <p:spPr bwMode="auto">
          <a:xfrm>
            <a:off x="4392613" y="4564063"/>
            <a:ext cx="1920875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38608" y="1418908"/>
            <a:ext cx="1496695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4" rIns="121908" bIns="60954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框架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6558280" y="1730375"/>
            <a:ext cx="5038725" cy="1367155"/>
          </a:xfrm>
          <a:prstGeom prst="rect">
            <a:avLst/>
          </a:prstGeom>
          <a:noFill/>
          <a:ln>
            <a:noFill/>
          </a:ln>
        </p:spPr>
        <p:txBody>
          <a:bodyPr wrap="square" lIns="121908" tIns="60954" rIns="121908" bIns="609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SSH是 struts+spring+hibernate的一个集成框架，是目前比较流行的一种Web应用程序开源框架。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0100" y="2316163"/>
            <a:ext cx="3013075" cy="3013075"/>
            <a:chOff x="1103084" y="2155824"/>
            <a:chExt cx="3176815" cy="3176815"/>
          </a:xfrm>
        </p:grpSpPr>
        <p:sp>
          <p:nvSpPr>
            <p:cNvPr id="12" name="椭圆 11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CCD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3119438" y="1700213"/>
            <a:ext cx="498475" cy="4984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75125" y="2981325"/>
            <a:ext cx="498475" cy="4984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48138" y="4292600"/>
            <a:ext cx="496888" cy="4968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19438" y="5426075"/>
            <a:ext cx="498475" cy="49688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19713" y="1419225"/>
            <a:ext cx="1144587" cy="1146175"/>
            <a:chOff x="3989630" y="984316"/>
            <a:chExt cx="858956" cy="858956"/>
          </a:xfrm>
        </p:grpSpPr>
        <p:grpSp>
          <p:nvGrpSpPr>
            <p:cNvPr id="19" name="组合 18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2" y="760412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49185" name="组合 54"/>
            <p:cNvGrpSpPr>
              <a:grpSpLocks noChangeAspect="1"/>
            </p:cNvGrpSpPr>
            <p:nvPr/>
          </p:nvGrpSpPr>
          <p:grpSpPr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21" name="Freeform 846"/>
              <p:cNvSpPr/>
              <p:nvPr/>
            </p:nvSpPr>
            <p:spPr bwMode="auto">
              <a:xfrm>
                <a:off x="3452771" y="2721800"/>
                <a:ext cx="239082" cy="233889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32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847"/>
              <p:cNvSpPr/>
              <p:nvPr/>
            </p:nvSpPr>
            <p:spPr bwMode="auto">
              <a:xfrm>
                <a:off x="3547088" y="2667713"/>
                <a:ext cx="44600" cy="138871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32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246813" y="2597150"/>
            <a:ext cx="1144587" cy="1146175"/>
            <a:chOff x="4684712" y="1948340"/>
            <a:chExt cx="858956" cy="858956"/>
          </a:xfrm>
        </p:grpSpPr>
        <p:grpSp>
          <p:nvGrpSpPr>
            <p:cNvPr id="26" name="组合 25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27" name="Freeform 168"/>
            <p:cNvSpPr>
              <a:spLocks noChangeAspect="1" noEditPoints="1"/>
            </p:cNvSpPr>
            <p:nvPr/>
          </p:nvSpPr>
          <p:spPr bwMode="auto">
            <a:xfrm>
              <a:off x="4918215" y="2221969"/>
              <a:ext cx="425308" cy="365235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32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88088" y="3992563"/>
            <a:ext cx="1144587" cy="1144587"/>
            <a:chOff x="4716016" y="2993953"/>
            <a:chExt cx="858956" cy="858956"/>
          </a:xfrm>
        </p:grpSpPr>
        <p:grpSp>
          <p:nvGrpSpPr>
            <p:cNvPr id="31" name="组合 30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32" name="Freeform 203"/>
            <p:cNvSpPr>
              <a:spLocks noChangeAspect="1" noEditPoints="1"/>
            </p:cNvSpPr>
            <p:nvPr/>
          </p:nvSpPr>
          <p:spPr bwMode="auto">
            <a:xfrm>
              <a:off x="4973346" y="3241752"/>
              <a:ext cx="370506" cy="357402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32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29238" y="5153025"/>
            <a:ext cx="1144587" cy="1144588"/>
            <a:chOff x="3996846" y="3864636"/>
            <a:chExt cx="858956" cy="858956"/>
          </a:xfrm>
        </p:grpSpPr>
        <p:grpSp>
          <p:nvGrpSpPr>
            <p:cNvPr id="36" name="组合 35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37" name="Freeform 110"/>
            <p:cNvSpPr>
              <a:spLocks noChangeAspect="1" noEditPoints="1"/>
            </p:cNvSpPr>
            <p:nvPr/>
          </p:nvSpPr>
          <p:spPr bwMode="auto">
            <a:xfrm>
              <a:off x="4212478" y="4064781"/>
              <a:ext cx="424117" cy="376463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32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478713" y="2662238"/>
            <a:ext cx="1859915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121908" tIns="60954" rIns="121908" bIns="60954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BOOTSTRAP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7391400" y="2973705"/>
            <a:ext cx="4780280" cy="951230"/>
          </a:xfrm>
          <a:prstGeom prst="rect">
            <a:avLst/>
          </a:prstGeom>
          <a:noFill/>
          <a:ln>
            <a:noFill/>
          </a:ln>
        </p:spPr>
        <p:txBody>
          <a:bodyPr wrap="square" lIns="121908" tIns="60954" rIns="121908" bIns="609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Bootstrap，来自 Twitter，是目前很受欢迎的前端框架。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78725" y="4037013"/>
            <a:ext cx="1672590" cy="551180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百度地图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243445" y="4564380"/>
            <a:ext cx="5075555" cy="951230"/>
          </a:xfrm>
          <a:prstGeom prst="rect">
            <a:avLst/>
          </a:prstGeom>
          <a:noFill/>
          <a:ln>
            <a:noFill/>
          </a:ln>
        </p:spPr>
        <p:txBody>
          <a:bodyPr wrap="square" lIns="121908" tIns="60954" rIns="121908" bIns="609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百度地图，拥有导航功能，实时公交到站信息功能，优化路线算法功能、实时路况功能;，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38608" y="5329555"/>
            <a:ext cx="2037715" cy="551180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SVN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maven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6638925" y="5710555"/>
            <a:ext cx="5219700" cy="951230"/>
          </a:xfrm>
          <a:prstGeom prst="rect">
            <a:avLst/>
          </a:prstGeom>
          <a:noFill/>
          <a:ln>
            <a:noFill/>
          </a:ln>
        </p:spPr>
        <p:txBody>
          <a:bodyPr wrap="square" lIns="121908" tIns="60954" rIns="121908" bIns="609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SVN站在更高层次上对现在的安全产品，从系统和控制的角度进行了"有机"和"无隙"的整合。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bldLvl="0" animBg="1"/>
      <p:bldP spid="15" grpId="0" bldLvl="0" animBg="1"/>
      <p:bldP spid="16" grpId="0" bldLvl="0" animBg="1"/>
      <p:bldP spid="17" grpId="0" bldLvl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68605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技术难点</a:t>
            </a:r>
            <a:endParaRPr kumimoji="0" lang="zh-CN" altLang="en-US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19"/>
          <p:cNvSpPr txBox="1"/>
          <p:nvPr/>
        </p:nvSpPr>
        <p:spPr>
          <a:xfrm>
            <a:off x="4450715" y="3910330"/>
            <a:ext cx="634365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中难免磕磕碰碰遇到很多问题，有已学过的，还有未学过的技术，对于未学过的技术总是要花费大量的时间进行研究，有的未能研究出来，就采用可以替代的技术，结果是好的，总是能够研究出来，让我们一起看一下遇到的技术难题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357" name="Text Box 58"/>
            <p:cNvSpPr txBox="1"/>
            <p:nvPr/>
          </p:nvSpPr>
          <p:spPr>
            <a:xfrm>
              <a:off x="1159958" y="3077737"/>
              <a:ext cx="782803" cy="707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5" name="组合 32"/>
          <p:cNvGrpSpPr/>
          <p:nvPr/>
        </p:nvGrpSpPr>
        <p:grpSpPr bwMode="auto">
          <a:xfrm>
            <a:off x="-144694" y="3341588"/>
            <a:ext cx="3956813" cy="675216"/>
            <a:chOff x="-1032447" y="0"/>
            <a:chExt cx="2967616" cy="506624"/>
          </a:xfrm>
          <a:solidFill>
            <a:schemeClr val="accent1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1" name="椭圆 35"/>
          <p:cNvSpPr>
            <a:spLocks noChangeArrowheads="1"/>
          </p:cNvSpPr>
          <p:nvPr/>
        </p:nvSpPr>
        <p:spPr bwMode="auto">
          <a:xfrm>
            <a:off x="1295400" y="1085850"/>
            <a:ext cx="1882140" cy="191833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52" name="组合 36"/>
          <p:cNvGrpSpPr/>
          <p:nvPr/>
        </p:nvGrpSpPr>
        <p:grpSpPr bwMode="auto">
          <a:xfrm flipV="1">
            <a:off x="3657600" y="3441067"/>
            <a:ext cx="2580217" cy="675217"/>
            <a:chOff x="0" y="0"/>
            <a:chExt cx="1935168" cy="506624"/>
          </a:xfrm>
          <a:solidFill>
            <a:schemeClr val="accent2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4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5" name="椭圆 39"/>
          <p:cNvSpPr>
            <a:spLocks noChangeArrowheads="1"/>
          </p:cNvSpPr>
          <p:nvPr/>
        </p:nvSpPr>
        <p:spPr bwMode="auto">
          <a:xfrm>
            <a:off x="4102100" y="4346575"/>
            <a:ext cx="1862455" cy="1843405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56" name="组合 40"/>
          <p:cNvGrpSpPr/>
          <p:nvPr/>
        </p:nvGrpSpPr>
        <p:grpSpPr bwMode="auto">
          <a:xfrm>
            <a:off x="6087533" y="3341588"/>
            <a:ext cx="2582333" cy="675216"/>
            <a:chOff x="0" y="0"/>
            <a:chExt cx="1935168" cy="506624"/>
          </a:xfrm>
          <a:solidFill>
            <a:schemeClr val="accent3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9" name="椭圆 43"/>
          <p:cNvSpPr>
            <a:spLocks noChangeArrowheads="1"/>
          </p:cNvSpPr>
          <p:nvPr/>
        </p:nvSpPr>
        <p:spPr bwMode="auto">
          <a:xfrm>
            <a:off x="6446520" y="1284605"/>
            <a:ext cx="1727835" cy="171958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" name="椭圆 45"/>
          <p:cNvSpPr>
            <a:spLocks noChangeArrowheads="1"/>
          </p:cNvSpPr>
          <p:nvPr/>
        </p:nvSpPr>
        <p:spPr bwMode="auto">
          <a:xfrm>
            <a:off x="9067800" y="4419600"/>
            <a:ext cx="1733550" cy="167513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" name="TextBox 47"/>
          <p:cNvSpPr/>
          <p:nvPr/>
        </p:nvSpPr>
        <p:spPr>
          <a:xfrm>
            <a:off x="488315" y="4939030"/>
            <a:ext cx="3169285" cy="18465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eaLnBrk="1" hangingPunct="1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自适应是一个难点，有些图片难以自适应，要考虑各种屏幕的大小，还要兼顾页面的美化问题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6" name="组合 53"/>
          <p:cNvGrpSpPr/>
          <p:nvPr/>
        </p:nvGrpSpPr>
        <p:grpSpPr bwMode="auto">
          <a:xfrm flipV="1">
            <a:off x="8513231" y="3441065"/>
            <a:ext cx="3823460" cy="675219"/>
            <a:chOff x="-1" y="0"/>
            <a:chExt cx="2865253" cy="506625"/>
          </a:xfrm>
          <a:solidFill>
            <a:schemeClr val="accent4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7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8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71" name="TextBox 58"/>
          <p:cNvSpPr/>
          <p:nvPr/>
        </p:nvSpPr>
        <p:spPr>
          <a:xfrm>
            <a:off x="3177540" y="1581150"/>
            <a:ext cx="2651125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eaLnBrk="1" hangingPunct="1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表格数据统计，查看信息使用最频繁的技术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62"/>
          <p:cNvSpPr/>
          <p:nvPr/>
        </p:nvSpPr>
        <p:spPr>
          <a:xfrm>
            <a:off x="6919278" y="5336223"/>
            <a:ext cx="1593850" cy="11074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自动批量省城房号，逻辑不太清晰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TextBox 66"/>
          <p:cNvSpPr/>
          <p:nvPr/>
        </p:nvSpPr>
        <p:spPr>
          <a:xfrm>
            <a:off x="8380730" y="1465580"/>
            <a:ext cx="3475355" cy="18465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eaLnBrk="1" hangingPunct="1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以前未接触到批量上传图片的问题，一时解决比较棘手，带参数上传图片遇到问题，花费了比较多的时间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TextBox 67"/>
          <p:cNvSpPr>
            <a:spLocks noChangeArrowheads="1"/>
          </p:cNvSpPr>
          <p:nvPr/>
        </p:nvSpPr>
        <p:spPr bwMode="auto">
          <a:xfrm>
            <a:off x="1395095" y="1589405"/>
            <a:ext cx="178308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bootstrap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分页技术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7" name="TextBox 68"/>
          <p:cNvSpPr>
            <a:spLocks noChangeArrowheads="1"/>
          </p:cNvSpPr>
          <p:nvPr/>
        </p:nvSpPr>
        <p:spPr bwMode="auto">
          <a:xfrm>
            <a:off x="6580505" y="1713230"/>
            <a:ext cx="1461135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批量上传图片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8" name="TextBox 70"/>
          <p:cNvSpPr>
            <a:spLocks noChangeArrowheads="1"/>
          </p:cNvSpPr>
          <p:nvPr/>
        </p:nvSpPr>
        <p:spPr bwMode="auto">
          <a:xfrm>
            <a:off x="4192905" y="4939030"/>
            <a:ext cx="1508760" cy="65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35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bootstrap</a:t>
            </a:r>
            <a:r>
              <a:rPr kumimoji="0" lang="zh-CN" altLang="en-US" sz="2135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自适应问题</a:t>
            </a:r>
            <a:endParaRPr kumimoji="0" lang="zh-CN" altLang="en-US" sz="213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9" name="TextBox 72"/>
          <p:cNvSpPr>
            <a:spLocks noChangeArrowheads="1"/>
          </p:cNvSpPr>
          <p:nvPr/>
        </p:nvSpPr>
        <p:spPr bwMode="auto">
          <a:xfrm>
            <a:off x="9241155" y="4888230"/>
            <a:ext cx="138684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自动生成房号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bldLvl="0" animBg="1"/>
      <p:bldP spid="59" grpId="0" bldLvl="0" animBg="1"/>
      <p:bldP spid="60" grpId="0" bldLvl="0" animBg="1"/>
      <p:bldP spid="62" grpId="0" bldLvl="0"/>
      <p:bldP spid="71" grpId="0" bldLvl="0"/>
      <p:bldP spid="73" grpId="0" bldLvl="0"/>
      <p:bldP spid="75" grpId="0" bldLvl="0"/>
      <p:bldP spid="76" grpId="0" bldLvl="0"/>
      <p:bldP spid="77" grpId="0" bldLvl="0"/>
      <p:bldP spid="78" grpId="0" bldLvl="0"/>
      <p:bldP spid="7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72161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攻克难关</a:t>
            </a:r>
            <a:endParaRPr kumimoji="0" lang="zh-CN" altLang="en-US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19"/>
          <p:cNvSpPr txBox="1"/>
          <p:nvPr/>
        </p:nvSpPr>
        <p:spPr>
          <a:xfrm>
            <a:off x="3922395" y="4207510"/>
            <a:ext cx="674687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遇到问题总要解决，总会有解决的办法，我们一路披荆斩棘 。。。。。。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357" name="Text Box 58"/>
            <p:cNvSpPr txBox="1"/>
            <p:nvPr/>
          </p:nvSpPr>
          <p:spPr>
            <a:xfrm>
              <a:off x="1159958" y="3077737"/>
              <a:ext cx="782803" cy="708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28" name="直接连接符 27"/>
          <p:cNvCxnSpPr/>
          <p:nvPr/>
        </p:nvCxnSpPr>
        <p:spPr>
          <a:xfrm flipH="1">
            <a:off x="3762375" y="5395913"/>
            <a:ext cx="23415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03938" y="5395913"/>
            <a:ext cx="23415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6200000" flipV="1">
            <a:off x="4933156" y="4225131"/>
            <a:ext cx="23415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2700000" flipH="1">
            <a:off x="4103688" y="4570413"/>
            <a:ext cx="2343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8900000">
            <a:off x="5761038" y="4570413"/>
            <a:ext cx="2343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159000" y="4699000"/>
            <a:ext cx="1314450" cy="133508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4940300"/>
            <a:ext cx="1189038" cy="1135380"/>
          </a:xfrm>
          <a:prstGeom prst="rect">
            <a:avLst/>
          </a:prstGeom>
          <a:noFill/>
        </p:spPr>
        <p:txBody>
          <a:bodyPr lIns="149698" tIns="74848" rIns="149698" bIns="74848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3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与同学相互沟通</a:t>
            </a:r>
            <a:endParaRPr kumimoji="0" lang="zh-CN" altLang="en-US" sz="213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41875" y="3895725"/>
            <a:ext cx="2497138" cy="3565525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1717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6109" y="5142781"/>
              <a:ext cx="396342" cy="8025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5114925" y="4697413"/>
            <a:ext cx="1951038" cy="9118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65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我们总会有解决的办法</a:t>
            </a:r>
            <a:endParaRPr kumimoji="0" lang="zh-CN" altLang="en-US" sz="266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149600" y="2409825"/>
            <a:ext cx="1314450" cy="133508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454650" y="1539875"/>
            <a:ext cx="1312863" cy="1335088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662863" y="2482850"/>
            <a:ext cx="1312863" cy="1335088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609013" y="4699000"/>
            <a:ext cx="1314450" cy="1335088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16275" y="2663825"/>
            <a:ext cx="1187450" cy="1135380"/>
          </a:xfrm>
          <a:prstGeom prst="rect">
            <a:avLst/>
          </a:prstGeom>
          <a:noFill/>
        </p:spPr>
        <p:txBody>
          <a:bodyPr lIns="149698" tIns="74848" rIns="149698" bIns="74848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3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上网查找资料学习</a:t>
            </a:r>
            <a:endParaRPr kumimoji="0" lang="zh-CN" altLang="en-US" sz="213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19738" y="1800225"/>
            <a:ext cx="1187450" cy="806450"/>
          </a:xfrm>
          <a:prstGeom prst="rect">
            <a:avLst/>
          </a:prstGeom>
          <a:noFill/>
        </p:spPr>
        <p:txBody>
          <a:bodyPr lIns="149698" tIns="74848" rIns="149698" bIns="74848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3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请教老师</a:t>
            </a:r>
            <a:endParaRPr kumimoji="0" lang="zh-CN" altLang="en-US" sz="213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26045" y="2663825"/>
            <a:ext cx="1187450" cy="1135380"/>
          </a:xfrm>
          <a:prstGeom prst="rect">
            <a:avLst/>
          </a:prstGeom>
          <a:noFill/>
        </p:spPr>
        <p:txBody>
          <a:bodyPr lIns="149698" tIns="74848" rIns="149698" bIns="74848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3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找可以替代的办法</a:t>
            </a:r>
            <a:endParaRPr kumimoji="0" lang="zh-CN" altLang="en-US" sz="213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88388" y="4941888"/>
            <a:ext cx="1187450" cy="1135380"/>
          </a:xfrm>
          <a:prstGeom prst="rect">
            <a:avLst/>
          </a:prstGeom>
          <a:noFill/>
        </p:spPr>
        <p:txBody>
          <a:bodyPr lIns="149698" tIns="74848" rIns="149698" bIns="74848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13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组员找组长帮忙</a:t>
            </a:r>
            <a:endParaRPr kumimoji="0" lang="zh-CN" altLang="en-US" sz="213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40163" y="488950"/>
            <a:ext cx="45116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35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解决办法</a:t>
            </a:r>
            <a:endParaRPr kumimoji="0" lang="zh-CN" altLang="en-US" sz="3335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/>
      <p:bldP spid="40" grpId="0"/>
      <p:bldP spid="41" grpId="0" bldLvl="0" animBg="1"/>
      <p:bldP spid="42" grpId="0" bldLvl="0" animBg="1"/>
      <p:bldP spid="68" grpId="0" bldLvl="0" animBg="1"/>
      <p:bldP spid="69" grpId="0" bldLvl="0" animBg="1"/>
      <p:bldP spid="70" grpId="0"/>
      <p:bldP spid="71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68605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项目总结</a:t>
            </a:r>
            <a:endParaRPr kumimoji="0" lang="zh-CN" altLang="en-US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357" name="Text Box 58"/>
            <p:cNvSpPr txBox="1"/>
            <p:nvPr/>
          </p:nvSpPr>
          <p:spPr>
            <a:xfrm>
              <a:off x="1159958" y="3077737"/>
              <a:ext cx="782803" cy="708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33140" y="4131945"/>
            <a:ext cx="748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>
                    <a:lumMod val="75000"/>
                  </a:schemeClr>
                </a:solidFill>
              </a:rPr>
              <a:t>我们一路艰辛，我们。。。。。。。。</a:t>
            </a:r>
            <a:endParaRPr lang="zh-CN" altLang="en-US" sz="28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Moni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44650"/>
            <a:ext cx="4192588" cy="3494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7" y="1835005"/>
            <a:ext cx="3744415" cy="2191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innerShdw blurRad="63500" dist="25400" dir="13500000">
              <a:prstClr val="black">
                <a:alpha val="21000"/>
              </a:prstClr>
            </a:innerShdw>
          </a:effectLst>
        </p:spPr>
      </p:pic>
      <p:pic>
        <p:nvPicPr>
          <p:cNvPr id="6" name="Picture 4" descr="Monitor-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525" y="1739900"/>
            <a:ext cx="1601788" cy="1960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5" descr="ip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593" y="2349500"/>
            <a:ext cx="3975100" cy="3811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90" y="2632075"/>
            <a:ext cx="2185670" cy="2506980"/>
          </a:xfrm>
          <a:prstGeom prst="rect">
            <a:avLst/>
          </a:prstGeom>
          <a:effectLst>
            <a:innerShdw blurRad="63500" dist="25400" dir="13500000">
              <a:prstClr val="black">
                <a:alpha val="26000"/>
              </a:prstClr>
            </a:innerShdw>
          </a:effectLst>
        </p:spPr>
      </p:pic>
      <p:pic>
        <p:nvPicPr>
          <p:cNvPr id="67593" name="Picture 7" descr="ipad-ligh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1555" y="2632075"/>
            <a:ext cx="1221105" cy="2635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46"/>
          <p:cNvSpPr txBox="1"/>
          <p:nvPr/>
        </p:nvSpPr>
        <p:spPr>
          <a:xfrm>
            <a:off x="2083753" y="1739900"/>
            <a:ext cx="1400810" cy="459105"/>
          </a:xfrm>
          <a:prstGeom prst="rect">
            <a:avLst/>
          </a:prstGeom>
          <a:noFill/>
        </p:spPr>
        <p:txBody>
          <a:bodyPr wrap="square" lIns="91428" tIns="45713" rIns="91428" bIns="45713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好的方面</a:t>
            </a:r>
            <a:endParaRPr kumimoji="0" lang="zh-CN" altLang="en-US" sz="2400" kern="0" cap="none" spc="0" normalizeH="0" baseline="0" noProof="0" dirty="0">
              <a:solidFill>
                <a:schemeClr val="accent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2084070" y="4026535"/>
            <a:ext cx="1904365" cy="459105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3" rIns="91428" bIns="45713">
            <a:spAutoFit/>
          </a:bodyPr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还待解决</a:t>
            </a:r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Box 49"/>
          <p:cNvSpPr txBox="1"/>
          <p:nvPr/>
        </p:nvSpPr>
        <p:spPr>
          <a:xfrm>
            <a:off x="974725" y="2199005"/>
            <a:ext cx="4413250" cy="1936750"/>
          </a:xfrm>
          <a:prstGeom prst="rect">
            <a:avLst/>
          </a:prstGeom>
          <a:noFill/>
        </p:spPr>
        <p:txBody>
          <a:bodyPr wrap="square" lIns="91428" tIns="45713" rIns="91428" bIns="45713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484849"/>
                </a:solidFill>
                <a:latin typeface="+mj-ea"/>
                <a:ea typeface="+mj-ea"/>
                <a:cs typeface="+mn-cs"/>
              </a:rPr>
              <a:t>组长和组员相互协作，相互配合，一起讨论协商，项目完成的较好，没有产生矛盾。综合运用各种技术，完成了项目</a:t>
            </a:r>
            <a:endParaRPr kumimoji="0" lang="zh-CN" altLang="en-US" sz="2000" kern="0" cap="none" spc="0" normalizeH="0" baseline="0" noProof="0" dirty="0">
              <a:solidFill>
                <a:srgbClr val="484849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50"/>
          <p:cNvSpPr txBox="1"/>
          <p:nvPr/>
        </p:nvSpPr>
        <p:spPr>
          <a:xfrm>
            <a:off x="974725" y="4485005"/>
            <a:ext cx="7962265" cy="1936750"/>
          </a:xfrm>
          <a:prstGeom prst="rect">
            <a:avLst/>
          </a:prstGeom>
          <a:noFill/>
        </p:spPr>
        <p:txBody>
          <a:bodyPr wrap="square" lIns="91428" tIns="45713" rIns="91428" bIns="45713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484849"/>
                </a:solidFill>
                <a:latin typeface="+mj-ea"/>
                <a:ea typeface="+mj-ea"/>
                <a:cs typeface="+mn-cs"/>
              </a:rPr>
              <a:t>组员有的逻辑思维不太清晰，对后台不太了解，有的对前端的美化不太会。</a:t>
            </a:r>
            <a:endParaRPr kumimoji="0" lang="zh-CN" altLang="en-US" sz="2000" kern="0" cap="none" spc="0" normalizeH="0" baseline="0" noProof="0" dirty="0">
              <a:solidFill>
                <a:srgbClr val="484849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484849"/>
                </a:solidFill>
                <a:latin typeface="+mj-ea"/>
                <a:ea typeface="+mj-ea"/>
                <a:cs typeface="+mn-cs"/>
              </a:rPr>
              <a:t>做项目的进度慢，还有待提高</a:t>
            </a:r>
            <a:endParaRPr kumimoji="0" lang="zh-CN" altLang="en-US" sz="2000" kern="0" cap="none" spc="0" normalizeH="0" baseline="0" noProof="0" dirty="0">
              <a:solidFill>
                <a:srgbClr val="484849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484849"/>
                </a:solidFill>
                <a:latin typeface="+mj-ea"/>
                <a:ea typeface="+mj-ea"/>
                <a:cs typeface="+mn-cs"/>
              </a:rPr>
              <a:t>很多学过的知识忘记了，还需回头复习</a:t>
            </a:r>
            <a:endParaRPr kumimoji="0" lang="zh-CN" altLang="en-US" sz="2000" kern="0" cap="none" spc="0" normalizeH="0" baseline="0" noProof="0" dirty="0">
              <a:solidFill>
                <a:srgbClr val="484849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0520" y="480695"/>
            <a:ext cx="4145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7030A0"/>
                </a:solidFill>
              </a:rPr>
              <a:t>总是没有十全十美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9" name="TextBox 58"/>
          <p:cNvSpPr txBox="1"/>
          <p:nvPr/>
        </p:nvSpPr>
        <p:spPr>
          <a:xfrm>
            <a:off x="14146213" y="8510588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Calibri" panose="020F0502020204030204" pitchFamily="34" charset="0"/>
              </a:rPr>
              <a:t>延时符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8775" y="2835275"/>
            <a:ext cx="3854450" cy="1187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7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谢谢观看</a:t>
            </a:r>
            <a:endParaRPr kumimoji="0" lang="zh-CN" altLang="zh-CN" sz="7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6386" name="图片 1" descr="z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6887" y="-104775"/>
            <a:ext cx="10479087" cy="698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72200" y="3069590"/>
            <a:ext cx="6029960" cy="3813810"/>
          </a:xfrm>
          <a:prstGeom prst="rect">
            <a:avLst/>
          </a:prstGeom>
          <a:noFill/>
        </p:spPr>
        <p:txBody>
          <a:bodyPr wrap="square" lIns="121848" tIns="60924" rIns="121848" bIns="60924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 </a:t>
            </a:r>
            <a:r>
              <a:rPr kumimoji="0" lang="zh-CN" altLang="en-US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组长：赖林辉</a:t>
            </a:r>
            <a:endParaRPr kumimoji="0" lang="zh-CN" altLang="en-US" sz="2400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400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组员：谢山林</a:t>
            </a:r>
            <a:r>
              <a:rPr kumimoji="0" lang="en-US" altLang="zh-CN" sz="2400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谢学培</a:t>
            </a:r>
            <a:endParaRPr kumimoji="0" lang="zh-CN" altLang="en-US" sz="2400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     </a:t>
            </a:r>
            <a:r>
              <a:rPr kumimoji="0" lang="zh-CN" altLang="en-US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陈桢     黄政</a:t>
            </a:r>
            <a:endParaRPr kumimoji="0" lang="zh-CN" altLang="en-US" sz="2400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     </a:t>
            </a:r>
            <a:r>
              <a:rPr kumimoji="0" lang="zh-CN" altLang="en-US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谭芳芳</a:t>
            </a:r>
            <a:r>
              <a:rPr kumimoji="0" lang="en-US" altLang="zh-CN" sz="2400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en-US" altLang="zh-CN" sz="1465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en-US" altLang="zh-CN" sz="1465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1465" kern="1200" cap="none" spc="0" normalizeH="0" baseline="0" noProof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3200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披靡，</a:t>
            </a:r>
            <a:r>
              <a:rPr kumimoji="0" lang="en-US" altLang="zh-CN" sz="3200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r>
              <a:rPr kumimoji="0" lang="zh-CN" altLang="en-US" sz="3200" kern="1200" cap="none" spc="0" normalizeH="0" baseline="0" noProof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我们勇往直前！</a:t>
            </a:r>
            <a:endParaRPr kumimoji="0" lang="zh-CN" altLang="en-US" sz="3200" kern="1200" cap="none" spc="0" normalizeH="0" baseline="0" noProof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35900" y="989013"/>
            <a:ext cx="1741806" cy="1692910"/>
            <a:chOff x="4345444" y="2542859"/>
            <a:chExt cx="1810880" cy="1811884"/>
          </a:xfrm>
        </p:grpSpPr>
        <p:grpSp>
          <p:nvGrpSpPr>
            <p:cNvPr id="7" name="组合 6"/>
            <p:cNvGrpSpPr/>
            <p:nvPr/>
          </p:nvGrpSpPr>
          <p:grpSpPr>
            <a:xfrm>
              <a:off x="4345444" y="2542859"/>
              <a:ext cx="1810880" cy="1811884"/>
              <a:chOff x="1463339" y="1072758"/>
              <a:chExt cx="1546340" cy="154663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05620" y="1157457"/>
                <a:ext cx="1504059" cy="146193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4565285" y="2662473"/>
              <a:ext cx="1371198" cy="14707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小组成员</a:t>
              </a: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69894" y="2100213"/>
            <a:ext cx="465928" cy="465928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84930" y="1096744"/>
            <a:ext cx="208389" cy="208389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93320" y="1316141"/>
            <a:ext cx="277920" cy="27792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05038" y="7889875"/>
            <a:ext cx="1077912" cy="447675"/>
          </a:xfrm>
          <a:prstGeom prst="rect">
            <a:avLst/>
          </a:prstGeom>
          <a:noFill/>
          <a:ln w="9525">
            <a:noFill/>
          </a:ln>
        </p:spPr>
        <p:txBody>
          <a:bodyPr wrap="none" lIns="81478" tIns="40740" rIns="81478" bIns="40740">
            <a:spAutoFit/>
          </a:bodyPr>
          <a:p>
            <a:pPr eaLnBrk="1" hangingPunct="1"/>
            <a:r>
              <a:rPr lang="zh-CN" altLang="en-US" sz="2400" dirty="0">
                <a:latin typeface="Calibri" panose="020F0502020204030204" pitchFamily="34" charset="0"/>
              </a:rPr>
              <a:t>延迟符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Text Placeholder 4"/>
          <p:cNvSpPr txBox="1"/>
          <p:nvPr/>
        </p:nvSpPr>
        <p:spPr>
          <a:xfrm>
            <a:off x="815975" y="461963"/>
            <a:ext cx="3008313" cy="6635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865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1865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84250" y="1125538"/>
            <a:ext cx="10199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/>
          <p:nvPr/>
        </p:nvSpPr>
        <p:spPr>
          <a:xfrm>
            <a:off x="984250" y="2816225"/>
            <a:ext cx="11080750" cy="2769870"/>
          </a:xfrm>
          <a:custGeom>
            <a:avLst/>
            <a:gdLst/>
            <a:ahLst/>
            <a:cxnLst>
              <a:cxn ang="0">
                <a:pos x="0" y="1934975"/>
              </a:cxn>
              <a:cxn ang="0">
                <a:pos x="1776505" y="73538"/>
              </a:cxn>
              <a:cxn ang="0">
                <a:pos x="4002117" y="1934975"/>
              </a:cxn>
              <a:cxn ang="0">
                <a:pos x="4002117" y="1879821"/>
              </a:cxn>
              <a:cxn ang="0">
                <a:pos x="5959492" y="22981"/>
              </a:cxn>
              <a:cxn ang="0">
                <a:pos x="7739062" y="1743469"/>
              </a:cxn>
            </a:cxnLst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 cap="flat" cmpd="sng">
            <a:solidFill>
              <a:srgbClr val="40404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6" name="Text Box 17"/>
          <p:cNvSpPr txBox="1"/>
          <p:nvPr/>
        </p:nvSpPr>
        <p:spPr>
          <a:xfrm>
            <a:off x="55880" y="3251835"/>
            <a:ext cx="13176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64360" y="3840480"/>
            <a:ext cx="1920240" cy="631190"/>
            <a:chOff x="2425709" y="2957122"/>
            <a:chExt cx="1186695" cy="396245"/>
          </a:xfrm>
        </p:grpSpPr>
        <p:sp>
          <p:nvSpPr>
            <p:cNvPr id="18473" name="Text Box 38"/>
            <p:cNvSpPr txBox="1"/>
            <p:nvPr/>
          </p:nvSpPr>
          <p:spPr>
            <a:xfrm>
              <a:off x="2535333" y="2957122"/>
              <a:ext cx="1077071" cy="3276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74" name="Text Box 39"/>
            <p:cNvSpPr txBox="1"/>
            <p:nvPr/>
          </p:nvSpPr>
          <p:spPr>
            <a:xfrm>
              <a:off x="2425709" y="3146673"/>
              <a:ext cx="1112593" cy="2066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471" name="Text Box 40"/>
          <p:cNvSpPr txBox="1"/>
          <p:nvPr/>
        </p:nvSpPr>
        <p:spPr>
          <a:xfrm>
            <a:off x="4455160" y="2447925"/>
            <a:ext cx="166814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58840" y="5808980"/>
            <a:ext cx="1997075" cy="656887"/>
            <a:chOff x="5580112" y="3146763"/>
            <a:chExt cx="1198917" cy="492630"/>
          </a:xfrm>
        </p:grpSpPr>
        <p:sp>
          <p:nvSpPr>
            <p:cNvPr id="18469" name="Text Box 42"/>
            <p:cNvSpPr txBox="1"/>
            <p:nvPr/>
          </p:nvSpPr>
          <p:spPr>
            <a:xfrm>
              <a:off x="5641034" y="3146763"/>
              <a:ext cx="1077071" cy="3914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技术难点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70" name="Text Box 43"/>
            <p:cNvSpPr txBox="1"/>
            <p:nvPr/>
          </p:nvSpPr>
          <p:spPr>
            <a:xfrm>
              <a:off x="5580112" y="3432715"/>
              <a:ext cx="1198917" cy="2066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467" name="Text Box 44"/>
          <p:cNvSpPr txBox="1"/>
          <p:nvPr/>
        </p:nvSpPr>
        <p:spPr>
          <a:xfrm rot="10800000" flipV="1">
            <a:off x="8489950" y="1925955"/>
            <a:ext cx="1806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攻克难关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2958" y="2268855"/>
            <a:ext cx="1382712" cy="1381125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753" y="1835801"/>
              <a:ext cx="782847" cy="688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92918" y="3101975"/>
            <a:ext cx="1381125" cy="1382713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294" y="3105601"/>
              <a:ext cx="782555" cy="689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66815" y="4427855"/>
            <a:ext cx="1381125" cy="1381125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0668" y="1835801"/>
              <a:ext cx="783747" cy="688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89658" y="2447925"/>
            <a:ext cx="1382712" cy="1381125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6134" y="3106284"/>
              <a:ext cx="782847" cy="688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563" y="4238943"/>
            <a:ext cx="1381125" cy="1382712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677" y="3106243"/>
              <a:ext cx="782555" cy="687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275695" y="2447925"/>
            <a:ext cx="95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682288" y="4142105"/>
            <a:ext cx="1382712" cy="1381125"/>
            <a:chOff x="2501743" y="1635646"/>
            <a:chExt cx="1036261" cy="1036518"/>
          </a:xfrm>
        </p:grpSpPr>
        <p:sp>
          <p:nvSpPr>
            <p:cNvPr id="21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 rot="21420000">
              <a:off x="2639753" y="1835801"/>
              <a:ext cx="782847" cy="653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5065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en-US" altLang="zh-CN" sz="50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04780" y="5493385"/>
            <a:ext cx="1927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项目总结</a:t>
            </a:r>
            <a:endParaRPr lang="zh-CN" altLang="en-US" sz="3200" b="1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68605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我们的项目概述</a:t>
            </a:r>
            <a:endParaRPr kumimoji="0" lang="zh-CN" altLang="en-US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493" name="Text Box 58"/>
            <p:cNvSpPr txBox="1"/>
            <p:nvPr/>
          </p:nvSpPr>
          <p:spPr>
            <a:xfrm>
              <a:off x="1159958" y="3077737"/>
              <a:ext cx="782803" cy="707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76370" y="4055110"/>
            <a:ext cx="8061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>
                    <a:lumMod val="75000"/>
                  </a:schemeClr>
                </a:solidFill>
              </a:rPr>
              <a:t>房产网络营销目前受到人们的普遍关注，这是因为它具有传统营销所不能比拟的优势。网络营销方便购房者充分了解房源，房地产网若营销就是建立自己的网页，借助网络的方式，是的消费者可以根据自己的需要浏览房地产企业的网页，让消费者足不出户，尽选天下房。</a:t>
            </a:r>
            <a:endParaRPr lang="zh-CN" altLang="en-US" sz="28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Shape 1624"/>
          <p:cNvSpPr/>
          <p:nvPr/>
        </p:nvSpPr>
        <p:spPr>
          <a:xfrm>
            <a:off x="2613025" y="2236788"/>
            <a:ext cx="6927850" cy="387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623888" y="3976688"/>
            <a:ext cx="2085975" cy="4079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>
              <a:spcBef>
                <a:spcPct val="20000"/>
              </a:spcBef>
            </a:pP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22225" y="3497580"/>
            <a:ext cx="2687955" cy="33896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真正以消费者为中心，增进房地产企业与消费者的沟通。</a:t>
            </a: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房地产企业与消费者保持密集的双向沟通和交流，大大提高了营销过程中消费者的地位。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企业也可以知道消费者的需求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Shape 1626"/>
          <p:cNvSpPr/>
          <p:nvPr/>
        </p:nvSpPr>
        <p:spPr>
          <a:xfrm flipV="1">
            <a:off x="3128963" y="4189413"/>
            <a:ext cx="0" cy="13874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Shape 1627"/>
          <p:cNvSpPr/>
          <p:nvPr/>
        </p:nvSpPr>
        <p:spPr>
          <a:xfrm flipV="1">
            <a:off x="4457700" y="2674938"/>
            <a:ext cx="0" cy="197008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Shape 1628"/>
          <p:cNvSpPr/>
          <p:nvPr/>
        </p:nvSpPr>
        <p:spPr>
          <a:xfrm flipV="1">
            <a:off x="5738813" y="2003425"/>
            <a:ext cx="0" cy="204946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Shape 1629"/>
          <p:cNvSpPr/>
          <p:nvPr/>
        </p:nvSpPr>
        <p:spPr>
          <a:xfrm flipV="1">
            <a:off x="7532688" y="3497263"/>
            <a:ext cx="0" cy="136048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Shape 1630"/>
          <p:cNvSpPr/>
          <p:nvPr/>
        </p:nvSpPr>
        <p:spPr>
          <a:xfrm>
            <a:off x="2903538" y="3937000"/>
            <a:ext cx="479425" cy="47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hape 1636"/>
          <p:cNvSpPr/>
          <p:nvPr/>
        </p:nvSpPr>
        <p:spPr>
          <a:xfrm>
            <a:off x="4229100" y="2401888"/>
            <a:ext cx="477838" cy="477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Shape 1642"/>
          <p:cNvSpPr/>
          <p:nvPr/>
        </p:nvSpPr>
        <p:spPr>
          <a:xfrm>
            <a:off x="5516563" y="1563688"/>
            <a:ext cx="477838" cy="47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Shape 1648"/>
          <p:cNvSpPr/>
          <p:nvPr/>
        </p:nvSpPr>
        <p:spPr>
          <a:xfrm>
            <a:off x="7305675" y="4645025"/>
            <a:ext cx="477838" cy="477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Shape 1653"/>
          <p:cNvSpPr/>
          <p:nvPr/>
        </p:nvSpPr>
        <p:spPr>
          <a:xfrm>
            <a:off x="3071813" y="5527675"/>
            <a:ext cx="115888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Shape 1654"/>
          <p:cNvSpPr/>
          <p:nvPr/>
        </p:nvSpPr>
        <p:spPr>
          <a:xfrm>
            <a:off x="4367213" y="4557713"/>
            <a:ext cx="179388" cy="179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Shape 1655"/>
          <p:cNvSpPr/>
          <p:nvPr/>
        </p:nvSpPr>
        <p:spPr>
          <a:xfrm>
            <a:off x="5622925" y="3941763"/>
            <a:ext cx="230188" cy="23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Shape 1656"/>
          <p:cNvSpPr/>
          <p:nvPr/>
        </p:nvSpPr>
        <p:spPr>
          <a:xfrm>
            <a:off x="7386638" y="3357563"/>
            <a:ext cx="285750" cy="285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Placeholder 3"/>
          <p:cNvSpPr txBox="1"/>
          <p:nvPr/>
        </p:nvSpPr>
        <p:spPr>
          <a:xfrm>
            <a:off x="1774825" y="2455863"/>
            <a:ext cx="2251075" cy="409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r" eaLnBrk="1" hangingPunct="1">
              <a:lnSpc>
                <a:spcPct val="90000"/>
              </a:lnSpc>
              <a:spcBef>
                <a:spcPts val="1000"/>
              </a:spcBef>
            </a:pP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4"/>
          <p:cNvSpPr txBox="1"/>
          <p:nvPr/>
        </p:nvSpPr>
        <p:spPr>
          <a:xfrm>
            <a:off x="624205" y="1138555"/>
            <a:ext cx="3261995" cy="2218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减少信息不对称，促进房地产质量和服务提升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房地产企业的各种信息公开化，并受消费者的监督，减少黑箱操作，逐渐缩减二者间信息掌握程度的差距</a:t>
            </a:r>
            <a:endParaRPr lang="en-US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3"/>
          <p:cNvSpPr txBox="1"/>
          <p:nvPr/>
        </p:nvSpPr>
        <p:spPr>
          <a:xfrm>
            <a:off x="6161088" y="1635125"/>
            <a:ext cx="1855787" cy="409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4"/>
          <p:cNvSpPr txBox="1"/>
          <p:nvPr/>
        </p:nvSpPr>
        <p:spPr>
          <a:xfrm>
            <a:off x="5995035" y="1066800"/>
            <a:ext cx="6129020" cy="1111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降低企业的成本，提高工作效率。房地产与网络结合，可以通过网上采购和网上销售，大大降低诸如采购费、租赁费、广告费及大量的销售人员工资等期间费用，从而大幅度降低成本。</a:t>
            </a:r>
            <a:endParaRPr lang="en-US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"/>
          <p:cNvSpPr txBox="1"/>
          <p:nvPr/>
        </p:nvSpPr>
        <p:spPr>
          <a:xfrm>
            <a:off x="7953375" y="4714875"/>
            <a:ext cx="1854200" cy="4079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4"/>
          <p:cNvSpPr txBox="1"/>
          <p:nvPr/>
        </p:nvSpPr>
        <p:spPr>
          <a:xfrm>
            <a:off x="5883910" y="5108575"/>
            <a:ext cx="6240145" cy="15087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扩大选择空间，节省了消费者无效奔波的时间。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我们网站提供的</a:t>
            </a:r>
            <a:r>
              <a:rPr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大量信息使房地产企业提供的不同产品之间的差异更加直观、详尽和方便查询，大大拓展了选择空间，节省了消费者无效奔波的时间</a:t>
            </a:r>
            <a:endParaRPr lang="en-US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4"/>
          <p:cNvSpPr txBox="1"/>
          <p:nvPr/>
        </p:nvSpPr>
        <p:spPr>
          <a:xfrm>
            <a:off x="3011488" y="4029075"/>
            <a:ext cx="257175" cy="309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1" hangingPunct="1">
              <a:lnSpc>
                <a:spcPts val="1400"/>
              </a:lnSpc>
              <a:spcBef>
                <a:spcPts val="1000"/>
              </a:spcBef>
            </a:pPr>
            <a:r>
              <a:rPr lang="id-ID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id-ID" altLang="en-US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4"/>
          <p:cNvSpPr txBox="1"/>
          <p:nvPr/>
        </p:nvSpPr>
        <p:spPr>
          <a:xfrm>
            <a:off x="4335463" y="2479675"/>
            <a:ext cx="257175" cy="309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1" hangingPunct="1">
              <a:lnSpc>
                <a:spcPts val="1400"/>
              </a:lnSpc>
              <a:spcBef>
                <a:spcPts val="1000"/>
              </a:spcBef>
            </a:pPr>
            <a:r>
              <a:rPr lang="id-ID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altLang="en-US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4"/>
          <p:cNvSpPr txBox="1"/>
          <p:nvPr/>
        </p:nvSpPr>
        <p:spPr>
          <a:xfrm>
            <a:off x="5626100" y="1641475"/>
            <a:ext cx="257175" cy="309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1" hangingPunct="1">
              <a:lnSpc>
                <a:spcPts val="1400"/>
              </a:lnSpc>
              <a:spcBef>
                <a:spcPts val="1000"/>
              </a:spcBef>
            </a:pPr>
            <a:r>
              <a:rPr lang="id-ID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altLang="en-US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4"/>
          <p:cNvSpPr txBox="1"/>
          <p:nvPr/>
        </p:nvSpPr>
        <p:spPr>
          <a:xfrm>
            <a:off x="7412038" y="4743450"/>
            <a:ext cx="257175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1" hangingPunct="1">
              <a:lnSpc>
                <a:spcPts val="1400"/>
              </a:lnSpc>
              <a:spcBef>
                <a:spcPts val="1000"/>
              </a:spcBef>
            </a:pPr>
            <a:r>
              <a:rPr lang="id-ID" altLang="en-US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id-ID" altLang="en-US" sz="16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Shape 1625"/>
          <p:cNvSpPr/>
          <p:nvPr/>
        </p:nvSpPr>
        <p:spPr>
          <a:xfrm>
            <a:off x="9639935" y="2178050"/>
            <a:ext cx="1889760" cy="1875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Shape 1657"/>
          <p:cNvSpPr/>
          <p:nvPr/>
        </p:nvSpPr>
        <p:spPr>
          <a:xfrm>
            <a:off x="10286365" y="2401888"/>
            <a:ext cx="414338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7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Text Placeholder 3"/>
          <p:cNvSpPr txBox="1"/>
          <p:nvPr/>
        </p:nvSpPr>
        <p:spPr>
          <a:xfrm>
            <a:off x="9823450" y="2884805"/>
            <a:ext cx="1339850" cy="88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id-ID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企业和消费者最好的选择</a:t>
            </a:r>
            <a:endParaRPr kumimoji="0" lang="zh-CN" altLang="id-ID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40163" y="488950"/>
            <a:ext cx="45116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35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我们的优势</a:t>
            </a:r>
            <a:endParaRPr kumimoji="0" lang="zh-CN" altLang="en-US" sz="3335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Freeform 7"/>
          <p:cNvSpPr/>
          <p:nvPr/>
        </p:nvSpPr>
        <p:spPr>
          <a:xfrm>
            <a:off x="4183063" y="1608138"/>
            <a:ext cx="1339850" cy="4232275"/>
          </a:xfrm>
          <a:custGeom>
            <a:avLst/>
            <a:gdLst/>
            <a:ahLst/>
            <a:cxnLst>
              <a:cxn ang="0">
                <a:pos x="1339850" y="208283"/>
              </a:cxn>
              <a:cxn ang="0">
                <a:pos x="240407" y="2127241"/>
              </a:cxn>
              <a:cxn ang="0">
                <a:pos x="1300803" y="4023226"/>
              </a:cxn>
              <a:cxn ang="0">
                <a:pos x="1180599" y="4232275"/>
              </a:cxn>
              <a:cxn ang="0">
                <a:pos x="0" y="2127241"/>
              </a:cxn>
              <a:cxn ang="0">
                <a:pos x="1219646" y="0"/>
              </a:cxn>
              <a:cxn ang="0">
                <a:pos x="1339850" y="208283"/>
              </a:cxn>
            </a:cxnLst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81475" y="1290638"/>
            <a:ext cx="1533525" cy="1531937"/>
            <a:chOff x="2342140" y="893355"/>
            <a:chExt cx="1149740" cy="1149740"/>
          </a:xfrm>
        </p:grpSpPr>
        <p:grpSp>
          <p:nvGrpSpPr>
            <p:cNvPr id="5" name="组合 4"/>
            <p:cNvGrpSpPr/>
            <p:nvPr/>
          </p:nvGrpSpPr>
          <p:grpSpPr>
            <a:xfrm>
              <a:off x="2342140" y="89335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KSO_Shape"/>
            <p:cNvSpPr/>
            <p:nvPr/>
          </p:nvSpPr>
          <p:spPr bwMode="auto">
            <a:xfrm>
              <a:off x="2678969" y="1166195"/>
              <a:ext cx="489175" cy="569509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rgbClr val="9954C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6788" y="3048000"/>
            <a:ext cx="1533525" cy="1533525"/>
            <a:chOff x="1835696" y="2211710"/>
            <a:chExt cx="1149740" cy="1149740"/>
          </a:xfrm>
        </p:grpSpPr>
        <p:grpSp>
          <p:nvGrpSpPr>
            <p:cNvPr id="10" name="组合 9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1" name="KSO_Shape"/>
            <p:cNvSpPr/>
            <p:nvPr/>
          </p:nvSpPr>
          <p:spPr bwMode="auto">
            <a:xfrm>
              <a:off x="2089210" y="2562821"/>
              <a:ext cx="649853" cy="485604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9954CC"/>
            </a:solidFill>
            <a:ln>
              <a:noFill/>
            </a:ln>
          </p:spPr>
          <p:txBody>
            <a:bodyPr bIns="48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70388" y="4679950"/>
            <a:ext cx="1533525" cy="1533525"/>
            <a:chOff x="2483768" y="3435846"/>
            <a:chExt cx="1149740" cy="1149740"/>
          </a:xfrm>
        </p:grpSpPr>
        <p:grpSp>
          <p:nvGrpSpPr>
            <p:cNvPr id="15" name="组合 14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6" name="KSO_Shape"/>
            <p:cNvSpPr/>
            <p:nvPr/>
          </p:nvSpPr>
          <p:spPr bwMode="auto">
            <a:xfrm>
              <a:off x="2802743" y="3811951"/>
              <a:ext cx="521311" cy="440377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9954C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76705" y="1093470"/>
            <a:ext cx="2564130" cy="492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前端页面显示</a:t>
            </a:r>
            <a:endParaRPr kumimoji="0" lang="zh-CN" altLang="en-US" sz="3200" b="1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830" y="1654175"/>
            <a:ext cx="1899285" cy="14770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包括员工子系统，用户子系统，用户预约自动转为客户</a:t>
            </a:r>
            <a:endParaRPr kumimoji="0" lang="zh-CN" altLang="en-US" sz="2400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8205" y="3260725"/>
            <a:ext cx="2519045" cy="492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经销商系统</a:t>
            </a:r>
            <a:endParaRPr kumimoji="0" lang="zh-CN" altLang="en-US" sz="3200" b="1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965" y="3941445"/>
            <a:ext cx="2804160" cy="14770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经销商新增楼盘和修改楼盘信息，上传户型信息，和管理员工信息</a:t>
            </a:r>
            <a:endParaRPr kumimoji="0" lang="zh-CN" altLang="en-US" sz="2400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840" y="5418455"/>
            <a:ext cx="3028315" cy="492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algn="ctr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后台管理员系统</a:t>
            </a:r>
            <a:endParaRPr kumimoji="0" lang="zh-CN" altLang="en-US" sz="3200" b="1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6122052" y="2427603"/>
            <a:ext cx="1220367" cy="600098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40"/>
          <p:cNvSpPr/>
          <p:nvPr/>
        </p:nvSpPr>
        <p:spPr>
          <a:xfrm>
            <a:off x="5491163" y="3751263"/>
            <a:ext cx="1655762" cy="1587"/>
          </a:xfrm>
          <a:prstGeom prst="line">
            <a:avLst/>
          </a:prstGeom>
          <a:ln w="57150" cap="rnd" cmpd="sng">
            <a:solidFill>
              <a:srgbClr val="808080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6064360" y="4479171"/>
            <a:ext cx="1272476" cy="511008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566025" y="2211388"/>
            <a:ext cx="3043238" cy="3041650"/>
            <a:chOff x="1403648" y="1115468"/>
            <a:chExt cx="1294414" cy="1294414"/>
          </a:xfrm>
        </p:grpSpPr>
        <p:sp>
          <p:nvSpPr>
            <p:cNvPr id="29" name="椭圆 28"/>
            <p:cNvSpPr/>
            <p:nvPr/>
          </p:nvSpPr>
          <p:spPr>
            <a:xfrm>
              <a:off x="1539369" y="1259367"/>
              <a:ext cx="1022972" cy="10228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2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265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同心圆 32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265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87920" y="1485687"/>
              <a:ext cx="725871" cy="5283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735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项目组成</a:t>
              </a:r>
              <a:endParaRPr kumimoji="0" lang="zh-CN" altLang="en-US" sz="3735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40163" y="488950"/>
            <a:ext cx="45116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35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项目组成</a:t>
            </a:r>
            <a:endParaRPr kumimoji="0" lang="zh-CN" altLang="en-US" sz="3335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3115" y="6007100"/>
            <a:ext cx="3610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管理经销商，用户，客户的所有信息</a:t>
            </a:r>
            <a:endParaRPr lang="zh-CN" altLang="en-US" sz="2400"/>
          </a:p>
        </p:txBody>
      </p:sp>
    </p:spTree>
  </p:cSld>
  <p:clrMapOvr>
    <a:masterClrMapping/>
  </p:clrMapOvr>
  <p:transition spd="slow" advClick="0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6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68605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项目完成情况</a:t>
            </a:r>
            <a:endParaRPr kumimoji="0" lang="en-US" altLang="zh-CN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19"/>
          <p:cNvSpPr txBox="1"/>
          <p:nvPr/>
        </p:nvSpPr>
        <p:spPr>
          <a:xfrm>
            <a:off x="4043680" y="3681730"/>
            <a:ext cx="768032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经过很长一段时间的共同努力，我们组成功的完成了这次的项目。期间组长统筹兼顾，认真负责，细心为组员解决遇到的各种问题，组长根据组员的能力和优势合理分配任务，让组员各尽其能。也有组员各尽其责的意识，组员听从组长的安排，努力完成组长安排的任务，一起团结协作，一起讨论协商，共同完成了这次的项目。期间虽然遇到一点小问题，但是通过协商还是很好的解决了，总体来说没有遇到什么很大的问题和摩擦，这次的合作还是愉快的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b="1" dirty="0">
              <a:solidFill>
                <a:schemeClr val="bg2">
                  <a:lumMod val="75000"/>
                </a:schemeClr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781" name="Text Box 58"/>
            <p:cNvSpPr txBox="1"/>
            <p:nvPr/>
          </p:nvSpPr>
          <p:spPr>
            <a:xfrm>
              <a:off x="1159958" y="3077737"/>
              <a:ext cx="782803" cy="707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530" name="图片 1" descr="111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660525"/>
            <a:ext cx="3725862" cy="437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3840163" y="488950"/>
            <a:ext cx="4511675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35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我们的团队</a:t>
            </a:r>
            <a:endParaRPr kumimoji="0" lang="zh-CN" altLang="en-US" sz="3335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254375" y="1125538"/>
            <a:ext cx="568325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4"/>
          <p:cNvSpPr txBox="1"/>
          <p:nvPr/>
        </p:nvSpPr>
        <p:spPr>
          <a:xfrm>
            <a:off x="4778375" y="3141663"/>
            <a:ext cx="6789738" cy="339153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just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      团队是指拥有共同目标，并且具有不同能力的一小群人有意识的协调行为或力的系统，这群人就如同人的五官一样，共同协作维持一个人的生存，缺一不可。</a:t>
            </a:r>
            <a:endParaRPr kumimoji="0" lang="en-US" altLang="zh-CN" sz="1465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marR="0" algn="just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      我们是一支专业的团队。</a:t>
            </a: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我们的成员拥有最前沿的专业技术背景，来自国内知名安全公司的一线骨干。</a:t>
            </a:r>
            <a:endParaRPr kumimoji="0" lang="en-US" altLang="zh-CN" sz="1465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marR="0" algn="just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      </a:t>
            </a:r>
            <a:r>
              <a:rPr kumimoji="0" lang="zh-CN" altLang="en-US" sz="1465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我们是一支年轻的团队</a:t>
            </a: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。我们的平均年龄仅有</a:t>
            </a:r>
            <a:r>
              <a:rPr kumimoji="0" lang="en-US" altLang="zh-CN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20</a:t>
            </a: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岁，充满了朝气和创新精神。</a:t>
            </a:r>
            <a:endParaRPr kumimoji="0" lang="en-US" altLang="zh-CN" sz="1465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marR="0" algn="just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      </a:t>
            </a:r>
            <a:r>
              <a:rPr kumimoji="0" lang="zh-CN" altLang="en-US" sz="1465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我们是一支专注的团队</a:t>
            </a: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。我们坚信，安全的品牌源自客户的信任。只有专注，才能做好安全。</a:t>
            </a:r>
            <a:endParaRPr kumimoji="0" lang="en-US" altLang="zh-CN" sz="1465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marR="0" algn="just" defTabSz="914400" eaLnBrk="1" fontAlgn="auto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      </a:t>
            </a:r>
            <a:r>
              <a:rPr kumimoji="0" lang="zh-CN" altLang="en-US" sz="1465" b="1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我们是一支有梦想的团队</a:t>
            </a:r>
            <a:r>
              <a:rPr kumimoji="0" lang="zh-CN" altLang="en-US" sz="1465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。我们来自五湖四海，因为一个共同的梦想：做一家真正优秀的房产销售企业，为客户提供最可靠的房产信息。</a:t>
            </a:r>
            <a:endParaRPr kumimoji="0" lang="zh-CN" altLang="en-US" sz="1465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" name="斜纹 5"/>
          <p:cNvSpPr/>
          <p:nvPr/>
        </p:nvSpPr>
        <p:spPr>
          <a:xfrm>
            <a:off x="682625" y="1466850"/>
            <a:ext cx="479425" cy="481013"/>
          </a:xfrm>
          <a:prstGeom prst="diagStri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4006850" y="5684838"/>
            <a:ext cx="479425" cy="479425"/>
          </a:xfrm>
          <a:prstGeom prst="diagStri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35563" y="1552575"/>
            <a:ext cx="1563687" cy="1204913"/>
            <a:chOff x="5027106" y="2345385"/>
            <a:chExt cx="1172844" cy="902720"/>
          </a:xfrm>
        </p:grpSpPr>
        <p:grpSp>
          <p:nvGrpSpPr>
            <p:cNvPr id="9" name="组合 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0" name="TextBox 33"/>
            <p:cNvSpPr>
              <a:spLocks noChangeArrowheads="1"/>
            </p:cNvSpPr>
            <p:nvPr/>
          </p:nvSpPr>
          <p:spPr bwMode="auto">
            <a:xfrm>
              <a:off x="5141414" y="2640345"/>
              <a:ext cx="678702" cy="338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团</a:t>
              </a:r>
              <a:endParaRPr kumimoji="0" lang="zh-CN" altLang="en-US" sz="2935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26238" y="1530350"/>
            <a:ext cx="1563687" cy="1203325"/>
            <a:chOff x="5027106" y="2345385"/>
            <a:chExt cx="1172844" cy="902720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5" name="TextBox 33"/>
            <p:cNvSpPr>
              <a:spLocks noChangeArrowheads="1"/>
            </p:cNvSpPr>
            <p:nvPr/>
          </p:nvSpPr>
          <p:spPr bwMode="auto">
            <a:xfrm>
              <a:off x="5141414" y="2640734"/>
              <a:ext cx="678702" cy="338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结</a:t>
              </a:r>
              <a:endParaRPr kumimoji="0" lang="zh-CN" altLang="en-US" sz="2935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81988" y="1570038"/>
            <a:ext cx="1563687" cy="1203325"/>
            <a:chOff x="5027106" y="2345385"/>
            <a:chExt cx="1172844" cy="902720"/>
          </a:xfrm>
        </p:grpSpPr>
        <p:grpSp>
          <p:nvGrpSpPr>
            <p:cNvPr id="19" name="组合 1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20" name="TextBox 33"/>
            <p:cNvSpPr>
              <a:spLocks noChangeArrowheads="1"/>
            </p:cNvSpPr>
            <p:nvPr/>
          </p:nvSpPr>
          <p:spPr bwMode="auto">
            <a:xfrm>
              <a:off x="5047348" y="2656216"/>
              <a:ext cx="841829" cy="338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935" b="1" i="0" u="none" strike="noStrike" kern="1200" cap="none" spc="0" normalizeH="0" baseline="0" noProof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协</a:t>
              </a:r>
              <a:endParaRPr kumimoji="0" lang="zh-CN" altLang="en-US" sz="2935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847263" y="1585913"/>
            <a:ext cx="1563687" cy="1203325"/>
            <a:chOff x="5027106" y="2345385"/>
            <a:chExt cx="1172844" cy="902720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7" name="等腰三角形 42"/>
              <p:cNvSpPr/>
              <p:nvPr/>
            </p:nvSpPr>
            <p:spPr>
              <a:xfrm>
                <a:off x="4044926" y="2235061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22541" name="TextBox 33"/>
            <p:cNvSpPr/>
            <p:nvPr/>
          </p:nvSpPr>
          <p:spPr>
            <a:xfrm>
              <a:off x="5168130" y="2659879"/>
              <a:ext cx="678823" cy="369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 eaLnBrk="1" hangingPunct="1"/>
              <a:r>
                <a:rPr lang="zh-CN" altLang="en-US" sz="3200" b="1" dirty="0">
                  <a:solidFill>
                    <a:schemeClr val="accent1"/>
                  </a:solidFill>
                  <a:latin typeface="宋体" panose="02010600030101010101" pitchFamily="2" charset="-122"/>
                </a:rPr>
                <a:t>作</a:t>
              </a:r>
              <a:endParaRPr lang="zh-CN" altLang="en-US" sz="3200" b="1" dirty="0">
                <a:solidFill>
                  <a:schemeClr val="accent1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8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58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389188"/>
            <a:ext cx="12192000" cy="12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49763" y="2686050"/>
            <a:ext cx="4319588" cy="748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265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所用技术</a:t>
            </a:r>
            <a:endParaRPr kumimoji="0" lang="zh-CN" altLang="en-US" sz="4265" b="1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19"/>
          <p:cNvSpPr txBox="1"/>
          <p:nvPr/>
        </p:nvSpPr>
        <p:spPr>
          <a:xfrm>
            <a:off x="4030345" y="3910330"/>
            <a:ext cx="70364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综合运用这一年多学习的技术，紧跟市场的步伐，使用市场流行的技术，采用自适应的功能，使用户可以在电脑和手机等设备都可以轻松的浏览网页，采用百度地图，可以让用户随时准确定位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6138" y="1531938"/>
            <a:ext cx="552450" cy="552450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675" y="1531938"/>
            <a:ext cx="552450" cy="552450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8950" y="1531938"/>
            <a:ext cx="554038" cy="552450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175" y="1531938"/>
            <a:ext cx="552450" cy="552450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450" y="1985963"/>
            <a:ext cx="2114550" cy="21145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69" name="Text Box 58"/>
            <p:cNvSpPr txBox="1"/>
            <p:nvPr/>
          </p:nvSpPr>
          <p:spPr>
            <a:xfrm>
              <a:off x="1159958" y="3077737"/>
              <a:ext cx="782803" cy="707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  <p:bldP spid="4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元素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宽屏</PresentationFormat>
  <Paragraphs>205</Paragraphs>
  <Slides>17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Palatino Linotype</vt:lpstr>
      <vt:lpstr>微软雅黑</vt:lpstr>
      <vt:lpstr>Calibri</vt:lpstr>
      <vt:lpstr>Impact</vt:lpstr>
      <vt:lpstr>Open Sans</vt:lpstr>
      <vt:lpstr>Open Sans</vt:lpstr>
      <vt:lpstr>Arial Unicode MS</vt:lpstr>
      <vt:lpstr>Roboto Condensed</vt:lpstr>
      <vt:lpstr>Lato Light</vt:lpstr>
      <vt:lpstr>Segoe Print</vt:lpstr>
      <vt:lpstr>新宋体</vt:lpstr>
      <vt:lpstr>方正兰亭超细黑简体</vt:lpstr>
      <vt:lpstr>元素</vt:lpstr>
      <vt:lpstr>1_元素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Administrator</cp:lastModifiedBy>
  <cp:revision>42</cp:revision>
  <dcterms:created xsi:type="dcterms:W3CDTF">2016-07-31T13:03:00Z</dcterms:created>
  <dcterms:modified xsi:type="dcterms:W3CDTF">2017-08-29T01:53:54Z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