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320840" y="141840"/>
            <a:ext cx="529812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9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上海疫情模型研究与应用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Line 2"/>
          <p:cNvSpPr/>
          <p:nvPr/>
        </p:nvSpPr>
        <p:spPr>
          <a:xfrm>
            <a:off x="1318680" y="643680"/>
            <a:ext cx="10253160" cy="0"/>
          </a:xfrm>
          <a:prstGeom prst="line">
            <a:avLst/>
          </a:prstGeom>
          <a:ln w="19080">
            <a:solidFill>
              <a:srgbClr val="ff17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6640200"/>
            <a:ext cx="12192120" cy="211680"/>
          </a:xfrm>
          <a:prstGeom prst="rect">
            <a:avLst/>
          </a:prstGeom>
          <a:solidFill>
            <a:srgbClr val="ff1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918000" y="767880"/>
            <a:ext cx="10520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2022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年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24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 </a:t>
            </a: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Whale </a:t>
            </a: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帷幄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 给出了对上海本轮疫情的建模和预测结果，并出具报告：《上海市新冠疫情建模与预测》。该报告详细给出了 </a:t>
            </a: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Whale </a:t>
            </a:r>
            <a:r>
              <a:rPr b="1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帷幄</a:t>
            </a:r>
            <a:r>
              <a:rPr b="0" lang="en-US" sz="1600" spc="-1" strike="noStrike">
                <a:solidFill>
                  <a:srgbClr val="000000"/>
                </a:solidFill>
                <a:latin typeface="微软雅黑"/>
                <a:ea typeface="微软雅黑"/>
              </a:rPr>
              <a:t> 对本次新冠疫情扩散模型的建立、拟合、统计推断和预测过程。我们利用近期真实数据对模型进行了验真评估，在验证了模型有效性的情况下进行重训练，并给出了最新的预测结论。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45" name="图片 6" descr=""/>
          <p:cNvPicPr/>
          <p:nvPr/>
        </p:nvPicPr>
        <p:blipFill>
          <a:blip r:embed="rId1"/>
          <a:stretch/>
        </p:blipFill>
        <p:spPr>
          <a:xfrm>
            <a:off x="547200" y="4510080"/>
            <a:ext cx="5242320" cy="1914840"/>
          </a:xfrm>
          <a:prstGeom prst="rect">
            <a:avLst/>
          </a:prstGeom>
          <a:ln w="12600">
            <a:solidFill>
              <a:srgbClr val="808080"/>
            </a:solidFill>
            <a:miter/>
          </a:ln>
        </p:spPr>
      </p:pic>
      <p:pic>
        <p:nvPicPr>
          <p:cNvPr id="46" name="图片 7" descr=""/>
          <p:cNvPicPr/>
          <p:nvPr/>
        </p:nvPicPr>
        <p:blipFill>
          <a:blip r:embed="rId2"/>
          <a:stretch/>
        </p:blipFill>
        <p:spPr>
          <a:xfrm>
            <a:off x="6028200" y="1703520"/>
            <a:ext cx="5621760" cy="4721400"/>
          </a:xfrm>
          <a:prstGeom prst="rect">
            <a:avLst/>
          </a:prstGeom>
          <a:ln w="12600">
            <a:solidFill>
              <a:srgbClr val="808080"/>
            </a:solidFill>
            <a:miter/>
          </a:ln>
        </p:spPr>
      </p:pic>
      <p:pic>
        <p:nvPicPr>
          <p:cNvPr id="47" name="图片 9" descr=""/>
          <p:cNvPicPr/>
          <p:nvPr/>
        </p:nvPicPr>
        <p:blipFill>
          <a:blip r:embed="rId3"/>
          <a:stretch/>
        </p:blipFill>
        <p:spPr>
          <a:xfrm>
            <a:off x="838440" y="1703520"/>
            <a:ext cx="2391480" cy="2647440"/>
          </a:xfrm>
          <a:prstGeom prst="rect">
            <a:avLst/>
          </a:prstGeom>
          <a:ln w="12600">
            <a:solidFill>
              <a:srgbClr val="808080"/>
            </a:solidFill>
            <a:miter/>
          </a:ln>
        </p:spPr>
      </p:pic>
      <p:pic>
        <p:nvPicPr>
          <p:cNvPr id="48" name="图片 10" descr=""/>
          <p:cNvPicPr/>
          <p:nvPr/>
        </p:nvPicPr>
        <p:blipFill>
          <a:blip r:embed="rId4"/>
          <a:stretch/>
        </p:blipFill>
        <p:spPr>
          <a:xfrm>
            <a:off x="3327480" y="1703520"/>
            <a:ext cx="2241360" cy="2647440"/>
          </a:xfrm>
          <a:prstGeom prst="rect">
            <a:avLst/>
          </a:prstGeom>
          <a:ln w="12600">
            <a:solidFill>
              <a:srgbClr val="808080"/>
            </a:solidFill>
            <a:miter/>
          </a:ln>
        </p:spPr>
      </p:pic>
      <p:pic>
        <p:nvPicPr>
          <p:cNvPr id="49" name="图片 5" descr=""/>
          <p:cNvPicPr/>
          <p:nvPr/>
        </p:nvPicPr>
        <p:blipFill>
          <a:blip r:embed="rId5"/>
          <a:stretch/>
        </p:blipFill>
        <p:spPr>
          <a:xfrm>
            <a:off x="185400" y="203040"/>
            <a:ext cx="988200" cy="44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320840" y="141840"/>
            <a:ext cx="529812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9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上海疫情模型效果验真与评估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38440" y="829800"/>
            <a:ext cx="1052028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24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 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Whale 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帷幄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 对上海市本轮疫情给出了第一次预测结果。根据从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24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日至今（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日）的疫情数据，我们可以对当时的预测结果和模型进行验真和评估。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936000" y="4835160"/>
            <a:ext cx="1051740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buClr>
                <a:srgbClr val="000000"/>
              </a:buClr>
              <a:buFont typeface="Wingdings" charset="2"/>
              <a:buChar char="•"/>
            </a:pPr>
            <a:r>
              <a:rPr b="0" lang="en-US" sz="1800" spc="-1" strike="noStrike">
                <a:solidFill>
                  <a:srgbClr val="0066b3"/>
                </a:solidFill>
                <a:latin typeface="微软雅黑"/>
                <a:ea typeface="微软雅黑"/>
              </a:rPr>
              <a:t>预测值（蓝色）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与</a:t>
            </a:r>
            <a:r>
              <a:rPr b="0" lang="en-US" sz="1800" spc="-1" strike="noStrike">
                <a:solidFill>
                  <a:srgbClr val="ffc000"/>
                </a:solidFill>
                <a:latin typeface="微软雅黑"/>
                <a:ea typeface="微软雅黑"/>
              </a:rPr>
              <a:t>真实值（黄色）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整体趋势相差不大，即便考虑到官方数据可能含有的噪音问题，预测给出的 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90% 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置信区间能够基本覆盖真实值。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预测曲线和真实曲线的</a:t>
            </a:r>
            <a:r>
              <a:rPr b="0" lang="en-US" sz="1800" spc="-1" strike="noStrike">
                <a:solidFill>
                  <a:srgbClr val="ff0000"/>
                </a:solidFill>
                <a:latin typeface="微软雅黑"/>
                <a:ea typeface="微软雅黑"/>
              </a:rPr>
              <a:t>反曲拐点区间（红色框内）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基本重合，且呈现强一致性，可以说明预测模型对于本轮上海疫情具备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强解释力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，模型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拟合性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与</a:t>
            </a:r>
            <a:r>
              <a:rPr b="1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泛化性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均较强。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0" y="6640200"/>
            <a:ext cx="12192120" cy="211680"/>
          </a:xfrm>
          <a:prstGeom prst="rect">
            <a:avLst/>
          </a:prstGeom>
          <a:solidFill>
            <a:srgbClr val="ff1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5"/>
          <p:cNvSpPr/>
          <p:nvPr/>
        </p:nvSpPr>
        <p:spPr>
          <a:xfrm>
            <a:off x="1318680" y="643680"/>
            <a:ext cx="10253160" cy="0"/>
          </a:xfrm>
          <a:prstGeom prst="line">
            <a:avLst/>
          </a:prstGeom>
          <a:ln w="19080">
            <a:solidFill>
              <a:srgbClr val="ff17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图片 9" descr=""/>
          <p:cNvPicPr/>
          <p:nvPr/>
        </p:nvPicPr>
        <p:blipFill>
          <a:blip r:embed="rId1"/>
          <a:stretch/>
        </p:blipFill>
        <p:spPr>
          <a:xfrm>
            <a:off x="185400" y="203040"/>
            <a:ext cx="988200" cy="441000"/>
          </a:xfrm>
          <a:prstGeom prst="rect">
            <a:avLst/>
          </a:prstGeom>
          <a:ln>
            <a:noFill/>
          </a:ln>
        </p:spPr>
      </p:pic>
      <p:pic>
        <p:nvPicPr>
          <p:cNvPr id="56" name="图片 5" descr=""/>
          <p:cNvPicPr/>
          <p:nvPr/>
        </p:nvPicPr>
        <p:blipFill>
          <a:blip r:embed="rId2"/>
          <a:stretch/>
        </p:blipFill>
        <p:spPr>
          <a:xfrm>
            <a:off x="556200" y="1509120"/>
            <a:ext cx="11076120" cy="328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20840" y="141840"/>
            <a:ext cx="529812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9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上海疫情模型最新预测结论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-182880" y="1050120"/>
            <a:ext cx="6738120" cy="443628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211680" y="829800"/>
            <a:ext cx="5930640" cy="56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利用上海疫情最新官方数据，重新拟合模型，得到如右图的预测结果：右上图为总感染人数预测，</a:t>
            </a:r>
            <a:r>
              <a:rPr b="0" lang="en-US" sz="1800" spc="-1" strike="noStrike">
                <a:solidFill>
                  <a:srgbClr val="ffc000"/>
                </a:solidFill>
                <a:latin typeface="微软雅黑"/>
                <a:ea typeface="微软雅黑"/>
              </a:rPr>
              <a:t>黄色为全面封控前的真实数据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b="0" lang="en-US" sz="1800" spc="-1" strike="noStrike">
                <a:solidFill>
                  <a:srgbClr val="ff0000"/>
                </a:solidFill>
                <a:latin typeface="微软雅黑"/>
                <a:ea typeface="微软雅黑"/>
              </a:rPr>
              <a:t>红色为封控期间的真实数据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蓝色和阴影为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5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17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日至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5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30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日的预测值与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90%</a:t>
            </a:r>
            <a:r>
              <a:rPr b="0" lang="en-US" sz="1800" spc="-1" strike="noStrike">
                <a:solidFill>
                  <a:srgbClr val="4472c4"/>
                </a:solidFill>
                <a:latin typeface="微软雅黑"/>
                <a:ea typeface="微软雅黑"/>
              </a:rPr>
              <a:t>置信区间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；右中图和右下图以不同形式展示了每日新增人数预测情况。我们从模型中可得如下结论：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从预测均值看，自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日左右开始上海市各区将逐渐实现疫情的动态清零，乐观估计五月底至六月初某些区能够逐步实现复工复产。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从置信区间看，随时间推移，仍然不排除可能出现疫情反复的震荡情况。继续保障隔离期间的生活物资供给、定期进行全面核检仍然是必要的。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0" name="Line 3"/>
          <p:cNvSpPr/>
          <p:nvPr/>
        </p:nvSpPr>
        <p:spPr>
          <a:xfrm flipV="1">
            <a:off x="6277320" y="833400"/>
            <a:ext cx="0" cy="5553000"/>
          </a:xfrm>
          <a:prstGeom prst="line">
            <a:avLst/>
          </a:prstGeom>
          <a:ln w="1908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0" y="6640200"/>
            <a:ext cx="12192120" cy="211680"/>
          </a:xfrm>
          <a:prstGeom prst="rect">
            <a:avLst/>
          </a:prstGeom>
          <a:solidFill>
            <a:srgbClr val="ff1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1318680" y="643680"/>
            <a:ext cx="10253160" cy="0"/>
          </a:xfrm>
          <a:prstGeom prst="line">
            <a:avLst/>
          </a:prstGeom>
          <a:ln w="19080">
            <a:solidFill>
              <a:srgbClr val="ff17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" name="图片 7" descr=""/>
          <p:cNvPicPr/>
          <p:nvPr/>
        </p:nvPicPr>
        <p:blipFill>
          <a:blip r:embed="rId2"/>
          <a:stretch/>
        </p:blipFill>
        <p:spPr>
          <a:xfrm>
            <a:off x="185400" y="203040"/>
            <a:ext cx="988200" cy="441000"/>
          </a:xfrm>
          <a:prstGeom prst="rect">
            <a:avLst/>
          </a:prstGeom>
          <a:ln>
            <a:noFill/>
          </a:ln>
        </p:spPr>
      </p:pic>
      <p:pic>
        <p:nvPicPr>
          <p:cNvPr id="64" name="图片 1" descr=""/>
          <p:cNvPicPr/>
          <p:nvPr/>
        </p:nvPicPr>
        <p:blipFill>
          <a:blip r:embed="rId3"/>
          <a:stretch/>
        </p:blipFill>
        <p:spPr>
          <a:xfrm>
            <a:off x="6372360" y="4580640"/>
            <a:ext cx="5657040" cy="1738440"/>
          </a:xfrm>
          <a:prstGeom prst="rect">
            <a:avLst/>
          </a:prstGeom>
          <a:ln>
            <a:noFill/>
          </a:ln>
        </p:spPr>
      </p:pic>
      <p:pic>
        <p:nvPicPr>
          <p:cNvPr id="65" name="图片 2" descr=""/>
          <p:cNvPicPr/>
          <p:nvPr/>
        </p:nvPicPr>
        <p:blipFill>
          <a:blip r:embed="rId4"/>
          <a:stretch/>
        </p:blipFill>
        <p:spPr>
          <a:xfrm>
            <a:off x="6372360" y="918000"/>
            <a:ext cx="5648400" cy="355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LibreOffice/6.0.3.2$Linux_X86_64 LibreOffice_project/00m0$Build-2</Application>
  <Words>674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2022-05-17T03:44:00Z</dcterms:created>
  <dc:creator>Gavin Xi Li</dc:creator>
  <dc:description/>
  <dc:language>en-US</dc:language>
  <cp:lastModifiedBy/>
  <dcterms:modified xsi:type="dcterms:W3CDTF">2022-05-17T14:00:18Z</dcterms:modified>
  <cp:revision>3</cp:revision>
  <dc:subject/>
  <dc:title>MOP取餐时长预测（一期已上线）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2052-0.0.0.0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