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embeddedFontLst>
    <p:embeddedFont>
      <p:font typeface="等线" panose="02010600030101010101" pitchFamily="2" charset="-122"/>
      <p:regular r:id="rId5"/>
      <p:bold r:id="rId6"/>
    </p:embeddedFont>
    <p:embeddedFont>
      <p:font typeface="等线 Light" panose="02010600030101010101" pitchFamily="2" charset="-122"/>
      <p:regular r:id="rId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860BD-EBA8-44D2-8862-23793DD6E8EB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A81DA-B022-4A28-8064-8D7CD6D80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4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A81DA-B022-4A28-8064-8D7CD6D807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5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A81DA-B022-4A28-8064-8D7CD6D807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9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6BCF3-648A-0127-769D-410088ECC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FCED2-AACC-6A2A-404A-3ADB210EB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A69F5-3227-73FC-B233-93FB2033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2EFF6-CECD-5BCA-6F94-AD21D20D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362CD-C4F4-7403-BFAD-BE382F41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AE8ED-0948-E82A-E1AB-2105941D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1F498-8774-4878-A14D-CD8BF146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F16CD-EE30-B11E-993F-882BF7FC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1A56D-8C80-9C7C-6324-CC082BBC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9D7C4-839A-4FE2-C5D4-87082AF2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4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9ACB0E-4847-741B-2549-C1FD861B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5776B-EC4F-0C67-A631-37EEFA86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F7FCC-7BE4-56BF-C328-CBDB6821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42C02-9E39-769A-74B1-13E07237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6D8C8-A4EF-0942-6486-92B645E3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5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DC5C6-A7A0-EB2F-17FC-3D1495DE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BA92D-88C3-D61B-355B-58E568AB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C193C-80A9-6573-B84A-70125963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2BFBE-CC87-1639-805E-9565FADA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271E4-9DB5-F1A7-41FB-C76C6E6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6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DEFA-97FE-CBED-40FD-E33E1C2D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ADEA4-9F4C-928A-690F-4F1B6694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C88E9-AE53-E32B-EC45-5E3A660C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388E7-3975-7614-AF03-F6E91567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06A63-FF6F-F0C2-8EB5-4B554D4A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2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6E546-9A97-789F-9C83-0EEF27B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861BD-A2E4-C686-EA6E-F7C9C1F36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8D178E-F387-277B-F4BC-50B92A58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7C517A-FD7D-9F57-7BDC-8FAF1C87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3EDAC-E19E-D0A4-0901-029426E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EB72B-3584-57CF-51E5-5E25B48F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0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04842-4B43-2994-2767-7B58137D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CE462-12B1-6B0C-F8F9-583EC491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6975CB-7D78-C3E1-FE80-CB5CD10A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C3D60A-FA96-7294-440C-B3C3A747F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15CDE5-BF1F-7B45-D313-1557DD6E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B8DD65-AE56-BF43-50AA-0658EF43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A57A83-C90F-463B-D21C-E950E224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DC7B88-B656-64B8-D8EE-5A2E6EC5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7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C0AF-55D3-E151-AECF-8595401F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E7CA21-29E5-EC4A-006B-07CC54EB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8603DB-BCAE-AD90-0E82-B8C98B96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F74038-FB84-E511-5F6F-D4434345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9BA673-EAB4-3254-B6A0-3A4C555C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B23895-C4F1-3D43-C225-85099832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1D2E0-AE0F-C16E-1923-A98D1C47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0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7C756-88C9-7700-5544-43EEDEDB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71765-7AF8-88E8-27F2-7393EB94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924835-AE35-F0B8-9378-33F07475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4634A-6B6E-5669-029D-AA83DBA9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F0473-6DF0-48D8-D525-761E2BA9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07D49-26EC-D959-6117-3ADE4C41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5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D0074-1655-0078-1C16-EB2B22F9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3A5EC8-6913-6222-4046-9038797F1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57162-6AF6-F327-6375-3D08E70DA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D4A83-8667-DE05-0B9D-50017B3F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72D82-8133-09C1-7429-B699EAD7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8FD2B-C766-1484-40A6-AFF1AFC2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9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DF78BA-CEE6-7A27-1F90-8B8133EF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C3D19-ACFE-6920-981F-968CCECCF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5B7DE-B367-D1A0-BC22-5F00E7343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7085-7247-4B60-9231-BA4DD3E73707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C22F8-59AF-0888-0835-5A66E6EEC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74DAF-5268-23C3-0ECE-08442595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8D57-546F-4AEC-8883-B69A75FAE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0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ydemo.app/ray-optics/simulator/#XQAAAAJQAwAAAAAAAABu__36DogKgmNcbvFpAi47dVNZGy2YKhkZxG27pk0XPQrGdsv9qqzVvUvK3TlxD93SxhvVkDMFBAvl2k4GbxCZKqp0s9CDnlc9jDn2AT_lwaOQ5V8yk66X5m1vfdqKyLdKYnRtv8lYfAMV0fIm0oodDmy8Sw6Gh7z8y4lja3tzqZqNplOP_5I_A1TJfBtSrC2O1gUPNk8IC20sWvfdDS8ECtNWuqX4QHMM2uhh5GguBfwztbXq2QvYJE3IOW22UPKsFxOf9Ls9UKaMq1ayZB6qO3_mNdVQh4cLj9HTYWOiYBBEGFvI3Ae_S4BHM0FUezqRkVrjyS1xT9W0p-BxZLJyrxI2hLY45FdMiSX5TwAAOkj2ANA1rBSHZMcBE6Sd_RZDm3nfV7oJaB5BDQXr192RGrsIogMlmij522_yPQTWZrjkE1v_2MxOA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hydemo.app/ray-optics/cn/gallery/maze-solution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demo.app/ray-optics/simulator/#XQAAAAJQAwAAAAAAAABu__36DogKgmNcbvFpAi47dVNZGy2YKhkZxG27pk0XPQrGdsv9qqzVvUvK3TlxD93SxhvVkDMFBAvl2k4GbxCZKqp0s9CDnlc9jDn2AT_lwaOQ5V8yk66X5m1vfdqKyLdKYnRtv8lYfAMV0fIm0oodDmy8Sw6Gh7z8y4lja3tzqZqNplOP_5I_A1TJfBtSrC2O1gUPNk8IC20sWvfdDS8ECtNWuqX4QHMM2uhh5GguBfwztbXq2QvYJE3IOW22UPKsFxOf9Ls9UKaMq1ayZB6qO3_mNdVQh4cLj9HTYWOiYBBEGFvI3Ae_S4BHM0FUezqRkVrjyS1xT9W0p-BxZLJyrxI2hLY45FdMiSX5TwAAOkj2ANA1rBSHZMcBE6Sd_RZDm3nfV7oJaB5BDQXr192RGrsIogMlmij522_yPQTWZrjkE1v_2MxOA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形用户界面&#10;&#10;描述已自动生成">
            <a:hlinkClick r:id="rId3"/>
            <a:extLst>
              <a:ext uri="{FF2B5EF4-FFF2-40B4-BE49-F238E27FC236}">
                <a16:creationId xmlns:a16="http://schemas.microsoft.com/office/drawing/2014/main" id="{FDF86C83-7BDF-5556-10D6-4EFB2A71E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083"/>
            <a:ext cx="12192000" cy="63969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EEBF0A-91A2-2575-D60D-3CCD78984399}"/>
              </a:ext>
            </a:extLst>
          </p:cNvPr>
          <p:cNvSpPr txBox="1"/>
          <p:nvPr/>
        </p:nvSpPr>
        <p:spPr>
          <a:xfrm>
            <a:off x="63500" y="64799"/>
            <a:ext cx="1206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「无吸收的带缺口黑体」这个数学问题：</a:t>
            </a:r>
            <a:r>
              <a:rPr lang="zh-CN" altLang="en-US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与 </a:t>
            </a:r>
            <a:r>
              <a:rPr lang="en-US" altLang="zh-CN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Gallery </a:t>
            </a:r>
            <a:r>
              <a:rPr lang="zh-CN" altLang="en-US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中的 “用一条光线解迷宫” 在 特定初射角下 是否有解，有一定关系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7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4F498-523A-BD1D-7D2B-007B63789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2905"/>
            <a:ext cx="9144000" cy="2387600"/>
          </a:xfrm>
        </p:spPr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A666A9-F83E-F4BE-16B6-C58975362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2580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图片包含 图形用户界面&#10;&#10;描述已自动生成">
            <a:hlinkClick r:id="rId3"/>
            <a:extLst>
              <a:ext uri="{FF2B5EF4-FFF2-40B4-BE49-F238E27FC236}">
                <a16:creationId xmlns:a16="http://schemas.microsoft.com/office/drawing/2014/main" id="{FDF86C83-7BDF-5556-10D6-4EFB2A71E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083"/>
            <a:ext cx="12192000" cy="6396917"/>
          </a:xfrm>
          <a:prstGeom prst="rect">
            <a:avLst/>
          </a:prstGeom>
        </p:spPr>
      </p:pic>
      <p:sp>
        <p:nvSpPr>
          <p:cNvPr id="8" name="弧形 7">
            <a:extLst>
              <a:ext uri="{FF2B5EF4-FFF2-40B4-BE49-F238E27FC236}">
                <a16:creationId xmlns:a16="http://schemas.microsoft.com/office/drawing/2014/main" id="{C6AAE266-B968-7605-2642-23CE2360E765}"/>
              </a:ext>
            </a:extLst>
          </p:cNvPr>
          <p:cNvSpPr/>
          <p:nvPr/>
        </p:nvSpPr>
        <p:spPr>
          <a:xfrm rot="900000">
            <a:off x="4702560" y="1052139"/>
            <a:ext cx="2147781" cy="2142945"/>
          </a:xfrm>
          <a:prstGeom prst="arc">
            <a:avLst>
              <a:gd name="adj1" fmla="val 11246147"/>
              <a:gd name="adj2" fmla="val 17708749"/>
            </a:avLst>
          </a:prstGeom>
          <a:ln w="50800">
            <a:solidFill>
              <a:srgbClr val="FF0000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0C5DF86-849D-42C1-6A09-718BCA5E1263}"/>
              </a:ext>
            </a:extLst>
          </p:cNvPr>
          <p:cNvSpPr/>
          <p:nvPr/>
        </p:nvSpPr>
        <p:spPr>
          <a:xfrm rot="7323547">
            <a:off x="4702559" y="1052138"/>
            <a:ext cx="2147781" cy="2142945"/>
          </a:xfrm>
          <a:prstGeom prst="arc">
            <a:avLst>
              <a:gd name="adj1" fmla="val 11246147"/>
              <a:gd name="adj2" fmla="val 17708749"/>
            </a:avLst>
          </a:prstGeom>
          <a:ln w="50800">
            <a:solidFill>
              <a:srgbClr val="FF0000"/>
            </a:solidFill>
            <a:prstDash val="dash"/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178CD8-090F-66D9-2D7E-4A4DBD55107D}"/>
              </a:ext>
            </a:extLst>
          </p:cNvPr>
          <p:cNvSpPr txBox="1"/>
          <p:nvPr/>
        </p:nvSpPr>
        <p:spPr>
          <a:xfrm>
            <a:off x="2645011" y="1076164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FF0000"/>
                </a:solidFill>
              </a:rPr>
              <a:t>：劣弧步长 </a:t>
            </a:r>
            <a:r>
              <a:rPr lang="en-US" altLang="zh-CN" b="1" dirty="0">
                <a:solidFill>
                  <a:srgbClr val="FF0000"/>
                </a:solidFill>
              </a:rPr>
              <a:t>= 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C807A0-C5B6-1DA7-D2F0-37879C3365E3}"/>
              </a:ext>
            </a:extLst>
          </p:cNvPr>
          <p:cNvSpPr txBox="1"/>
          <p:nvPr/>
        </p:nvSpPr>
        <p:spPr>
          <a:xfrm>
            <a:off x="2937834" y="153757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</a:rPr>
              <a:t>圆镜周长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= x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A779078-8FE6-6BE5-0C91-850FE98FB4AD}"/>
              </a:ext>
            </a:extLst>
          </p:cNvPr>
          <p:cNvSpPr/>
          <p:nvPr/>
        </p:nvSpPr>
        <p:spPr>
          <a:xfrm>
            <a:off x="5588000" y="1935161"/>
            <a:ext cx="376898" cy="376898"/>
          </a:xfrm>
          <a:prstGeom prst="ellipse">
            <a:avLst/>
          </a:prstGeom>
          <a:gradFill>
            <a:gsLst>
              <a:gs pos="45000">
                <a:schemeClr val="accent2">
                  <a:lumMod val="75000"/>
                </a:schemeClr>
              </a:gs>
              <a:gs pos="5500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D7220221-2BCA-F0E8-82A9-53BC099F439E}"/>
              </a:ext>
            </a:extLst>
          </p:cNvPr>
          <p:cNvSpPr/>
          <p:nvPr/>
        </p:nvSpPr>
        <p:spPr>
          <a:xfrm rot="21387159">
            <a:off x="7136562" y="996036"/>
            <a:ext cx="2217383" cy="2212390"/>
          </a:xfrm>
          <a:prstGeom prst="arc">
            <a:avLst>
              <a:gd name="adj1" fmla="val 14672461"/>
              <a:gd name="adj2" fmla="val 2027120"/>
            </a:avLst>
          </a:prstGeom>
          <a:ln w="50800">
            <a:solidFill>
              <a:srgbClr val="FF0000"/>
            </a:solidFill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37EE684-2EBC-AB22-551F-DE1B612A8922}"/>
              </a:ext>
            </a:extLst>
          </p:cNvPr>
          <p:cNvCxnSpPr>
            <a:cxnSpLocks/>
          </p:cNvCxnSpPr>
          <p:nvPr/>
        </p:nvCxnSpPr>
        <p:spPr>
          <a:xfrm flipH="1" flipV="1">
            <a:off x="7701320" y="1090967"/>
            <a:ext cx="738932" cy="319461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AE18B9D-4367-6F43-67CA-E9A995409A26}"/>
              </a:ext>
            </a:extLst>
          </p:cNvPr>
          <p:cNvCxnSpPr>
            <a:cxnSpLocks/>
          </p:cNvCxnSpPr>
          <p:nvPr/>
        </p:nvCxnSpPr>
        <p:spPr>
          <a:xfrm flipH="1" flipV="1">
            <a:off x="7670800" y="1090967"/>
            <a:ext cx="2104099" cy="213889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3EF4195-237A-17CA-67B1-1870FEB7AD75}"/>
              </a:ext>
            </a:extLst>
          </p:cNvPr>
          <p:cNvCxnSpPr>
            <a:cxnSpLocks/>
          </p:cNvCxnSpPr>
          <p:nvPr/>
        </p:nvCxnSpPr>
        <p:spPr>
          <a:xfrm flipH="1" flipV="1">
            <a:off x="4757738" y="1679930"/>
            <a:ext cx="1311192" cy="209144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99890E1-F206-BAE6-6410-2B63749186A8}"/>
              </a:ext>
            </a:extLst>
          </p:cNvPr>
          <p:cNvCxnSpPr>
            <a:cxnSpLocks/>
          </p:cNvCxnSpPr>
          <p:nvPr/>
        </p:nvCxnSpPr>
        <p:spPr>
          <a:xfrm flipH="1">
            <a:off x="4746242" y="1187169"/>
            <a:ext cx="2140346" cy="54747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DAAC3D66-19AE-74B0-3BFB-109F9F9E81A6}"/>
              </a:ext>
            </a:extLst>
          </p:cNvPr>
          <p:cNvSpPr/>
          <p:nvPr/>
        </p:nvSpPr>
        <p:spPr>
          <a:xfrm>
            <a:off x="8051668" y="1914320"/>
            <a:ext cx="376898" cy="376898"/>
          </a:xfrm>
          <a:prstGeom prst="ellipse">
            <a:avLst/>
          </a:prstGeom>
          <a:gradFill>
            <a:gsLst>
              <a:gs pos="45000">
                <a:schemeClr val="accent4">
                  <a:lumMod val="75000"/>
                </a:schemeClr>
              </a:gs>
              <a:gs pos="5500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A5C3F51-77B1-C6AA-997C-ECD727C45627}"/>
              </a:ext>
            </a:extLst>
          </p:cNvPr>
          <p:cNvSpPr/>
          <p:nvPr/>
        </p:nvSpPr>
        <p:spPr>
          <a:xfrm>
            <a:off x="348985" y="2971431"/>
            <a:ext cx="376898" cy="376898"/>
          </a:xfrm>
          <a:prstGeom prst="ellipse">
            <a:avLst/>
          </a:prstGeom>
          <a:gradFill>
            <a:gsLst>
              <a:gs pos="45000">
                <a:schemeClr val="accent2">
                  <a:lumMod val="75000"/>
                </a:schemeClr>
              </a:gs>
              <a:gs pos="5500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A89F898-0227-7F1E-A2CA-648961BD2CFD}"/>
              </a:ext>
            </a:extLst>
          </p:cNvPr>
          <p:cNvSpPr txBox="1"/>
          <p:nvPr/>
        </p:nvSpPr>
        <p:spPr>
          <a:xfrm>
            <a:off x="332332" y="2325242"/>
            <a:ext cx="449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不</a:t>
            </a:r>
            <a:r>
              <a:rPr lang="zh-CN" altLang="en-US" b="1" dirty="0">
                <a:solidFill>
                  <a:srgbClr val="00B0F0"/>
                </a:solidFill>
              </a:rPr>
              <a:t>   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存在</a:t>
            </a:r>
            <a:r>
              <a:rPr lang="zh-CN" altLang="en-US" b="1" dirty="0">
                <a:solidFill>
                  <a:srgbClr val="00B0F0"/>
                </a:solidFill>
              </a:rPr>
              <a:t> 整数对 </a:t>
            </a:r>
            <a:r>
              <a:rPr lang="en-US" altLang="zh-CN" b="1" dirty="0">
                <a:solidFill>
                  <a:srgbClr val="00B0F0"/>
                </a:solidFill>
              </a:rPr>
              <a:t>(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en-US" altLang="zh-CN" b="1" dirty="0">
                <a:solidFill>
                  <a:srgbClr val="00B0F0"/>
                </a:solidFill>
              </a:rPr>
              <a:t>,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en-US" altLang="zh-CN" b="1" dirty="0">
                <a:solidFill>
                  <a:srgbClr val="00B0F0"/>
                </a:solidFill>
              </a:rPr>
              <a:t>)</a:t>
            </a:r>
            <a:r>
              <a:rPr lang="zh-CN" altLang="en-US" b="1" dirty="0">
                <a:solidFill>
                  <a:srgbClr val="00B0F0"/>
                </a:solidFill>
              </a:rPr>
              <a:t>，使 </a:t>
            </a:r>
            <a:r>
              <a:rPr lang="en-US" altLang="zh-CN" b="1" dirty="0" err="1">
                <a:solidFill>
                  <a:schemeClr val="bg1">
                    <a:lumMod val="85000"/>
                  </a:schemeClr>
                </a:solidFill>
              </a:rPr>
              <a:t>n·x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–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m·y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= 0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E7E6D09-F79F-2069-43EA-5BE368EE8390}"/>
              </a:ext>
            </a:extLst>
          </p:cNvPr>
          <p:cNvSpPr txBox="1"/>
          <p:nvPr/>
        </p:nvSpPr>
        <p:spPr>
          <a:xfrm>
            <a:off x="127000" y="64799"/>
            <a:ext cx="119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射线无法逃出黑体</a:t>
            </a:r>
            <a:r>
              <a:rPr lang="en-US" altLang="zh-CN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&lt;==&gt; </a:t>
            </a:r>
            <a:r>
              <a:rPr lang="en-US" altLang="zh-CN" b="1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n·x</a:t>
            </a:r>
            <a:r>
              <a:rPr lang="en-US" altLang="zh-CN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</a:t>
            </a:r>
            <a:r>
              <a:rPr lang="en-US" altLang="zh-CN" b="1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m·y</a:t>
            </a:r>
            <a:r>
              <a:rPr lang="en-US" altLang="zh-CN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= 0 </a:t>
            </a:r>
            <a:r>
              <a:rPr lang="zh-CN" altLang="en-US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存在整数解 </a:t>
            </a:r>
            <a:r>
              <a:rPr lang="en-US" altLang="zh-CN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(n, m)</a:t>
            </a:r>
            <a:r>
              <a:rPr lang="zh-CN" altLang="en-US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，即形成 </a:t>
            </a:r>
            <a:r>
              <a:rPr lang="en-US" altLang="zh-CN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 </a:t>
            </a:r>
            <a:r>
              <a:rPr lang="zh-CN" altLang="en-US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角星</a:t>
            </a:r>
            <a:r>
              <a:rPr lang="en-US" altLang="zh-CN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且 </a:t>
            </a:r>
            <a:r>
              <a:rPr lang="zh-CN" altLang="en-US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源在黑体内部</a:t>
            </a:r>
            <a:r>
              <a:rPr lang="zh-CN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且 </a:t>
            </a:r>
            <a:r>
              <a:rPr lang="en-US" altLang="zh-CN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 </a:t>
            </a:r>
            <a:r>
              <a:rPr lang="zh-CN" altLang="en-US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角星不经过缺口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AE0010C-B317-F05C-F0FC-08F8573A0FED}"/>
              </a:ext>
            </a:extLst>
          </p:cNvPr>
          <p:cNvSpPr/>
          <p:nvPr/>
        </p:nvSpPr>
        <p:spPr>
          <a:xfrm>
            <a:off x="6141720" y="6349111"/>
            <a:ext cx="376898" cy="376898"/>
          </a:xfrm>
          <a:prstGeom prst="ellipse">
            <a:avLst/>
          </a:prstGeom>
          <a:gradFill>
            <a:gsLst>
              <a:gs pos="45000">
                <a:schemeClr val="accent2">
                  <a:lumMod val="75000"/>
                </a:schemeClr>
              </a:gs>
              <a:gs pos="55000">
                <a:srgbClr val="7030A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400" b="1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C89E753-26E6-DF3B-DA3A-A2446CF0A7B8}"/>
              </a:ext>
            </a:extLst>
          </p:cNvPr>
          <p:cNvSpPr/>
          <p:nvPr/>
        </p:nvSpPr>
        <p:spPr>
          <a:xfrm>
            <a:off x="8605388" y="6328270"/>
            <a:ext cx="376898" cy="376898"/>
          </a:xfrm>
          <a:prstGeom prst="ellipse">
            <a:avLst/>
          </a:prstGeom>
          <a:gradFill>
            <a:gsLst>
              <a:gs pos="45000">
                <a:schemeClr val="accent4">
                  <a:lumMod val="75000"/>
                </a:schemeClr>
              </a:gs>
              <a:gs pos="55000">
                <a:srgbClr val="7030A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sz="2400" b="1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4057FA3-5083-1105-8430-70801F2E20DD}"/>
              </a:ext>
            </a:extLst>
          </p:cNvPr>
          <p:cNvSpPr/>
          <p:nvPr/>
        </p:nvSpPr>
        <p:spPr>
          <a:xfrm>
            <a:off x="886164" y="2971431"/>
            <a:ext cx="376898" cy="376898"/>
          </a:xfrm>
          <a:prstGeom prst="ellipse">
            <a:avLst/>
          </a:prstGeom>
          <a:gradFill>
            <a:gsLst>
              <a:gs pos="45000">
                <a:schemeClr val="accent4">
                  <a:lumMod val="75000"/>
                </a:schemeClr>
              </a:gs>
              <a:gs pos="55000">
                <a:srgbClr val="00B05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E78B2B3-5580-52BA-A633-832642E71285}"/>
              </a:ext>
            </a:extLst>
          </p:cNvPr>
          <p:cNvSpPr/>
          <p:nvPr/>
        </p:nvSpPr>
        <p:spPr>
          <a:xfrm>
            <a:off x="348985" y="3509672"/>
            <a:ext cx="376898" cy="376898"/>
          </a:xfrm>
          <a:prstGeom prst="ellipse">
            <a:avLst/>
          </a:prstGeom>
          <a:gradFill>
            <a:gsLst>
              <a:gs pos="45000">
                <a:schemeClr val="accent2">
                  <a:lumMod val="75000"/>
                </a:schemeClr>
              </a:gs>
              <a:gs pos="55000">
                <a:srgbClr val="7030A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400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282B78F-CFC0-373D-783E-9677196E17D5}"/>
              </a:ext>
            </a:extLst>
          </p:cNvPr>
          <p:cNvSpPr/>
          <p:nvPr/>
        </p:nvSpPr>
        <p:spPr>
          <a:xfrm>
            <a:off x="886164" y="3509672"/>
            <a:ext cx="376898" cy="376898"/>
          </a:xfrm>
          <a:prstGeom prst="ellipse">
            <a:avLst/>
          </a:prstGeom>
          <a:gradFill>
            <a:gsLst>
              <a:gs pos="45000">
                <a:schemeClr val="accent4">
                  <a:lumMod val="75000"/>
                </a:schemeClr>
              </a:gs>
              <a:gs pos="55000">
                <a:srgbClr val="7030A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sz="2400" b="1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8CAF509-7271-681B-4420-A33D8B46EAFF}"/>
              </a:ext>
            </a:extLst>
          </p:cNvPr>
          <p:cNvSpPr/>
          <p:nvPr/>
        </p:nvSpPr>
        <p:spPr>
          <a:xfrm>
            <a:off x="290438" y="2223776"/>
            <a:ext cx="503899" cy="187220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2807184B-3D68-7F55-E599-A4D3BFF7BB93}"/>
              </a:ext>
            </a:extLst>
          </p:cNvPr>
          <p:cNvSpPr/>
          <p:nvPr/>
        </p:nvSpPr>
        <p:spPr>
          <a:xfrm>
            <a:off x="825269" y="2223776"/>
            <a:ext cx="503899" cy="1872208"/>
          </a:xfrm>
          <a:prstGeom prst="round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75409B5-2858-E90D-1C98-94B08431C6C8}"/>
              </a:ext>
            </a:extLst>
          </p:cNvPr>
          <p:cNvSpPr/>
          <p:nvPr/>
        </p:nvSpPr>
        <p:spPr>
          <a:xfrm rot="16200000">
            <a:off x="1339370" y="1641083"/>
            <a:ext cx="503899" cy="304286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8BC5CF0-9BE5-261B-DFEE-9E2620263E56}"/>
              </a:ext>
            </a:extLst>
          </p:cNvPr>
          <p:cNvSpPr txBox="1"/>
          <p:nvPr/>
        </p:nvSpPr>
        <p:spPr>
          <a:xfrm>
            <a:off x="1400223" y="2982597"/>
            <a:ext cx="17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源在黑体 </a:t>
            </a:r>
            <a:r>
              <a:rPr lang="zh-CN" altLang="en-US" b="1" dirty="0">
                <a:solidFill>
                  <a:srgbClr val="00B050"/>
                </a:solidFill>
              </a:rPr>
              <a:t>外部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4979B327-F1F6-4D2B-6B10-7331AFD033E9}"/>
              </a:ext>
            </a:extLst>
          </p:cNvPr>
          <p:cNvSpPr/>
          <p:nvPr/>
        </p:nvSpPr>
        <p:spPr>
          <a:xfrm rot="16200000">
            <a:off x="1339370" y="2173568"/>
            <a:ext cx="503899" cy="3042865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3FF2949-8884-7944-5518-6C94FCA3001D}"/>
              </a:ext>
            </a:extLst>
          </p:cNvPr>
          <p:cNvSpPr txBox="1"/>
          <p:nvPr/>
        </p:nvSpPr>
        <p:spPr>
          <a:xfrm>
            <a:off x="1400224" y="3515082"/>
            <a:ext cx="17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源在黑体 </a:t>
            </a:r>
            <a:r>
              <a:rPr lang="zh-CN" altLang="en-US" b="1" dirty="0">
                <a:solidFill>
                  <a:srgbClr val="7030A0"/>
                </a:solidFill>
              </a:rPr>
              <a:t>内部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412B87A-2E18-A3DA-166D-9C10A05D0A16}"/>
              </a:ext>
            </a:extLst>
          </p:cNvPr>
          <p:cNvSpPr txBox="1"/>
          <p:nvPr/>
        </p:nvSpPr>
        <p:spPr>
          <a:xfrm>
            <a:off x="239150" y="4619187"/>
            <a:ext cx="449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只有</a:t>
            </a:r>
            <a:r>
              <a:rPr lang="en-US" altLang="zh-CN" b="1" dirty="0">
                <a:solidFill>
                  <a:srgbClr val="00B0F0"/>
                </a:solidFill>
              </a:rPr>
              <a:t>         </a:t>
            </a:r>
            <a:r>
              <a:rPr lang="zh-CN" altLang="en-US" b="1" dirty="0">
                <a:solidFill>
                  <a:srgbClr val="00B0F0"/>
                </a:solidFill>
              </a:rPr>
              <a:t>才满足 黑体 </a:t>
            </a:r>
            <a:r>
              <a:rPr lang="en-US" altLang="zh-CN" b="1" dirty="0">
                <a:solidFill>
                  <a:srgbClr val="00B0F0"/>
                </a:solidFill>
              </a:rPr>
              <a:t>(</a:t>
            </a:r>
            <a:r>
              <a:rPr lang="zh-CN" altLang="en-US" b="1" dirty="0">
                <a:solidFill>
                  <a:srgbClr val="00B0F0"/>
                </a:solidFill>
              </a:rPr>
              <a:t>积分球</a:t>
            </a:r>
            <a:r>
              <a:rPr lang="en-US" altLang="zh-CN" b="1" dirty="0">
                <a:solidFill>
                  <a:srgbClr val="00B0F0"/>
                </a:solidFill>
              </a:rPr>
              <a:t>)</a:t>
            </a:r>
            <a:r>
              <a:rPr lang="zh-CN" altLang="en-US" b="1" dirty="0">
                <a:solidFill>
                  <a:srgbClr val="00B0F0"/>
                </a:solidFill>
              </a:rPr>
              <a:t> 条件 ！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C007CA6-6979-C340-08DD-2E0402207875}"/>
              </a:ext>
            </a:extLst>
          </p:cNvPr>
          <p:cNvSpPr txBox="1"/>
          <p:nvPr/>
        </p:nvSpPr>
        <p:spPr>
          <a:xfrm>
            <a:off x="239150" y="5144057"/>
            <a:ext cx="5793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但实际却做不到 </a:t>
            </a:r>
            <a:r>
              <a:rPr lang="en-US" altLang="zh-CN" b="1" dirty="0">
                <a:solidFill>
                  <a:srgbClr val="00B0F0"/>
                </a:solidFill>
              </a:rPr>
              <a:t>(</a:t>
            </a:r>
            <a:r>
              <a:rPr lang="zh-CN" altLang="en-US" b="1" dirty="0">
                <a:solidFill>
                  <a:srgbClr val="00B0F0"/>
                </a:solidFill>
              </a:rPr>
              <a:t>光永远会溢出</a:t>
            </a:r>
            <a:r>
              <a:rPr lang="en-US" altLang="zh-CN" b="1" dirty="0">
                <a:solidFill>
                  <a:srgbClr val="00B0F0"/>
                </a:solidFill>
              </a:rPr>
              <a:t>) </a:t>
            </a:r>
            <a:r>
              <a:rPr lang="zh-CN" altLang="en-US" b="1" dirty="0">
                <a:solidFill>
                  <a:srgbClr val="00B0F0"/>
                </a:solidFill>
              </a:rPr>
              <a:t>？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zh-CN" b="1" dirty="0">
                <a:solidFill>
                  <a:srgbClr val="00B0F0"/>
                </a:solidFill>
              </a:rPr>
              <a:t>——</a:t>
            </a:r>
            <a:r>
              <a:rPr lang="zh-CN" altLang="en-US" b="1" dirty="0">
                <a:solidFill>
                  <a:srgbClr val="00B0F0"/>
                </a:solidFill>
              </a:rPr>
              <a:t> 因为似乎：恒画不出来 </a:t>
            </a:r>
            <a:r>
              <a:rPr lang="en-US" altLang="zh-CN" b="1" dirty="0">
                <a:solidFill>
                  <a:srgbClr val="00B0F0"/>
                </a:solidFill>
              </a:rPr>
              <a:t>N </a:t>
            </a:r>
            <a:r>
              <a:rPr lang="zh-CN" altLang="en-US" b="1" dirty="0">
                <a:solidFill>
                  <a:srgbClr val="00B0F0"/>
                </a:solidFill>
              </a:rPr>
              <a:t>角星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zh-CN" b="1" dirty="0">
                <a:solidFill>
                  <a:srgbClr val="00B0F0"/>
                </a:solidFill>
              </a:rPr>
              <a:t>        —— </a:t>
            </a:r>
            <a:r>
              <a:rPr lang="zh-CN" altLang="en-US" b="1" dirty="0">
                <a:solidFill>
                  <a:srgbClr val="00B0F0"/>
                </a:solidFill>
              </a:rPr>
              <a:t>可能“像素点”离散化，使得“无法整除” ？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88B854D-826F-9068-2B62-8C445800F620}"/>
              </a:ext>
            </a:extLst>
          </p:cNvPr>
          <p:cNvSpPr/>
          <p:nvPr/>
        </p:nvSpPr>
        <p:spPr>
          <a:xfrm rot="16200000">
            <a:off x="5478151" y="2943476"/>
            <a:ext cx="503899" cy="51305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59F80D1-A1B8-1194-A5D6-8571A059F212}"/>
              </a:ext>
            </a:extLst>
          </p:cNvPr>
          <p:cNvSpPr/>
          <p:nvPr/>
        </p:nvSpPr>
        <p:spPr>
          <a:xfrm rot="16200000">
            <a:off x="7931669" y="2943476"/>
            <a:ext cx="503899" cy="51305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C8A10A-E0E6-4EC4-96E9-2CB92E7F7C93}"/>
              </a:ext>
            </a:extLst>
          </p:cNvPr>
          <p:cNvSpPr/>
          <p:nvPr/>
        </p:nvSpPr>
        <p:spPr>
          <a:xfrm rot="16200000">
            <a:off x="11088840" y="2943476"/>
            <a:ext cx="503899" cy="51305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4E22D48-145F-26EC-C3AD-6EF43ACAC74C}"/>
              </a:ext>
            </a:extLst>
          </p:cNvPr>
          <p:cNvSpPr/>
          <p:nvPr/>
        </p:nvSpPr>
        <p:spPr>
          <a:xfrm rot="16200000">
            <a:off x="5524500" y="6008241"/>
            <a:ext cx="503899" cy="51305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48EED0A5-3AAE-7696-3270-DAC8F1760332}"/>
              </a:ext>
            </a:extLst>
          </p:cNvPr>
          <p:cNvSpPr/>
          <p:nvPr/>
        </p:nvSpPr>
        <p:spPr>
          <a:xfrm rot="16200000">
            <a:off x="11324725" y="-4578"/>
            <a:ext cx="503899" cy="51305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24EE92C-C324-492F-787A-8B66B0F043E3}"/>
              </a:ext>
            </a:extLst>
          </p:cNvPr>
          <p:cNvSpPr/>
          <p:nvPr/>
        </p:nvSpPr>
        <p:spPr>
          <a:xfrm>
            <a:off x="886164" y="4612137"/>
            <a:ext cx="376898" cy="376898"/>
          </a:xfrm>
          <a:prstGeom prst="ellipse">
            <a:avLst/>
          </a:prstGeom>
          <a:gradFill>
            <a:gsLst>
              <a:gs pos="45000">
                <a:schemeClr val="accent4">
                  <a:lumMod val="75000"/>
                </a:schemeClr>
              </a:gs>
              <a:gs pos="55000">
                <a:srgbClr val="7030A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DCF58A-C0D9-5D64-1E9F-2439F29BBE6C}"/>
              </a:ext>
            </a:extLst>
          </p:cNvPr>
          <p:cNvSpPr txBox="1"/>
          <p:nvPr/>
        </p:nvSpPr>
        <p:spPr>
          <a:xfrm>
            <a:off x="1724538" y="1076164"/>
            <a:ext cx="11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单次反射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3" grpId="0" animBg="1"/>
      <p:bldP spid="16" grpId="1" animBg="1"/>
      <p:bldP spid="41" grpId="0" animBg="1"/>
      <p:bldP spid="59" grpId="0" animBg="1"/>
      <p:bldP spid="60" grpId="0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2" grpId="1" animBg="1"/>
      <p:bldP spid="72" grpId="2" animBg="1"/>
      <p:bldP spid="74" grpId="1" animBg="1"/>
      <p:bldP spid="74" grpId="2" animBg="1"/>
      <p:bldP spid="74" grpId="3" animBg="1"/>
      <p:bldP spid="75" grpId="0" animBg="1"/>
      <p:bldP spid="75" grpId="1" animBg="1"/>
      <p:bldP spid="75" grpId="2" animBg="1"/>
      <p:bldP spid="76" grpId="0"/>
      <p:bldP spid="77" grpId="1" animBg="1"/>
      <p:bldP spid="77" grpId="2" animBg="1"/>
      <p:bldP spid="77" grpId="3" animBg="1"/>
      <p:bldP spid="78" grpId="0"/>
      <p:bldP spid="80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79" grpId="0" animBg="1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170</Words>
  <Application>Microsoft Office PowerPoint</Application>
  <PresentationFormat>宽屏</PresentationFormat>
  <Paragraphs>26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等线</vt:lpstr>
      <vt:lpstr>等线 Light</vt:lpstr>
      <vt:lpstr>Office 主题​​</vt:lpstr>
      <vt:lpstr>PowerPoint 演示文稿</vt:lpstr>
      <vt:lpstr>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尘竹 谢</dc:creator>
  <cp:lastModifiedBy>尘竹 谢</cp:lastModifiedBy>
  <cp:revision>118</cp:revision>
  <dcterms:created xsi:type="dcterms:W3CDTF">2024-01-30T06:28:45Z</dcterms:created>
  <dcterms:modified xsi:type="dcterms:W3CDTF">2024-01-30T09:13:21Z</dcterms:modified>
</cp:coreProperties>
</file>