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7" r:id="rId21"/>
    <p:sldId id="288" r:id="rId22"/>
    <p:sldId id="282" r:id="rId23"/>
    <p:sldId id="284" r:id="rId24"/>
    <p:sldId id="283" r:id="rId25"/>
    <p:sldId id="285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3" r:id="rId39"/>
    <p:sldId id="304" r:id="rId40"/>
    <p:sldId id="302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4" r:id="rId49"/>
    <p:sldId id="315" r:id="rId50"/>
    <p:sldId id="316" r:id="rId51"/>
    <p:sldId id="317" r:id="rId52"/>
    <p:sldId id="319" r:id="rId53"/>
    <p:sldId id="318" r:id="rId54"/>
    <p:sldId id="320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C93"/>
    <a:srgbClr val="2F528F"/>
    <a:srgbClr val="7F7F7F"/>
    <a:srgbClr val="EC7C30"/>
    <a:srgbClr val="959595"/>
    <a:srgbClr val="D5D6D7"/>
    <a:srgbClr val="4E6CA0"/>
    <a:srgbClr val="2E75B6"/>
    <a:srgbClr val="ECF1F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0" autoAdjust="0"/>
    <p:restoredTop sz="95063" autoAdjust="0"/>
  </p:normalViewPr>
  <p:slideViewPr>
    <p:cSldViewPr snapToGrid="0">
      <p:cViewPr>
        <p:scale>
          <a:sx n="100" d="100"/>
          <a:sy n="100" d="100"/>
        </p:scale>
        <p:origin x="7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1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1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wmf"/><Relationship Id="rId1" Type="http://schemas.openxmlformats.org/officeDocument/2006/relationships/image" Target="../media/image54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wmf"/><Relationship Id="rId1" Type="http://schemas.openxmlformats.org/officeDocument/2006/relationships/image" Target="../media/image59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wmf"/><Relationship Id="rId1" Type="http://schemas.openxmlformats.org/officeDocument/2006/relationships/image" Target="../media/image59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62.wmf"/><Relationship Id="rId2" Type="http://schemas.openxmlformats.org/officeDocument/2006/relationships/image" Target="../media/image53.wmf"/><Relationship Id="rId1" Type="http://schemas.openxmlformats.org/officeDocument/2006/relationships/image" Target="../media/image59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2.wmf"/><Relationship Id="rId3" Type="http://schemas.openxmlformats.org/officeDocument/2006/relationships/image" Target="../media/image47.wmf"/><Relationship Id="rId7" Type="http://schemas.openxmlformats.org/officeDocument/2006/relationships/image" Target="../media/image67.wmf"/><Relationship Id="rId12" Type="http://schemas.openxmlformats.org/officeDocument/2006/relationships/image" Target="../media/image71.wmf"/><Relationship Id="rId2" Type="http://schemas.openxmlformats.org/officeDocument/2006/relationships/image" Target="../media/image53.wmf"/><Relationship Id="rId1" Type="http://schemas.openxmlformats.org/officeDocument/2006/relationships/image" Target="../media/image63.wmf"/><Relationship Id="rId6" Type="http://schemas.openxmlformats.org/officeDocument/2006/relationships/image" Target="../media/image66.wmf"/><Relationship Id="rId11" Type="http://schemas.openxmlformats.org/officeDocument/2006/relationships/image" Target="../media/image70.wmf"/><Relationship Id="rId5" Type="http://schemas.openxmlformats.org/officeDocument/2006/relationships/image" Target="../media/image65.wmf"/><Relationship Id="rId10" Type="http://schemas.openxmlformats.org/officeDocument/2006/relationships/image" Target="../media/image24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2.wmf"/><Relationship Id="rId3" Type="http://schemas.openxmlformats.org/officeDocument/2006/relationships/image" Target="../media/image47.wmf"/><Relationship Id="rId7" Type="http://schemas.openxmlformats.org/officeDocument/2006/relationships/image" Target="../media/image67.wmf"/><Relationship Id="rId12" Type="http://schemas.openxmlformats.org/officeDocument/2006/relationships/image" Target="../media/image71.wmf"/><Relationship Id="rId2" Type="http://schemas.openxmlformats.org/officeDocument/2006/relationships/image" Target="../media/image53.wmf"/><Relationship Id="rId1" Type="http://schemas.openxmlformats.org/officeDocument/2006/relationships/image" Target="../media/image63.wmf"/><Relationship Id="rId6" Type="http://schemas.openxmlformats.org/officeDocument/2006/relationships/image" Target="../media/image66.wmf"/><Relationship Id="rId11" Type="http://schemas.openxmlformats.org/officeDocument/2006/relationships/image" Target="../media/image70.wmf"/><Relationship Id="rId5" Type="http://schemas.openxmlformats.org/officeDocument/2006/relationships/image" Target="../media/image65.wmf"/><Relationship Id="rId10" Type="http://schemas.openxmlformats.org/officeDocument/2006/relationships/image" Target="../media/image24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1.wmf"/><Relationship Id="rId3" Type="http://schemas.openxmlformats.org/officeDocument/2006/relationships/image" Target="../media/image47.wmf"/><Relationship Id="rId7" Type="http://schemas.openxmlformats.org/officeDocument/2006/relationships/image" Target="../media/image64.wmf"/><Relationship Id="rId12" Type="http://schemas.openxmlformats.org/officeDocument/2006/relationships/image" Target="../media/image70.wmf"/><Relationship Id="rId2" Type="http://schemas.openxmlformats.org/officeDocument/2006/relationships/image" Target="../media/image53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11" Type="http://schemas.openxmlformats.org/officeDocument/2006/relationships/image" Target="../media/image24.wmf"/><Relationship Id="rId5" Type="http://schemas.openxmlformats.org/officeDocument/2006/relationships/image" Target="../media/image66.wmf"/><Relationship Id="rId15" Type="http://schemas.openxmlformats.org/officeDocument/2006/relationships/image" Target="../media/image74.wmf"/><Relationship Id="rId10" Type="http://schemas.openxmlformats.org/officeDocument/2006/relationships/image" Target="../media/image69.wmf"/><Relationship Id="rId4" Type="http://schemas.openxmlformats.org/officeDocument/2006/relationships/image" Target="../media/image65.wmf"/><Relationship Id="rId9" Type="http://schemas.openxmlformats.org/officeDocument/2006/relationships/image" Target="../media/image75.wmf"/><Relationship Id="rId1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47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53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78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6.wmf"/><Relationship Id="rId2" Type="http://schemas.openxmlformats.org/officeDocument/2006/relationships/image" Target="../media/image89.wmf"/><Relationship Id="rId1" Type="http://schemas.openxmlformats.org/officeDocument/2006/relationships/image" Target="../media/image92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9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53.wmf"/><Relationship Id="rId1" Type="http://schemas.openxmlformats.org/officeDocument/2006/relationships/image" Target="../media/image98.wmf"/><Relationship Id="rId6" Type="http://schemas.openxmlformats.org/officeDocument/2006/relationships/image" Target="../media/image102.wmf"/><Relationship Id="rId11" Type="http://schemas.openxmlformats.org/officeDocument/2006/relationships/image" Target="../media/image107.e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8.wmf"/><Relationship Id="rId2" Type="http://schemas.openxmlformats.org/officeDocument/2006/relationships/image" Target="../media/image53.wmf"/><Relationship Id="rId1" Type="http://schemas.openxmlformats.org/officeDocument/2006/relationships/image" Target="../media/image98.wmf"/><Relationship Id="rId6" Type="http://schemas.openxmlformats.org/officeDocument/2006/relationships/image" Target="../media/image107.emf"/><Relationship Id="rId5" Type="http://schemas.openxmlformats.org/officeDocument/2006/relationships/image" Target="../media/image106.wmf"/><Relationship Id="rId4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e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10.wmf"/><Relationship Id="rId7" Type="http://schemas.openxmlformats.org/officeDocument/2006/relationships/image" Target="../media/image108.wmf"/><Relationship Id="rId2" Type="http://schemas.openxmlformats.org/officeDocument/2006/relationships/image" Target="../media/image109.wmf"/><Relationship Id="rId1" Type="http://schemas.openxmlformats.org/officeDocument/2006/relationships/image" Target="../media/image98.wmf"/><Relationship Id="rId6" Type="http://schemas.openxmlformats.org/officeDocument/2006/relationships/image" Target="../media/image107.emf"/><Relationship Id="rId5" Type="http://schemas.openxmlformats.org/officeDocument/2006/relationships/image" Target="../media/image106.wmf"/><Relationship Id="rId4" Type="http://schemas.openxmlformats.org/officeDocument/2006/relationships/image" Target="../media/image111.wmf"/><Relationship Id="rId9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06.wmf"/><Relationship Id="rId7" Type="http://schemas.openxmlformats.org/officeDocument/2006/relationships/image" Target="../media/image118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07.emf"/><Relationship Id="rId9" Type="http://schemas.openxmlformats.org/officeDocument/2006/relationships/image" Target="../media/image12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wmf"/><Relationship Id="rId1" Type="http://schemas.openxmlformats.org/officeDocument/2006/relationships/image" Target="../media/image122.wmf"/><Relationship Id="rId6" Type="http://schemas.openxmlformats.org/officeDocument/2006/relationships/image" Target="../media/image125.wmf"/><Relationship Id="rId5" Type="http://schemas.openxmlformats.org/officeDocument/2006/relationships/image" Target="../media/image124.emf"/><Relationship Id="rId4" Type="http://schemas.openxmlformats.org/officeDocument/2006/relationships/image" Target="../media/image1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2" Type="http://schemas.openxmlformats.org/officeDocument/2006/relationships/image" Target="../media/image129.wmf"/><Relationship Id="rId1" Type="http://schemas.openxmlformats.org/officeDocument/2006/relationships/image" Target="../media/image135.wmf"/><Relationship Id="rId6" Type="http://schemas.openxmlformats.org/officeDocument/2006/relationships/image" Target="../media/image137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emf"/><Relationship Id="rId3" Type="http://schemas.openxmlformats.org/officeDocument/2006/relationships/image" Target="../media/image136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29.wmf"/><Relationship Id="rId1" Type="http://schemas.openxmlformats.org/officeDocument/2006/relationships/image" Target="../media/image135.wmf"/><Relationship Id="rId6" Type="http://schemas.openxmlformats.org/officeDocument/2006/relationships/image" Target="../media/image139.wmf"/><Relationship Id="rId11" Type="http://schemas.openxmlformats.org/officeDocument/2006/relationships/image" Target="../media/image145.wmf"/><Relationship Id="rId5" Type="http://schemas.openxmlformats.org/officeDocument/2006/relationships/image" Target="../media/image140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29.wmf"/><Relationship Id="rId1" Type="http://schemas.openxmlformats.org/officeDocument/2006/relationships/image" Target="../media/image149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29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9" Type="http://schemas.openxmlformats.org/officeDocument/2006/relationships/image" Target="../media/image150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58.wmf"/><Relationship Id="rId7" Type="http://schemas.openxmlformats.org/officeDocument/2006/relationships/image" Target="../media/image163.wmf"/><Relationship Id="rId2" Type="http://schemas.openxmlformats.org/officeDocument/2006/relationships/image" Target="../media/image157.wmf"/><Relationship Id="rId1" Type="http://schemas.openxmlformats.org/officeDocument/2006/relationships/image" Target="../media/image129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9" Type="http://schemas.openxmlformats.org/officeDocument/2006/relationships/image" Target="../media/image15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29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1.wmf"/><Relationship Id="rId7" Type="http://schemas.openxmlformats.org/officeDocument/2006/relationships/image" Target="../media/image23.w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29.wmf"/><Relationship Id="rId1" Type="http://schemas.openxmlformats.org/officeDocument/2006/relationships/image" Target="../media/image17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29.wmf"/><Relationship Id="rId4" Type="http://schemas.openxmlformats.org/officeDocument/2006/relationships/image" Target="../media/image174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3.wmf"/><Relationship Id="rId1" Type="http://schemas.openxmlformats.org/officeDocument/2006/relationships/image" Target="../media/image12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3.wmf"/><Relationship Id="rId1" Type="http://schemas.openxmlformats.org/officeDocument/2006/relationships/image" Target="../media/image129.wmf"/><Relationship Id="rId6" Type="http://schemas.openxmlformats.org/officeDocument/2006/relationships/image" Target="../media/image68.wmf"/><Relationship Id="rId5" Type="http://schemas.openxmlformats.org/officeDocument/2006/relationships/image" Target="../media/image180.wmf"/><Relationship Id="rId4" Type="http://schemas.openxmlformats.org/officeDocument/2006/relationships/image" Target="../media/image6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3.wmf"/><Relationship Id="rId1" Type="http://schemas.openxmlformats.org/officeDocument/2006/relationships/image" Target="../media/image129.wmf"/><Relationship Id="rId6" Type="http://schemas.openxmlformats.org/officeDocument/2006/relationships/image" Target="../media/image68.wmf"/><Relationship Id="rId5" Type="http://schemas.openxmlformats.org/officeDocument/2006/relationships/image" Target="../media/image180.wmf"/><Relationship Id="rId4" Type="http://schemas.openxmlformats.org/officeDocument/2006/relationships/image" Target="../media/image66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66.wmf"/><Relationship Id="rId7" Type="http://schemas.openxmlformats.org/officeDocument/2006/relationships/image" Target="../media/image182.emf"/><Relationship Id="rId2" Type="http://schemas.openxmlformats.org/officeDocument/2006/relationships/image" Target="../media/image65.wmf"/><Relationship Id="rId1" Type="http://schemas.openxmlformats.org/officeDocument/2006/relationships/image" Target="../media/image129.wmf"/><Relationship Id="rId6" Type="http://schemas.openxmlformats.org/officeDocument/2006/relationships/image" Target="../media/image181.wmf"/><Relationship Id="rId5" Type="http://schemas.openxmlformats.org/officeDocument/2006/relationships/image" Target="../media/image68.wmf"/><Relationship Id="rId10" Type="http://schemas.openxmlformats.org/officeDocument/2006/relationships/image" Target="../media/image185.wmf"/><Relationship Id="rId4" Type="http://schemas.openxmlformats.org/officeDocument/2006/relationships/image" Target="../media/image180.wmf"/><Relationship Id="rId9" Type="http://schemas.openxmlformats.org/officeDocument/2006/relationships/image" Target="../media/image18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37.wmf"/><Relationship Id="rId5" Type="http://schemas.openxmlformats.org/officeDocument/2006/relationships/image" Target="../media/image38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1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977F9C9-35AE-4BE4-8A00-65AB705FE2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09E745-B915-4ED0-AC84-9B1A8FB16E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15FF2-EF71-4310-B544-7A5FE7C5DE8E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D5AF9B-C1E5-4106-93E7-279FEEED8D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FA0FF-78C6-4A81-AE43-61DF4D0CD1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63DD-AF53-46AC-865F-37C328502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38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D3147-2B08-4003-81F8-A6682E1A8EF1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491E-8A7B-433A-BEA8-137944D12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2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蓝色是时域或其所对应的频域，红色是空域或其所对应的频域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40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en-US" altLang="zh-CN" dirty="0" err="1"/>
              <a:t>E_z</a:t>
            </a:r>
            <a:r>
              <a:rPr lang="zh-CN" altLang="en-US" dirty="0"/>
              <a:t>到 </a:t>
            </a:r>
            <a:r>
              <a:rPr lang="en-US" altLang="zh-CN" dirty="0"/>
              <a:t>x-o-y </a:t>
            </a:r>
            <a:r>
              <a:rPr lang="zh-CN" altLang="en-US" dirty="0"/>
              <a:t>面上的投影的大小。  这里辐射出的场 </a:t>
            </a:r>
            <a:r>
              <a:rPr lang="en-US" altLang="zh-CN" dirty="0"/>
              <a:t>E(</a:t>
            </a:r>
            <a:r>
              <a:rPr lang="en-US" altLang="zh-CN" dirty="0" err="1"/>
              <a:t>ω,R</a:t>
            </a:r>
            <a:r>
              <a:rPr lang="en-US" altLang="zh-CN" dirty="0"/>
              <a:t>) </a:t>
            </a:r>
            <a:r>
              <a:rPr lang="zh-CN" altLang="en-US" dirty="0"/>
              <a:t>也是频谱，第一次傅里叶变换是时间频域上的，第二次傅里叶变换是空间频域上的，所以得到的是时间和空间上的频谱，尽管空间上只有一个观察点，但该式子应该也只是个该方向的角谱，没有相位部分。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沿着 经线切向 </a:t>
            </a:r>
            <a:r>
              <a:rPr lang="en-US" altLang="zh-CN" dirty="0" err="1"/>
              <a:t>e_θ</a:t>
            </a:r>
            <a:r>
              <a:rPr lang="zh-CN" altLang="en-US" dirty="0"/>
              <a:t> ，不然怎么 电矢量 垂直于 波矢</a:t>
            </a:r>
            <a:r>
              <a:rPr lang="en-US" altLang="zh-CN" dirty="0"/>
              <a:t>…</a:t>
            </a:r>
            <a:r>
              <a:rPr lang="zh-CN" altLang="en-US" dirty="0"/>
              <a:t>尽管偶极辐射是</a:t>
            </a:r>
            <a:r>
              <a:rPr lang="en-US" altLang="zh-CN" dirty="0"/>
              <a:t> TMW </a:t>
            </a:r>
            <a:r>
              <a:rPr lang="zh-CN" altLang="en-US" dirty="0"/>
              <a:t>不是 </a:t>
            </a:r>
            <a:r>
              <a:rPr lang="en-US" altLang="zh-CN" dirty="0"/>
              <a:t>TEM</a:t>
            </a:r>
            <a:r>
              <a:rPr lang="zh-CN" altLang="en-US" dirty="0"/>
              <a:t>，但忽略高阶项，还是近似有 </a:t>
            </a:r>
            <a:r>
              <a:rPr lang="en-US" altLang="zh-CN" dirty="0"/>
              <a:t>E </a:t>
            </a:r>
            <a:r>
              <a:rPr lang="zh-CN" altLang="en-US" dirty="0"/>
              <a:t>丄 </a:t>
            </a:r>
            <a:r>
              <a:rPr lang="en-US" altLang="zh-CN" dirty="0"/>
              <a:t>k </a:t>
            </a:r>
            <a:r>
              <a:rPr lang="zh-CN" altLang="en-US" dirty="0"/>
              <a:t>的；这里 </a:t>
            </a:r>
            <a:r>
              <a:rPr lang="en-US" altLang="zh-CN" dirty="0" err="1"/>
              <a:t>E_z</a:t>
            </a:r>
            <a:r>
              <a:rPr lang="en-US" altLang="zh-CN" dirty="0"/>
              <a:t> </a:t>
            </a:r>
            <a:r>
              <a:rPr lang="zh-CN" altLang="en-US" dirty="0"/>
              <a:t>应该比 </a:t>
            </a: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更小，而不是这里说的 </a:t>
            </a: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E-z </a:t>
            </a:r>
            <a:r>
              <a:rPr lang="zh-CN" altLang="en-US" dirty="0"/>
              <a:t>的投影，这里只是在解释从 源辐射天线公式 到 下一个公式；真实情况应该反之。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非平面波（高斯光）、非连续光（脉冲光）、非单色（波包）、非线性多频率混频（）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1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en-US" altLang="zh-CN" dirty="0" err="1"/>
              <a:t>E_z</a:t>
            </a:r>
            <a:r>
              <a:rPr lang="zh-CN" altLang="en-US" dirty="0"/>
              <a:t>到 </a:t>
            </a:r>
            <a:r>
              <a:rPr lang="en-US" altLang="zh-CN" dirty="0"/>
              <a:t>x-o-y </a:t>
            </a:r>
            <a:r>
              <a:rPr lang="zh-CN" altLang="en-US" dirty="0"/>
              <a:t>面上的投影的大小。  这里辐射出的场 </a:t>
            </a:r>
            <a:r>
              <a:rPr lang="en-US" altLang="zh-CN" dirty="0"/>
              <a:t>E(</a:t>
            </a:r>
            <a:r>
              <a:rPr lang="en-US" altLang="zh-CN" dirty="0" err="1"/>
              <a:t>ω,R</a:t>
            </a:r>
            <a:r>
              <a:rPr lang="en-US" altLang="zh-CN" dirty="0"/>
              <a:t>) </a:t>
            </a:r>
            <a:r>
              <a:rPr lang="zh-CN" altLang="en-US" dirty="0"/>
              <a:t>也是频谱，第一次傅里叶变换是时间频域上的，第二次傅里叶变换是空间频域上的，所以得到的是时间和空间上的频谱，尽管空间上只有一个观察点，但该式子应该也只是个该方向的角谱，没有相位部分。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沿着 经线切向 </a:t>
            </a:r>
            <a:r>
              <a:rPr lang="en-US" altLang="zh-CN" dirty="0" err="1"/>
              <a:t>e_θ</a:t>
            </a:r>
            <a:r>
              <a:rPr lang="zh-CN" altLang="en-US" dirty="0"/>
              <a:t> ，不然怎么 电矢量 垂直于 波矢</a:t>
            </a:r>
            <a:r>
              <a:rPr lang="en-US" altLang="zh-CN" dirty="0"/>
              <a:t>…</a:t>
            </a:r>
            <a:r>
              <a:rPr lang="zh-CN" altLang="en-US" dirty="0"/>
              <a:t>尽管偶极辐射是</a:t>
            </a:r>
            <a:r>
              <a:rPr lang="en-US" altLang="zh-CN" dirty="0"/>
              <a:t> TMW </a:t>
            </a:r>
            <a:r>
              <a:rPr lang="zh-CN" altLang="en-US" dirty="0"/>
              <a:t>不是 </a:t>
            </a:r>
            <a:r>
              <a:rPr lang="en-US" altLang="zh-CN" dirty="0"/>
              <a:t>TEM</a:t>
            </a:r>
            <a:r>
              <a:rPr lang="zh-CN" altLang="en-US" dirty="0"/>
              <a:t>，但忽略高阶项，还是近似有 </a:t>
            </a:r>
            <a:r>
              <a:rPr lang="en-US" altLang="zh-CN" dirty="0"/>
              <a:t>E </a:t>
            </a:r>
            <a:r>
              <a:rPr lang="zh-CN" altLang="en-US" dirty="0"/>
              <a:t>丄 </a:t>
            </a:r>
            <a:r>
              <a:rPr lang="en-US" altLang="zh-CN" dirty="0"/>
              <a:t>k </a:t>
            </a:r>
            <a:r>
              <a:rPr lang="zh-CN" altLang="en-US" dirty="0"/>
              <a:t>的；这里 </a:t>
            </a:r>
            <a:r>
              <a:rPr lang="en-US" altLang="zh-CN" dirty="0" err="1"/>
              <a:t>E_z</a:t>
            </a:r>
            <a:r>
              <a:rPr lang="en-US" altLang="zh-CN" dirty="0"/>
              <a:t> </a:t>
            </a:r>
            <a:r>
              <a:rPr lang="zh-CN" altLang="en-US" dirty="0"/>
              <a:t>应该比 </a:t>
            </a: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更小，而不是这里说的 </a:t>
            </a: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E-z </a:t>
            </a:r>
            <a:r>
              <a:rPr lang="zh-CN" altLang="en-US" dirty="0"/>
              <a:t>的投影，这里只是在解释从 源辐射天线公式 到 下一个公式；真实情况应该反之。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非平面波（高斯光）、非连续光（脉冲光）、非单色（波包）、非线性多频率混频（）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73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9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2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63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57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23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27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1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</a:rPr>
              <a:t>脉冲的振幅：假设</a:t>
            </a: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THz</a:t>
            </a: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产生效率不高</a:t>
            </a:r>
            <a:r>
              <a:rPr lang="zh-CN" altLang="en-US" dirty="0"/>
              <a:t>，则</a:t>
            </a:r>
            <a:r>
              <a:rPr lang="en-US" altLang="zh-CN" dirty="0"/>
              <a:t>THz</a:t>
            </a:r>
            <a:r>
              <a:rPr lang="zh-CN" altLang="en-US" dirty="0"/>
              <a:t>从脉冲中吸取的能量少，则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激光脉冲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泵浦到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THz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的那部分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能量损耗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少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，则认为时域和空域上，振幅均不衰减。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这里讨论的都是脉冲光的振幅。</a:t>
            </a:r>
            <a:b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THz draw energy from 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脉冲光；脉冲光 → 泵浦 → 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THz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b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太赫兹的振幅：</a:t>
            </a:r>
            <a:r>
              <a:rPr lang="zh-CN" altLang="en-US" dirty="0"/>
              <a:t>晶体长度很短（以至于在晶体内传播时间很短，但吸收与长度有关，与时间无关）、以及 丄侧面发射 </a:t>
            </a:r>
            <a:r>
              <a:rPr lang="en-US" altLang="zh-CN" dirty="0"/>
              <a:t>THz</a:t>
            </a:r>
            <a:r>
              <a:rPr lang="zh-CN" altLang="en-US" dirty="0"/>
              <a:t>，则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光子晶体的空间传播距离上的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吸收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不能忽略但也</a:t>
            </a: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很少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12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5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76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X,y</a:t>
            </a:r>
            <a:r>
              <a:rPr lang="zh-CN" altLang="en-US" dirty="0"/>
              <a:t>方向的波矢失配，只能由 坐标</a:t>
            </a:r>
            <a:r>
              <a:rPr lang="en-US" altLang="zh-CN" dirty="0"/>
              <a:t>-</a:t>
            </a:r>
            <a:r>
              <a:rPr lang="zh-CN" altLang="en-US" dirty="0"/>
              <a:t>动量 的不确定性原理补偿，约束光斑大小即可；大光斑会导致干涉相消（ </a:t>
            </a:r>
            <a:r>
              <a:rPr lang="en-US" altLang="zh-CN" dirty="0" err="1"/>
              <a:t>y,z</a:t>
            </a:r>
            <a:r>
              <a:rPr lang="en-US" altLang="zh-CN" dirty="0"/>
              <a:t> </a:t>
            </a:r>
            <a:r>
              <a:rPr lang="zh-CN" altLang="en-US" dirty="0"/>
              <a:t>方向 是同时发出的，但在晶体中走的光程不一样）；而</a:t>
            </a:r>
            <a:r>
              <a:rPr lang="en-US" altLang="zh-CN" dirty="0"/>
              <a:t>x</a:t>
            </a:r>
            <a:r>
              <a:rPr lang="zh-CN" altLang="en-US" dirty="0"/>
              <a:t>方向的波矢失配，只能由 </a:t>
            </a:r>
            <a:r>
              <a:rPr lang="en-US" altLang="zh-CN" dirty="0" err="1"/>
              <a:t>deff</a:t>
            </a:r>
            <a:r>
              <a:rPr lang="en-US" altLang="zh-CN" dirty="0"/>
              <a:t>(x) </a:t>
            </a:r>
            <a:r>
              <a:rPr lang="zh-CN" altLang="en-US" dirty="0"/>
              <a:t>的合理设计补偿，使得在空间各点，在远场的辐射干涉相干相长。（</a:t>
            </a:r>
            <a:r>
              <a:rPr lang="en-US" altLang="zh-CN" dirty="0"/>
              <a:t>x </a:t>
            </a:r>
            <a:r>
              <a:rPr lang="zh-CN" altLang="en-US" dirty="0"/>
              <a:t>方向不是同时发出的）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63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71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04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05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96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25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98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0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44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24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08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04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1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97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07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91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14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89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在这三个条件下，晶体内任何地点的脉冲光，的数学形式相同且不随时间改变（就随着时域、空域的波形的确定而确定下来了），且写作</a:t>
            </a:r>
            <a:br>
              <a:rPr lang="en-US" altLang="zh-CN" dirty="0"/>
            </a:br>
            <a:r>
              <a:rPr lang="en-US" altLang="zh-CN" dirty="0"/>
              <a:t>E </a:t>
            </a:r>
            <a:r>
              <a:rPr lang="zh-CN" altLang="en-US" dirty="0"/>
              <a:t>是 </a:t>
            </a:r>
            <a:r>
              <a:rPr lang="en-US" altLang="zh-CN" dirty="0"/>
              <a:t>z </a:t>
            </a:r>
            <a:r>
              <a:rPr lang="zh-CN" altLang="en-US" dirty="0"/>
              <a:t>向 偏振的，一方面是为了利用晶体的最大非线性系数；同时还可以标量化，方便描述。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696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47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66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39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716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88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592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969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234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63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4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959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000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95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7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脉冲在时域上的包络的宽度，以及它的半高宽，与脉冲在空间横场上的高斯分布的宽度，以及其半高宽，的定义是一一对应的。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3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89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en-US" altLang="zh-CN" dirty="0" err="1"/>
              <a:t>E_z</a:t>
            </a:r>
            <a:r>
              <a:rPr lang="zh-CN" altLang="en-US" dirty="0"/>
              <a:t>到 </a:t>
            </a:r>
            <a:r>
              <a:rPr lang="en-US" altLang="zh-CN" dirty="0"/>
              <a:t>x-o-y </a:t>
            </a:r>
            <a:r>
              <a:rPr lang="zh-CN" altLang="en-US" dirty="0"/>
              <a:t>面上的投影的大小。  这里辐射出的场 </a:t>
            </a:r>
            <a:r>
              <a:rPr lang="en-US" altLang="zh-CN" dirty="0"/>
              <a:t>E(</a:t>
            </a:r>
            <a:r>
              <a:rPr lang="en-US" altLang="zh-CN" dirty="0" err="1"/>
              <a:t>ω,R</a:t>
            </a:r>
            <a:r>
              <a:rPr lang="en-US" altLang="zh-CN" dirty="0"/>
              <a:t>) </a:t>
            </a:r>
            <a:r>
              <a:rPr lang="zh-CN" altLang="en-US" dirty="0"/>
              <a:t>也是频谱，第一次傅里叶变换是时间频域上的，第二次傅里叶变换是空间频域上的，所以得到的是时间和空间上的频谱，尽管空间上只有一个观察点，但该式子应该也只是个该方向的角谱，没有相位部分。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沿着 经线切向 </a:t>
            </a:r>
            <a:r>
              <a:rPr lang="en-US" altLang="zh-CN" dirty="0" err="1"/>
              <a:t>e_θ</a:t>
            </a:r>
            <a:r>
              <a:rPr lang="zh-CN" altLang="en-US" dirty="0"/>
              <a:t> ，不然怎么 电矢量 垂直于 波矢</a:t>
            </a:r>
            <a:r>
              <a:rPr lang="en-US" altLang="zh-CN" dirty="0"/>
              <a:t>…</a:t>
            </a:r>
            <a:r>
              <a:rPr lang="zh-CN" altLang="en-US" dirty="0"/>
              <a:t>尽管偶极辐射是</a:t>
            </a:r>
            <a:r>
              <a:rPr lang="en-US" altLang="zh-CN" dirty="0"/>
              <a:t> TMW </a:t>
            </a:r>
            <a:r>
              <a:rPr lang="zh-CN" altLang="en-US" dirty="0"/>
              <a:t>不是 </a:t>
            </a:r>
            <a:r>
              <a:rPr lang="en-US" altLang="zh-CN" dirty="0"/>
              <a:t>TEM</a:t>
            </a:r>
            <a:r>
              <a:rPr lang="zh-CN" altLang="en-US" dirty="0"/>
              <a:t>，但忽略高阶项，还是近似有 </a:t>
            </a:r>
            <a:r>
              <a:rPr lang="en-US" altLang="zh-CN" dirty="0"/>
              <a:t>E </a:t>
            </a:r>
            <a:r>
              <a:rPr lang="zh-CN" altLang="en-US" dirty="0"/>
              <a:t>丄 </a:t>
            </a:r>
            <a:r>
              <a:rPr lang="en-US" altLang="zh-CN" dirty="0"/>
              <a:t>k </a:t>
            </a:r>
            <a:r>
              <a:rPr lang="zh-CN" altLang="en-US" dirty="0"/>
              <a:t>的；这里 </a:t>
            </a:r>
            <a:r>
              <a:rPr lang="en-US" altLang="zh-CN" dirty="0" err="1"/>
              <a:t>E_z</a:t>
            </a:r>
            <a:r>
              <a:rPr lang="en-US" altLang="zh-CN" dirty="0"/>
              <a:t> </a:t>
            </a:r>
            <a:r>
              <a:rPr lang="zh-CN" altLang="en-US" dirty="0"/>
              <a:t>应该比 </a:t>
            </a: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更小，而不是这里说的 </a:t>
            </a: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E-z </a:t>
            </a:r>
            <a:r>
              <a:rPr lang="zh-CN" altLang="en-US" dirty="0"/>
              <a:t>的投影，这里只是在解释从 源辐射天线公式 到 下一个公式；真实情况应该反之。也就是这个 </a:t>
            </a:r>
            <a:r>
              <a:rPr lang="en-US" altLang="zh-CN" dirty="0" err="1"/>
              <a:t>sinθ</a:t>
            </a:r>
            <a:r>
              <a:rPr lang="zh-CN" altLang="en-US" dirty="0"/>
              <a:t>，不是投影出来的，是偶极辐射自带的，</a:t>
            </a:r>
            <a:r>
              <a:rPr lang="en-US" altLang="zh-CN" dirty="0"/>
              <a:t>E </a:t>
            </a:r>
            <a:r>
              <a:rPr lang="zh-CN" altLang="en-US" dirty="0"/>
              <a:t>的大小在两极点处都是零，在赤道处最强，尽管用 </a:t>
            </a:r>
            <a:r>
              <a:rPr lang="en-US" altLang="zh-CN" dirty="0" err="1"/>
              <a:t>E_z</a:t>
            </a:r>
            <a:r>
              <a:rPr lang="en-US" altLang="zh-CN" dirty="0"/>
              <a:t> </a:t>
            </a:r>
            <a:r>
              <a:rPr lang="zh-CN" altLang="en-US" dirty="0"/>
              <a:t>投影到经线上，来解释，确实可以解释。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非平面波（高斯光）、非连续光（脉冲光）、非单色（波包）、非线性多频率混频（）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85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en-US" altLang="zh-CN" dirty="0" err="1"/>
              <a:t>E_z</a:t>
            </a:r>
            <a:r>
              <a:rPr lang="zh-CN" altLang="en-US" dirty="0"/>
              <a:t>到 </a:t>
            </a:r>
            <a:r>
              <a:rPr lang="en-US" altLang="zh-CN" dirty="0"/>
              <a:t>x-o-y </a:t>
            </a:r>
            <a:r>
              <a:rPr lang="zh-CN" altLang="en-US" dirty="0"/>
              <a:t>面上的投影的大小。  这里辐射出的场 </a:t>
            </a:r>
            <a:r>
              <a:rPr lang="en-US" altLang="zh-CN" dirty="0"/>
              <a:t>E(</a:t>
            </a:r>
            <a:r>
              <a:rPr lang="en-US" altLang="zh-CN" dirty="0" err="1"/>
              <a:t>ω,R</a:t>
            </a:r>
            <a:r>
              <a:rPr lang="en-US" altLang="zh-CN" dirty="0"/>
              <a:t>) </a:t>
            </a:r>
            <a:r>
              <a:rPr lang="zh-CN" altLang="en-US" dirty="0"/>
              <a:t>也是频谱，第一次傅里叶变换是时间频域上的，第二次傅里叶变换是空间频域上的，所以得到的是时间和空间上的频谱，尽管空间上只有一个观察点，但该式子应该也只是个该方向的角谱，没有相位部分。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沿着 经线切向 </a:t>
            </a:r>
            <a:r>
              <a:rPr lang="en-US" altLang="zh-CN" dirty="0" err="1"/>
              <a:t>e_θ</a:t>
            </a:r>
            <a:r>
              <a:rPr lang="zh-CN" altLang="en-US" dirty="0"/>
              <a:t> ，不然怎么 电矢量 垂直于 波矢</a:t>
            </a:r>
            <a:r>
              <a:rPr lang="en-US" altLang="zh-CN" dirty="0"/>
              <a:t>…</a:t>
            </a:r>
            <a:r>
              <a:rPr lang="zh-CN" altLang="en-US" dirty="0"/>
              <a:t>尽管偶极辐射是</a:t>
            </a:r>
            <a:r>
              <a:rPr lang="en-US" altLang="zh-CN" dirty="0"/>
              <a:t> TMW </a:t>
            </a:r>
            <a:r>
              <a:rPr lang="zh-CN" altLang="en-US" dirty="0"/>
              <a:t>不是 </a:t>
            </a:r>
            <a:r>
              <a:rPr lang="en-US" altLang="zh-CN" dirty="0"/>
              <a:t>TEM</a:t>
            </a:r>
            <a:r>
              <a:rPr lang="zh-CN" altLang="en-US" dirty="0"/>
              <a:t>，但忽略高阶项，还是近似有 </a:t>
            </a:r>
            <a:r>
              <a:rPr lang="en-US" altLang="zh-CN" dirty="0"/>
              <a:t>E </a:t>
            </a:r>
            <a:r>
              <a:rPr lang="zh-CN" altLang="en-US" dirty="0"/>
              <a:t>丄 </a:t>
            </a:r>
            <a:r>
              <a:rPr lang="en-US" altLang="zh-CN" dirty="0"/>
              <a:t>k </a:t>
            </a:r>
            <a:r>
              <a:rPr lang="zh-CN" altLang="en-US" dirty="0"/>
              <a:t>的；这里 </a:t>
            </a:r>
            <a:r>
              <a:rPr lang="en-US" altLang="zh-CN" dirty="0" err="1"/>
              <a:t>E_z</a:t>
            </a:r>
            <a:r>
              <a:rPr lang="en-US" altLang="zh-CN" dirty="0"/>
              <a:t> </a:t>
            </a:r>
            <a:r>
              <a:rPr lang="zh-CN" altLang="en-US" dirty="0"/>
              <a:t>应该比 </a:t>
            </a: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更小，而不是这里说的 </a:t>
            </a:r>
            <a:r>
              <a:rPr lang="en-US" altLang="zh-CN" dirty="0" err="1"/>
              <a:t>E_θ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E-z </a:t>
            </a:r>
            <a:r>
              <a:rPr lang="zh-CN" altLang="en-US" dirty="0"/>
              <a:t>的投影，这里只是在解释从 源辐射天线公式 到 下一个公式；真实情况应该反之。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非平面波（高斯光）、非连续光（脉冲光）、非单色（波包）、非线性多频率混频（）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491E-8A7B-433A-BEA8-137944D122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10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37983-8101-4BDA-B79D-E887B653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3D38C-55CF-49D1-962A-CF777848E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88F27-0DE7-415B-8BD3-9A3A6E07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E8A38-337E-4B6B-B42A-C96AA806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5F3E5-35FC-4BE6-9F4F-B58D7EBD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04689-599E-4990-8B99-BDD77933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CC3C98-3FCC-4537-AA0B-F8AE58A9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7FC2C-7559-4ADB-8538-D09F4856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EBD83-AC8F-43E6-A38A-F1E2C763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FDA6D-7EF5-4FC2-94A5-732815DB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01E1C4-1CA2-402C-BC33-3FD215B80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A46D6-D34E-4E82-888D-DBCF33492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D09C8-F343-493E-98DE-1428FC99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D067D-D0C8-4966-A1D0-26D091FA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EF9FF-7070-4A33-A930-921D457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5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5ECA1-907C-45D1-AF1E-E747E274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C8D62-5C2F-4003-8CF3-A37B7982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CCBAB-F8B8-4260-9E16-5FCC48D2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D815C-28B7-40C7-8199-B8188673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B06B1-3790-45E1-85FF-ACA9D28A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3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BE4D-7F69-4A37-AFBC-B8432FCF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71B76-D511-4602-BF21-23EE2B17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5C4FC-A4CB-4EC1-8662-89AF7EB2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58DE9-22A0-4C15-8892-1B831CBC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35015-3B40-4537-8A5C-741D425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42EDA-1B32-4470-9F41-716E588F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F6888-47A2-4DF8-BDC1-1477A0386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E2AB6-C841-4025-9151-B3DD0D6B5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C4CC2-149C-4031-8092-C9D37F23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08515-0AD8-43B6-BC15-CF25011E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9FE45-9C4C-4957-BC38-9ABB5CEB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A1A09-283E-4790-BEE9-3F7E79D4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1FCF0-2653-4541-B79C-0206C91F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0E4C9-5D5C-4EE3-88D2-1C780CAAE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29DF5-B63E-4BD0-83EB-1F3A84ACC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952469-9F01-48B2-BF6F-00A8DACF3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466D92-CAEF-49A1-B3B8-7F53CB32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F4EBCA-8280-4C2F-B997-4D7ABE85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8E87F6-E010-44FC-86F2-2C01EB85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6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5A66B-9EFA-4058-A8EE-861C5F24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473D83-311F-44AF-ACBF-3A23565F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31E295-5956-484E-B84D-02D25173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E040A5-761D-4AF0-89FF-CE169C5A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28870-87E7-4A6D-9D96-F5F41582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71913-387B-4581-807F-BE0DA5AE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4998E-7D88-45CA-A528-2FA99CEC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9023-4719-4D78-9331-33F4C0DB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2B9FF-9342-4F9F-B6D2-A2265613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4FCD0-EEA8-4CEB-B265-F607D41DD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0F546-0BC5-460B-A0C8-2CC493D6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52144-1A76-4544-B9BE-1079FDF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EDFD1F-570D-4AC7-BA2F-8F897DD0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9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50758-8A8A-4A0E-A3CB-911EA954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A01C18-37E7-45EA-8B41-B6EB580F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7F307-8E6D-4688-AAA5-181BC83EA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24C94-8024-4D28-AEAD-4DED5AF7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BF2CC-4F86-4367-8C3E-077975CC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74A75-99AE-48F3-85D5-3ED31E4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386D62-5632-4DA2-A4DE-4FDA6EBB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F0498-3B38-4CF5-9C6A-4AA9AFC3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74414-7983-4DB1-B34D-31A63C819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A8F1-CD28-4499-BD74-63F92749DC9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475F9-A22D-4F34-A613-26EE9D69E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E5CD9-DEAE-491F-9990-5CDE50BCC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2D20-B611-4694-9CFA-BE5E398639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1E934E-A161-422E-9089-0A951A722DBA}"/>
              </a:ext>
            </a:extLst>
          </p:cNvPr>
          <p:cNvSpPr txBox="1"/>
          <p:nvPr userDrawn="1"/>
        </p:nvSpPr>
        <p:spPr>
          <a:xfrm>
            <a:off x="10354702" y="123747"/>
            <a:ext cx="17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304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诚朴   雄伟</a:t>
            </a:r>
            <a:endParaRPr lang="en-US" altLang="zh-CN" sz="2400" dirty="0">
              <a:solidFill>
                <a:srgbClr val="6304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400" dirty="0">
                <a:solidFill>
                  <a:srgbClr val="6304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励学   敦行</a:t>
            </a:r>
          </a:p>
        </p:txBody>
      </p:sp>
    </p:spTree>
    <p:extLst>
      <p:ext uri="{BB962C8B-B14F-4D97-AF65-F5344CB8AC3E}">
        <p14:creationId xmlns:p14="http://schemas.microsoft.com/office/powerpoint/2010/main" val="224104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1.wmf"/><Relationship Id="rId25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24" Type="http://schemas.openxmlformats.org/officeDocument/2006/relationships/image" Target="../media/image34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oleObject" Target="../embeddings/oleObject31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7.bin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1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8.wmf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1.wmf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5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0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1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46.w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1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56.bin"/><Relationship Id="rId5" Type="http://schemas.openxmlformats.org/officeDocument/2006/relationships/image" Target="../media/image51.w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3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52.w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3.wmf"/><Relationship Id="rId12" Type="http://schemas.openxmlformats.org/officeDocument/2006/relationships/image" Target="../media/image58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7.gif"/><Relationship Id="rId5" Type="http://schemas.openxmlformats.org/officeDocument/2006/relationships/image" Target="../media/image54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7.wmf"/><Relationship Id="rId1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4.wmf"/><Relationship Id="rId5" Type="http://schemas.openxmlformats.org/officeDocument/2006/relationships/image" Target="../media/image59.wmf"/><Relationship Id="rId15" Type="http://schemas.openxmlformats.org/officeDocument/2006/relationships/image" Target="../media/image58.gi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47.wmf"/><Relationship Id="rId14" Type="http://schemas.openxmlformats.org/officeDocument/2006/relationships/image" Target="../media/image57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54.wmf"/><Relationship Id="rId5" Type="http://schemas.openxmlformats.org/officeDocument/2006/relationships/image" Target="../media/image59.wmf"/><Relationship Id="rId15" Type="http://schemas.openxmlformats.org/officeDocument/2006/relationships/image" Target="../media/image58.gi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7.wmf"/><Relationship Id="rId14" Type="http://schemas.openxmlformats.org/officeDocument/2006/relationships/image" Target="../media/image57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8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54.wmf"/><Relationship Id="rId5" Type="http://schemas.openxmlformats.org/officeDocument/2006/relationships/image" Target="../media/image59.wmf"/><Relationship Id="rId15" Type="http://schemas.openxmlformats.org/officeDocument/2006/relationships/image" Target="../media/image58.gi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7.wmf"/><Relationship Id="rId14" Type="http://schemas.openxmlformats.org/officeDocument/2006/relationships/image" Target="../media/image57.gi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wmf"/><Relationship Id="rId18" Type="http://schemas.openxmlformats.org/officeDocument/2006/relationships/oleObject" Target="../embeddings/oleObject89.bin"/><Relationship Id="rId26" Type="http://schemas.openxmlformats.org/officeDocument/2006/relationships/oleObject" Target="../embeddings/oleObject93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68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66.wmf"/><Relationship Id="rId25" Type="http://schemas.openxmlformats.org/officeDocument/2006/relationships/image" Target="../media/image24.wmf"/><Relationship Id="rId33" Type="http://schemas.openxmlformats.org/officeDocument/2006/relationships/image" Target="../media/image7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58.gif"/><Relationship Id="rId24" Type="http://schemas.openxmlformats.org/officeDocument/2006/relationships/oleObject" Target="../embeddings/oleObject92.bin"/><Relationship Id="rId32" Type="http://schemas.openxmlformats.org/officeDocument/2006/relationships/oleObject" Target="../embeddings/oleObject96.bin"/><Relationship Id="rId5" Type="http://schemas.openxmlformats.org/officeDocument/2006/relationships/image" Target="../media/image63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94.bin"/><Relationship Id="rId10" Type="http://schemas.openxmlformats.org/officeDocument/2006/relationships/image" Target="../media/image57.gif"/><Relationship Id="rId19" Type="http://schemas.openxmlformats.org/officeDocument/2006/relationships/image" Target="../media/image67.wmf"/><Relationship Id="rId31" Type="http://schemas.openxmlformats.org/officeDocument/2006/relationships/image" Target="../media/image72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95.bin"/><Relationship Id="rId8" Type="http://schemas.openxmlformats.org/officeDocument/2006/relationships/oleObject" Target="../embeddings/oleObject85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w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68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66.wmf"/><Relationship Id="rId25" Type="http://schemas.openxmlformats.org/officeDocument/2006/relationships/image" Target="../media/image24.wmf"/><Relationship Id="rId33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58.gif"/><Relationship Id="rId24" Type="http://schemas.openxmlformats.org/officeDocument/2006/relationships/oleObject" Target="../embeddings/oleObject106.bin"/><Relationship Id="rId32" Type="http://schemas.openxmlformats.org/officeDocument/2006/relationships/oleObject" Target="../embeddings/oleObject110.bin"/><Relationship Id="rId5" Type="http://schemas.openxmlformats.org/officeDocument/2006/relationships/image" Target="../media/image63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108.bin"/><Relationship Id="rId10" Type="http://schemas.openxmlformats.org/officeDocument/2006/relationships/image" Target="../media/image57.gif"/><Relationship Id="rId19" Type="http://schemas.openxmlformats.org/officeDocument/2006/relationships/image" Target="../media/image67.wmf"/><Relationship Id="rId31" Type="http://schemas.openxmlformats.org/officeDocument/2006/relationships/image" Target="../media/image72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109.bin"/><Relationship Id="rId8" Type="http://schemas.openxmlformats.org/officeDocument/2006/relationships/oleObject" Target="../embeddings/oleObject99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18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68.wmf"/><Relationship Id="rId34" Type="http://schemas.openxmlformats.org/officeDocument/2006/relationships/oleObject" Target="../embeddings/oleObject122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67.wmf"/><Relationship Id="rId25" Type="http://schemas.openxmlformats.org/officeDocument/2006/relationships/image" Target="../media/image69.wmf"/><Relationship Id="rId33" Type="http://schemas.openxmlformats.org/officeDocument/2006/relationships/image" Target="../media/image7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0.bin"/><Relationship Id="rId29" Type="http://schemas.openxmlformats.org/officeDocument/2006/relationships/image" Target="../media/image70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58.gif"/><Relationship Id="rId24" Type="http://schemas.openxmlformats.org/officeDocument/2006/relationships/oleObject" Target="../embeddings/oleObject117.bin"/><Relationship Id="rId32" Type="http://schemas.openxmlformats.org/officeDocument/2006/relationships/oleObject" Target="../embeddings/oleObject121.bin"/><Relationship Id="rId5" Type="http://schemas.openxmlformats.org/officeDocument/2006/relationships/image" Target="../media/image63.wmf"/><Relationship Id="rId15" Type="http://schemas.openxmlformats.org/officeDocument/2006/relationships/image" Target="../media/image66.wmf"/><Relationship Id="rId23" Type="http://schemas.openxmlformats.org/officeDocument/2006/relationships/image" Target="../media/image75.wmf"/><Relationship Id="rId28" Type="http://schemas.openxmlformats.org/officeDocument/2006/relationships/oleObject" Target="../embeddings/oleObject119.bin"/><Relationship Id="rId10" Type="http://schemas.openxmlformats.org/officeDocument/2006/relationships/image" Target="../media/image57.gif"/><Relationship Id="rId19" Type="http://schemas.openxmlformats.org/officeDocument/2006/relationships/image" Target="../media/image64.wmf"/><Relationship Id="rId31" Type="http://schemas.openxmlformats.org/officeDocument/2006/relationships/image" Target="../media/image71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74.wmf"/><Relationship Id="rId8" Type="http://schemas.openxmlformats.org/officeDocument/2006/relationships/oleObject" Target="../embeddings/oleObject11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7.wmf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49.png"/><Relationship Id="rId5" Type="http://schemas.openxmlformats.org/officeDocument/2006/relationships/image" Target="../media/image53.wmf"/><Relationship Id="rId10" Type="http://schemas.openxmlformats.org/officeDocument/2006/relationships/image" Target="../media/image48.png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6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gif"/><Relationship Id="rId13" Type="http://schemas.openxmlformats.org/officeDocument/2006/relationships/image" Target="../media/image78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77.wmf"/><Relationship Id="rId5" Type="http://schemas.openxmlformats.org/officeDocument/2006/relationships/image" Target="../media/image53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58.gif"/><Relationship Id="rId14" Type="http://schemas.openxmlformats.org/officeDocument/2006/relationships/oleObject" Target="../embeddings/oleObject13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83.png"/><Relationship Id="rId5" Type="http://schemas.openxmlformats.org/officeDocument/2006/relationships/image" Target="../media/image79.wmf"/><Relationship Id="rId10" Type="http://schemas.openxmlformats.org/officeDocument/2006/relationships/image" Target="../media/image58.gi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57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gi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7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2.png"/><Relationship Id="rId11" Type="http://schemas.openxmlformats.org/officeDocument/2006/relationships/image" Target="../media/image81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2.png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3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92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7.wmf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2.bin"/><Relationship Id="rId5" Type="http://schemas.openxmlformats.org/officeDocument/2006/relationships/image" Target="../media/image86.wmf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88.wmf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96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3.png"/><Relationship Id="rId11" Type="http://schemas.openxmlformats.org/officeDocument/2006/relationships/oleObject" Target="../embeddings/oleObject144.bin"/><Relationship Id="rId5" Type="http://schemas.openxmlformats.org/officeDocument/2006/relationships/image" Target="../media/image92.wmf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90.wmf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9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97.w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03.wmf"/><Relationship Id="rId26" Type="http://schemas.openxmlformats.org/officeDocument/2006/relationships/image" Target="../media/image107.emf"/><Relationship Id="rId3" Type="http://schemas.openxmlformats.org/officeDocument/2006/relationships/notesSlide" Target="../notesSlides/notesSlide31.xml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48.png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08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7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01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0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08.wmf"/><Relationship Id="rId3" Type="http://schemas.openxmlformats.org/officeDocument/2006/relationships/notesSlide" Target="../notesSlides/notesSlide33.xml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7.e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48.png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06.wmf"/><Relationship Id="rId22" Type="http://schemas.openxmlformats.org/officeDocument/2006/relationships/image" Target="../media/image11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07.emf"/><Relationship Id="rId18" Type="http://schemas.openxmlformats.org/officeDocument/2006/relationships/oleObject" Target="../embeddings/oleObject187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119.w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06.wmf"/><Relationship Id="rId5" Type="http://schemas.openxmlformats.org/officeDocument/2006/relationships/image" Target="../media/image48.png"/><Relationship Id="rId15" Type="http://schemas.openxmlformats.org/officeDocument/2006/relationships/image" Target="../media/image116.wmf"/><Relationship Id="rId23" Type="http://schemas.openxmlformats.org/officeDocument/2006/relationships/image" Target="../media/image120.wmf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18.wmf"/><Relationship Id="rId4" Type="http://schemas.openxmlformats.org/officeDocument/2006/relationships/image" Target="../media/image121.png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23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191.bin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95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2.wmf"/><Relationship Id="rId11" Type="http://schemas.openxmlformats.org/officeDocument/2006/relationships/image" Target="../media/image126.png"/><Relationship Id="rId5" Type="http://schemas.openxmlformats.org/officeDocument/2006/relationships/oleObject" Target="../embeddings/oleObject190.bin"/><Relationship Id="rId15" Type="http://schemas.openxmlformats.org/officeDocument/2006/relationships/image" Target="../media/image124.emf"/><Relationship Id="rId10" Type="http://schemas.openxmlformats.org/officeDocument/2006/relationships/image" Target="../media/image107.e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192.bin"/><Relationship Id="rId14" Type="http://schemas.openxmlformats.org/officeDocument/2006/relationships/oleObject" Target="../embeddings/oleObject19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93.png"/><Relationship Id="rId4" Type="http://schemas.openxmlformats.org/officeDocument/2006/relationships/image" Target="../media/image1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oleObject" Target="../embeddings/oleObject200.bin"/><Relationship Id="rId18" Type="http://schemas.openxmlformats.org/officeDocument/2006/relationships/oleObject" Target="../embeddings/oleObject202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28.wmf"/><Relationship Id="rId12" Type="http://schemas.openxmlformats.org/officeDocument/2006/relationships/image" Target="../media/image130.wmf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1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97.bin"/><Relationship Id="rId11" Type="http://schemas.openxmlformats.org/officeDocument/2006/relationships/oleObject" Target="../embeddings/oleObject199.bin"/><Relationship Id="rId5" Type="http://schemas.openxmlformats.org/officeDocument/2006/relationships/image" Target="../media/image127.wmf"/><Relationship Id="rId15" Type="http://schemas.openxmlformats.org/officeDocument/2006/relationships/image" Target="../media/image134.png"/><Relationship Id="rId10" Type="http://schemas.openxmlformats.org/officeDocument/2006/relationships/image" Target="../media/image50.png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29.wmf"/><Relationship Id="rId14" Type="http://schemas.openxmlformats.org/officeDocument/2006/relationships/image" Target="../media/image131.wm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209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139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13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34.png"/><Relationship Id="rId5" Type="http://schemas.openxmlformats.org/officeDocument/2006/relationships/image" Target="../media/image135.wmf"/><Relationship Id="rId15" Type="http://schemas.openxmlformats.org/officeDocument/2006/relationships/image" Target="../media/image133.wmf"/><Relationship Id="rId10" Type="http://schemas.openxmlformats.org/officeDocument/2006/relationships/image" Target="../media/image136.wmf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203.bin"/><Relationship Id="rId9" Type="http://schemas.openxmlformats.org/officeDocument/2006/relationships/oleObject" Target="../embeddings/oleObject205.bin"/><Relationship Id="rId14" Type="http://schemas.openxmlformats.org/officeDocument/2006/relationships/oleObject" Target="../embeddings/oleObject20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141.wmf"/><Relationship Id="rId26" Type="http://schemas.openxmlformats.org/officeDocument/2006/relationships/image" Target="../media/image145.wmf"/><Relationship Id="rId3" Type="http://schemas.openxmlformats.org/officeDocument/2006/relationships/notesSlide" Target="../notesSlides/notesSlide39.xml"/><Relationship Id="rId21" Type="http://schemas.openxmlformats.org/officeDocument/2006/relationships/oleObject" Target="../embeddings/oleObject219.bin"/><Relationship Id="rId7" Type="http://schemas.openxmlformats.org/officeDocument/2006/relationships/image" Target="../media/image129.wmf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9.wmf"/><Relationship Id="rId20" Type="http://schemas.openxmlformats.org/officeDocument/2006/relationships/image" Target="../media/image142.wmf"/><Relationship Id="rId29" Type="http://schemas.openxmlformats.org/officeDocument/2006/relationships/oleObject" Target="../embeddings/oleObject223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12.bin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144.wmf"/><Relationship Id="rId5" Type="http://schemas.openxmlformats.org/officeDocument/2006/relationships/image" Target="../media/image135.wmf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146.wmf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218.bin"/><Relationship Id="rId31" Type="http://schemas.openxmlformats.org/officeDocument/2006/relationships/image" Target="../media/image148.png"/><Relationship Id="rId4" Type="http://schemas.openxmlformats.org/officeDocument/2006/relationships/oleObject" Target="../embeddings/oleObject211.bin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140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147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154.wmf"/><Relationship Id="rId3" Type="http://schemas.openxmlformats.org/officeDocument/2006/relationships/notesSlide" Target="../notesSlides/notesSlide40.xml"/><Relationship Id="rId21" Type="http://schemas.openxmlformats.org/officeDocument/2006/relationships/oleObject" Target="../embeddings/oleObject232.bin"/><Relationship Id="rId7" Type="http://schemas.openxmlformats.org/officeDocument/2006/relationships/image" Target="../media/image129.wmf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25.bin"/><Relationship Id="rId11" Type="http://schemas.openxmlformats.org/officeDocument/2006/relationships/oleObject" Target="../embeddings/oleObject227.bin"/><Relationship Id="rId5" Type="http://schemas.openxmlformats.org/officeDocument/2006/relationships/image" Target="../media/image149.wmf"/><Relationship Id="rId15" Type="http://schemas.openxmlformats.org/officeDocument/2006/relationships/oleObject" Target="../embeddings/oleObject229.bin"/><Relationship Id="rId23" Type="http://schemas.openxmlformats.org/officeDocument/2006/relationships/image" Target="../media/image148.png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231.bin"/><Relationship Id="rId4" Type="http://schemas.openxmlformats.org/officeDocument/2006/relationships/oleObject" Target="../embeddings/oleObject224.bin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162.wmf"/><Relationship Id="rId3" Type="http://schemas.openxmlformats.org/officeDocument/2006/relationships/notesSlide" Target="../notesSlides/notesSlide41.xml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1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0.png"/><Relationship Id="rId11" Type="http://schemas.openxmlformats.org/officeDocument/2006/relationships/oleObject" Target="../embeddings/oleObject236.bin"/><Relationship Id="rId5" Type="http://schemas.openxmlformats.org/officeDocument/2006/relationships/image" Target="../media/image129.wmf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224.bin"/><Relationship Id="rId4" Type="http://schemas.openxmlformats.org/officeDocument/2006/relationships/oleObject" Target="../embeddings/oleObject233.bin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160.wmf"/><Relationship Id="rId22" Type="http://schemas.openxmlformats.org/officeDocument/2006/relationships/image" Target="../media/image15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163.wmf"/><Relationship Id="rId3" Type="http://schemas.openxmlformats.org/officeDocument/2006/relationships/notesSlide" Target="../notesSlides/notesSlide42.xml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2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1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0.png"/><Relationship Id="rId11" Type="http://schemas.openxmlformats.org/officeDocument/2006/relationships/oleObject" Target="../embeddings/oleObject243.bin"/><Relationship Id="rId5" Type="http://schemas.openxmlformats.org/officeDocument/2006/relationships/image" Target="../media/image129.wmf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224.bin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160.wmf"/><Relationship Id="rId22" Type="http://schemas.openxmlformats.org/officeDocument/2006/relationships/image" Target="../media/image15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253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0.png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16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52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9.wmf"/><Relationship Id="rId11" Type="http://schemas.openxmlformats.org/officeDocument/2006/relationships/image" Target="../media/image165.wmf"/><Relationship Id="rId5" Type="http://schemas.openxmlformats.org/officeDocument/2006/relationships/oleObject" Target="../embeddings/oleObject247.bin"/><Relationship Id="rId15" Type="http://schemas.openxmlformats.org/officeDocument/2006/relationships/image" Target="../media/image167.wmf"/><Relationship Id="rId10" Type="http://schemas.openxmlformats.org/officeDocument/2006/relationships/oleObject" Target="../embeddings/oleObject249.bin"/><Relationship Id="rId19" Type="http://schemas.openxmlformats.org/officeDocument/2006/relationships/image" Target="../media/image169.wmf"/><Relationship Id="rId4" Type="http://schemas.openxmlformats.org/officeDocument/2006/relationships/image" Target="../media/image170.png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25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69.wmf"/><Relationship Id="rId18" Type="http://schemas.openxmlformats.org/officeDocument/2006/relationships/oleObject" Target="../embeddings/oleObject260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55.bin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16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59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0.png"/><Relationship Id="rId11" Type="http://schemas.openxmlformats.org/officeDocument/2006/relationships/image" Target="../media/image164.wmf"/><Relationship Id="rId5" Type="http://schemas.openxmlformats.org/officeDocument/2006/relationships/image" Target="../media/image171.wmf"/><Relationship Id="rId15" Type="http://schemas.openxmlformats.org/officeDocument/2006/relationships/image" Target="../media/image165.wmf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168.wmf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50.png"/><Relationship Id="rId14" Type="http://schemas.openxmlformats.org/officeDocument/2006/relationships/oleObject" Target="../embeddings/oleObject25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174.w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50.png"/><Relationship Id="rId12" Type="http://schemas.openxmlformats.org/officeDocument/2006/relationships/oleObject" Target="../embeddings/oleObject2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9.png"/><Relationship Id="rId11" Type="http://schemas.openxmlformats.org/officeDocument/2006/relationships/image" Target="../media/image173.wmf"/><Relationship Id="rId5" Type="http://schemas.openxmlformats.org/officeDocument/2006/relationships/image" Target="../media/image129.w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172.wmf"/><Relationship Id="rId14" Type="http://schemas.openxmlformats.org/officeDocument/2006/relationships/image" Target="../media/image1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6.png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26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17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66.w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179.png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8.png"/><Relationship Id="rId11" Type="http://schemas.openxmlformats.org/officeDocument/2006/relationships/image" Target="../media/image65.wmf"/><Relationship Id="rId5" Type="http://schemas.openxmlformats.org/officeDocument/2006/relationships/image" Target="../media/image129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267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8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180.wmf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273.bin"/><Relationship Id="rId17" Type="http://schemas.openxmlformats.org/officeDocument/2006/relationships/image" Target="../media/image17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8.png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66.wmf"/><Relationship Id="rId5" Type="http://schemas.openxmlformats.org/officeDocument/2006/relationships/image" Target="../media/image129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272.bin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27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180.wmf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279.bin"/><Relationship Id="rId17" Type="http://schemas.openxmlformats.org/officeDocument/2006/relationships/image" Target="../media/image17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8.png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66.wmf"/><Relationship Id="rId5" Type="http://schemas.openxmlformats.org/officeDocument/2006/relationships/image" Target="../media/image129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278.bin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28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image" Target="../media/image68.wmf"/><Relationship Id="rId18" Type="http://schemas.openxmlformats.org/officeDocument/2006/relationships/image" Target="../media/image182.emf"/><Relationship Id="rId3" Type="http://schemas.openxmlformats.org/officeDocument/2006/relationships/notesSlide" Target="../notesSlides/notesSlide51.xml"/><Relationship Id="rId21" Type="http://schemas.openxmlformats.org/officeDocument/2006/relationships/oleObject" Target="../embeddings/oleObject289.bin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285.bin"/><Relationship Id="rId17" Type="http://schemas.openxmlformats.org/officeDocument/2006/relationships/oleObject" Target="../embeddings/oleObject287.bin"/><Relationship Id="rId25" Type="http://schemas.openxmlformats.org/officeDocument/2006/relationships/image" Target="../media/image17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180.wmf"/><Relationship Id="rId24" Type="http://schemas.openxmlformats.org/officeDocument/2006/relationships/image" Target="../media/image185.wmf"/><Relationship Id="rId5" Type="http://schemas.openxmlformats.org/officeDocument/2006/relationships/image" Target="../media/image129.wmf"/><Relationship Id="rId15" Type="http://schemas.openxmlformats.org/officeDocument/2006/relationships/oleObject" Target="../embeddings/oleObject286.bin"/><Relationship Id="rId23" Type="http://schemas.openxmlformats.org/officeDocument/2006/relationships/oleObject" Target="../embeddings/oleObject290.bin"/><Relationship Id="rId10" Type="http://schemas.openxmlformats.org/officeDocument/2006/relationships/oleObject" Target="../embeddings/oleObject284.bin"/><Relationship Id="rId19" Type="http://schemas.openxmlformats.org/officeDocument/2006/relationships/oleObject" Target="../embeddings/oleObject288.bin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66.wmf"/><Relationship Id="rId14" Type="http://schemas.openxmlformats.org/officeDocument/2006/relationships/image" Target="../media/image178.png"/><Relationship Id="rId22" Type="http://schemas.openxmlformats.org/officeDocument/2006/relationships/image" Target="../media/image18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18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86.png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29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4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emf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9.bin"/><Relationship Id="rId7" Type="http://schemas.microsoft.com/office/2007/relationships/hdphoto" Target="../media/hdphoto1.wdp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11" Type="http://schemas.openxmlformats.org/officeDocument/2006/relationships/image" Target="../media/image9.wmf"/><Relationship Id="rId24" Type="http://schemas.openxmlformats.org/officeDocument/2006/relationships/image" Target="../media/image15.wmf"/><Relationship Id="rId5" Type="http://schemas.openxmlformats.org/officeDocument/2006/relationships/image" Target="../media/image8.wmf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3.bin"/><Relationship Id="rId9" Type="http://schemas.microsoft.com/office/2007/relationships/hdphoto" Target="../media/hdphoto2.wdp"/><Relationship Id="rId14" Type="http://schemas.openxmlformats.org/officeDocument/2006/relationships/image" Target="../media/image19.e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4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1.wmf"/><Relationship Id="rId5" Type="http://schemas.microsoft.com/office/2007/relationships/hdphoto" Target="../media/hdphoto1.wdp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3.wmf"/><Relationship Id="rId4" Type="http://schemas.openxmlformats.org/officeDocument/2006/relationships/image" Target="../media/image2.png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C1F0FFE4-E458-4768-B3EE-4C16E6C1BAF7}"/>
              </a:ext>
            </a:extLst>
          </p:cNvPr>
          <p:cNvGrpSpPr/>
          <p:nvPr/>
        </p:nvGrpSpPr>
        <p:grpSpPr>
          <a:xfrm>
            <a:off x="4745073" y="1249511"/>
            <a:ext cx="6670795" cy="3398689"/>
            <a:chOff x="4282955" y="1249511"/>
            <a:chExt cx="6670795" cy="3398689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C37EE51A-7D35-4368-BBA0-505811B02408}"/>
                </a:ext>
              </a:extLst>
            </p:cNvPr>
            <p:cNvSpPr/>
            <p:nvPr/>
          </p:nvSpPr>
          <p:spPr>
            <a:xfrm>
              <a:off x="4282955" y="1249511"/>
              <a:ext cx="6670795" cy="339868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标题 1">
              <a:extLst>
                <a:ext uri="{FF2B5EF4-FFF2-40B4-BE49-F238E27FC236}">
                  <a16:creationId xmlns:a16="http://schemas.microsoft.com/office/drawing/2014/main" id="{2C8D2A74-4347-4657-A850-C23F860E90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71192" y="1661160"/>
              <a:ext cx="2979737" cy="430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4000" i="1" dirty="0" err="1">
                  <a:solidFill>
                    <a:srgbClr val="2F528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3200" i="1" baseline="-25000" dirty="0" err="1">
                  <a:solidFill>
                    <a:srgbClr val="2F528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Medium</a:t>
              </a:r>
              <a:r>
                <a:rPr lang="en-US" altLang="zh-CN" sz="20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4000" i="1" dirty="0">
                  <a:solidFill>
                    <a:srgbClr val="7F7F7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3200" i="1" baseline="-25000" dirty="0">
                  <a:solidFill>
                    <a:srgbClr val="7F7F7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LiNbO</a:t>
              </a:r>
              <a:r>
                <a:rPr lang="en-US" altLang="zh-CN" sz="2000" i="1" baseline="-50000" dirty="0">
                  <a:solidFill>
                    <a:srgbClr val="7F7F7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2400" baseline="-25000" dirty="0">
                <a:solidFill>
                  <a:srgbClr val="7F7F7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21A4D2DF-7D84-4A00-A3DF-4605786E5434}"/>
              </a:ext>
            </a:extLst>
          </p:cNvPr>
          <p:cNvSpPr/>
          <p:nvPr/>
        </p:nvSpPr>
        <p:spPr>
          <a:xfrm>
            <a:off x="5341346" y="3767529"/>
            <a:ext cx="3923336" cy="498630"/>
          </a:xfrm>
          <a:prstGeom prst="rect">
            <a:avLst/>
          </a:prstGeom>
          <a:solidFill>
            <a:srgbClr val="BEBFC1"/>
          </a:solidFill>
          <a:ln w="0">
            <a:noFill/>
          </a:ln>
          <a:scene3d>
            <a:camera prst="obliqueTopRight">
              <a:rot lat="21360000" lon="0" rev="0"/>
            </a:camera>
            <a:lightRig rig="balanced" dir="t"/>
          </a:scene3d>
          <a:sp3d extrusionH="7620000" contourW="25400" prstMaterial="matte">
            <a:bevelT w="0" h="0"/>
            <a:bevelB w="0" h="0"/>
            <a:extrusionClr>
              <a:schemeClr val="bg1">
                <a:lumMod val="7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91BF9C8-ECDB-4D03-B4CD-716930C5A9BD}"/>
              </a:ext>
            </a:extLst>
          </p:cNvPr>
          <p:cNvGrpSpPr/>
          <p:nvPr/>
        </p:nvGrpSpPr>
        <p:grpSpPr>
          <a:xfrm>
            <a:off x="5336784" y="4242238"/>
            <a:ext cx="3926820" cy="323156"/>
            <a:chOff x="4176575" y="3795425"/>
            <a:chExt cx="1940243" cy="32315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72ADCCD-C87E-45BB-898B-0CC90A8D7F4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75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76FC0A0-8117-4436-8E80-E0616D1125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6818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0A9333F-EA7E-46B7-8167-306BB3037729}"/>
                </a:ext>
              </a:extLst>
            </p:cNvPr>
            <p:cNvCxnSpPr/>
            <p:nvPr/>
          </p:nvCxnSpPr>
          <p:spPr>
            <a:xfrm flipH="1">
              <a:off x="4231481" y="3952240"/>
              <a:ext cx="752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89C042F-E78F-4104-904E-96E4A354713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3952240"/>
              <a:ext cx="7596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标题 1">
              <a:extLst>
                <a:ext uri="{FF2B5EF4-FFF2-40B4-BE49-F238E27FC236}">
                  <a16:creationId xmlns:a16="http://schemas.microsoft.com/office/drawing/2014/main" id="{C0E4B9C8-634F-44A9-AB10-CE88BDDD80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79542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L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1D31538-58C4-4C21-BFD0-B415DEF1A1C7}"/>
              </a:ext>
            </a:extLst>
          </p:cNvPr>
          <p:cNvGrpSpPr/>
          <p:nvPr/>
        </p:nvGrpSpPr>
        <p:grpSpPr>
          <a:xfrm>
            <a:off x="9344570" y="3237643"/>
            <a:ext cx="1547824" cy="1147054"/>
            <a:chOff x="6130128" y="3365624"/>
            <a:chExt cx="804891" cy="596485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A6C9A31-DEAE-4ED0-8167-81BD8C58DDC5}"/>
                </a:ext>
              </a:extLst>
            </p:cNvPr>
            <p:cNvCxnSpPr>
              <a:cxnSpLocks/>
            </p:cNvCxnSpPr>
            <p:nvPr/>
          </p:nvCxnSpPr>
          <p:spPr>
            <a:xfrm>
              <a:off x="6935019" y="3365624"/>
              <a:ext cx="0" cy="95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标题 1">
              <a:extLst>
                <a:ext uri="{FF2B5EF4-FFF2-40B4-BE49-F238E27FC236}">
                  <a16:creationId xmlns:a16="http://schemas.microsoft.com/office/drawing/2014/main" id="{1D725BCA-F410-4B9D-8B7C-09FC7324BEB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21010" y="3606676"/>
              <a:ext cx="237866" cy="160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F2A19C2-6693-42A6-B7CD-FAFB8F156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89" y="3418715"/>
              <a:ext cx="287517" cy="207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14F47EA-4CE4-43D3-8E8C-CE74A5B53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128" y="3739356"/>
              <a:ext cx="310540" cy="2227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A84F0DF-E51D-40B0-860C-97C94932C0F2}"/>
              </a:ext>
            </a:extLst>
          </p:cNvPr>
          <p:cNvGrpSpPr/>
          <p:nvPr/>
        </p:nvGrpSpPr>
        <p:grpSpPr>
          <a:xfrm>
            <a:off x="10864968" y="2676646"/>
            <a:ext cx="358650" cy="509112"/>
            <a:chOff x="6912005" y="2968019"/>
            <a:chExt cx="265887" cy="312738"/>
          </a:xfrm>
        </p:grpSpPr>
        <p:sp>
          <p:nvSpPr>
            <p:cNvPr id="68" name="标题 1">
              <a:extLst>
                <a:ext uri="{FF2B5EF4-FFF2-40B4-BE49-F238E27FC236}">
                  <a16:creationId xmlns:a16="http://schemas.microsoft.com/office/drawing/2014/main" id="{732296B9-BFD8-4C73-A7AC-AFAEBC73B3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12005" y="3053717"/>
              <a:ext cx="265887" cy="16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CC08604-BA23-4DC1-88FA-3F58364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6978776" y="3280757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1BB251C-DAC5-4431-9B5B-47F994867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0576" y="3188294"/>
              <a:ext cx="0" cy="771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188CAB7-7B42-4C01-B9E2-2D349DA3B03B}"/>
                </a:ext>
              </a:extLst>
            </p:cNvPr>
            <p:cNvCxnSpPr>
              <a:cxnSpLocks/>
            </p:cNvCxnSpPr>
            <p:nvPr/>
          </p:nvCxnSpPr>
          <p:spPr>
            <a:xfrm>
              <a:off x="6982923" y="2968019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1D8BF7A-7FAA-4393-86CB-8DCA0C8B4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2959" y="2981074"/>
              <a:ext cx="0" cy="71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图片 113">
            <a:extLst>
              <a:ext uri="{FF2B5EF4-FFF2-40B4-BE49-F238E27FC236}">
                <a16:creationId xmlns:a16="http://schemas.microsoft.com/office/drawing/2014/main" id="{B522BB56-6BC1-4281-995A-66A25649EF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73518" y="2404991"/>
            <a:ext cx="5199216" cy="309752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" name="图片 5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2848E4C4-73F8-4B05-B730-4B2C526A06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2" y="3134873"/>
            <a:ext cx="3576637" cy="159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948CD5F-8158-46CE-BDB0-C9AA5BF4BFA9}"/>
              </a:ext>
            </a:extLst>
          </p:cNvPr>
          <p:cNvCxnSpPr>
            <a:cxnSpLocks/>
          </p:cNvCxnSpPr>
          <p:nvPr/>
        </p:nvCxnSpPr>
        <p:spPr>
          <a:xfrm>
            <a:off x="4470238" y="3943123"/>
            <a:ext cx="861921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F470D8A-8F12-4411-A26F-EF26B7E09715}"/>
              </a:ext>
            </a:extLst>
          </p:cNvPr>
          <p:cNvCxnSpPr>
            <a:cxnSpLocks/>
          </p:cNvCxnSpPr>
          <p:nvPr/>
        </p:nvCxnSpPr>
        <p:spPr>
          <a:xfrm>
            <a:off x="9488870" y="3949473"/>
            <a:ext cx="1363980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B1329BD4-2DAB-450E-8B14-0F5A7812A0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9477" y="4456285"/>
            <a:ext cx="10654329" cy="2219967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07DEBED7-6613-41D3-BFEA-BD8C13B84231}"/>
              </a:ext>
            </a:extLst>
          </p:cNvPr>
          <p:cNvGrpSpPr/>
          <p:nvPr/>
        </p:nvGrpSpPr>
        <p:grpSpPr>
          <a:xfrm>
            <a:off x="5630795" y="4792465"/>
            <a:ext cx="3439450" cy="323156"/>
            <a:chOff x="4320905" y="3890675"/>
            <a:chExt cx="1699433" cy="323156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F1A2DDA-A330-441F-94A6-9E8B49D7E60A}"/>
                </a:ext>
              </a:extLst>
            </p:cNvPr>
            <p:cNvCxnSpPr>
              <a:cxnSpLocks/>
            </p:cNvCxnSpPr>
            <p:nvPr/>
          </p:nvCxnSpPr>
          <p:spPr>
            <a:xfrm>
              <a:off x="4320905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E28CC86A-8924-4DCA-916A-73EC491D3B33}"/>
                </a:ext>
              </a:extLst>
            </p:cNvPr>
            <p:cNvCxnSpPr>
              <a:cxnSpLocks/>
            </p:cNvCxnSpPr>
            <p:nvPr/>
          </p:nvCxnSpPr>
          <p:spPr>
            <a:xfrm>
              <a:off x="6020338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79301CD6-B167-4BDE-9EE3-D495286A2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571" y="4047490"/>
              <a:ext cx="6063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EE8D8AEE-800D-47CC-9891-616671EBC37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4047490"/>
              <a:ext cx="651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标题 1">
              <a:extLst>
                <a:ext uri="{FF2B5EF4-FFF2-40B4-BE49-F238E27FC236}">
                  <a16:creationId xmlns:a16="http://schemas.microsoft.com/office/drawing/2014/main" id="{D80DB6C4-06DE-4455-A60F-7832BF4D5E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89067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2z</a:t>
              </a:r>
              <a:r>
                <a:rPr lang="en-US" altLang="zh-CN" sz="16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endParaRPr lang="zh-CN" altLang="en-US" sz="16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26338EB-DA47-4BFB-8672-70ECD2EB72C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7102980" y="4508169"/>
            <a:ext cx="400735" cy="30966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6334105" y="1077521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ACB223A-EABB-435A-A0D6-26F6A151F426}"/>
              </a:ext>
            </a:extLst>
          </p:cNvPr>
          <p:cNvGrpSpPr/>
          <p:nvPr/>
        </p:nvGrpSpPr>
        <p:grpSpPr>
          <a:xfrm>
            <a:off x="1729740" y="1607504"/>
            <a:ext cx="4679789" cy="1021396"/>
            <a:chOff x="1729740" y="1607504"/>
            <a:chExt cx="4679789" cy="1021396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6110637-0D3D-4178-8C23-9EE25648A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4100" y="1915954"/>
              <a:ext cx="218447" cy="712946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57E0978-240C-4C9C-A0B0-3A3C320FD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9740" y="2620009"/>
              <a:ext cx="4416428" cy="0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F500E3A-5C51-48F5-AD91-72E800EC1FEA}"/>
                </a:ext>
              </a:extLst>
            </p:cNvPr>
            <p:cNvSpPr/>
            <p:nvPr/>
          </p:nvSpPr>
          <p:spPr>
            <a:xfrm>
              <a:off x="6295231" y="1861344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FB1542E-3173-4633-A984-B446E98E2975}"/>
                </a:ext>
              </a:extLst>
            </p:cNvPr>
            <p:cNvSpPr txBox="1"/>
            <p:nvPr/>
          </p:nvSpPr>
          <p:spPr>
            <a:xfrm>
              <a:off x="1837372" y="1607504"/>
              <a:ext cx="27060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避免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光波和太赫兹波</a:t>
              </a:r>
              <a:b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在晶体界面上的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反射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7F50B69-ADE7-4508-BCC8-070343C91386}"/>
              </a:ext>
            </a:extLst>
          </p:cNvPr>
          <p:cNvSpPr/>
          <p:nvPr/>
        </p:nvSpPr>
        <p:spPr>
          <a:xfrm>
            <a:off x="7055961" y="4195730"/>
            <a:ext cx="492125" cy="95412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C171E52-EB79-4A5F-A8DC-4D3A39623DB4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67AA459-2C05-4B46-923A-7E0F63D4C1D2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频域（蓝）和空域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频域（红）上均为高斯状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避免了反射，但避免不了折射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01A6B9B-25F3-46EA-962E-26A51EE84AD4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75" name="卷形: 垂直 74">
              <a:extLst>
                <a:ext uri="{FF2B5EF4-FFF2-40B4-BE49-F238E27FC236}">
                  <a16:creationId xmlns:a16="http://schemas.microsoft.com/office/drawing/2014/main" id="{24738DFE-3131-4D7F-93CF-05B982B18403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标题 1">
              <a:extLst>
                <a:ext uri="{FF2B5EF4-FFF2-40B4-BE49-F238E27FC236}">
                  <a16:creationId xmlns:a16="http://schemas.microsoft.com/office/drawing/2014/main" id="{05E8C95D-D380-4DFE-A8B4-225135AB22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8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"/>
                            </p:stCondLst>
                            <p:childTnLst>
                              <p:par>
                                <p:cTn id="7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50233D2-6F67-48EF-A7BC-E106C10A5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311304"/>
              </p:ext>
            </p:extLst>
          </p:nvPr>
        </p:nvGraphicFramePr>
        <p:xfrm>
          <a:off x="3349624" y="1549399"/>
          <a:ext cx="6565806" cy="155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2" name="Equation" r:id="rId4" imgW="2793960" imgH="660240" progId="Equation.DSMT4">
                  <p:embed/>
                </p:oleObj>
              </mc:Choice>
              <mc:Fallback>
                <p:oleObj name="Equation" r:id="rId4" imgW="27939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9624" y="1549399"/>
                        <a:ext cx="6565806" cy="1551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480255" y="1297925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箭头: 下 49">
            <a:extLst>
              <a:ext uri="{FF2B5EF4-FFF2-40B4-BE49-F238E27FC236}">
                <a16:creationId xmlns:a16="http://schemas.microsoft.com/office/drawing/2014/main" id="{B3F128AB-D1F3-4A9D-8747-6AEBFA26854D}"/>
              </a:ext>
            </a:extLst>
          </p:cNvPr>
          <p:cNvSpPr/>
          <p:nvPr/>
        </p:nvSpPr>
        <p:spPr>
          <a:xfrm rot="16200000">
            <a:off x="2519160" y="1236763"/>
            <a:ext cx="316109" cy="1165886"/>
          </a:xfrm>
          <a:prstGeom prst="downArrow">
            <a:avLst/>
          </a:prstGeom>
          <a:solidFill>
            <a:srgbClr val="959595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C6B22C87-600D-4261-A773-0D2B700D8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69183"/>
              </p:ext>
            </p:extLst>
          </p:nvPr>
        </p:nvGraphicFramePr>
        <p:xfrm>
          <a:off x="3351213" y="1550988"/>
          <a:ext cx="52530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3" name="Equation" r:id="rId6" imgW="2234880" imgH="241200" progId="Equation.DSMT4">
                  <p:embed/>
                </p:oleObj>
              </mc:Choice>
              <mc:Fallback>
                <p:oleObj name="Equation" r:id="rId6" imgW="223488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C6B22C87-600D-4261-A773-0D2B700D8F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1213" y="1550988"/>
                        <a:ext cx="5253037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62927B71-26D3-4AAD-9187-68700AD62025}"/>
              </a:ext>
            </a:extLst>
          </p:cNvPr>
          <p:cNvSpPr txBox="1"/>
          <p:nvPr/>
        </p:nvSpPr>
        <p:spPr>
          <a:xfrm>
            <a:off x="1808924" y="1193818"/>
            <a:ext cx="3081022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非线性极化波的低频分量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2EE252-456E-44A4-A7F1-A4A3B30EAB64}"/>
              </a:ext>
            </a:extLst>
          </p:cNvPr>
          <p:cNvSpPr txBox="1"/>
          <p:nvPr/>
        </p:nvSpPr>
        <p:spPr>
          <a:xfrm>
            <a:off x="98311" y="1480984"/>
            <a:ext cx="1887795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DF0936CD-280E-4F04-8AFE-8D41C929C20C}"/>
              </a:ext>
            </a:extLst>
          </p:cNvPr>
          <p:cNvSpPr/>
          <p:nvPr/>
        </p:nvSpPr>
        <p:spPr>
          <a:xfrm>
            <a:off x="4717763" y="2243740"/>
            <a:ext cx="312591" cy="2775935"/>
          </a:xfrm>
          <a:prstGeom prst="downArrow">
            <a:avLst/>
          </a:prstGeom>
          <a:solidFill>
            <a:srgbClr val="959595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B23E4FD-7F53-4AD9-98A0-43B4FF40F3AA}"/>
              </a:ext>
            </a:extLst>
          </p:cNvPr>
          <p:cNvGrpSpPr/>
          <p:nvPr/>
        </p:nvGrpSpPr>
        <p:grpSpPr>
          <a:xfrm>
            <a:off x="108708" y="2100408"/>
            <a:ext cx="4877475" cy="2109642"/>
            <a:chOff x="108708" y="2100408"/>
            <a:chExt cx="4877475" cy="2109642"/>
          </a:xfrm>
        </p:grpSpPr>
        <p:sp>
          <p:nvSpPr>
            <p:cNvPr id="62" name="箭头: 左 61">
              <a:extLst>
                <a:ext uri="{FF2B5EF4-FFF2-40B4-BE49-F238E27FC236}">
                  <a16:creationId xmlns:a16="http://schemas.microsoft.com/office/drawing/2014/main" id="{06AC4241-7D42-41B6-B27D-CEC4679CB4D5}"/>
                </a:ext>
              </a:extLst>
            </p:cNvPr>
            <p:cNvSpPr/>
            <p:nvPr/>
          </p:nvSpPr>
          <p:spPr>
            <a:xfrm rot="18872495">
              <a:off x="2168249" y="2979187"/>
              <a:ext cx="540000" cy="10815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22EB28D-22CA-4AED-8519-8E27D510CD04}"/>
                </a:ext>
              </a:extLst>
            </p:cNvPr>
            <p:cNvSpPr txBox="1"/>
            <p:nvPr/>
          </p:nvSpPr>
          <p:spPr>
            <a:xfrm>
              <a:off x="2587112" y="2240950"/>
              <a:ext cx="2399071" cy="115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[48] APL (1970)</a:t>
              </a:r>
              <a:b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sz="2000" dirty="0">
                  <a:solidFill>
                    <a:schemeClr val="accent4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[49] SPIE (2001)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[52] BOOK (1941)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箭头: 左 59">
              <a:extLst>
                <a:ext uri="{FF2B5EF4-FFF2-40B4-BE49-F238E27FC236}">
                  <a16:creationId xmlns:a16="http://schemas.microsoft.com/office/drawing/2014/main" id="{CF3C102D-F2B7-47F6-82BA-C8B4653BB119}"/>
                </a:ext>
              </a:extLst>
            </p:cNvPr>
            <p:cNvSpPr/>
            <p:nvPr/>
          </p:nvSpPr>
          <p:spPr>
            <a:xfrm>
              <a:off x="2227775" y="2774905"/>
              <a:ext cx="422787" cy="10815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环形 9">
              <a:extLst>
                <a:ext uri="{FF2B5EF4-FFF2-40B4-BE49-F238E27FC236}">
                  <a16:creationId xmlns:a16="http://schemas.microsoft.com/office/drawing/2014/main" id="{13101E16-20CD-469E-997E-A3A0A341767E}"/>
                </a:ext>
              </a:extLst>
            </p:cNvPr>
            <p:cNvSpPr/>
            <p:nvPr/>
          </p:nvSpPr>
          <p:spPr>
            <a:xfrm rot="16200000">
              <a:off x="2410076" y="2364238"/>
              <a:ext cx="476985" cy="57518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856AF0A-4D22-463A-86A5-899C2BC02C2F}"/>
                </a:ext>
              </a:extLst>
            </p:cNvPr>
            <p:cNvSpPr txBox="1"/>
            <p:nvPr/>
          </p:nvSpPr>
          <p:spPr>
            <a:xfrm>
              <a:off x="108708" y="2100408"/>
              <a:ext cx="2388686" cy="129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辐射天线模型</a:t>
              </a:r>
              <a:endParaRPr lang="en-US" altLang="zh-CN" sz="28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[12] BOOK (1954)</a:t>
              </a:r>
              <a:b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[14] INTJ (1999)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3625F1A4-2573-46BB-9DEF-69EA09DC6B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8869847"/>
                </p:ext>
              </p:extLst>
            </p:nvPr>
          </p:nvGraphicFramePr>
          <p:xfrm>
            <a:off x="152400" y="3365552"/>
            <a:ext cx="4657725" cy="844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84" name="Equation" r:id="rId8" imgW="2311200" imgH="419040" progId="Equation.DSMT4">
                    <p:embed/>
                  </p:oleObj>
                </mc:Choice>
                <mc:Fallback>
                  <p:oleObj name="Equation" r:id="rId8" imgW="231120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2400" y="3365552"/>
                          <a:ext cx="4657725" cy="8444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A2D34F5-9B5E-4F47-93A8-CE718FAB6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611211"/>
              </p:ext>
            </p:extLst>
          </p:nvPr>
        </p:nvGraphicFramePr>
        <p:xfrm>
          <a:off x="5027612" y="3300412"/>
          <a:ext cx="3283308" cy="92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5" name="Equation" r:id="rId10" imgW="1625400" imgH="457200" progId="Equation.DSMT4">
                  <p:embed/>
                </p:oleObj>
              </mc:Choice>
              <mc:Fallback>
                <p:oleObj name="Equation" r:id="rId10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27612" y="3300412"/>
                        <a:ext cx="3283308" cy="923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E3CE1582-3B9F-4DFF-948C-21AF0FEA13C5}"/>
              </a:ext>
            </a:extLst>
          </p:cNvPr>
          <p:cNvGrpSpPr/>
          <p:nvPr/>
        </p:nvGrpSpPr>
        <p:grpSpPr>
          <a:xfrm>
            <a:off x="5095875" y="4256088"/>
            <a:ext cx="6951663" cy="1768475"/>
            <a:chOff x="5095875" y="4256088"/>
            <a:chExt cx="6951663" cy="1768475"/>
          </a:xfrm>
        </p:grpSpPr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6E34A6F9-74B9-40B1-8CA1-8D281C33C7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9265121"/>
                </p:ext>
              </p:extLst>
            </p:nvPr>
          </p:nvGraphicFramePr>
          <p:xfrm>
            <a:off x="5095875" y="4256088"/>
            <a:ext cx="6951663" cy="176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86" name="Equation" r:id="rId12" imgW="3441600" imgH="876240" progId="Equation.DSMT4">
                    <p:embed/>
                  </p:oleObj>
                </mc:Choice>
                <mc:Fallback>
                  <p:oleObj name="Equation" r:id="rId12" imgW="3441600" imgH="876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095875" y="4256088"/>
                          <a:ext cx="6951663" cy="1768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E58FF03-C64B-46CB-83B4-BE1FEE44CDC7}"/>
                </a:ext>
              </a:extLst>
            </p:cNvPr>
            <p:cNvGrpSpPr/>
            <p:nvPr/>
          </p:nvGrpSpPr>
          <p:grpSpPr>
            <a:xfrm>
              <a:off x="10219102" y="4425950"/>
              <a:ext cx="1733186" cy="674177"/>
              <a:chOff x="10219102" y="4425950"/>
              <a:chExt cx="1733186" cy="674177"/>
            </a:xfrm>
          </p:grpSpPr>
          <p:graphicFrame>
            <p:nvGraphicFramePr>
              <p:cNvPr id="66" name="对象 65">
                <a:extLst>
                  <a:ext uri="{FF2B5EF4-FFF2-40B4-BE49-F238E27FC236}">
                    <a16:creationId xmlns:a16="http://schemas.microsoft.com/office/drawing/2014/main" id="{3E908E6E-4EB5-4176-9485-F0A8A17A7E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9977936"/>
                  </p:ext>
                </p:extLst>
              </p:nvPr>
            </p:nvGraphicFramePr>
            <p:xfrm>
              <a:off x="10810875" y="4425950"/>
              <a:ext cx="1141413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887" name="Equation" r:id="rId14" imgW="761760" imgH="419040" progId="Equation.DSMT4">
                      <p:embed/>
                    </p:oleObj>
                  </mc:Choice>
                  <mc:Fallback>
                    <p:oleObj name="Equation" r:id="rId14" imgW="761760" imgH="419040" progId="Equation.DSMT4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D2D6EF37-20F2-4DBC-B93D-DEAA6CC612A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0810875" y="4425950"/>
                            <a:ext cx="1141413" cy="628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箭头: 环形 66">
                <a:extLst>
                  <a:ext uri="{FF2B5EF4-FFF2-40B4-BE49-F238E27FC236}">
                    <a16:creationId xmlns:a16="http://schemas.microsoft.com/office/drawing/2014/main" id="{BFEB82C6-C9F1-4EEE-8046-3B9216ED7D06}"/>
                  </a:ext>
                </a:extLst>
              </p:cNvPr>
              <p:cNvSpPr/>
              <p:nvPr/>
            </p:nvSpPr>
            <p:spPr>
              <a:xfrm rot="5400000">
                <a:off x="10268202" y="4574042"/>
                <a:ext cx="476985" cy="575186"/>
              </a:xfrm>
              <a:prstGeom prst="circular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98DE4E63-ED46-4076-93CB-C95E1833C664}"/>
              </a:ext>
            </a:extLst>
          </p:cNvPr>
          <p:cNvSpPr txBox="1"/>
          <p:nvPr/>
        </p:nvSpPr>
        <p:spPr>
          <a:xfrm>
            <a:off x="0" y="4117993"/>
            <a:ext cx="5039551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为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波矢；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同向，为晶体到观察点的方向、太赫兹的辐射方向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DCF9DC-5D7B-49BC-8506-E9A6046B0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004"/>
              </p:ext>
            </p:extLst>
          </p:nvPr>
        </p:nvGraphicFramePr>
        <p:xfrm>
          <a:off x="5097024" y="4268787"/>
          <a:ext cx="5284562" cy="8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8" name="Equation" r:id="rId16" imgW="2616120" imgH="419040" progId="Equation.DSMT4">
                  <p:embed/>
                </p:oleObj>
              </mc:Choice>
              <mc:Fallback>
                <p:oleObj name="Equation" r:id="rId16" imgW="2616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97024" y="4268787"/>
                        <a:ext cx="5284562" cy="846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484714"/>
              </p:ext>
            </p:extLst>
          </p:nvPr>
        </p:nvGraphicFramePr>
        <p:xfrm>
          <a:off x="68262" y="5046663"/>
          <a:ext cx="1190148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89" name="Equation" r:id="rId18" imgW="5892480" imgH="520560" progId="Equation.DSMT4">
                  <p:embed/>
                </p:oleObj>
              </mc:Choice>
              <mc:Fallback>
                <p:oleObj name="Equation" r:id="rId18" imgW="5892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262" y="5046663"/>
                        <a:ext cx="11901488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CCB7D3AD-B570-48A4-9658-FB9B3AA16DDF}"/>
              </a:ext>
            </a:extLst>
          </p:cNvPr>
          <p:cNvGrpSpPr/>
          <p:nvPr/>
        </p:nvGrpSpPr>
        <p:grpSpPr>
          <a:xfrm>
            <a:off x="217488" y="4838700"/>
            <a:ext cx="6183312" cy="1560513"/>
            <a:chOff x="217488" y="4838700"/>
            <a:chExt cx="6183312" cy="1560513"/>
          </a:xfrm>
        </p:grpSpPr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97873707-3056-4C95-B975-F2F8FD4265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0135721"/>
                </p:ext>
              </p:extLst>
            </p:nvPr>
          </p:nvGraphicFramePr>
          <p:xfrm>
            <a:off x="217488" y="4838700"/>
            <a:ext cx="4924425" cy="156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90" name="Equation" r:id="rId20" imgW="2768400" imgH="876240" progId="Equation.DSMT4">
                    <p:embed/>
                  </p:oleObj>
                </mc:Choice>
                <mc:Fallback>
                  <p:oleObj name="Equation" r:id="rId20" imgW="2768400" imgH="876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17488" y="4838700"/>
                          <a:ext cx="4924425" cy="1560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C110208-32BF-4C63-AC0B-3100ABB96504}"/>
                </a:ext>
              </a:extLst>
            </p:cNvPr>
            <p:cNvSpPr txBox="1"/>
            <p:nvPr/>
          </p:nvSpPr>
          <p:spPr>
            <a:xfrm>
              <a:off x="2626468" y="4844526"/>
              <a:ext cx="3774332" cy="412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忽略铌酸锂在太赫兹范围的色散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箭头: 圆角右 7">
              <a:extLst>
                <a:ext uri="{FF2B5EF4-FFF2-40B4-BE49-F238E27FC236}">
                  <a16:creationId xmlns:a16="http://schemas.microsoft.com/office/drawing/2014/main" id="{698E0FB4-C459-4CAC-ABD6-69FA0F26E364}"/>
                </a:ext>
              </a:extLst>
            </p:cNvPr>
            <p:cNvSpPr/>
            <p:nvPr/>
          </p:nvSpPr>
          <p:spPr>
            <a:xfrm rot="16200000" flipH="1">
              <a:off x="2365120" y="5184517"/>
              <a:ext cx="432313" cy="17145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43F458-DB76-4721-9C50-CD6BABFE1D80}"/>
              </a:ext>
            </a:extLst>
          </p:cNvPr>
          <p:cNvGrpSpPr/>
          <p:nvPr/>
        </p:nvGrpSpPr>
        <p:grpSpPr>
          <a:xfrm>
            <a:off x="5633883" y="855406"/>
            <a:ext cx="5611104" cy="619433"/>
            <a:chOff x="5633883" y="855406"/>
            <a:chExt cx="5611104" cy="61943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DE92AD8-DA1A-4837-A8C0-0ADDCFB4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82581" y="904177"/>
              <a:ext cx="4362406" cy="537398"/>
            </a:xfrm>
            <a:prstGeom prst="rect">
              <a:avLst/>
            </a:prstGeom>
            <a:ln w="1905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7" name="思想气泡: 云 6">
              <a:extLst>
                <a:ext uri="{FF2B5EF4-FFF2-40B4-BE49-F238E27FC236}">
                  <a16:creationId xmlns:a16="http://schemas.microsoft.com/office/drawing/2014/main" id="{0A0A604B-DCDE-460A-9B25-DF59183598C0}"/>
                </a:ext>
              </a:extLst>
            </p:cNvPr>
            <p:cNvSpPr/>
            <p:nvPr/>
          </p:nvSpPr>
          <p:spPr>
            <a:xfrm>
              <a:off x="5633883" y="855406"/>
              <a:ext cx="1101213" cy="619433"/>
            </a:xfrm>
            <a:prstGeom prst="cloudCallou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类比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0027C84-EDB7-42C5-9B79-EDE08B1BC918}"/>
              </a:ext>
            </a:extLst>
          </p:cNvPr>
          <p:cNvGrpSpPr/>
          <p:nvPr/>
        </p:nvGrpSpPr>
        <p:grpSpPr>
          <a:xfrm>
            <a:off x="4110683" y="4319598"/>
            <a:ext cx="1052350" cy="639154"/>
            <a:chOff x="4110683" y="4319598"/>
            <a:chExt cx="1052350" cy="639154"/>
          </a:xfrm>
        </p:grpSpPr>
        <p:sp>
          <p:nvSpPr>
            <p:cNvPr id="28" name="思想气泡: 云 27">
              <a:extLst>
                <a:ext uri="{FF2B5EF4-FFF2-40B4-BE49-F238E27FC236}">
                  <a16:creationId xmlns:a16="http://schemas.microsoft.com/office/drawing/2014/main" id="{32C29E7E-D7AC-4478-80F8-1D421ABE86F1}"/>
                </a:ext>
              </a:extLst>
            </p:cNvPr>
            <p:cNvSpPr/>
            <p:nvPr/>
          </p:nvSpPr>
          <p:spPr>
            <a:xfrm rot="21232897" flipV="1">
              <a:off x="4110683" y="4319598"/>
              <a:ext cx="1052350" cy="639154"/>
            </a:xfrm>
            <a:prstGeom prst="cloudCallou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02AC53F-006D-4E13-BCEA-7C82A42FF565}"/>
                </a:ext>
              </a:extLst>
            </p:cNvPr>
            <p:cNvSpPr txBox="1"/>
            <p:nvPr/>
          </p:nvSpPr>
          <p:spPr>
            <a:xfrm>
              <a:off x="4267203" y="4427108"/>
              <a:ext cx="727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类比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3ED2B3C-2627-4928-AAD3-76EE5BD2E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5802"/>
              </p:ext>
            </p:extLst>
          </p:nvPr>
        </p:nvGraphicFramePr>
        <p:xfrm>
          <a:off x="5301206" y="4341609"/>
          <a:ext cx="6775937" cy="61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91" name="Equation" r:id="rId23" imgW="4368600" imgH="393480" progId="Equation.DSMT4">
                  <p:embed/>
                </p:oleObj>
              </mc:Choice>
              <mc:Fallback>
                <p:oleObj name="Equation" r:id="rId23" imgW="4368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01206" y="4341609"/>
                        <a:ext cx="6775937" cy="610622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图片 39">
            <a:extLst>
              <a:ext uri="{FF2B5EF4-FFF2-40B4-BE49-F238E27FC236}">
                <a16:creationId xmlns:a16="http://schemas.microsoft.com/office/drawing/2014/main" id="{EACE21B8-626E-4192-90BB-0100015D16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87" y="4343019"/>
            <a:ext cx="6595198" cy="2028284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F10ABC1C-1EE4-41D0-8A4A-06AD5FD95246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3EFB724-C865-49C8-9F38-48B434C5AB6C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两次傅里叶变换，时域和空域上的频谱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偶极辐射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沿经线振荡，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沿纬线，所以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spc="100" baseline="-250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endParaRPr lang="zh-CN" altLang="en-US" sz="2000" b="1" spc="100" baseline="-25000" dirty="0">
              <a:solidFill>
                <a:srgbClr val="D1AC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6859CC8-F95E-4923-8617-7A6542836EAF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69" name="卷形: 垂直 68">
              <a:extLst>
                <a:ext uri="{FF2B5EF4-FFF2-40B4-BE49-F238E27FC236}">
                  <a16:creationId xmlns:a16="http://schemas.microsoft.com/office/drawing/2014/main" id="{6CDF36F9-53DA-4A90-90B4-042F7161CAB9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标题 1">
              <a:extLst>
                <a:ext uri="{FF2B5EF4-FFF2-40B4-BE49-F238E27FC236}">
                  <a16:creationId xmlns:a16="http://schemas.microsoft.com/office/drawing/2014/main" id="{8A713EBD-0B92-45D7-B6ED-26744E94B46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10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07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50233D2-6F67-48EF-A7BC-E106C10A5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60798"/>
              </p:ext>
            </p:extLst>
          </p:nvPr>
        </p:nvGraphicFramePr>
        <p:xfrm>
          <a:off x="3351600" y="1548000"/>
          <a:ext cx="6565806" cy="155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00" name="Equation" r:id="rId4" imgW="2793960" imgH="660240" progId="Equation.DSMT4">
                  <p:embed/>
                </p:oleObj>
              </mc:Choice>
              <mc:Fallback>
                <p:oleObj name="Equation" r:id="rId4" imgW="2793960" imgH="660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50233D2-6F67-48EF-A7BC-E106C10A5E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1600" y="1548000"/>
                        <a:ext cx="6565806" cy="1551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箭头: 下 49">
            <a:extLst>
              <a:ext uri="{FF2B5EF4-FFF2-40B4-BE49-F238E27FC236}">
                <a16:creationId xmlns:a16="http://schemas.microsoft.com/office/drawing/2014/main" id="{B3F128AB-D1F3-4A9D-8747-6AEBFA26854D}"/>
              </a:ext>
            </a:extLst>
          </p:cNvPr>
          <p:cNvSpPr/>
          <p:nvPr/>
        </p:nvSpPr>
        <p:spPr>
          <a:xfrm rot="16200000">
            <a:off x="2519160" y="1236763"/>
            <a:ext cx="316109" cy="1165886"/>
          </a:xfrm>
          <a:prstGeom prst="downArrow">
            <a:avLst/>
          </a:prstGeom>
          <a:solidFill>
            <a:srgbClr val="959595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2927B71-26D3-4AAD-9187-68700AD62025}"/>
              </a:ext>
            </a:extLst>
          </p:cNvPr>
          <p:cNvSpPr txBox="1"/>
          <p:nvPr/>
        </p:nvSpPr>
        <p:spPr>
          <a:xfrm>
            <a:off x="1808924" y="1193818"/>
            <a:ext cx="3081022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非线性极化波的低频分量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2EE252-456E-44A4-A7F1-A4A3B30EAB64}"/>
              </a:ext>
            </a:extLst>
          </p:cNvPr>
          <p:cNvSpPr txBox="1"/>
          <p:nvPr/>
        </p:nvSpPr>
        <p:spPr>
          <a:xfrm>
            <a:off x="98311" y="1480984"/>
            <a:ext cx="1887795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DF0936CD-280E-4F04-8AFE-8D41C929C20C}"/>
              </a:ext>
            </a:extLst>
          </p:cNvPr>
          <p:cNvSpPr/>
          <p:nvPr/>
        </p:nvSpPr>
        <p:spPr>
          <a:xfrm>
            <a:off x="4717763" y="2243740"/>
            <a:ext cx="312591" cy="2775935"/>
          </a:xfrm>
          <a:prstGeom prst="downArrow">
            <a:avLst/>
          </a:prstGeom>
          <a:solidFill>
            <a:srgbClr val="959595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B23E4FD-7F53-4AD9-98A0-43B4FF40F3AA}"/>
              </a:ext>
            </a:extLst>
          </p:cNvPr>
          <p:cNvGrpSpPr/>
          <p:nvPr/>
        </p:nvGrpSpPr>
        <p:grpSpPr>
          <a:xfrm>
            <a:off x="108708" y="2100408"/>
            <a:ext cx="4877475" cy="2109642"/>
            <a:chOff x="108708" y="2100408"/>
            <a:chExt cx="4877475" cy="2109642"/>
          </a:xfrm>
        </p:grpSpPr>
        <p:sp>
          <p:nvSpPr>
            <p:cNvPr id="62" name="箭头: 左 61">
              <a:extLst>
                <a:ext uri="{FF2B5EF4-FFF2-40B4-BE49-F238E27FC236}">
                  <a16:creationId xmlns:a16="http://schemas.microsoft.com/office/drawing/2014/main" id="{06AC4241-7D42-41B6-B27D-CEC4679CB4D5}"/>
                </a:ext>
              </a:extLst>
            </p:cNvPr>
            <p:cNvSpPr/>
            <p:nvPr/>
          </p:nvSpPr>
          <p:spPr>
            <a:xfrm rot="18872495">
              <a:off x="2168249" y="2979187"/>
              <a:ext cx="540000" cy="10815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22EB28D-22CA-4AED-8519-8E27D510CD04}"/>
                </a:ext>
              </a:extLst>
            </p:cNvPr>
            <p:cNvSpPr txBox="1"/>
            <p:nvPr/>
          </p:nvSpPr>
          <p:spPr>
            <a:xfrm>
              <a:off x="2587112" y="2240950"/>
              <a:ext cx="2399071" cy="115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[48] APL (1970)</a:t>
              </a:r>
              <a:b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sz="2000" dirty="0">
                  <a:solidFill>
                    <a:schemeClr val="accent4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[49] SPIE (2001)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[52] BOOK (1941)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箭头: 左 59">
              <a:extLst>
                <a:ext uri="{FF2B5EF4-FFF2-40B4-BE49-F238E27FC236}">
                  <a16:creationId xmlns:a16="http://schemas.microsoft.com/office/drawing/2014/main" id="{CF3C102D-F2B7-47F6-82BA-C8B4653BB119}"/>
                </a:ext>
              </a:extLst>
            </p:cNvPr>
            <p:cNvSpPr/>
            <p:nvPr/>
          </p:nvSpPr>
          <p:spPr>
            <a:xfrm>
              <a:off x="2227775" y="2774905"/>
              <a:ext cx="422787" cy="10815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环形 9">
              <a:extLst>
                <a:ext uri="{FF2B5EF4-FFF2-40B4-BE49-F238E27FC236}">
                  <a16:creationId xmlns:a16="http://schemas.microsoft.com/office/drawing/2014/main" id="{13101E16-20CD-469E-997E-A3A0A341767E}"/>
                </a:ext>
              </a:extLst>
            </p:cNvPr>
            <p:cNvSpPr/>
            <p:nvPr/>
          </p:nvSpPr>
          <p:spPr>
            <a:xfrm rot="16200000">
              <a:off x="2410076" y="2364238"/>
              <a:ext cx="476985" cy="57518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856AF0A-4D22-463A-86A5-899C2BC02C2F}"/>
                </a:ext>
              </a:extLst>
            </p:cNvPr>
            <p:cNvSpPr txBox="1"/>
            <p:nvPr/>
          </p:nvSpPr>
          <p:spPr>
            <a:xfrm>
              <a:off x="108708" y="2100408"/>
              <a:ext cx="2388686" cy="129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辐射天线模型</a:t>
              </a:r>
              <a:endParaRPr lang="en-US" altLang="zh-CN" sz="28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[12] BOOK (1954)</a:t>
              </a:r>
              <a:b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[14] INTJ (1999)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3625F1A4-2573-46BB-9DEF-69EA09DC6B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00" y="3365552"/>
            <a:ext cx="4657725" cy="844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101" name="Equation" r:id="rId6" imgW="2311200" imgH="419040" progId="Equation.DSMT4">
                    <p:embed/>
                  </p:oleObj>
                </mc:Choice>
                <mc:Fallback>
                  <p:oleObj name="Equation" r:id="rId6" imgW="2311200" imgH="4190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3625F1A4-2573-46BB-9DEF-69EA09DC6B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2400" y="3365552"/>
                          <a:ext cx="4657725" cy="8444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A2D34F5-9B5E-4F47-93A8-CE718FAB6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2" y="3300412"/>
          <a:ext cx="3283308" cy="92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02" name="Equation" r:id="rId8" imgW="1625400" imgH="457200" progId="Equation.DSMT4">
                  <p:embed/>
                </p:oleObj>
              </mc:Choice>
              <mc:Fallback>
                <p:oleObj name="Equation" r:id="rId8" imgW="1625400" imgH="457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A2D34F5-9B5E-4F47-93A8-CE718FAB61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7612" y="3300412"/>
                        <a:ext cx="3283308" cy="923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98DE4E63-ED46-4076-93CB-C95E1833C664}"/>
              </a:ext>
            </a:extLst>
          </p:cNvPr>
          <p:cNvSpPr txBox="1"/>
          <p:nvPr/>
        </p:nvSpPr>
        <p:spPr>
          <a:xfrm>
            <a:off x="0" y="4117993"/>
            <a:ext cx="5039551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为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波矢；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同向，为晶体到观察点的方向、太赫兹的辐射方向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DCF9DC-5D7B-49BC-8506-E9A6046B0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024" y="4268787"/>
          <a:ext cx="5284562" cy="8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03" name="Equation" r:id="rId10" imgW="2616120" imgH="419040" progId="Equation.DSMT4">
                  <p:embed/>
                </p:oleObj>
              </mc:Choice>
              <mc:Fallback>
                <p:oleObj name="Equation" r:id="rId10" imgW="261612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DCF9DC-5D7B-49BC-8506-E9A6046B0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97024" y="4268787"/>
                        <a:ext cx="5284562" cy="846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93889"/>
              </p:ext>
            </p:extLst>
          </p:nvPr>
        </p:nvGraphicFramePr>
        <p:xfrm>
          <a:off x="100013" y="5046663"/>
          <a:ext cx="112633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04" name="Equation" r:id="rId12" imgW="5574960" imgH="520560" progId="Equation.DSMT4">
                  <p:embed/>
                </p:oleObj>
              </mc:Choice>
              <mc:Fallback>
                <p:oleObj name="Equation" r:id="rId12" imgW="5574960" imgH="5205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013" y="5046663"/>
                        <a:ext cx="11263312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C93418-69A8-41E9-9720-42F203B0D207}"/>
              </a:ext>
            </a:extLst>
          </p:cNvPr>
          <p:cNvGrpSpPr/>
          <p:nvPr/>
        </p:nvGrpSpPr>
        <p:grpSpPr>
          <a:xfrm>
            <a:off x="5633883" y="855406"/>
            <a:ext cx="5611104" cy="619433"/>
            <a:chOff x="5633883" y="855406"/>
            <a:chExt cx="5611104" cy="619433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5A86B84-6E46-4D3C-8CEB-49A82E8C1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82581" y="904177"/>
              <a:ext cx="4362406" cy="537398"/>
            </a:xfrm>
            <a:prstGeom prst="rect">
              <a:avLst/>
            </a:prstGeom>
            <a:ln w="1905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0" name="思想气泡: 云 39">
              <a:extLst>
                <a:ext uri="{FF2B5EF4-FFF2-40B4-BE49-F238E27FC236}">
                  <a16:creationId xmlns:a16="http://schemas.microsoft.com/office/drawing/2014/main" id="{53BA2774-2B7D-4D54-A463-9629765BC6EB}"/>
                </a:ext>
              </a:extLst>
            </p:cNvPr>
            <p:cNvSpPr/>
            <p:nvPr/>
          </p:nvSpPr>
          <p:spPr>
            <a:xfrm>
              <a:off x="5633883" y="855406"/>
              <a:ext cx="1101213" cy="619433"/>
            </a:xfrm>
            <a:prstGeom prst="cloudCallou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类比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9FC57BF-8A6C-4781-B0BA-25FC239C5CCA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A801495-D5E0-487E-BE4D-CF119F3E031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时间、空间频率，夫琅禾费衍射可用角谱理论解释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横磁波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TMW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，但近似有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丄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="1" spc="100" dirty="0">
              <a:solidFill>
                <a:srgbClr val="D1AC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40E30FB-FAC6-484D-8AA7-824DE62A8BD5}"/>
              </a:ext>
            </a:extLst>
          </p:cNvPr>
          <p:cNvGrpSpPr/>
          <p:nvPr/>
        </p:nvGrpSpPr>
        <p:grpSpPr>
          <a:xfrm>
            <a:off x="8480255" y="1297925"/>
            <a:ext cx="3866535" cy="3068489"/>
            <a:chOff x="6334105" y="1077521"/>
            <a:chExt cx="3866535" cy="306848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2266AB6-7EB2-41B2-9B2E-8B9B3B13F312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53" name="标题 1">
                <a:extLst>
                  <a:ext uri="{FF2B5EF4-FFF2-40B4-BE49-F238E27FC236}">
                    <a16:creationId xmlns:a16="http://schemas.microsoft.com/office/drawing/2014/main" id="{7B7CB494-E880-4FA9-9378-F6CF3F8C6F0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11D12045-2630-4F0A-A2C8-8DB0ECC7F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弧形 54">
                <a:extLst>
                  <a:ext uri="{FF2B5EF4-FFF2-40B4-BE49-F238E27FC236}">
                    <a16:creationId xmlns:a16="http://schemas.microsoft.com/office/drawing/2014/main" id="{A0DF2CEE-5FEF-4B46-B660-7B755F219F5E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标题 1">
                <a:extLst>
                  <a:ext uri="{FF2B5EF4-FFF2-40B4-BE49-F238E27FC236}">
                    <a16:creationId xmlns:a16="http://schemas.microsoft.com/office/drawing/2014/main" id="{060AE627-A78C-48D3-AE1B-0666B2C9489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078FF8B7-5236-428E-924D-2BF21E343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0585868-F9AA-430A-8100-B72E611E5E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F4FFE4F6-B20C-423C-919D-7B4C021A83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标题 1">
                <a:extLst>
                  <a:ext uri="{FF2B5EF4-FFF2-40B4-BE49-F238E27FC236}">
                    <a16:creationId xmlns:a16="http://schemas.microsoft.com/office/drawing/2014/main" id="{A3D5F813-0B8E-46D7-AB54-70528AE96C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9" name="标题 1">
                <a:extLst>
                  <a:ext uri="{FF2B5EF4-FFF2-40B4-BE49-F238E27FC236}">
                    <a16:creationId xmlns:a16="http://schemas.microsoft.com/office/drawing/2014/main" id="{29568204-661E-4A34-BDD7-E81B0A50B9F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5370A1DA-08B2-4E72-B72C-7BC074C6B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99EF7210-4DF6-47F4-8AAF-F0F575D02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212BE29E-909A-48C9-810B-3E6E75C655B7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标题 1">
                <a:extLst>
                  <a:ext uri="{FF2B5EF4-FFF2-40B4-BE49-F238E27FC236}">
                    <a16:creationId xmlns:a16="http://schemas.microsoft.com/office/drawing/2014/main" id="{EAB5190B-C176-4AFA-B65D-DF36ECFADE4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标题 1">
                <a:extLst>
                  <a:ext uri="{FF2B5EF4-FFF2-40B4-BE49-F238E27FC236}">
                    <a16:creationId xmlns:a16="http://schemas.microsoft.com/office/drawing/2014/main" id="{81F3D7DC-9EB9-4D57-8058-CF52FA38C26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标题 1">
                <a:extLst>
                  <a:ext uri="{FF2B5EF4-FFF2-40B4-BE49-F238E27FC236}">
                    <a16:creationId xmlns:a16="http://schemas.microsoft.com/office/drawing/2014/main" id="{4A28A322-B587-4086-8FCB-003EE80F0A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弧形 75">
                <a:extLst>
                  <a:ext uri="{FF2B5EF4-FFF2-40B4-BE49-F238E27FC236}">
                    <a16:creationId xmlns:a16="http://schemas.microsoft.com/office/drawing/2014/main" id="{5B67F9B7-5016-4608-855C-16DF75A57A0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标题 1">
              <a:extLst>
                <a:ext uri="{FF2B5EF4-FFF2-40B4-BE49-F238E27FC236}">
                  <a16:creationId xmlns:a16="http://schemas.microsoft.com/office/drawing/2014/main" id="{1897F201-3F59-4211-AF90-2DACA144732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33B743D-7FD2-4A49-8796-52931960B0BF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78" name="卷形: 垂直 77">
              <a:extLst>
                <a:ext uri="{FF2B5EF4-FFF2-40B4-BE49-F238E27FC236}">
                  <a16:creationId xmlns:a16="http://schemas.microsoft.com/office/drawing/2014/main" id="{CBDC47FF-B5C0-41A8-9792-3B22D2F5E8B8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标题 1">
              <a:extLst>
                <a:ext uri="{FF2B5EF4-FFF2-40B4-BE49-F238E27FC236}">
                  <a16:creationId xmlns:a16="http://schemas.microsoft.com/office/drawing/2014/main" id="{4E869CC8-2626-4D91-8DA7-9C4D23DEA6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11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10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箭头: 下 49">
            <a:extLst>
              <a:ext uri="{FF2B5EF4-FFF2-40B4-BE49-F238E27FC236}">
                <a16:creationId xmlns:a16="http://schemas.microsoft.com/office/drawing/2014/main" id="{B3F128AB-D1F3-4A9D-8747-6AEBFA26854D}"/>
              </a:ext>
            </a:extLst>
          </p:cNvPr>
          <p:cNvSpPr/>
          <p:nvPr/>
        </p:nvSpPr>
        <p:spPr>
          <a:xfrm rot="16200000">
            <a:off x="2519160" y="1236763"/>
            <a:ext cx="316109" cy="1165886"/>
          </a:xfrm>
          <a:prstGeom prst="downArrow">
            <a:avLst/>
          </a:prstGeom>
          <a:solidFill>
            <a:srgbClr val="959595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2927B71-26D3-4AAD-9187-68700AD62025}"/>
              </a:ext>
            </a:extLst>
          </p:cNvPr>
          <p:cNvSpPr txBox="1"/>
          <p:nvPr/>
        </p:nvSpPr>
        <p:spPr>
          <a:xfrm>
            <a:off x="1808924" y="1193818"/>
            <a:ext cx="3081022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非线性极化波的低频分量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2EE252-456E-44A4-A7F1-A4A3B30EAB64}"/>
              </a:ext>
            </a:extLst>
          </p:cNvPr>
          <p:cNvSpPr txBox="1"/>
          <p:nvPr/>
        </p:nvSpPr>
        <p:spPr>
          <a:xfrm>
            <a:off x="98311" y="1480984"/>
            <a:ext cx="1887795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DF0936CD-280E-4F04-8AFE-8D41C929C20C}"/>
              </a:ext>
            </a:extLst>
          </p:cNvPr>
          <p:cNvSpPr/>
          <p:nvPr/>
        </p:nvSpPr>
        <p:spPr>
          <a:xfrm>
            <a:off x="4717763" y="2243740"/>
            <a:ext cx="312591" cy="2775935"/>
          </a:xfrm>
          <a:prstGeom prst="downArrow">
            <a:avLst/>
          </a:prstGeom>
          <a:solidFill>
            <a:srgbClr val="959595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B23E4FD-7F53-4AD9-98A0-43B4FF40F3AA}"/>
              </a:ext>
            </a:extLst>
          </p:cNvPr>
          <p:cNvGrpSpPr/>
          <p:nvPr/>
        </p:nvGrpSpPr>
        <p:grpSpPr>
          <a:xfrm>
            <a:off x="108708" y="2100408"/>
            <a:ext cx="4877475" cy="2109642"/>
            <a:chOff x="108708" y="2100408"/>
            <a:chExt cx="4877475" cy="2109642"/>
          </a:xfrm>
        </p:grpSpPr>
        <p:sp>
          <p:nvSpPr>
            <p:cNvPr id="62" name="箭头: 左 61">
              <a:extLst>
                <a:ext uri="{FF2B5EF4-FFF2-40B4-BE49-F238E27FC236}">
                  <a16:creationId xmlns:a16="http://schemas.microsoft.com/office/drawing/2014/main" id="{06AC4241-7D42-41B6-B27D-CEC4679CB4D5}"/>
                </a:ext>
              </a:extLst>
            </p:cNvPr>
            <p:cNvSpPr/>
            <p:nvPr/>
          </p:nvSpPr>
          <p:spPr>
            <a:xfrm rot="18872495">
              <a:off x="2168249" y="2979187"/>
              <a:ext cx="540000" cy="10815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22EB28D-22CA-4AED-8519-8E27D510CD04}"/>
                </a:ext>
              </a:extLst>
            </p:cNvPr>
            <p:cNvSpPr txBox="1"/>
            <p:nvPr/>
          </p:nvSpPr>
          <p:spPr>
            <a:xfrm>
              <a:off x="2587112" y="2240950"/>
              <a:ext cx="2399071" cy="115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[48] APL (1970)</a:t>
              </a:r>
              <a:b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sz="2000" dirty="0">
                  <a:solidFill>
                    <a:schemeClr val="accent4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[49] SPIE (2001)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[52] BOOK (1941)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箭头: 左 59">
              <a:extLst>
                <a:ext uri="{FF2B5EF4-FFF2-40B4-BE49-F238E27FC236}">
                  <a16:creationId xmlns:a16="http://schemas.microsoft.com/office/drawing/2014/main" id="{CF3C102D-F2B7-47F6-82BA-C8B4653BB119}"/>
                </a:ext>
              </a:extLst>
            </p:cNvPr>
            <p:cNvSpPr/>
            <p:nvPr/>
          </p:nvSpPr>
          <p:spPr>
            <a:xfrm>
              <a:off x="2227775" y="2774905"/>
              <a:ext cx="422787" cy="10815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环形 9">
              <a:extLst>
                <a:ext uri="{FF2B5EF4-FFF2-40B4-BE49-F238E27FC236}">
                  <a16:creationId xmlns:a16="http://schemas.microsoft.com/office/drawing/2014/main" id="{13101E16-20CD-469E-997E-A3A0A341767E}"/>
                </a:ext>
              </a:extLst>
            </p:cNvPr>
            <p:cNvSpPr/>
            <p:nvPr/>
          </p:nvSpPr>
          <p:spPr>
            <a:xfrm rot="16200000">
              <a:off x="2410076" y="2364238"/>
              <a:ext cx="476985" cy="57518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856AF0A-4D22-463A-86A5-899C2BC02C2F}"/>
                </a:ext>
              </a:extLst>
            </p:cNvPr>
            <p:cNvSpPr txBox="1"/>
            <p:nvPr/>
          </p:nvSpPr>
          <p:spPr>
            <a:xfrm>
              <a:off x="108708" y="2100408"/>
              <a:ext cx="2388686" cy="129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辐射天线模型</a:t>
              </a:r>
              <a:endParaRPr lang="en-US" altLang="zh-CN" sz="28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[12] BOOK (1954)</a:t>
              </a:r>
              <a:b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[14] INTJ (1999)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3625F1A4-2573-46BB-9DEF-69EA09DC6B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00" y="3365552"/>
            <a:ext cx="4657725" cy="844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81" name="Equation" r:id="rId4" imgW="2311200" imgH="419040" progId="Equation.DSMT4">
                    <p:embed/>
                  </p:oleObj>
                </mc:Choice>
                <mc:Fallback>
                  <p:oleObj name="Equation" r:id="rId4" imgW="2311200" imgH="4190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3625F1A4-2573-46BB-9DEF-69EA09DC6B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2400" y="3365552"/>
                          <a:ext cx="4657725" cy="8444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A2D34F5-9B5E-4F47-93A8-CE718FAB6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2" y="3300412"/>
          <a:ext cx="3283308" cy="92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82" name="Equation" r:id="rId6" imgW="1625400" imgH="457200" progId="Equation.DSMT4">
                  <p:embed/>
                </p:oleObj>
              </mc:Choice>
              <mc:Fallback>
                <p:oleObj name="Equation" r:id="rId6" imgW="1625400" imgH="457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A2D34F5-9B5E-4F47-93A8-CE718FAB61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7612" y="3300412"/>
                        <a:ext cx="3283308" cy="923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98DE4E63-ED46-4076-93CB-C95E1833C664}"/>
              </a:ext>
            </a:extLst>
          </p:cNvPr>
          <p:cNvSpPr txBox="1"/>
          <p:nvPr/>
        </p:nvSpPr>
        <p:spPr>
          <a:xfrm>
            <a:off x="0" y="4117993"/>
            <a:ext cx="5039551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为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波矢；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同向，为晶体到观察点的方向、太赫兹的辐射方向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DCF9DC-5D7B-49BC-8506-E9A6046B0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024" y="4268787"/>
          <a:ext cx="5284562" cy="8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83" name="Equation" r:id="rId8" imgW="2616120" imgH="419040" progId="Equation.DSMT4">
                  <p:embed/>
                </p:oleObj>
              </mc:Choice>
              <mc:Fallback>
                <p:oleObj name="Equation" r:id="rId8" imgW="261612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DCF9DC-5D7B-49BC-8506-E9A6046B0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97024" y="4268787"/>
                        <a:ext cx="5284562" cy="846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08276"/>
              </p:ext>
            </p:extLst>
          </p:nvPr>
        </p:nvGraphicFramePr>
        <p:xfrm>
          <a:off x="160338" y="4970463"/>
          <a:ext cx="1095216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84" name="Equation" r:id="rId10" imgW="5422680" imgH="596880" progId="Equation.DSMT4">
                  <p:embed/>
                </p:oleObj>
              </mc:Choice>
              <mc:Fallback>
                <p:oleObj name="Equation" r:id="rId10" imgW="5422680" imgH="596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338" y="4970463"/>
                        <a:ext cx="10952162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78F29011-90A0-4367-A4E8-C09CF9D4B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560629"/>
              </p:ext>
            </p:extLst>
          </p:nvPr>
        </p:nvGraphicFramePr>
        <p:xfrm>
          <a:off x="3351600" y="1548000"/>
          <a:ext cx="6565806" cy="155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85" name="Equation" r:id="rId12" imgW="2793960" imgH="660240" progId="Equation.DSMT4">
                  <p:embed/>
                </p:oleObj>
              </mc:Choice>
              <mc:Fallback>
                <p:oleObj name="Equation" r:id="rId12" imgW="2793960" imgH="660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50233D2-6F67-48EF-A7BC-E106C10A5E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1600" y="1548000"/>
                        <a:ext cx="6565806" cy="1551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721259-71CC-47E5-BFA0-80AB884BDD62}"/>
              </a:ext>
            </a:extLst>
          </p:cNvPr>
          <p:cNvGrpSpPr/>
          <p:nvPr/>
        </p:nvGrpSpPr>
        <p:grpSpPr>
          <a:xfrm>
            <a:off x="5633883" y="855406"/>
            <a:ext cx="5611104" cy="619433"/>
            <a:chOff x="5633883" y="855406"/>
            <a:chExt cx="5611104" cy="619433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A54E9D02-802A-432F-83F9-CD7BD8571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82581" y="904177"/>
              <a:ext cx="4362406" cy="537398"/>
            </a:xfrm>
            <a:prstGeom prst="rect">
              <a:avLst/>
            </a:prstGeom>
            <a:ln w="1905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5" name="思想气泡: 云 44">
              <a:extLst>
                <a:ext uri="{FF2B5EF4-FFF2-40B4-BE49-F238E27FC236}">
                  <a16:creationId xmlns:a16="http://schemas.microsoft.com/office/drawing/2014/main" id="{780B653B-2ED7-4A69-9D6B-BD9AC048A69F}"/>
                </a:ext>
              </a:extLst>
            </p:cNvPr>
            <p:cNvSpPr/>
            <p:nvPr/>
          </p:nvSpPr>
          <p:spPr>
            <a:xfrm>
              <a:off x="5633883" y="855406"/>
              <a:ext cx="1101213" cy="619433"/>
            </a:xfrm>
            <a:prstGeom prst="cloudCallou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类比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E1A26249-71EF-469E-9128-02F1C76AFAEE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153576D-DE8D-4380-856A-141DC8F95734}"/>
              </a:ext>
            </a:extLst>
          </p:cNvPr>
          <p:cNvGrpSpPr/>
          <p:nvPr/>
        </p:nvGrpSpPr>
        <p:grpSpPr>
          <a:xfrm>
            <a:off x="8480255" y="1297925"/>
            <a:ext cx="3866535" cy="3068489"/>
            <a:chOff x="6334105" y="1077521"/>
            <a:chExt cx="3866535" cy="306848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D2F3721-AEE4-4E3C-AC80-AD28ACDAA172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53" name="标题 1">
                <a:extLst>
                  <a:ext uri="{FF2B5EF4-FFF2-40B4-BE49-F238E27FC236}">
                    <a16:creationId xmlns:a16="http://schemas.microsoft.com/office/drawing/2014/main" id="{AEADBCF7-4FE9-489A-AB74-F4876C6E45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B6C04519-C591-46A6-895F-9B0F86726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弧形 54">
                <a:extLst>
                  <a:ext uri="{FF2B5EF4-FFF2-40B4-BE49-F238E27FC236}">
                    <a16:creationId xmlns:a16="http://schemas.microsoft.com/office/drawing/2014/main" id="{02C635BB-994D-4700-BBC9-61FC19F9CCE1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标题 1">
                <a:extLst>
                  <a:ext uri="{FF2B5EF4-FFF2-40B4-BE49-F238E27FC236}">
                    <a16:creationId xmlns:a16="http://schemas.microsoft.com/office/drawing/2014/main" id="{F9F51B37-DB59-421B-9C75-E69EDB94940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ECAD8EC7-3229-4AEB-8E9B-1B9C80C4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7E0A9A73-365E-4C15-B2F2-150436EB6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599A8F8E-0E5B-4049-BD1C-7DC598427D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标题 1">
                <a:extLst>
                  <a:ext uri="{FF2B5EF4-FFF2-40B4-BE49-F238E27FC236}">
                    <a16:creationId xmlns:a16="http://schemas.microsoft.com/office/drawing/2014/main" id="{86FA5A9B-1D73-4E9A-83E3-86EE2EF4EA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9" name="标题 1">
                <a:extLst>
                  <a:ext uri="{FF2B5EF4-FFF2-40B4-BE49-F238E27FC236}">
                    <a16:creationId xmlns:a16="http://schemas.microsoft.com/office/drawing/2014/main" id="{0DDAC000-EB53-45EF-8E6B-CB21EE6269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86804F36-8E95-47BF-9A13-4EA87D1D5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14454CAA-7A74-4F29-A95A-0097B88DC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83915189-F91C-4018-8D6F-2694292848FE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标题 1">
                <a:extLst>
                  <a:ext uri="{FF2B5EF4-FFF2-40B4-BE49-F238E27FC236}">
                    <a16:creationId xmlns:a16="http://schemas.microsoft.com/office/drawing/2014/main" id="{98174DCB-50A3-4BA7-9221-A96EDFB79FF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标题 1">
                <a:extLst>
                  <a:ext uri="{FF2B5EF4-FFF2-40B4-BE49-F238E27FC236}">
                    <a16:creationId xmlns:a16="http://schemas.microsoft.com/office/drawing/2014/main" id="{E596C8FE-314F-431D-A694-7A01902ADFD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标题 1">
                <a:extLst>
                  <a:ext uri="{FF2B5EF4-FFF2-40B4-BE49-F238E27FC236}">
                    <a16:creationId xmlns:a16="http://schemas.microsoft.com/office/drawing/2014/main" id="{6F59E6DF-B61A-4842-9D06-8175EFC45AD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弧形 75">
                <a:extLst>
                  <a:ext uri="{FF2B5EF4-FFF2-40B4-BE49-F238E27FC236}">
                    <a16:creationId xmlns:a16="http://schemas.microsoft.com/office/drawing/2014/main" id="{60C74C18-FC57-41FA-9099-22915BB0AC1F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标题 1">
              <a:extLst>
                <a:ext uri="{FF2B5EF4-FFF2-40B4-BE49-F238E27FC236}">
                  <a16:creationId xmlns:a16="http://schemas.microsoft.com/office/drawing/2014/main" id="{0EE3476E-A040-4994-A529-586A4EC7AA3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84BF309B-93ED-430A-A903-323B213E4E4E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辐射天线模型 很像 衍射理论，都选定观察点，对源场积分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 波动方程 波源项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135F668-829E-4E99-AB4C-9F8B39949F9E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79" name="卷形: 垂直 78">
              <a:extLst>
                <a:ext uri="{FF2B5EF4-FFF2-40B4-BE49-F238E27FC236}">
                  <a16:creationId xmlns:a16="http://schemas.microsoft.com/office/drawing/2014/main" id="{52C2B641-9A24-463F-83FA-4C7571778A71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标题 1">
              <a:extLst>
                <a:ext uri="{FF2B5EF4-FFF2-40B4-BE49-F238E27FC236}">
                  <a16:creationId xmlns:a16="http://schemas.microsoft.com/office/drawing/2014/main" id="{8CECC6B8-6ADE-442F-90A1-9E7F31B7CA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12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27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箭头: 下 49">
            <a:extLst>
              <a:ext uri="{FF2B5EF4-FFF2-40B4-BE49-F238E27FC236}">
                <a16:creationId xmlns:a16="http://schemas.microsoft.com/office/drawing/2014/main" id="{B3F128AB-D1F3-4A9D-8747-6AEBFA26854D}"/>
              </a:ext>
            </a:extLst>
          </p:cNvPr>
          <p:cNvSpPr/>
          <p:nvPr/>
        </p:nvSpPr>
        <p:spPr>
          <a:xfrm rot="16200000">
            <a:off x="2519160" y="1236763"/>
            <a:ext cx="316109" cy="1165886"/>
          </a:xfrm>
          <a:prstGeom prst="downArrow">
            <a:avLst/>
          </a:prstGeom>
          <a:solidFill>
            <a:srgbClr val="959595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2927B71-26D3-4AAD-9187-68700AD62025}"/>
              </a:ext>
            </a:extLst>
          </p:cNvPr>
          <p:cNvSpPr txBox="1"/>
          <p:nvPr/>
        </p:nvSpPr>
        <p:spPr>
          <a:xfrm>
            <a:off x="1808924" y="1193818"/>
            <a:ext cx="3081022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非线性极化波的低频分量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2EE252-456E-44A4-A7F1-A4A3B30EAB64}"/>
              </a:ext>
            </a:extLst>
          </p:cNvPr>
          <p:cNvSpPr txBox="1"/>
          <p:nvPr/>
        </p:nvSpPr>
        <p:spPr>
          <a:xfrm>
            <a:off x="98311" y="1480984"/>
            <a:ext cx="1887795" cy="5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DF0936CD-280E-4F04-8AFE-8D41C929C20C}"/>
              </a:ext>
            </a:extLst>
          </p:cNvPr>
          <p:cNvSpPr/>
          <p:nvPr/>
        </p:nvSpPr>
        <p:spPr>
          <a:xfrm>
            <a:off x="4717763" y="2243740"/>
            <a:ext cx="312591" cy="2775935"/>
          </a:xfrm>
          <a:prstGeom prst="downArrow">
            <a:avLst/>
          </a:prstGeom>
          <a:solidFill>
            <a:srgbClr val="959595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B23E4FD-7F53-4AD9-98A0-43B4FF40F3AA}"/>
              </a:ext>
            </a:extLst>
          </p:cNvPr>
          <p:cNvGrpSpPr/>
          <p:nvPr/>
        </p:nvGrpSpPr>
        <p:grpSpPr>
          <a:xfrm>
            <a:off x="108708" y="2100408"/>
            <a:ext cx="4877475" cy="2109642"/>
            <a:chOff x="108708" y="2100408"/>
            <a:chExt cx="4877475" cy="2109642"/>
          </a:xfrm>
        </p:grpSpPr>
        <p:sp>
          <p:nvSpPr>
            <p:cNvPr id="62" name="箭头: 左 61">
              <a:extLst>
                <a:ext uri="{FF2B5EF4-FFF2-40B4-BE49-F238E27FC236}">
                  <a16:creationId xmlns:a16="http://schemas.microsoft.com/office/drawing/2014/main" id="{06AC4241-7D42-41B6-B27D-CEC4679CB4D5}"/>
                </a:ext>
              </a:extLst>
            </p:cNvPr>
            <p:cNvSpPr/>
            <p:nvPr/>
          </p:nvSpPr>
          <p:spPr>
            <a:xfrm rot="18872495">
              <a:off x="2168249" y="2979187"/>
              <a:ext cx="540000" cy="10815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22EB28D-22CA-4AED-8519-8E27D510CD04}"/>
                </a:ext>
              </a:extLst>
            </p:cNvPr>
            <p:cNvSpPr txBox="1"/>
            <p:nvPr/>
          </p:nvSpPr>
          <p:spPr>
            <a:xfrm>
              <a:off x="2587112" y="2240950"/>
              <a:ext cx="2399071" cy="115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[48] APL (1970)</a:t>
              </a:r>
              <a:b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sz="2000" dirty="0">
                  <a:solidFill>
                    <a:schemeClr val="accent4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[49] SPIE (2001)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[52] BOOK (1941)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箭头: 左 59">
              <a:extLst>
                <a:ext uri="{FF2B5EF4-FFF2-40B4-BE49-F238E27FC236}">
                  <a16:creationId xmlns:a16="http://schemas.microsoft.com/office/drawing/2014/main" id="{CF3C102D-F2B7-47F6-82BA-C8B4653BB119}"/>
                </a:ext>
              </a:extLst>
            </p:cNvPr>
            <p:cNvSpPr/>
            <p:nvPr/>
          </p:nvSpPr>
          <p:spPr>
            <a:xfrm>
              <a:off x="2227775" y="2774905"/>
              <a:ext cx="422787" cy="10815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环形 9">
              <a:extLst>
                <a:ext uri="{FF2B5EF4-FFF2-40B4-BE49-F238E27FC236}">
                  <a16:creationId xmlns:a16="http://schemas.microsoft.com/office/drawing/2014/main" id="{13101E16-20CD-469E-997E-A3A0A341767E}"/>
                </a:ext>
              </a:extLst>
            </p:cNvPr>
            <p:cNvSpPr/>
            <p:nvPr/>
          </p:nvSpPr>
          <p:spPr>
            <a:xfrm rot="16200000">
              <a:off x="2410076" y="2364238"/>
              <a:ext cx="476985" cy="57518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856AF0A-4D22-463A-86A5-899C2BC02C2F}"/>
                </a:ext>
              </a:extLst>
            </p:cNvPr>
            <p:cNvSpPr txBox="1"/>
            <p:nvPr/>
          </p:nvSpPr>
          <p:spPr>
            <a:xfrm>
              <a:off x="108708" y="2100408"/>
              <a:ext cx="2388686" cy="129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accent4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辐射天线模型</a:t>
              </a:r>
              <a:endParaRPr lang="en-US" altLang="zh-CN" sz="2800" dirty="0">
                <a:solidFill>
                  <a:schemeClr val="accent4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[12] BOOK (1954)</a:t>
              </a:r>
              <a:b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[14] INTJ (1999)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3625F1A4-2573-46BB-9DEF-69EA09DC6B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00" y="3365552"/>
            <a:ext cx="4657725" cy="844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473" name="Equation" r:id="rId4" imgW="2311200" imgH="419040" progId="Equation.DSMT4">
                    <p:embed/>
                  </p:oleObj>
                </mc:Choice>
                <mc:Fallback>
                  <p:oleObj name="Equation" r:id="rId4" imgW="2311200" imgH="4190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3625F1A4-2573-46BB-9DEF-69EA09DC6B9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2400" y="3365552"/>
                          <a:ext cx="4657725" cy="8444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A2D34F5-9B5E-4F47-93A8-CE718FAB6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2" y="3300412"/>
          <a:ext cx="3283308" cy="92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74" name="Equation" r:id="rId6" imgW="1625400" imgH="457200" progId="Equation.DSMT4">
                  <p:embed/>
                </p:oleObj>
              </mc:Choice>
              <mc:Fallback>
                <p:oleObj name="Equation" r:id="rId6" imgW="1625400" imgH="4572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A2D34F5-9B5E-4F47-93A8-CE718FAB61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7612" y="3300412"/>
                        <a:ext cx="3283308" cy="923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98DE4E63-ED46-4076-93CB-C95E1833C664}"/>
              </a:ext>
            </a:extLst>
          </p:cNvPr>
          <p:cNvSpPr txBox="1"/>
          <p:nvPr/>
        </p:nvSpPr>
        <p:spPr>
          <a:xfrm>
            <a:off x="0" y="4117993"/>
            <a:ext cx="5039551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为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波矢；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同向，为晶体到观察点的方向、太赫兹的辐射方向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DCF9DC-5D7B-49BC-8506-E9A6046B0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024" y="4268787"/>
          <a:ext cx="5284562" cy="8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75" name="Equation" r:id="rId8" imgW="2616120" imgH="419040" progId="Equation.DSMT4">
                  <p:embed/>
                </p:oleObj>
              </mc:Choice>
              <mc:Fallback>
                <p:oleObj name="Equation" r:id="rId8" imgW="2616120" imgH="419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DCF9DC-5D7B-49BC-8506-E9A6046B0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97024" y="4268787"/>
                        <a:ext cx="5284562" cy="846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344058"/>
              </p:ext>
            </p:extLst>
          </p:nvPr>
        </p:nvGraphicFramePr>
        <p:xfrm>
          <a:off x="47625" y="5056188"/>
          <a:ext cx="9747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76" name="Equation" r:id="rId10" imgW="4825800" imgH="520560" progId="Equation.DSMT4">
                  <p:embed/>
                </p:oleObj>
              </mc:Choice>
              <mc:Fallback>
                <p:oleObj name="Equation" r:id="rId10" imgW="4825800" imgH="5205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625" y="5056188"/>
                        <a:ext cx="97472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998037"/>
              </p:ext>
            </p:extLst>
          </p:nvPr>
        </p:nvGraphicFramePr>
        <p:xfrm>
          <a:off x="9821567" y="5160963"/>
          <a:ext cx="2323620" cy="97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77" name="Equation" r:id="rId12" imgW="1549080" imgH="647640" progId="Equation.DSMT4">
                  <p:embed/>
                </p:oleObj>
              </mc:Choice>
              <mc:Fallback>
                <p:oleObj name="Equation" r:id="rId12" imgW="15490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821567" y="5160963"/>
                        <a:ext cx="2323620" cy="97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FA20538-9F81-4C38-8AD5-1341DB081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861309"/>
              </p:ext>
            </p:extLst>
          </p:nvPr>
        </p:nvGraphicFramePr>
        <p:xfrm>
          <a:off x="3351600" y="1548000"/>
          <a:ext cx="6565806" cy="155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478" name="Equation" r:id="rId14" imgW="2793960" imgH="660240" progId="Equation.DSMT4">
                  <p:embed/>
                </p:oleObj>
              </mc:Choice>
              <mc:Fallback>
                <p:oleObj name="Equation" r:id="rId14" imgW="2793960" imgH="6602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78F29011-90A0-4367-A4E8-C09CF9D4B1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51600" y="1548000"/>
                        <a:ext cx="6565806" cy="1551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>
            <a:extLst>
              <a:ext uri="{FF2B5EF4-FFF2-40B4-BE49-F238E27FC236}">
                <a16:creationId xmlns:a16="http://schemas.microsoft.com/office/drawing/2014/main" id="{C4D7D10D-9555-490F-8CBD-495D27E0E479}"/>
              </a:ext>
            </a:extLst>
          </p:cNvPr>
          <p:cNvGrpSpPr/>
          <p:nvPr/>
        </p:nvGrpSpPr>
        <p:grpSpPr>
          <a:xfrm>
            <a:off x="5633883" y="855406"/>
            <a:ext cx="5611104" cy="619433"/>
            <a:chOff x="5633883" y="855406"/>
            <a:chExt cx="5611104" cy="619433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558F96D-AD0E-4457-9E41-43E5F905E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82581" y="904177"/>
              <a:ext cx="4362406" cy="537398"/>
            </a:xfrm>
            <a:prstGeom prst="rect">
              <a:avLst/>
            </a:prstGeom>
            <a:ln w="1905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47" name="思想气泡: 云 46">
              <a:extLst>
                <a:ext uri="{FF2B5EF4-FFF2-40B4-BE49-F238E27FC236}">
                  <a16:creationId xmlns:a16="http://schemas.microsoft.com/office/drawing/2014/main" id="{6A8835F3-E739-47A7-9D6B-52B6D6DF633F}"/>
                </a:ext>
              </a:extLst>
            </p:cNvPr>
            <p:cNvSpPr/>
            <p:nvPr/>
          </p:nvSpPr>
          <p:spPr>
            <a:xfrm>
              <a:off x="5633883" y="855406"/>
              <a:ext cx="1101213" cy="619433"/>
            </a:xfrm>
            <a:prstGeom prst="cloudCallou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类比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DB2672C8-3EEF-4BB3-9455-1F948AD50B94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D519802-DB45-4A60-BD5E-C92C9BE40744}"/>
              </a:ext>
            </a:extLst>
          </p:cNvPr>
          <p:cNvGrpSpPr/>
          <p:nvPr/>
        </p:nvGrpSpPr>
        <p:grpSpPr>
          <a:xfrm>
            <a:off x="8480255" y="1297925"/>
            <a:ext cx="3866535" cy="3068489"/>
            <a:chOff x="6334105" y="1077521"/>
            <a:chExt cx="3866535" cy="3068489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7A19A50-71A8-41E9-AD33-571BE0634BD1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54" name="标题 1">
                <a:extLst>
                  <a:ext uri="{FF2B5EF4-FFF2-40B4-BE49-F238E27FC236}">
                    <a16:creationId xmlns:a16="http://schemas.microsoft.com/office/drawing/2014/main" id="{33959BB2-7415-4BFD-88F7-E0261C5441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A73F28F-33ED-4936-BA32-8A0E05F7D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弧形 55">
                <a:extLst>
                  <a:ext uri="{FF2B5EF4-FFF2-40B4-BE49-F238E27FC236}">
                    <a16:creationId xmlns:a16="http://schemas.microsoft.com/office/drawing/2014/main" id="{8A23DE3D-47C6-40F9-BC38-241998971983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标题 1">
                <a:extLst>
                  <a:ext uri="{FF2B5EF4-FFF2-40B4-BE49-F238E27FC236}">
                    <a16:creationId xmlns:a16="http://schemas.microsoft.com/office/drawing/2014/main" id="{D6C92B61-EABC-4E48-8CFC-EE57856310F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67582FBE-3246-40E9-824C-88D166C12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C6BA7816-271D-4F2E-B412-E9E5933BA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34EECB1E-1522-4B4D-BC2D-83B82C0038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标题 1">
                <a:extLst>
                  <a:ext uri="{FF2B5EF4-FFF2-40B4-BE49-F238E27FC236}">
                    <a16:creationId xmlns:a16="http://schemas.microsoft.com/office/drawing/2014/main" id="{D9775644-08A3-4D39-B966-4CF6ED0281F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0" name="标题 1">
                <a:extLst>
                  <a:ext uri="{FF2B5EF4-FFF2-40B4-BE49-F238E27FC236}">
                    <a16:creationId xmlns:a16="http://schemas.microsoft.com/office/drawing/2014/main" id="{FFAB4ECA-37A3-4C68-99D4-74A09440A2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EC3945F6-ACB8-49D9-81BC-AE3CDD5A9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98F0FF71-DD74-41E2-BDFA-5B4A799D0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弧形 72">
                <a:extLst>
                  <a:ext uri="{FF2B5EF4-FFF2-40B4-BE49-F238E27FC236}">
                    <a16:creationId xmlns:a16="http://schemas.microsoft.com/office/drawing/2014/main" id="{EEAC04F8-192A-449D-B403-251550BF332E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标题 1">
                <a:extLst>
                  <a:ext uri="{FF2B5EF4-FFF2-40B4-BE49-F238E27FC236}">
                    <a16:creationId xmlns:a16="http://schemas.microsoft.com/office/drawing/2014/main" id="{881F56DC-539B-4688-A706-F3367B1FDC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标题 1">
                <a:extLst>
                  <a:ext uri="{FF2B5EF4-FFF2-40B4-BE49-F238E27FC236}">
                    <a16:creationId xmlns:a16="http://schemas.microsoft.com/office/drawing/2014/main" id="{5F276D26-7B8D-4A1B-907B-46D7BDF202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标题 1">
                <a:extLst>
                  <a:ext uri="{FF2B5EF4-FFF2-40B4-BE49-F238E27FC236}">
                    <a16:creationId xmlns:a16="http://schemas.microsoft.com/office/drawing/2014/main" id="{CA108F90-B6E4-4C9C-AB32-FC2B5DCBF57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AF4499F-D108-46EF-9EFF-403A0D3E5872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标题 1">
              <a:extLst>
                <a:ext uri="{FF2B5EF4-FFF2-40B4-BE49-F238E27FC236}">
                  <a16:creationId xmlns:a16="http://schemas.microsoft.com/office/drawing/2014/main" id="{69B0E1AB-730D-4558-B032-60206511CB5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DD6DDDF1-4746-4D6E-A75C-23B8F232FECB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非平面、非连续、非单色、非线性多频率混频谱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纬线上 电场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强度最强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向积分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55DBCBC-75EE-418E-9DE0-B292F29B3DD2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80" name="卷形: 垂直 79">
              <a:extLst>
                <a:ext uri="{FF2B5EF4-FFF2-40B4-BE49-F238E27FC236}">
                  <a16:creationId xmlns:a16="http://schemas.microsoft.com/office/drawing/2014/main" id="{A933D42E-5B88-4C77-815D-CCF29BC992ED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标题 1">
              <a:extLst>
                <a:ext uri="{FF2B5EF4-FFF2-40B4-BE49-F238E27FC236}">
                  <a16:creationId xmlns:a16="http://schemas.microsoft.com/office/drawing/2014/main" id="{536F54FB-207E-4618-BB94-E5C5A93DCB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13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90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239365"/>
              </p:ext>
            </p:extLst>
          </p:nvPr>
        </p:nvGraphicFramePr>
        <p:xfrm>
          <a:off x="38100" y="1160463"/>
          <a:ext cx="9747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94" name="Equation" r:id="rId4" imgW="4825800" imgH="520560" progId="Equation.DSMT4">
                  <p:embed/>
                </p:oleObj>
              </mc:Choice>
              <mc:Fallback>
                <p:oleObj name="Equation" r:id="rId4" imgW="4825800" imgH="5205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" y="1160463"/>
                        <a:ext cx="97472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534170"/>
              </p:ext>
            </p:extLst>
          </p:nvPr>
        </p:nvGraphicFramePr>
        <p:xfrm>
          <a:off x="9811839" y="1265238"/>
          <a:ext cx="2323620" cy="97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95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1839" y="1265238"/>
                        <a:ext cx="2323620" cy="97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图片 38" descr="图片包含 图形用户界面&#10;&#10;描述已自动生成">
            <a:extLst>
              <a:ext uri="{FF2B5EF4-FFF2-40B4-BE49-F238E27FC236}">
                <a16:creationId xmlns:a16="http://schemas.microsoft.com/office/drawing/2014/main" id="{3F3C0D51-5065-487A-AA40-D363D0496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9" y="2328690"/>
            <a:ext cx="5210902" cy="2467319"/>
          </a:xfrm>
          <a:prstGeom prst="rect">
            <a:avLst/>
          </a:prstGeom>
        </p:spPr>
      </p:pic>
      <p:pic>
        <p:nvPicPr>
          <p:cNvPr id="76" name="图片 75" descr="图片包含 图示&#10;&#10;描述已自动生成">
            <a:extLst>
              <a:ext uri="{FF2B5EF4-FFF2-40B4-BE49-F238E27FC236}">
                <a16:creationId xmlns:a16="http://schemas.microsoft.com/office/drawing/2014/main" id="{4B0AC729-74F0-49A5-9C7A-8887ECEC8A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4" y="2314399"/>
            <a:ext cx="5296639" cy="2514951"/>
          </a:xfrm>
          <a:prstGeom prst="rect">
            <a:avLst/>
          </a:prstGeom>
        </p:spPr>
      </p:pic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3D44D54-940F-43EB-BFB8-E245644A7101}"/>
              </a:ext>
            </a:extLst>
          </p:cNvPr>
          <p:cNvSpPr/>
          <p:nvPr/>
        </p:nvSpPr>
        <p:spPr>
          <a:xfrm>
            <a:off x="5435600" y="1200150"/>
            <a:ext cx="4337050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3CEFE85-7A9E-4808-AA1C-18261D2E7A4B}"/>
              </a:ext>
            </a:extLst>
          </p:cNvPr>
          <p:cNvCxnSpPr>
            <a:cxnSpLocks/>
          </p:cNvCxnSpPr>
          <p:nvPr/>
        </p:nvCxnSpPr>
        <p:spPr>
          <a:xfrm>
            <a:off x="6210300" y="1962150"/>
            <a:ext cx="1038225" cy="0"/>
          </a:xfrm>
          <a:prstGeom prst="line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B14ED27-B7FC-4AB3-8E34-F13CA2B91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276991"/>
              </p:ext>
            </p:extLst>
          </p:nvPr>
        </p:nvGraphicFramePr>
        <p:xfrm>
          <a:off x="9789038" y="2448232"/>
          <a:ext cx="1949623" cy="97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96" name="Equation" r:id="rId10" imgW="965160" imgH="482400" progId="Equation.DSMT4">
                  <p:embed/>
                </p:oleObj>
              </mc:Choice>
              <mc:Fallback>
                <p:oleObj name="Equation" r:id="rId10" imgW="965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89038" y="2448232"/>
                        <a:ext cx="1949623" cy="974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F454C89-39DB-4526-9315-B0DD1E0A0251}"/>
              </a:ext>
            </a:extLst>
          </p:cNvPr>
          <p:cNvSpPr/>
          <p:nvPr/>
        </p:nvSpPr>
        <p:spPr>
          <a:xfrm>
            <a:off x="9763432" y="2404602"/>
            <a:ext cx="2084439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3D16C5-5890-482A-BAAD-51B9D2C9C8E8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99A5FE1-8593-4D46-91EB-A5C71BF0808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只剩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向积分，描述二维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中频域整流场的一般表达式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y0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≠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z0</a:t>
            </a:r>
            <a:endParaRPr lang="zh-CN" altLang="en-US" sz="2000" b="1" spc="100" dirty="0">
              <a:solidFill>
                <a:srgbClr val="D1AC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88B836F-898B-4BE6-AA2D-F38AF6824D2B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34" name="卷形: 垂直 33">
              <a:extLst>
                <a:ext uri="{FF2B5EF4-FFF2-40B4-BE49-F238E27FC236}">
                  <a16:creationId xmlns:a16="http://schemas.microsoft.com/office/drawing/2014/main" id="{29063571-DB8F-419D-BBCA-C39067AC62C0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标题 1">
              <a:extLst>
                <a:ext uri="{FF2B5EF4-FFF2-40B4-BE49-F238E27FC236}">
                  <a16:creationId xmlns:a16="http://schemas.microsoft.com/office/drawing/2014/main" id="{01B2541C-EFE7-42C0-876C-1D610C2B81A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14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2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752988"/>
              </p:ext>
            </p:extLst>
          </p:nvPr>
        </p:nvGraphicFramePr>
        <p:xfrm>
          <a:off x="238125" y="1160463"/>
          <a:ext cx="93630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31" name="Equation" r:id="rId4" imgW="4635360" imgH="520560" progId="Equation.DSMT4">
                  <p:embed/>
                </p:oleObj>
              </mc:Choice>
              <mc:Fallback>
                <p:oleObj name="Equation" r:id="rId4" imgW="4635360" imgH="5205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125" y="1160463"/>
                        <a:ext cx="9363075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350445"/>
              </p:ext>
            </p:extLst>
          </p:nvPr>
        </p:nvGraphicFramePr>
        <p:xfrm>
          <a:off x="9674225" y="1265238"/>
          <a:ext cx="23241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32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4225" y="1265238"/>
                        <a:ext cx="232410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1C6FC399-44AE-4A02-A842-0E1218E78F6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9175" y="2339350"/>
            <a:ext cx="5067300" cy="1499109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C1A48404-CA8A-4F58-85F2-0404144F706B}"/>
              </a:ext>
            </a:extLst>
          </p:cNvPr>
          <p:cNvGrpSpPr/>
          <p:nvPr/>
        </p:nvGrpSpPr>
        <p:grpSpPr>
          <a:xfrm>
            <a:off x="44555" y="2398395"/>
            <a:ext cx="4980011" cy="1646305"/>
            <a:chOff x="1600200" y="2446020"/>
            <a:chExt cx="4980011" cy="164630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18AA9CB-FEDE-4816-88F1-A2DED0F5DD53}"/>
                </a:ext>
              </a:extLst>
            </p:cNvPr>
            <p:cNvSpPr/>
            <p:nvPr/>
          </p:nvSpPr>
          <p:spPr>
            <a:xfrm>
              <a:off x="1979863" y="3297879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59055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A8EDA56-E4AB-4072-BA29-CE0A73FE6934}"/>
                </a:ext>
              </a:extLst>
            </p:cNvPr>
            <p:cNvGrpSpPr/>
            <p:nvPr/>
          </p:nvGrpSpPr>
          <p:grpSpPr>
            <a:xfrm>
              <a:off x="1976294" y="3831543"/>
              <a:ext cx="3071869" cy="260782"/>
              <a:chOff x="4176575" y="3860800"/>
              <a:chExt cx="1940243" cy="331143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62D9FE1E-B679-4673-BF3A-D77822565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575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977143C-5890-4960-9CB4-ABC981186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818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7DE8447-A1B8-40D1-9882-5C885F1EA07A}"/>
                  </a:ext>
                </a:extLst>
              </p:cNvPr>
              <p:cNvCxnSpPr/>
              <p:nvPr/>
            </p:nvCxnSpPr>
            <p:spPr>
              <a:xfrm flipH="1">
                <a:off x="4231481" y="3952240"/>
                <a:ext cx="7524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DDAC3D4A-6C1B-4A44-A9D6-82CDEC3C7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7807" y="3952240"/>
                <a:ext cx="7596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标题 1">
                <a:extLst>
                  <a:ext uri="{FF2B5EF4-FFF2-40B4-BE49-F238E27FC236}">
                    <a16:creationId xmlns:a16="http://schemas.microsoft.com/office/drawing/2014/main" id="{0900A0E5-1672-4CBD-99DF-D430809D9F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41303" y="3868788"/>
                <a:ext cx="415348" cy="32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30B659F-D13C-4F60-93C6-7C67BD1A807B}"/>
                </a:ext>
              </a:extLst>
            </p:cNvPr>
            <p:cNvGrpSpPr/>
            <p:nvPr/>
          </p:nvGrpSpPr>
          <p:grpSpPr>
            <a:xfrm>
              <a:off x="5111501" y="2997879"/>
              <a:ext cx="1198812" cy="894362"/>
              <a:chOff x="6130128" y="3365624"/>
              <a:chExt cx="804891" cy="596485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677B59C5-5D04-42A5-8838-3AA07F5AF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019" y="3365624"/>
                <a:ext cx="0" cy="95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标题 1">
                <a:extLst>
                  <a:ext uri="{FF2B5EF4-FFF2-40B4-BE49-F238E27FC236}">
                    <a16:creationId xmlns:a16="http://schemas.microsoft.com/office/drawing/2014/main" id="{E7FC4E39-BEB6-4818-9E51-EFFE224CAA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9007" y="3550775"/>
                <a:ext cx="237866" cy="24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BF08F826-2C81-4A0A-8E69-B09373BB4C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0489" y="3418715"/>
                <a:ext cx="287517" cy="207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967FF17A-7A5B-4964-BDB7-D82D8BEA5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128" y="3739356"/>
                <a:ext cx="310540" cy="2227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DF59072-F987-4F0E-8351-68441D3DFDAA}"/>
                </a:ext>
              </a:extLst>
            </p:cNvPr>
            <p:cNvGrpSpPr/>
            <p:nvPr/>
          </p:nvGrpSpPr>
          <p:grpSpPr>
            <a:xfrm>
              <a:off x="6299646" y="2446020"/>
              <a:ext cx="280565" cy="400937"/>
              <a:chOff x="6910839" y="2968019"/>
              <a:chExt cx="265887" cy="312738"/>
            </a:xfrm>
          </p:grpSpPr>
          <p:sp>
            <p:nvSpPr>
              <p:cNvPr id="69" name="标题 1">
                <a:extLst>
                  <a:ext uri="{FF2B5EF4-FFF2-40B4-BE49-F238E27FC236}">
                    <a16:creationId xmlns:a16="http://schemas.microsoft.com/office/drawing/2014/main" id="{46E9C997-1C05-4CD6-A4AA-246CBF0B3B4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10839" y="2978366"/>
                <a:ext cx="265887" cy="2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8C5B36D-FB03-47CC-BECE-4B93A1411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CDD433D-84E9-4990-BF9B-3ADA0A018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88294"/>
                <a:ext cx="0" cy="77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6B0C388A-BA13-4B26-B7DF-54D35B736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0357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4A3D01E-12B4-442A-A01F-D04BD5250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393" y="2981074"/>
                <a:ext cx="0" cy="71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A31F06FB-BF0E-4079-81F1-528B443FB162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379013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25C1F49-7870-4563-8E33-E7BB9933C6E8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84" y="3384014"/>
              <a:ext cx="1067013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A627696-8213-4A70-B79C-49FF74B47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13" y="3819340"/>
            <a:ext cx="5363323" cy="2648320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4F01F886-CFC1-469C-B498-2D083C96AA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0" y="3901889"/>
            <a:ext cx="5274866" cy="2464171"/>
          </a:xfrm>
          <a:prstGeom prst="rect">
            <a:avLst/>
          </a:prstGeom>
        </p:spPr>
      </p:pic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945321"/>
              </p:ext>
            </p:extLst>
          </p:nvPr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33" name="Equation" r:id="rId11" imgW="838080" imgH="482400" progId="Equation.DSMT4">
                  <p:embed/>
                </p:oleObj>
              </mc:Choice>
              <mc:Fallback>
                <p:oleObj name="Equation" r:id="rId11" imgW="838080" imgH="4824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B14ED27-B7FC-4AB3-8E34-F13CA2B91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D8C5FA-9FD3-4979-98B6-0AB0BDE41C33}"/>
              </a:ext>
            </a:extLst>
          </p:cNvPr>
          <p:cNvSpPr/>
          <p:nvPr/>
        </p:nvSpPr>
        <p:spPr>
          <a:xfrm>
            <a:off x="7005483" y="1200150"/>
            <a:ext cx="2620297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8E3D76C-16BA-4949-BAF9-6EC6C132DDFE}"/>
              </a:ext>
            </a:extLst>
          </p:cNvPr>
          <p:cNvCxnSpPr>
            <a:cxnSpLocks/>
          </p:cNvCxnSpPr>
          <p:nvPr/>
        </p:nvCxnSpPr>
        <p:spPr>
          <a:xfrm>
            <a:off x="7400005" y="1962150"/>
            <a:ext cx="780433" cy="0"/>
          </a:xfrm>
          <a:prstGeom prst="line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8FD7C7D-833B-4B0D-A969-978DA1E45ABA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D93CDE0-05A7-494A-B811-9F5F55797BB8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向无调制的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向积分类似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中由于没有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向调制，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y0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z0</a:t>
            </a:r>
            <a:endParaRPr lang="zh-CN" altLang="en-US" sz="2000" b="1" spc="100" dirty="0">
              <a:solidFill>
                <a:srgbClr val="D1AC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753D2DF-2354-4BD7-8D19-6341A09FCDA1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63" name="卷形: 垂直 62">
              <a:extLst>
                <a:ext uri="{FF2B5EF4-FFF2-40B4-BE49-F238E27FC236}">
                  <a16:creationId xmlns:a16="http://schemas.microsoft.com/office/drawing/2014/main" id="{16422FBE-3901-44AA-9071-09D5CC93E150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标题 1">
              <a:extLst>
                <a:ext uri="{FF2B5EF4-FFF2-40B4-BE49-F238E27FC236}">
                  <a16:creationId xmlns:a16="http://schemas.microsoft.com/office/drawing/2014/main" id="{E8E87113-9633-4D73-8DCE-E0C2DB262A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15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6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300662"/>
              </p:ext>
            </p:extLst>
          </p:nvPr>
        </p:nvGraphicFramePr>
        <p:xfrm>
          <a:off x="774700" y="1173163"/>
          <a:ext cx="81581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33" name="Equation" r:id="rId4" imgW="4038480" imgH="507960" progId="Equation.DSMT4">
                  <p:embed/>
                </p:oleObj>
              </mc:Choice>
              <mc:Fallback>
                <p:oleObj name="Equation" r:id="rId4" imgW="4038480" imgH="5079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700" y="1173163"/>
                        <a:ext cx="8158163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558450"/>
              </p:ext>
            </p:extLst>
          </p:nvPr>
        </p:nvGraphicFramePr>
        <p:xfrm>
          <a:off x="9062858" y="1050195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34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050195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1C6FC399-44AE-4A02-A842-0E1218E78F6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9175" y="2339350"/>
            <a:ext cx="5067300" cy="1499109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C1A48404-CA8A-4F58-85F2-0404144F706B}"/>
              </a:ext>
            </a:extLst>
          </p:cNvPr>
          <p:cNvGrpSpPr/>
          <p:nvPr/>
        </p:nvGrpSpPr>
        <p:grpSpPr>
          <a:xfrm>
            <a:off x="44555" y="2398395"/>
            <a:ext cx="4980011" cy="1646305"/>
            <a:chOff x="1600200" y="2446020"/>
            <a:chExt cx="4980011" cy="164630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18AA9CB-FEDE-4816-88F1-A2DED0F5DD53}"/>
                </a:ext>
              </a:extLst>
            </p:cNvPr>
            <p:cNvSpPr/>
            <p:nvPr/>
          </p:nvSpPr>
          <p:spPr>
            <a:xfrm>
              <a:off x="1979863" y="3297879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59055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A8EDA56-E4AB-4072-BA29-CE0A73FE6934}"/>
                </a:ext>
              </a:extLst>
            </p:cNvPr>
            <p:cNvGrpSpPr/>
            <p:nvPr/>
          </p:nvGrpSpPr>
          <p:grpSpPr>
            <a:xfrm>
              <a:off x="1976294" y="3831543"/>
              <a:ext cx="3071869" cy="260782"/>
              <a:chOff x="4176575" y="3860800"/>
              <a:chExt cx="1940243" cy="331143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62D9FE1E-B679-4673-BF3A-D77822565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575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977143C-5890-4960-9CB4-ABC981186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818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7DE8447-A1B8-40D1-9882-5C885F1EA07A}"/>
                  </a:ext>
                </a:extLst>
              </p:cNvPr>
              <p:cNvCxnSpPr/>
              <p:nvPr/>
            </p:nvCxnSpPr>
            <p:spPr>
              <a:xfrm flipH="1">
                <a:off x="4231481" y="3952240"/>
                <a:ext cx="7524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DDAC3D4A-6C1B-4A44-A9D6-82CDEC3C7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7807" y="3952240"/>
                <a:ext cx="7596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标题 1">
                <a:extLst>
                  <a:ext uri="{FF2B5EF4-FFF2-40B4-BE49-F238E27FC236}">
                    <a16:creationId xmlns:a16="http://schemas.microsoft.com/office/drawing/2014/main" id="{0900A0E5-1672-4CBD-99DF-D430809D9F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41303" y="3868788"/>
                <a:ext cx="415348" cy="32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30B659F-D13C-4F60-93C6-7C67BD1A807B}"/>
                </a:ext>
              </a:extLst>
            </p:cNvPr>
            <p:cNvGrpSpPr/>
            <p:nvPr/>
          </p:nvGrpSpPr>
          <p:grpSpPr>
            <a:xfrm>
              <a:off x="5111501" y="2997879"/>
              <a:ext cx="1198812" cy="894362"/>
              <a:chOff x="6130128" y="3365624"/>
              <a:chExt cx="804891" cy="596485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677B59C5-5D04-42A5-8838-3AA07F5AF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019" y="3365624"/>
                <a:ext cx="0" cy="95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标题 1">
                <a:extLst>
                  <a:ext uri="{FF2B5EF4-FFF2-40B4-BE49-F238E27FC236}">
                    <a16:creationId xmlns:a16="http://schemas.microsoft.com/office/drawing/2014/main" id="{E7FC4E39-BEB6-4818-9E51-EFFE224CAA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9007" y="3550775"/>
                <a:ext cx="237866" cy="24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BF08F826-2C81-4A0A-8E69-B09373BB4C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0489" y="3418715"/>
                <a:ext cx="287517" cy="207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967FF17A-7A5B-4964-BDB7-D82D8BEA5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128" y="3739356"/>
                <a:ext cx="310540" cy="2227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DF59072-F987-4F0E-8351-68441D3DFDAA}"/>
                </a:ext>
              </a:extLst>
            </p:cNvPr>
            <p:cNvGrpSpPr/>
            <p:nvPr/>
          </p:nvGrpSpPr>
          <p:grpSpPr>
            <a:xfrm>
              <a:off x="6299646" y="2446020"/>
              <a:ext cx="280565" cy="400937"/>
              <a:chOff x="6910839" y="2968019"/>
              <a:chExt cx="265887" cy="312738"/>
            </a:xfrm>
          </p:grpSpPr>
          <p:sp>
            <p:nvSpPr>
              <p:cNvPr id="69" name="标题 1">
                <a:extLst>
                  <a:ext uri="{FF2B5EF4-FFF2-40B4-BE49-F238E27FC236}">
                    <a16:creationId xmlns:a16="http://schemas.microsoft.com/office/drawing/2014/main" id="{46E9C997-1C05-4CD6-A4AA-246CBF0B3B4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10839" y="2978366"/>
                <a:ext cx="265887" cy="2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8C5B36D-FB03-47CC-BECE-4B93A1411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CDD433D-84E9-4990-BF9B-3ADA0A018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88294"/>
                <a:ext cx="0" cy="77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6B0C388A-BA13-4B26-B7DF-54D35B736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0357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4A3D01E-12B4-442A-A01F-D04BD5250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393" y="2981074"/>
                <a:ext cx="0" cy="71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A31F06FB-BF0E-4079-81F1-528B443FB162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379013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25C1F49-7870-4563-8E33-E7BB9933C6E8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84" y="3384014"/>
              <a:ext cx="1067013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A627696-8213-4A70-B79C-49FF74B47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13" y="3819340"/>
            <a:ext cx="5363323" cy="2648320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4F01F886-CFC1-469C-B498-2D083C96AA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0" y="3901889"/>
            <a:ext cx="5274866" cy="2464171"/>
          </a:xfrm>
          <a:prstGeom prst="rect">
            <a:avLst/>
          </a:prstGeom>
        </p:spPr>
      </p:pic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35" name="Equation" r:id="rId11" imgW="838080" imgH="482400" progId="Equation.DSMT4">
                  <p:embed/>
                </p:oleObj>
              </mc:Choice>
              <mc:Fallback>
                <p:oleObj name="Equation" r:id="rId11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D8C5FA-9FD3-4979-98B6-0AB0BDE41C33}"/>
              </a:ext>
            </a:extLst>
          </p:cNvPr>
          <p:cNvSpPr/>
          <p:nvPr/>
        </p:nvSpPr>
        <p:spPr>
          <a:xfrm>
            <a:off x="6327059" y="1200150"/>
            <a:ext cx="2620297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8E3D76C-16BA-4949-BAF9-6EC6C132DDFE}"/>
              </a:ext>
            </a:extLst>
          </p:cNvPr>
          <p:cNvCxnSpPr>
            <a:cxnSpLocks/>
          </p:cNvCxnSpPr>
          <p:nvPr/>
        </p:nvCxnSpPr>
        <p:spPr>
          <a:xfrm>
            <a:off x="6731413" y="1962150"/>
            <a:ext cx="780433" cy="0"/>
          </a:xfrm>
          <a:prstGeom prst="line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65F18B4-CA50-45B4-B046-7252A39FF4FC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066E9AC-27E2-4B41-BE48-D4DE5A0F1582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τ</a:t>
            </a:r>
            <a:r>
              <a:rPr lang="en-US" altLang="zh-CN" sz="2000" b="1" spc="100" baseline="-250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提出来与 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τ</a:t>
            </a:r>
            <a:r>
              <a:rPr lang="en-US" altLang="zh-CN" sz="2000" b="1" spc="100" baseline="-250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合并，得到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τ</a:t>
            </a:r>
            <a:r>
              <a:rPr lang="en-US" altLang="zh-CN" sz="2000" b="1" spc="100" baseline="-250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y0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z0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，用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l-GR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el-GR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 b="1" spc="100" dirty="0">
              <a:solidFill>
                <a:srgbClr val="D1AC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BBC7C08-CCDF-4BD6-B72D-C838C1785E25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64" name="卷形: 垂直 63">
              <a:extLst>
                <a:ext uri="{FF2B5EF4-FFF2-40B4-BE49-F238E27FC236}">
                  <a16:creationId xmlns:a16="http://schemas.microsoft.com/office/drawing/2014/main" id="{66ECDD53-62C4-4D99-B6F5-0B69F3700E68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标题 1">
              <a:extLst>
                <a:ext uri="{FF2B5EF4-FFF2-40B4-BE49-F238E27FC236}">
                  <a16:creationId xmlns:a16="http://schemas.microsoft.com/office/drawing/2014/main" id="{65F798BC-D6FC-409B-93BA-6294F244C3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16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909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70588"/>
              </p:ext>
            </p:extLst>
          </p:nvPr>
        </p:nvGraphicFramePr>
        <p:xfrm>
          <a:off x="1135063" y="1173163"/>
          <a:ext cx="75676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68" name="Equation" r:id="rId4" imgW="3746160" imgH="507960" progId="Equation.DSMT4">
                  <p:embed/>
                </p:oleObj>
              </mc:Choice>
              <mc:Fallback>
                <p:oleObj name="Equation" r:id="rId4" imgW="3746160" imgH="5079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5063" y="1173163"/>
                        <a:ext cx="7567612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62418"/>
              </p:ext>
            </p:extLst>
          </p:nvPr>
        </p:nvGraphicFramePr>
        <p:xfrm>
          <a:off x="9062858" y="104892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69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04892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1C6FC399-44AE-4A02-A842-0E1218E78F6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9175" y="2339350"/>
            <a:ext cx="5067300" cy="1499109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C1A48404-CA8A-4F58-85F2-0404144F706B}"/>
              </a:ext>
            </a:extLst>
          </p:cNvPr>
          <p:cNvGrpSpPr/>
          <p:nvPr/>
        </p:nvGrpSpPr>
        <p:grpSpPr>
          <a:xfrm>
            <a:off x="44555" y="2398395"/>
            <a:ext cx="4980011" cy="1646305"/>
            <a:chOff x="1600200" y="2446020"/>
            <a:chExt cx="4980011" cy="164630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18AA9CB-FEDE-4816-88F1-A2DED0F5DD53}"/>
                </a:ext>
              </a:extLst>
            </p:cNvPr>
            <p:cNvSpPr/>
            <p:nvPr/>
          </p:nvSpPr>
          <p:spPr>
            <a:xfrm>
              <a:off x="1979863" y="3297879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59055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A8EDA56-E4AB-4072-BA29-CE0A73FE6934}"/>
                </a:ext>
              </a:extLst>
            </p:cNvPr>
            <p:cNvGrpSpPr/>
            <p:nvPr/>
          </p:nvGrpSpPr>
          <p:grpSpPr>
            <a:xfrm>
              <a:off x="1976294" y="3831543"/>
              <a:ext cx="3071869" cy="260782"/>
              <a:chOff x="4176575" y="3860800"/>
              <a:chExt cx="1940243" cy="331143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62D9FE1E-B679-4673-BF3A-D77822565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575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977143C-5890-4960-9CB4-ABC981186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818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7DE8447-A1B8-40D1-9882-5C885F1EA07A}"/>
                  </a:ext>
                </a:extLst>
              </p:cNvPr>
              <p:cNvCxnSpPr/>
              <p:nvPr/>
            </p:nvCxnSpPr>
            <p:spPr>
              <a:xfrm flipH="1">
                <a:off x="4231481" y="3952240"/>
                <a:ext cx="7524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DDAC3D4A-6C1B-4A44-A9D6-82CDEC3C7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7807" y="3952240"/>
                <a:ext cx="7596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标题 1">
                <a:extLst>
                  <a:ext uri="{FF2B5EF4-FFF2-40B4-BE49-F238E27FC236}">
                    <a16:creationId xmlns:a16="http://schemas.microsoft.com/office/drawing/2014/main" id="{0900A0E5-1672-4CBD-99DF-D430809D9F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41303" y="3868788"/>
                <a:ext cx="415348" cy="32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30B659F-D13C-4F60-93C6-7C67BD1A807B}"/>
                </a:ext>
              </a:extLst>
            </p:cNvPr>
            <p:cNvGrpSpPr/>
            <p:nvPr/>
          </p:nvGrpSpPr>
          <p:grpSpPr>
            <a:xfrm>
              <a:off x="5111501" y="2997879"/>
              <a:ext cx="1198812" cy="894362"/>
              <a:chOff x="6130128" y="3365624"/>
              <a:chExt cx="804891" cy="596485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677B59C5-5D04-42A5-8838-3AA07F5AF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019" y="3365624"/>
                <a:ext cx="0" cy="95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标题 1">
                <a:extLst>
                  <a:ext uri="{FF2B5EF4-FFF2-40B4-BE49-F238E27FC236}">
                    <a16:creationId xmlns:a16="http://schemas.microsoft.com/office/drawing/2014/main" id="{E7FC4E39-BEB6-4818-9E51-EFFE224CAA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9007" y="3550775"/>
                <a:ext cx="237866" cy="24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BF08F826-2C81-4A0A-8E69-B09373BB4C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0489" y="3418715"/>
                <a:ext cx="287517" cy="207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967FF17A-7A5B-4964-BDB7-D82D8BEA5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128" y="3739356"/>
                <a:ext cx="310540" cy="2227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DF59072-F987-4F0E-8351-68441D3DFDAA}"/>
                </a:ext>
              </a:extLst>
            </p:cNvPr>
            <p:cNvGrpSpPr/>
            <p:nvPr/>
          </p:nvGrpSpPr>
          <p:grpSpPr>
            <a:xfrm>
              <a:off x="6299646" y="2446020"/>
              <a:ext cx="280565" cy="400937"/>
              <a:chOff x="6910839" y="2968019"/>
              <a:chExt cx="265887" cy="312738"/>
            </a:xfrm>
          </p:grpSpPr>
          <p:sp>
            <p:nvSpPr>
              <p:cNvPr id="69" name="标题 1">
                <a:extLst>
                  <a:ext uri="{FF2B5EF4-FFF2-40B4-BE49-F238E27FC236}">
                    <a16:creationId xmlns:a16="http://schemas.microsoft.com/office/drawing/2014/main" id="{46E9C997-1C05-4CD6-A4AA-246CBF0B3B4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10839" y="2978366"/>
                <a:ext cx="265887" cy="2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8C5B36D-FB03-47CC-BECE-4B93A1411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CDD433D-84E9-4990-BF9B-3ADA0A018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88294"/>
                <a:ext cx="0" cy="77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6B0C388A-BA13-4B26-B7DF-54D35B736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0357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4A3D01E-12B4-442A-A01F-D04BD5250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393" y="2981074"/>
                <a:ext cx="0" cy="71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A31F06FB-BF0E-4079-81F1-528B443FB162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379013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25C1F49-7870-4563-8E33-E7BB9933C6E8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84" y="3384014"/>
              <a:ext cx="1067013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A627696-8213-4A70-B79C-49FF74B47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13" y="3819340"/>
            <a:ext cx="5363323" cy="2648320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4F01F886-CFC1-469C-B498-2D083C96AA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0" y="3901889"/>
            <a:ext cx="5274866" cy="2464171"/>
          </a:xfrm>
          <a:prstGeom prst="rect">
            <a:avLst/>
          </a:prstGeom>
        </p:spPr>
      </p:pic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70" name="Equation" r:id="rId11" imgW="838080" imgH="482400" progId="Equation.DSMT4">
                  <p:embed/>
                </p:oleObj>
              </mc:Choice>
              <mc:Fallback>
                <p:oleObj name="Equation" r:id="rId11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D8C5FA-9FD3-4979-98B6-0AB0BDE41C33}"/>
              </a:ext>
            </a:extLst>
          </p:cNvPr>
          <p:cNvSpPr/>
          <p:nvPr/>
        </p:nvSpPr>
        <p:spPr>
          <a:xfrm>
            <a:off x="6091083" y="1200150"/>
            <a:ext cx="2620297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8E3D76C-16BA-4949-BAF9-6EC6C132DDFE}"/>
              </a:ext>
            </a:extLst>
          </p:cNvPr>
          <p:cNvCxnSpPr>
            <a:cxnSpLocks/>
          </p:cNvCxnSpPr>
          <p:nvPr/>
        </p:nvCxnSpPr>
        <p:spPr>
          <a:xfrm>
            <a:off x="6495437" y="1962150"/>
            <a:ext cx="780433" cy="0"/>
          </a:xfrm>
          <a:prstGeom prst="line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7D20F18-69E1-4132-84C4-3C6D7E915C0C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9B5765A-77CA-4717-BB0E-0128142A484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τ</a:t>
            </a:r>
            <a:r>
              <a:rPr lang="en-US" altLang="zh-CN" sz="2000" b="1" spc="100" baseline="-250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提出来与 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τ</a:t>
            </a:r>
            <a:r>
              <a:rPr lang="en-US" altLang="zh-CN" sz="2000" b="1" spc="100" baseline="-250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合并，得到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τ</a:t>
            </a:r>
            <a:r>
              <a:rPr lang="en-US" altLang="zh-CN" sz="2000" b="1" spc="100" baseline="-250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y0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z0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，用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l-GR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el-GR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2000" b="1" spc="100" dirty="0">
              <a:solidFill>
                <a:srgbClr val="D1AC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003E6FA-D1F0-419A-BD84-12F09B3708C3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63" name="卷形: 垂直 62">
              <a:extLst>
                <a:ext uri="{FF2B5EF4-FFF2-40B4-BE49-F238E27FC236}">
                  <a16:creationId xmlns:a16="http://schemas.microsoft.com/office/drawing/2014/main" id="{AA246E73-4AA4-451D-92CC-A2EB2DD9F80F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标题 1">
              <a:extLst>
                <a:ext uri="{FF2B5EF4-FFF2-40B4-BE49-F238E27FC236}">
                  <a16:creationId xmlns:a16="http://schemas.microsoft.com/office/drawing/2014/main" id="{F467C55F-0665-466F-B29C-BEEDE8FAFA5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17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63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80731"/>
              </p:ext>
            </p:extLst>
          </p:nvPr>
        </p:nvGraphicFramePr>
        <p:xfrm>
          <a:off x="963613" y="1249363"/>
          <a:ext cx="77216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71" name="Equation" r:id="rId4" imgW="3822480" imgH="469800" progId="Equation.DSMT4">
                  <p:embed/>
                </p:oleObj>
              </mc:Choice>
              <mc:Fallback>
                <p:oleObj name="Equation" r:id="rId4" imgW="3822480" imgH="469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3613" y="1249363"/>
                        <a:ext cx="7721600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2858" y="104892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72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04892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73" name="Equation" r:id="rId8" imgW="838080" imgH="482400" progId="Equation.DSMT4">
                  <p:embed/>
                </p:oleObj>
              </mc:Choice>
              <mc:Fallback>
                <p:oleObj name="Equation" r:id="rId8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D8C5FA-9FD3-4979-98B6-0AB0BDE41C33}"/>
              </a:ext>
            </a:extLst>
          </p:cNvPr>
          <p:cNvSpPr/>
          <p:nvPr/>
        </p:nvSpPr>
        <p:spPr>
          <a:xfrm>
            <a:off x="3301999" y="1244599"/>
            <a:ext cx="1512889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60A0E9B-5BBE-4537-8B28-2ADEE0653B74}"/>
              </a:ext>
            </a:extLst>
          </p:cNvPr>
          <p:cNvGrpSpPr/>
          <p:nvPr/>
        </p:nvGrpSpPr>
        <p:grpSpPr>
          <a:xfrm>
            <a:off x="10049" y="2139950"/>
            <a:ext cx="5509033" cy="1674588"/>
            <a:chOff x="10049" y="2139950"/>
            <a:chExt cx="5509033" cy="167458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659AA87-ED1E-4FF7-BF8F-8A68717C7346}"/>
                </a:ext>
              </a:extLst>
            </p:cNvPr>
            <p:cNvGrpSpPr/>
            <p:nvPr/>
          </p:nvGrpSpPr>
          <p:grpSpPr>
            <a:xfrm>
              <a:off x="10049" y="2498742"/>
              <a:ext cx="5509033" cy="1315796"/>
              <a:chOff x="10049" y="2498742"/>
              <a:chExt cx="5509033" cy="131579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7340CE9-12B5-4B55-BC7B-F44E0CEC6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76400" y="2498742"/>
                <a:ext cx="3842682" cy="1315796"/>
              </a:xfrm>
              <a:prstGeom prst="rect">
                <a:avLst/>
              </a:prstGeom>
            </p:spPr>
          </p:pic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C74715-7FA6-4591-98A8-25BD478A449B}"/>
                  </a:ext>
                </a:extLst>
              </p:cNvPr>
              <p:cNvSpPr txBox="1"/>
              <p:nvPr/>
            </p:nvSpPr>
            <p:spPr>
              <a:xfrm>
                <a:off x="10049" y="2665486"/>
                <a:ext cx="1768510" cy="919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经典赫兹电偶极辐射场</a:t>
                </a:r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F45D19C5-8E00-4349-AF8F-FA94B2F43916}"/>
                  </a:ext>
                </a:extLst>
              </p:cNvPr>
              <p:cNvSpPr/>
              <p:nvPr/>
            </p:nvSpPr>
            <p:spPr>
              <a:xfrm>
                <a:off x="3035300" y="3133725"/>
                <a:ext cx="327026" cy="676276"/>
              </a:xfrm>
              <a:prstGeom prst="roundRect">
                <a:avLst/>
              </a:prstGeom>
              <a:solidFill>
                <a:schemeClr val="bg2">
                  <a:lumMod val="50000"/>
                  <a:alpha val="1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4E996927-38F7-47DB-832E-709E5CD509E7}"/>
                  </a:ext>
                </a:extLst>
              </p:cNvPr>
              <p:cNvSpPr/>
              <p:nvPr/>
            </p:nvSpPr>
            <p:spPr>
              <a:xfrm>
                <a:off x="3695700" y="3133725"/>
                <a:ext cx="542925" cy="676276"/>
              </a:xfrm>
              <a:prstGeom prst="roundRect">
                <a:avLst/>
              </a:prstGeom>
              <a:solidFill>
                <a:schemeClr val="bg2">
                  <a:lumMod val="50000"/>
                  <a:alpha val="1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217BD625-3D9D-4BFC-807D-62228DAAF816}"/>
                  </a:ext>
                </a:extLst>
              </p:cNvPr>
              <p:cNvSpPr/>
              <p:nvPr/>
            </p:nvSpPr>
            <p:spPr>
              <a:xfrm>
                <a:off x="4591051" y="3133725"/>
                <a:ext cx="561974" cy="676276"/>
              </a:xfrm>
              <a:prstGeom prst="roundRect">
                <a:avLst/>
              </a:prstGeom>
              <a:solidFill>
                <a:schemeClr val="bg2">
                  <a:lumMod val="50000"/>
                  <a:alpha val="1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B62AE27-38AB-443A-B711-EE2009379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8813" y="2139950"/>
              <a:ext cx="859631" cy="993775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09C40C6-6E59-4051-9216-58D0901A5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7163" y="2139950"/>
              <a:ext cx="91281" cy="993775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311555CE-39FD-4FFF-9935-129E0AF8CF19}"/>
                </a:ext>
              </a:extLst>
            </p:cNvPr>
            <p:cNvCxnSpPr>
              <a:cxnSpLocks/>
            </p:cNvCxnSpPr>
            <p:nvPr/>
          </p:nvCxnSpPr>
          <p:spPr>
            <a:xfrm>
              <a:off x="4058444" y="2139950"/>
              <a:ext cx="813594" cy="993775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94FCE57-7891-4D90-9620-10CD48565D86}"/>
              </a:ext>
            </a:extLst>
          </p:cNvPr>
          <p:cNvGrpSpPr/>
          <p:nvPr/>
        </p:nvGrpSpPr>
        <p:grpSpPr>
          <a:xfrm>
            <a:off x="148100" y="3814916"/>
            <a:ext cx="1690534" cy="2483720"/>
            <a:chOff x="148100" y="3814916"/>
            <a:chExt cx="1690534" cy="2483720"/>
          </a:xfrm>
        </p:grpSpPr>
        <p:pic>
          <p:nvPicPr>
            <p:cNvPr id="10" name="图片 9" descr="图片包含 雷达图&#10;&#10;描述已自动生成">
              <a:extLst>
                <a:ext uri="{FF2B5EF4-FFF2-40B4-BE49-F238E27FC236}">
                  <a16:creationId xmlns:a16="http://schemas.microsoft.com/office/drawing/2014/main" id="{94B95B57-0BC2-4406-8D41-B425C03F1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23" name="图片 22" descr="背景图案&#10;&#10;描述已自动生成">
              <a:extLst>
                <a:ext uri="{FF2B5EF4-FFF2-40B4-BE49-F238E27FC236}">
                  <a16:creationId xmlns:a16="http://schemas.microsoft.com/office/drawing/2014/main" id="{55075347-F40F-4DE1-B130-88893651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CE60F35-1986-4DBC-88BD-CAD41A49A3BC}"/>
              </a:ext>
            </a:extLst>
          </p:cNvPr>
          <p:cNvSpPr/>
          <p:nvPr/>
        </p:nvSpPr>
        <p:spPr>
          <a:xfrm>
            <a:off x="4819649" y="1247948"/>
            <a:ext cx="606461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AFA70EF3-B995-4DC6-911E-6C941EC4E6EF}"/>
              </a:ext>
            </a:extLst>
          </p:cNvPr>
          <p:cNvGrpSpPr/>
          <p:nvPr/>
        </p:nvGrpSpPr>
        <p:grpSpPr>
          <a:xfrm>
            <a:off x="3069118" y="2143299"/>
            <a:ext cx="4244431" cy="2935675"/>
            <a:chOff x="3069118" y="2143299"/>
            <a:chExt cx="4244431" cy="2935675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EF7F2F8-8CC8-4781-BA32-5BF1C8F5156D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>
              <a:off x="5122880" y="2143299"/>
              <a:ext cx="1818018" cy="2237783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0F25274-0C7B-4296-8900-4A0625EA4CF2}"/>
                </a:ext>
              </a:extLst>
            </p:cNvPr>
            <p:cNvGrpSpPr/>
            <p:nvPr/>
          </p:nvGrpSpPr>
          <p:grpSpPr>
            <a:xfrm>
              <a:off x="3069118" y="3950322"/>
              <a:ext cx="4244431" cy="1128652"/>
              <a:chOff x="3249989" y="3990515"/>
              <a:chExt cx="4244431" cy="1128652"/>
            </a:xfrm>
          </p:grpSpPr>
          <p:graphicFrame>
            <p:nvGraphicFramePr>
              <p:cNvPr id="35" name="对象 34">
                <a:extLst>
                  <a:ext uri="{FF2B5EF4-FFF2-40B4-BE49-F238E27FC236}">
                    <a16:creationId xmlns:a16="http://schemas.microsoft.com/office/drawing/2014/main" id="{171708B9-45DD-41EB-8692-85FBCF4DB3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9779912"/>
                  </p:ext>
                </p:extLst>
              </p:nvPr>
            </p:nvGraphicFramePr>
            <p:xfrm>
              <a:off x="3441734" y="4349789"/>
              <a:ext cx="4052686" cy="769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174" name="Equation" r:id="rId13" imgW="2006280" imgH="380880" progId="Equation.DSMT4">
                      <p:embed/>
                    </p:oleObj>
                  </mc:Choice>
                  <mc:Fallback>
                    <p:oleObj name="Equation" r:id="rId13" imgW="2006280" imgH="380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441734" y="4349789"/>
                            <a:ext cx="4052686" cy="76937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D003881-69A4-4A42-9F26-4305C93F7F02}"/>
                  </a:ext>
                </a:extLst>
              </p:cNvPr>
              <p:cNvSpPr txBox="1"/>
              <p:nvPr/>
            </p:nvSpPr>
            <p:spPr>
              <a:xfrm>
                <a:off x="3249989" y="3990515"/>
                <a:ext cx="3894389" cy="476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飞秒脉冲的光谱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光强的频谱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78C9A6D1-7C3C-4ADB-AA1F-E6F70712550D}"/>
                  </a:ext>
                </a:extLst>
              </p:cNvPr>
              <p:cNvSpPr/>
              <p:nvPr/>
            </p:nvSpPr>
            <p:spPr>
              <a:xfrm>
                <a:off x="6816132" y="4421275"/>
                <a:ext cx="611274" cy="683288"/>
              </a:xfrm>
              <a:prstGeom prst="roundRect">
                <a:avLst/>
              </a:prstGeom>
              <a:solidFill>
                <a:schemeClr val="bg2">
                  <a:lumMod val="50000"/>
                  <a:alpha val="1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D3AE622-BC30-4734-A55D-2DB618030F2A}"/>
              </a:ext>
            </a:extLst>
          </p:cNvPr>
          <p:cNvSpPr/>
          <p:nvPr/>
        </p:nvSpPr>
        <p:spPr>
          <a:xfrm>
            <a:off x="5426075" y="1249622"/>
            <a:ext cx="614664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D2B181A-2CBA-423C-BE64-35657DBCBE1A}"/>
              </a:ext>
            </a:extLst>
          </p:cNvPr>
          <p:cNvGrpSpPr/>
          <p:nvPr/>
        </p:nvGrpSpPr>
        <p:grpSpPr>
          <a:xfrm>
            <a:off x="5733407" y="2144973"/>
            <a:ext cx="3259869" cy="1530066"/>
            <a:chOff x="5733407" y="2144973"/>
            <a:chExt cx="3259869" cy="1530066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2AE889A-29A5-4CF1-9EBC-2ACA4F0C1F7E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5733407" y="2144973"/>
              <a:ext cx="908553" cy="1090596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B70B6B2-5048-401D-894C-9A91D9249055}"/>
                </a:ext>
              </a:extLst>
            </p:cNvPr>
            <p:cNvSpPr txBox="1"/>
            <p:nvPr/>
          </p:nvSpPr>
          <p:spPr>
            <a:xfrm>
              <a:off x="6467136" y="3198370"/>
              <a:ext cx="2526140" cy="47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YZ-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面的波矢失配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1C57F99-DAB1-48FF-8566-096155F7B90B}"/>
              </a:ext>
            </a:extLst>
          </p:cNvPr>
          <p:cNvGrpSpPr/>
          <p:nvPr/>
        </p:nvGrpSpPr>
        <p:grpSpPr>
          <a:xfrm>
            <a:off x="6260121" y="1236225"/>
            <a:ext cx="3667647" cy="1586378"/>
            <a:chOff x="6260121" y="1236225"/>
            <a:chExt cx="3667647" cy="1586378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B6F7496E-D3CF-4C83-827C-938A520EBA39}"/>
                </a:ext>
              </a:extLst>
            </p:cNvPr>
            <p:cNvSpPr/>
            <p:nvPr/>
          </p:nvSpPr>
          <p:spPr>
            <a:xfrm>
              <a:off x="7275007" y="1236225"/>
              <a:ext cx="1068527" cy="895351"/>
            </a:xfrm>
            <a:prstGeom prst="roundRect">
              <a:avLst/>
            </a:prstGeom>
            <a:solidFill>
              <a:schemeClr val="bg2">
                <a:lumMod val="50000"/>
                <a:alpha val="1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002F5E1-BB1A-4E90-ABBA-FABCC3F320EB}"/>
                </a:ext>
              </a:extLst>
            </p:cNvPr>
            <p:cNvSpPr txBox="1"/>
            <p:nvPr/>
          </p:nvSpPr>
          <p:spPr>
            <a:xfrm>
              <a:off x="6260121" y="2345934"/>
              <a:ext cx="3667647" cy="47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X-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向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传播方向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的波矢失配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2B73BE1-4348-43DF-9168-64EE95C21BEC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7809271" y="2131576"/>
              <a:ext cx="0" cy="340319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0D4EF954-AA10-4E99-9504-C6847F394A3B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0376287-3AA6-431E-A533-21A0BFF16466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四个部分 分别描述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波矢失配 分别由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y,z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向的 两个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 和 一个积分 描述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287489E-45AE-44AA-86D5-1C9DC88FEB48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68" name="卷形: 垂直 67">
              <a:extLst>
                <a:ext uri="{FF2B5EF4-FFF2-40B4-BE49-F238E27FC236}">
                  <a16:creationId xmlns:a16="http://schemas.microsoft.com/office/drawing/2014/main" id="{A600B824-0C13-4674-BA04-F5FA70ACC150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标题 1">
              <a:extLst>
                <a:ext uri="{FF2B5EF4-FFF2-40B4-BE49-F238E27FC236}">
                  <a16:creationId xmlns:a16="http://schemas.microsoft.com/office/drawing/2014/main" id="{B7966479-06EF-42CB-BD8F-E1EF3080B6A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18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83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05055"/>
              </p:ext>
            </p:extLst>
          </p:nvPr>
        </p:nvGraphicFramePr>
        <p:xfrm>
          <a:off x="800663" y="2516188"/>
          <a:ext cx="81819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05" name="Equation" r:id="rId4" imgW="4051080" imgH="469800" progId="Equation.DSMT4">
                  <p:embed/>
                </p:oleObj>
              </mc:Choice>
              <mc:Fallback>
                <p:oleObj name="Equation" r:id="rId4" imgW="4051080" imgH="469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663" y="2516188"/>
                        <a:ext cx="8181975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702871"/>
              </p:ext>
            </p:extLst>
          </p:nvPr>
        </p:nvGraphicFramePr>
        <p:xfrm>
          <a:off x="9062858" y="104892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06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04892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07" name="Equation" r:id="rId8" imgW="838080" imgH="482400" progId="Equation.DSMT4">
                  <p:embed/>
                </p:oleObj>
              </mc:Choice>
              <mc:Fallback>
                <p:oleObj name="Equation" r:id="rId8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4A34A64-7E1C-4437-B4EF-0387C9507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76208"/>
              </p:ext>
            </p:extLst>
          </p:nvPr>
        </p:nvGraphicFramePr>
        <p:xfrm>
          <a:off x="963613" y="1249363"/>
          <a:ext cx="77216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08" name="Equation" r:id="rId10" imgW="3822480" imgH="469800" progId="Equation.DSMT4">
                  <p:embed/>
                </p:oleObj>
              </mc:Choice>
              <mc:Fallback>
                <p:oleObj name="Equation" r:id="rId10" imgW="3822480" imgH="469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3613" y="1249363"/>
                        <a:ext cx="7721600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D6F4997-7A52-4077-9255-F8F7FCC9E20E}"/>
              </a:ext>
            </a:extLst>
          </p:cNvPr>
          <p:cNvSpPr/>
          <p:nvPr/>
        </p:nvSpPr>
        <p:spPr>
          <a:xfrm>
            <a:off x="4511675" y="1225549"/>
            <a:ext cx="927100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1FFB897-7C60-4283-8F5F-E68B66B5040B}"/>
              </a:ext>
            </a:extLst>
          </p:cNvPr>
          <p:cNvSpPr/>
          <p:nvPr/>
        </p:nvSpPr>
        <p:spPr>
          <a:xfrm>
            <a:off x="5441950" y="1230572"/>
            <a:ext cx="589263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499FA5D-D6FB-4FCF-9067-58CE1582D117}"/>
              </a:ext>
            </a:extLst>
          </p:cNvPr>
          <p:cNvSpPr/>
          <p:nvPr/>
        </p:nvSpPr>
        <p:spPr>
          <a:xfrm>
            <a:off x="4340224" y="2530474"/>
            <a:ext cx="1031875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81371FD-2FBE-4ED6-8511-41CE64032EAC}"/>
              </a:ext>
            </a:extLst>
          </p:cNvPr>
          <p:cNvSpPr/>
          <p:nvPr/>
        </p:nvSpPr>
        <p:spPr>
          <a:xfrm>
            <a:off x="5368924" y="2530474"/>
            <a:ext cx="1031875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A989341-3108-4B4E-BF78-635553AE3174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856162" y="2120900"/>
            <a:ext cx="119063" cy="409574"/>
          </a:xfrm>
          <a:prstGeom prst="line">
            <a:avLst/>
          </a:prstGeom>
          <a:ln w="31750">
            <a:solidFill>
              <a:srgbClr val="7F7F7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2D36749-B09C-4731-BFA2-EFAB68227DAD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5736582" y="2125923"/>
            <a:ext cx="148280" cy="404551"/>
          </a:xfrm>
          <a:prstGeom prst="line">
            <a:avLst/>
          </a:prstGeom>
          <a:ln w="31750">
            <a:solidFill>
              <a:srgbClr val="7F7F7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5708EB0-BEB0-40A5-8375-3B9729EDFFB5}"/>
              </a:ext>
            </a:extLst>
          </p:cNvPr>
          <p:cNvGrpSpPr/>
          <p:nvPr/>
        </p:nvGrpSpPr>
        <p:grpSpPr>
          <a:xfrm>
            <a:off x="4275138" y="3425825"/>
            <a:ext cx="5795962" cy="1566660"/>
            <a:chOff x="4275138" y="3723995"/>
            <a:chExt cx="5795962" cy="1566660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8CA29638-6C32-42FF-BCE4-78323372CE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9226078"/>
                </p:ext>
              </p:extLst>
            </p:nvPr>
          </p:nvGraphicFramePr>
          <p:xfrm>
            <a:off x="4275138" y="3903180"/>
            <a:ext cx="5795962" cy="138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09" name="Equation" r:id="rId12" imgW="2755800" imgH="660240" progId="Equation.DSMT4">
                    <p:embed/>
                  </p:oleObj>
                </mc:Choice>
                <mc:Fallback>
                  <p:oleObj name="Equation" r:id="rId12" imgW="2755800" imgH="660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75138" y="3903180"/>
                          <a:ext cx="5795962" cy="1387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3C29995-C139-4584-AF2F-F89BEB1884DA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884862" y="3723995"/>
              <a:ext cx="0" cy="321227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06C4732-972F-466D-962D-B5BA23517B2A}"/>
              </a:ext>
            </a:extLst>
          </p:cNvPr>
          <p:cNvGrpSpPr/>
          <p:nvPr/>
        </p:nvGrpSpPr>
        <p:grpSpPr>
          <a:xfrm>
            <a:off x="148100" y="3814916"/>
            <a:ext cx="1690534" cy="2483720"/>
            <a:chOff x="148100" y="3814916"/>
            <a:chExt cx="1690534" cy="2483720"/>
          </a:xfrm>
        </p:grpSpPr>
        <p:pic>
          <p:nvPicPr>
            <p:cNvPr id="54" name="图片 53" descr="图片包含 雷达图&#10;&#10;描述已自动生成">
              <a:extLst>
                <a:ext uri="{FF2B5EF4-FFF2-40B4-BE49-F238E27FC236}">
                  <a16:creationId xmlns:a16="http://schemas.microsoft.com/office/drawing/2014/main" id="{1EDD813E-4582-4843-AA7F-2DEBE219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55" name="图片 54" descr="背景图案&#10;&#10;描述已自动生成">
              <a:extLst>
                <a:ext uri="{FF2B5EF4-FFF2-40B4-BE49-F238E27FC236}">
                  <a16:creationId xmlns:a16="http://schemas.microsoft.com/office/drawing/2014/main" id="{216AE0A4-1E26-4CC1-8D01-970761B5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4A92749-98E9-4802-B7F3-7C705C7674FD}"/>
              </a:ext>
            </a:extLst>
          </p:cNvPr>
          <p:cNvGrpSpPr/>
          <p:nvPr/>
        </p:nvGrpSpPr>
        <p:grpSpPr>
          <a:xfrm>
            <a:off x="2049463" y="2714625"/>
            <a:ext cx="3786804" cy="3351635"/>
            <a:chOff x="2049463" y="2714625"/>
            <a:chExt cx="3786804" cy="3351635"/>
          </a:xfrm>
        </p:grpSpPr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16F81F66-5BCB-48D1-AEE6-9BBA89EBE6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7583830"/>
                </p:ext>
              </p:extLst>
            </p:nvPr>
          </p:nvGraphicFramePr>
          <p:xfrm>
            <a:off x="2049463" y="5133356"/>
            <a:ext cx="3786804" cy="932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10" name="Equation" r:id="rId16" imgW="1803240" imgH="444240" progId="Equation.DSMT4">
                    <p:embed/>
                  </p:oleObj>
                </mc:Choice>
                <mc:Fallback>
                  <p:oleObj name="Equation" r:id="rId16" imgW="18032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049463" y="5133356"/>
                          <a:ext cx="3786804" cy="932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9E35F26-EB1E-4546-9215-09D1B70D2FDC}"/>
                </a:ext>
              </a:extLst>
            </p:cNvPr>
            <p:cNvGrpSpPr/>
            <p:nvPr/>
          </p:nvGrpSpPr>
          <p:grpSpPr>
            <a:xfrm>
              <a:off x="3657600" y="2714625"/>
              <a:ext cx="2047874" cy="2138160"/>
              <a:chOff x="3657600" y="2714625"/>
              <a:chExt cx="2047874" cy="213816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26B5AD7-D187-4A5F-A9AC-301D0582E4C3}"/>
                  </a:ext>
                </a:extLst>
              </p:cNvPr>
              <p:cNvSpPr/>
              <p:nvPr/>
            </p:nvSpPr>
            <p:spPr>
              <a:xfrm>
                <a:off x="3657600" y="2714625"/>
                <a:ext cx="704850" cy="561976"/>
              </a:xfrm>
              <a:prstGeom prst="ellipse">
                <a:avLst/>
              </a:prstGeom>
              <a:solidFill>
                <a:srgbClr val="C00000">
                  <a:alpha val="1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50D5279-646F-4F71-B7B5-FC5D6E307DA5}"/>
                  </a:ext>
                </a:extLst>
              </p:cNvPr>
              <p:cNvSpPr/>
              <p:nvPr/>
            </p:nvSpPr>
            <p:spPr>
              <a:xfrm>
                <a:off x="5257799" y="3757410"/>
                <a:ext cx="447675" cy="371476"/>
              </a:xfrm>
              <a:prstGeom prst="ellipse">
                <a:avLst/>
              </a:prstGeom>
              <a:solidFill>
                <a:srgbClr val="C00000">
                  <a:alpha val="1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箭头: 直角上 36">
                <a:extLst>
                  <a:ext uri="{FF2B5EF4-FFF2-40B4-BE49-F238E27FC236}">
                    <a16:creationId xmlns:a16="http://schemas.microsoft.com/office/drawing/2014/main" id="{0B60AAF0-06EF-43F1-8B66-C58011E79548}"/>
                  </a:ext>
                </a:extLst>
              </p:cNvPr>
              <p:cNvSpPr/>
              <p:nvPr/>
            </p:nvSpPr>
            <p:spPr>
              <a:xfrm rot="10800000">
                <a:off x="3876675" y="3671681"/>
                <a:ext cx="1447798" cy="1181104"/>
              </a:xfrm>
              <a:prstGeom prst="bentUpArrow">
                <a:avLst>
                  <a:gd name="adj1" fmla="val 10129"/>
                  <a:gd name="adj2" fmla="val 10876"/>
                  <a:gd name="adj3" fmla="val 1488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39137F8-9694-4B9A-803E-C08D80CCDD5F}"/>
                  </a:ext>
                </a:extLst>
              </p:cNvPr>
              <p:cNvCxnSpPr/>
              <p:nvPr/>
            </p:nvCxnSpPr>
            <p:spPr>
              <a:xfrm>
                <a:off x="4006800" y="3276600"/>
                <a:ext cx="0" cy="1190625"/>
              </a:xfrm>
              <a:prstGeom prst="line">
                <a:avLst/>
              </a:prstGeom>
              <a:ln w="1270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C2640F-441C-4650-A58D-EEABC1BC3D0E}"/>
              </a:ext>
            </a:extLst>
          </p:cNvPr>
          <p:cNvGrpSpPr/>
          <p:nvPr/>
        </p:nvGrpSpPr>
        <p:grpSpPr>
          <a:xfrm>
            <a:off x="10098157" y="5166544"/>
            <a:ext cx="1936528" cy="553998"/>
            <a:chOff x="10088325" y="5166544"/>
            <a:chExt cx="1936528" cy="553998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32DF537-CD83-4150-A553-9126BB6180CB}"/>
                </a:ext>
              </a:extLst>
            </p:cNvPr>
            <p:cNvCxnSpPr>
              <a:cxnSpLocks/>
            </p:cNvCxnSpPr>
            <p:nvPr/>
          </p:nvCxnSpPr>
          <p:spPr>
            <a:xfrm>
              <a:off x="10088325" y="5419725"/>
              <a:ext cx="15530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ABA0889-D4C5-43AD-AE61-3FBC75605B86}"/>
                </a:ext>
              </a:extLst>
            </p:cNvPr>
            <p:cNvSpPr txBox="1"/>
            <p:nvPr/>
          </p:nvSpPr>
          <p:spPr>
            <a:xfrm>
              <a:off x="11644119" y="5166544"/>
              <a:ext cx="3807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b="1" dirty="0">
                  <a:latin typeface="+mj-ea"/>
                  <a:ea typeface="+mj-ea"/>
                  <a:cs typeface="Times New Roman" panose="02020603050405020304" pitchFamily="18" charset="0"/>
                </a:rPr>
                <a:t>x</a:t>
              </a:r>
              <a:endParaRPr lang="zh-CN" altLang="en-US" sz="29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1628D0FC-EC5D-46FC-82F7-187FF0D979D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CE15072-53E3-4C44-AEAB-B56905E958E8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要想让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 比较高，有两种办法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一是 脉冲光 沿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轴入射，此时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向无失配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230E904-3753-4094-AE95-73F9799959D9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52" name="卷形: 垂直 51">
              <a:extLst>
                <a:ext uri="{FF2B5EF4-FFF2-40B4-BE49-F238E27FC236}">
                  <a16:creationId xmlns:a16="http://schemas.microsoft.com/office/drawing/2014/main" id="{743F281A-8400-4D49-A0CD-78FDF4E00A5B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标题 1">
              <a:extLst>
                <a:ext uri="{FF2B5EF4-FFF2-40B4-BE49-F238E27FC236}">
                  <a16:creationId xmlns:a16="http://schemas.microsoft.com/office/drawing/2014/main" id="{67B8A0AA-0C8F-43EA-8E32-F8D1478E0F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19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3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C1F0FFE4-E458-4768-B3EE-4C16E6C1BAF7}"/>
              </a:ext>
            </a:extLst>
          </p:cNvPr>
          <p:cNvGrpSpPr/>
          <p:nvPr/>
        </p:nvGrpSpPr>
        <p:grpSpPr>
          <a:xfrm>
            <a:off x="4745073" y="1249511"/>
            <a:ext cx="6670795" cy="3398689"/>
            <a:chOff x="4282955" y="1249511"/>
            <a:chExt cx="6670795" cy="3398689"/>
          </a:xfrm>
        </p:grpSpPr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C37EE51A-7D35-4368-BBA0-505811B02408}"/>
                </a:ext>
              </a:extLst>
            </p:cNvPr>
            <p:cNvSpPr/>
            <p:nvPr/>
          </p:nvSpPr>
          <p:spPr>
            <a:xfrm>
              <a:off x="4282955" y="1249511"/>
              <a:ext cx="6670795" cy="339868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标题 1">
              <a:extLst>
                <a:ext uri="{FF2B5EF4-FFF2-40B4-BE49-F238E27FC236}">
                  <a16:creationId xmlns:a16="http://schemas.microsoft.com/office/drawing/2014/main" id="{2C8D2A74-4347-4657-A850-C23F860E90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71192" y="1661160"/>
              <a:ext cx="2979737" cy="430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4000" i="1" dirty="0" err="1">
                  <a:solidFill>
                    <a:srgbClr val="2F528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3200" i="1" baseline="-25000" dirty="0" err="1">
                  <a:solidFill>
                    <a:srgbClr val="2F528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Medium</a:t>
              </a:r>
              <a:r>
                <a:rPr lang="en-US" altLang="zh-CN" sz="20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4000" i="1" dirty="0">
                  <a:solidFill>
                    <a:srgbClr val="7F7F7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3200" i="1" baseline="-25000" dirty="0">
                  <a:solidFill>
                    <a:srgbClr val="7F7F7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LiNbO</a:t>
              </a:r>
              <a:r>
                <a:rPr lang="en-US" altLang="zh-CN" sz="2000" i="1" baseline="-50000" dirty="0">
                  <a:solidFill>
                    <a:srgbClr val="7F7F7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2400" baseline="-25000" dirty="0">
                <a:solidFill>
                  <a:srgbClr val="7F7F7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21A4D2DF-7D84-4A00-A3DF-4605786E5434}"/>
              </a:ext>
            </a:extLst>
          </p:cNvPr>
          <p:cNvSpPr/>
          <p:nvPr/>
        </p:nvSpPr>
        <p:spPr>
          <a:xfrm>
            <a:off x="5341346" y="3767529"/>
            <a:ext cx="3923336" cy="498630"/>
          </a:xfrm>
          <a:prstGeom prst="rect">
            <a:avLst/>
          </a:prstGeom>
          <a:solidFill>
            <a:srgbClr val="BEBFC1"/>
          </a:solidFill>
          <a:ln w="0">
            <a:noFill/>
          </a:ln>
          <a:scene3d>
            <a:camera prst="obliqueTopRight">
              <a:rot lat="21360000" lon="0" rev="0"/>
            </a:camera>
            <a:lightRig rig="balanced" dir="t"/>
          </a:scene3d>
          <a:sp3d extrusionH="7620000" contourW="25400" prstMaterial="matte">
            <a:bevelT w="0" h="0"/>
            <a:bevelB w="0" h="0"/>
            <a:extrusionClr>
              <a:schemeClr val="bg1">
                <a:lumMod val="7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91BF9C8-ECDB-4D03-B4CD-716930C5A9BD}"/>
              </a:ext>
            </a:extLst>
          </p:cNvPr>
          <p:cNvGrpSpPr/>
          <p:nvPr/>
        </p:nvGrpSpPr>
        <p:grpSpPr>
          <a:xfrm>
            <a:off x="5336784" y="4242238"/>
            <a:ext cx="3926820" cy="323156"/>
            <a:chOff x="4176575" y="3795425"/>
            <a:chExt cx="1940243" cy="32315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72ADCCD-C87E-45BB-898B-0CC90A8D7F4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75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76FC0A0-8117-4436-8E80-E0616D1125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6818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0A9333F-EA7E-46B7-8167-306BB3037729}"/>
                </a:ext>
              </a:extLst>
            </p:cNvPr>
            <p:cNvCxnSpPr/>
            <p:nvPr/>
          </p:nvCxnSpPr>
          <p:spPr>
            <a:xfrm flipH="1">
              <a:off x="4231481" y="3952240"/>
              <a:ext cx="752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89C042F-E78F-4104-904E-96E4A354713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3952240"/>
              <a:ext cx="7596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标题 1">
              <a:extLst>
                <a:ext uri="{FF2B5EF4-FFF2-40B4-BE49-F238E27FC236}">
                  <a16:creationId xmlns:a16="http://schemas.microsoft.com/office/drawing/2014/main" id="{C0E4B9C8-634F-44A9-AB10-CE88BDDD80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79542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L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1D31538-58C4-4C21-BFD0-B415DEF1A1C7}"/>
              </a:ext>
            </a:extLst>
          </p:cNvPr>
          <p:cNvGrpSpPr/>
          <p:nvPr/>
        </p:nvGrpSpPr>
        <p:grpSpPr>
          <a:xfrm>
            <a:off x="9344570" y="3237643"/>
            <a:ext cx="1547824" cy="1147054"/>
            <a:chOff x="6130128" y="3365624"/>
            <a:chExt cx="804891" cy="596485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A6C9A31-DEAE-4ED0-8167-81BD8C58DDC5}"/>
                </a:ext>
              </a:extLst>
            </p:cNvPr>
            <p:cNvCxnSpPr>
              <a:cxnSpLocks/>
            </p:cNvCxnSpPr>
            <p:nvPr/>
          </p:nvCxnSpPr>
          <p:spPr>
            <a:xfrm>
              <a:off x="6935019" y="3365624"/>
              <a:ext cx="0" cy="95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标题 1">
              <a:extLst>
                <a:ext uri="{FF2B5EF4-FFF2-40B4-BE49-F238E27FC236}">
                  <a16:creationId xmlns:a16="http://schemas.microsoft.com/office/drawing/2014/main" id="{1D725BCA-F410-4B9D-8B7C-09FC7324BEB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21010" y="3606676"/>
              <a:ext cx="237866" cy="160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F2A19C2-6693-42A6-B7CD-FAFB8F156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89" y="3418715"/>
              <a:ext cx="287517" cy="207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14F47EA-4CE4-43D3-8E8C-CE74A5B53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128" y="3739356"/>
              <a:ext cx="310540" cy="2227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A84F0DF-E51D-40B0-860C-97C94932C0F2}"/>
              </a:ext>
            </a:extLst>
          </p:cNvPr>
          <p:cNvGrpSpPr/>
          <p:nvPr/>
        </p:nvGrpSpPr>
        <p:grpSpPr>
          <a:xfrm>
            <a:off x="10864968" y="2676646"/>
            <a:ext cx="358650" cy="509112"/>
            <a:chOff x="6912005" y="2968019"/>
            <a:chExt cx="265887" cy="312738"/>
          </a:xfrm>
        </p:grpSpPr>
        <p:sp>
          <p:nvSpPr>
            <p:cNvPr id="68" name="标题 1">
              <a:extLst>
                <a:ext uri="{FF2B5EF4-FFF2-40B4-BE49-F238E27FC236}">
                  <a16:creationId xmlns:a16="http://schemas.microsoft.com/office/drawing/2014/main" id="{732296B9-BFD8-4C73-A7AC-AFAEBC73B3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12005" y="3053717"/>
              <a:ext cx="265887" cy="16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CC08604-BA23-4DC1-88FA-3F58364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6978776" y="3280757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1BB251C-DAC5-4431-9B5B-47F994867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0576" y="3188294"/>
              <a:ext cx="0" cy="771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188CAB7-7B42-4C01-B9E2-2D349DA3B03B}"/>
                </a:ext>
              </a:extLst>
            </p:cNvPr>
            <p:cNvCxnSpPr>
              <a:cxnSpLocks/>
            </p:cNvCxnSpPr>
            <p:nvPr/>
          </p:nvCxnSpPr>
          <p:spPr>
            <a:xfrm>
              <a:off x="6982923" y="2968019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1D8BF7A-7FAA-4393-86CB-8DCA0C8B4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2959" y="2981074"/>
              <a:ext cx="0" cy="71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图片 113">
            <a:extLst>
              <a:ext uri="{FF2B5EF4-FFF2-40B4-BE49-F238E27FC236}">
                <a16:creationId xmlns:a16="http://schemas.microsoft.com/office/drawing/2014/main" id="{B522BB56-6BC1-4281-995A-66A25649E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73518" y="2404991"/>
            <a:ext cx="5199216" cy="309752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" name="图片 5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2848E4C4-73F8-4B05-B730-4B2C526A06B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2" y="3134873"/>
            <a:ext cx="3576637" cy="159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948CD5F-8158-46CE-BDB0-C9AA5BF4BFA9}"/>
              </a:ext>
            </a:extLst>
          </p:cNvPr>
          <p:cNvCxnSpPr>
            <a:cxnSpLocks/>
          </p:cNvCxnSpPr>
          <p:nvPr/>
        </p:nvCxnSpPr>
        <p:spPr>
          <a:xfrm>
            <a:off x="4470238" y="3943123"/>
            <a:ext cx="861921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F470D8A-8F12-4411-A26F-EF26B7E09715}"/>
              </a:ext>
            </a:extLst>
          </p:cNvPr>
          <p:cNvCxnSpPr>
            <a:cxnSpLocks/>
          </p:cNvCxnSpPr>
          <p:nvPr/>
        </p:nvCxnSpPr>
        <p:spPr>
          <a:xfrm>
            <a:off x="9488870" y="3949473"/>
            <a:ext cx="1363980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B1329BD4-2DAB-450E-8B14-0F5A7812A0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49308"/>
          <a:stretch/>
        </p:blipFill>
        <p:spPr>
          <a:xfrm>
            <a:off x="1935190" y="5251634"/>
            <a:ext cx="10654329" cy="1125356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07DEBED7-6613-41D3-BFEA-BD8C13B84231}"/>
              </a:ext>
            </a:extLst>
          </p:cNvPr>
          <p:cNvGrpSpPr/>
          <p:nvPr/>
        </p:nvGrpSpPr>
        <p:grpSpPr>
          <a:xfrm>
            <a:off x="5630795" y="5615425"/>
            <a:ext cx="3439450" cy="323156"/>
            <a:chOff x="4320905" y="3890675"/>
            <a:chExt cx="1699433" cy="323156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F1A2DDA-A330-441F-94A6-9E8B49D7E60A}"/>
                </a:ext>
              </a:extLst>
            </p:cNvPr>
            <p:cNvCxnSpPr>
              <a:cxnSpLocks/>
            </p:cNvCxnSpPr>
            <p:nvPr/>
          </p:nvCxnSpPr>
          <p:spPr>
            <a:xfrm>
              <a:off x="4320905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E28CC86A-8924-4DCA-916A-73EC491D3B33}"/>
                </a:ext>
              </a:extLst>
            </p:cNvPr>
            <p:cNvCxnSpPr>
              <a:cxnSpLocks/>
            </p:cNvCxnSpPr>
            <p:nvPr/>
          </p:nvCxnSpPr>
          <p:spPr>
            <a:xfrm>
              <a:off x="6020338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79301CD6-B167-4BDE-9EE3-D495286A2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571" y="4047490"/>
              <a:ext cx="6063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EE8D8AEE-800D-47CC-9891-616671EBC37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4047490"/>
              <a:ext cx="651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标题 1">
              <a:extLst>
                <a:ext uri="{FF2B5EF4-FFF2-40B4-BE49-F238E27FC236}">
                  <a16:creationId xmlns:a16="http://schemas.microsoft.com/office/drawing/2014/main" id="{D80DB6C4-06DE-4455-A60F-7832BF4D5E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89067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2z</a:t>
              </a:r>
              <a:r>
                <a:rPr lang="en-US" altLang="zh-CN" sz="16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endParaRPr lang="zh-CN" altLang="en-US" sz="16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26338EB-DA47-4BFB-8672-70ECD2EB72C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996295" y="4834871"/>
            <a:ext cx="610289" cy="471589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6334105" y="1077521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CCB9D98-3671-4FCF-A414-169A484FBDD6}"/>
              </a:ext>
            </a:extLst>
          </p:cNvPr>
          <p:cNvGrpSpPr/>
          <p:nvPr/>
        </p:nvGrpSpPr>
        <p:grpSpPr>
          <a:xfrm>
            <a:off x="2586041" y="4505484"/>
            <a:ext cx="4778849" cy="699929"/>
            <a:chOff x="1630680" y="1861344"/>
            <a:chExt cx="4778849" cy="699929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E98B8D4-C355-458F-B68C-677572BE7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2174" y="1915954"/>
              <a:ext cx="390379" cy="645319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9E8CD34-31E6-4741-9D2E-FA32F78D7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680" y="2556509"/>
              <a:ext cx="4344037" cy="0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FFEE69D-3DA5-4FE4-AD9E-145DDD3E03AD}"/>
                </a:ext>
              </a:extLst>
            </p:cNvPr>
            <p:cNvSpPr/>
            <p:nvPr/>
          </p:nvSpPr>
          <p:spPr>
            <a:xfrm>
              <a:off x="6295231" y="1861344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8C4B126-65DD-46BD-AF75-949E13642D34}"/>
                </a:ext>
              </a:extLst>
            </p:cNvPr>
            <p:cNvSpPr txBox="1"/>
            <p:nvPr/>
          </p:nvSpPr>
          <p:spPr>
            <a:xfrm>
              <a:off x="1716722" y="1985964"/>
              <a:ext cx="4190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晶体长度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短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于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色散距离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4AF4A6F-62A6-44B2-8A9F-096BAEEAFE16}"/>
              </a:ext>
            </a:extLst>
          </p:cNvPr>
          <p:cNvGrpSpPr/>
          <p:nvPr/>
        </p:nvGrpSpPr>
        <p:grpSpPr>
          <a:xfrm>
            <a:off x="7249000" y="4998243"/>
            <a:ext cx="4778536" cy="707388"/>
            <a:chOff x="1196181" y="2550954"/>
            <a:chExt cx="4778536" cy="707388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F8CE781E-A802-4099-AA28-431D76042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3649" y="2550954"/>
              <a:ext cx="390379" cy="645319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0231774F-7DD6-4D46-9459-D13F1E320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680" y="2556509"/>
              <a:ext cx="4344037" cy="0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E9242F5-DB6A-405E-BFF7-8DCF4C73D38B}"/>
                </a:ext>
              </a:extLst>
            </p:cNvPr>
            <p:cNvSpPr/>
            <p:nvPr/>
          </p:nvSpPr>
          <p:spPr>
            <a:xfrm>
              <a:off x="1196181" y="3144044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0723F51-A1AD-401D-BD8E-87EB224E79D9}"/>
                </a:ext>
              </a:extLst>
            </p:cNvPr>
            <p:cNvSpPr txBox="1"/>
            <p:nvPr/>
          </p:nvSpPr>
          <p:spPr>
            <a:xfrm>
              <a:off x="1710372" y="2557464"/>
              <a:ext cx="4190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晶体长度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短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于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瑞利距离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7F50B69-ADE7-4508-BCC8-070343C91386}"/>
              </a:ext>
            </a:extLst>
          </p:cNvPr>
          <p:cNvSpPr/>
          <p:nvPr/>
        </p:nvSpPr>
        <p:spPr>
          <a:xfrm>
            <a:off x="7059762" y="4197350"/>
            <a:ext cx="492125" cy="176911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5362995-6001-488B-8307-C4E56F0ADE75}"/>
              </a:ext>
            </a:extLst>
          </p:cNvPr>
          <p:cNvGrpSpPr/>
          <p:nvPr/>
        </p:nvGrpSpPr>
        <p:grpSpPr>
          <a:xfrm>
            <a:off x="1729740" y="1607504"/>
            <a:ext cx="4679789" cy="1021396"/>
            <a:chOff x="1729740" y="1607504"/>
            <a:chExt cx="4679789" cy="1021396"/>
          </a:xfrm>
        </p:grpSpPr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D939C398-6E38-4F8D-B47C-1A902E5BD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4100" y="1915954"/>
              <a:ext cx="218447" cy="712946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4641460B-EA0B-46C5-AB38-894ABDCF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9740" y="2620009"/>
              <a:ext cx="4416428" cy="0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88A8199C-874E-4238-AE1C-76D4081BCBCA}"/>
                </a:ext>
              </a:extLst>
            </p:cNvPr>
            <p:cNvSpPr/>
            <p:nvPr/>
          </p:nvSpPr>
          <p:spPr>
            <a:xfrm>
              <a:off x="6295231" y="1861344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E4410AFF-D9A1-4A22-A891-2A40BB6B5FE4}"/>
                </a:ext>
              </a:extLst>
            </p:cNvPr>
            <p:cNvSpPr txBox="1"/>
            <p:nvPr/>
          </p:nvSpPr>
          <p:spPr>
            <a:xfrm>
              <a:off x="1837372" y="1607504"/>
              <a:ext cx="27060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避免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光波和太赫兹波</a:t>
              </a:r>
              <a:b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在晶体界面上的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反射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FEBB5C6D-31C7-428A-B2DD-DAA301781B4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2DF2F81-B126-48C4-9A90-E1CF236028F3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为了简化和固定数学表达式，再假设两个额外条件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时域波包不变形，空域光斑不扩大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227AF97-8A1D-4326-A8A1-7DDC5B36D90D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83" name="卷形: 垂直 82">
              <a:extLst>
                <a:ext uri="{FF2B5EF4-FFF2-40B4-BE49-F238E27FC236}">
                  <a16:creationId xmlns:a16="http://schemas.microsoft.com/office/drawing/2014/main" id="{C36A59C5-E8AA-4F1D-8792-12CBA70A00FC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标题 1">
              <a:extLst>
                <a:ext uri="{FF2B5EF4-FFF2-40B4-BE49-F238E27FC236}">
                  <a16:creationId xmlns:a16="http://schemas.microsoft.com/office/drawing/2014/main" id="{C51F61D1-656C-48F3-BBDE-345CD2594D2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36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61757"/>
              </p:ext>
            </p:extLst>
          </p:nvPr>
        </p:nvGraphicFramePr>
        <p:xfrm>
          <a:off x="800663" y="2516188"/>
          <a:ext cx="81819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74" name="Equation" r:id="rId4" imgW="4051080" imgH="469800" progId="Equation.DSMT4">
                  <p:embed/>
                </p:oleObj>
              </mc:Choice>
              <mc:Fallback>
                <p:oleObj name="Equation" r:id="rId4" imgW="4051080" imgH="469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663" y="2516188"/>
                        <a:ext cx="8181975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2858" y="104892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75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04892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76" name="Equation" r:id="rId8" imgW="838080" imgH="482400" progId="Equation.DSMT4">
                  <p:embed/>
                </p:oleObj>
              </mc:Choice>
              <mc:Fallback>
                <p:oleObj name="Equation" r:id="rId8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4A34A64-7E1C-4437-B4EF-0387C9507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32165"/>
              </p:ext>
            </p:extLst>
          </p:nvPr>
        </p:nvGraphicFramePr>
        <p:xfrm>
          <a:off x="963613" y="1249363"/>
          <a:ext cx="77216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77" name="Equation" r:id="rId10" imgW="3822480" imgH="469800" progId="Equation.DSMT4">
                  <p:embed/>
                </p:oleObj>
              </mc:Choice>
              <mc:Fallback>
                <p:oleObj name="Equation" r:id="rId10" imgW="3822480" imgH="4698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74A34A64-7E1C-4437-B4EF-0387C9507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3613" y="1249363"/>
                        <a:ext cx="7721600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D6F4997-7A52-4077-9255-F8F7FCC9E20E}"/>
              </a:ext>
            </a:extLst>
          </p:cNvPr>
          <p:cNvSpPr/>
          <p:nvPr/>
        </p:nvSpPr>
        <p:spPr>
          <a:xfrm>
            <a:off x="4511675" y="1225549"/>
            <a:ext cx="927100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1FFB897-7C60-4283-8F5F-E68B66B5040B}"/>
              </a:ext>
            </a:extLst>
          </p:cNvPr>
          <p:cNvSpPr/>
          <p:nvPr/>
        </p:nvSpPr>
        <p:spPr>
          <a:xfrm>
            <a:off x="5441950" y="1230572"/>
            <a:ext cx="589263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499FA5D-D6FB-4FCF-9067-58CE1582D117}"/>
              </a:ext>
            </a:extLst>
          </p:cNvPr>
          <p:cNvSpPr/>
          <p:nvPr/>
        </p:nvSpPr>
        <p:spPr>
          <a:xfrm>
            <a:off x="4340224" y="2530474"/>
            <a:ext cx="1031875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81371FD-2FBE-4ED6-8511-41CE64032EAC}"/>
              </a:ext>
            </a:extLst>
          </p:cNvPr>
          <p:cNvSpPr/>
          <p:nvPr/>
        </p:nvSpPr>
        <p:spPr>
          <a:xfrm>
            <a:off x="5368924" y="2530474"/>
            <a:ext cx="1031875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A989341-3108-4B4E-BF78-635553AE3174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856162" y="2120900"/>
            <a:ext cx="119063" cy="409574"/>
          </a:xfrm>
          <a:prstGeom prst="line">
            <a:avLst/>
          </a:prstGeom>
          <a:ln w="31750">
            <a:solidFill>
              <a:srgbClr val="7F7F7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2D36749-B09C-4731-BFA2-EFAB68227DAD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5736582" y="2125923"/>
            <a:ext cx="148280" cy="404551"/>
          </a:xfrm>
          <a:prstGeom prst="line">
            <a:avLst/>
          </a:prstGeom>
          <a:ln w="31750">
            <a:solidFill>
              <a:srgbClr val="7F7F7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5708EB0-BEB0-40A5-8375-3B9729EDFFB5}"/>
              </a:ext>
            </a:extLst>
          </p:cNvPr>
          <p:cNvGrpSpPr/>
          <p:nvPr/>
        </p:nvGrpSpPr>
        <p:grpSpPr>
          <a:xfrm>
            <a:off x="4275138" y="3425825"/>
            <a:ext cx="5795962" cy="1566660"/>
            <a:chOff x="4275138" y="3723995"/>
            <a:chExt cx="5795962" cy="1566660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8CA29638-6C32-42FF-BCE4-78323372C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5138" y="3903180"/>
            <a:ext cx="5795962" cy="138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78" name="Equation" r:id="rId12" imgW="2755800" imgH="660240" progId="Equation.DSMT4">
                    <p:embed/>
                  </p:oleObj>
                </mc:Choice>
                <mc:Fallback>
                  <p:oleObj name="Equation" r:id="rId12" imgW="2755800" imgH="6602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8CA29638-6C32-42FF-BCE4-78323372CE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75138" y="3903180"/>
                          <a:ext cx="5795962" cy="1387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3C29995-C139-4584-AF2F-F89BEB1884DA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884862" y="3723995"/>
              <a:ext cx="0" cy="321227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06C4732-972F-466D-962D-B5BA23517B2A}"/>
              </a:ext>
            </a:extLst>
          </p:cNvPr>
          <p:cNvGrpSpPr/>
          <p:nvPr/>
        </p:nvGrpSpPr>
        <p:grpSpPr>
          <a:xfrm>
            <a:off x="148100" y="3814916"/>
            <a:ext cx="1690534" cy="2483720"/>
            <a:chOff x="148100" y="3814916"/>
            <a:chExt cx="1690534" cy="2483720"/>
          </a:xfrm>
        </p:grpSpPr>
        <p:pic>
          <p:nvPicPr>
            <p:cNvPr id="54" name="图片 53" descr="图片包含 雷达图&#10;&#10;描述已自动生成">
              <a:extLst>
                <a:ext uri="{FF2B5EF4-FFF2-40B4-BE49-F238E27FC236}">
                  <a16:creationId xmlns:a16="http://schemas.microsoft.com/office/drawing/2014/main" id="{1EDD813E-4582-4843-AA7F-2DEBE219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55" name="图片 54" descr="背景图案&#10;&#10;描述已自动生成">
              <a:extLst>
                <a:ext uri="{FF2B5EF4-FFF2-40B4-BE49-F238E27FC236}">
                  <a16:creationId xmlns:a16="http://schemas.microsoft.com/office/drawing/2014/main" id="{216AE0A4-1E26-4CC1-8D01-970761B5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4A92749-98E9-4802-B7F3-7C705C7674FD}"/>
              </a:ext>
            </a:extLst>
          </p:cNvPr>
          <p:cNvGrpSpPr/>
          <p:nvPr/>
        </p:nvGrpSpPr>
        <p:grpSpPr>
          <a:xfrm>
            <a:off x="2049463" y="2714625"/>
            <a:ext cx="3786804" cy="3351635"/>
            <a:chOff x="2049463" y="2714625"/>
            <a:chExt cx="3786804" cy="3351635"/>
          </a:xfrm>
        </p:grpSpPr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16F81F66-5BCB-48D1-AEE6-9BBA89EBE6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463" y="5133356"/>
            <a:ext cx="3786804" cy="932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479" name="Equation" r:id="rId16" imgW="1803240" imgH="444240" progId="Equation.DSMT4">
                    <p:embed/>
                  </p:oleObj>
                </mc:Choice>
                <mc:Fallback>
                  <p:oleObj name="Equation" r:id="rId16" imgW="1803240" imgH="444240" progId="Equation.DSMT4">
                    <p:embed/>
                    <p:pic>
                      <p:nvPicPr>
                        <p:cNvPr id="40" name="对象 39">
                          <a:extLst>
                            <a:ext uri="{FF2B5EF4-FFF2-40B4-BE49-F238E27FC236}">
                              <a16:creationId xmlns:a16="http://schemas.microsoft.com/office/drawing/2014/main" id="{16F81F66-5BCB-48D1-AEE6-9BBA89EBE6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049463" y="5133356"/>
                          <a:ext cx="3786804" cy="932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9E35F26-EB1E-4546-9215-09D1B70D2FDC}"/>
                </a:ext>
              </a:extLst>
            </p:cNvPr>
            <p:cNvGrpSpPr/>
            <p:nvPr/>
          </p:nvGrpSpPr>
          <p:grpSpPr>
            <a:xfrm>
              <a:off x="3657600" y="2714625"/>
              <a:ext cx="2047874" cy="2138160"/>
              <a:chOff x="3657600" y="2714625"/>
              <a:chExt cx="2047874" cy="213816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26B5AD7-D187-4A5F-A9AC-301D0582E4C3}"/>
                  </a:ext>
                </a:extLst>
              </p:cNvPr>
              <p:cNvSpPr/>
              <p:nvPr/>
            </p:nvSpPr>
            <p:spPr>
              <a:xfrm>
                <a:off x="3657600" y="2714625"/>
                <a:ext cx="704850" cy="561976"/>
              </a:xfrm>
              <a:prstGeom prst="ellipse">
                <a:avLst/>
              </a:prstGeom>
              <a:solidFill>
                <a:srgbClr val="C00000">
                  <a:alpha val="1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50D5279-646F-4F71-B7B5-FC5D6E307DA5}"/>
                  </a:ext>
                </a:extLst>
              </p:cNvPr>
              <p:cNvSpPr/>
              <p:nvPr/>
            </p:nvSpPr>
            <p:spPr>
              <a:xfrm>
                <a:off x="5257799" y="3757410"/>
                <a:ext cx="447675" cy="371476"/>
              </a:xfrm>
              <a:prstGeom prst="ellipse">
                <a:avLst/>
              </a:prstGeom>
              <a:solidFill>
                <a:srgbClr val="C00000">
                  <a:alpha val="1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箭头: 直角上 36">
                <a:extLst>
                  <a:ext uri="{FF2B5EF4-FFF2-40B4-BE49-F238E27FC236}">
                    <a16:creationId xmlns:a16="http://schemas.microsoft.com/office/drawing/2014/main" id="{0B60AAF0-06EF-43F1-8B66-C58011E79548}"/>
                  </a:ext>
                </a:extLst>
              </p:cNvPr>
              <p:cNvSpPr/>
              <p:nvPr/>
            </p:nvSpPr>
            <p:spPr>
              <a:xfrm rot="10800000">
                <a:off x="3876675" y="3671681"/>
                <a:ext cx="1447798" cy="1181104"/>
              </a:xfrm>
              <a:prstGeom prst="bentUpArrow">
                <a:avLst>
                  <a:gd name="adj1" fmla="val 10129"/>
                  <a:gd name="adj2" fmla="val 10876"/>
                  <a:gd name="adj3" fmla="val 1488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39137F8-9694-4B9A-803E-C08D80CCDD5F}"/>
                  </a:ext>
                </a:extLst>
              </p:cNvPr>
              <p:cNvCxnSpPr/>
              <p:nvPr/>
            </p:nvCxnSpPr>
            <p:spPr>
              <a:xfrm>
                <a:off x="4006800" y="3276600"/>
                <a:ext cx="0" cy="1190625"/>
              </a:xfrm>
              <a:prstGeom prst="line">
                <a:avLst/>
              </a:prstGeom>
              <a:ln w="1270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820FAF1-3BC4-4931-8D7E-846B7160E6FC}"/>
              </a:ext>
            </a:extLst>
          </p:cNvPr>
          <p:cNvGrpSpPr/>
          <p:nvPr/>
        </p:nvGrpSpPr>
        <p:grpSpPr>
          <a:xfrm>
            <a:off x="983226" y="5422183"/>
            <a:ext cx="1091382" cy="553998"/>
            <a:chOff x="10943303" y="5166544"/>
            <a:chExt cx="1091382" cy="553998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5A0EA31-04D8-4532-8916-2E7195C3519B}"/>
                </a:ext>
              </a:extLst>
            </p:cNvPr>
            <p:cNvCxnSpPr>
              <a:cxnSpLocks/>
            </p:cNvCxnSpPr>
            <p:nvPr/>
          </p:nvCxnSpPr>
          <p:spPr>
            <a:xfrm>
              <a:off x="10943303" y="5429557"/>
              <a:ext cx="6980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9E420F6-E66B-46E9-9F1B-10E3A600D089}"/>
                </a:ext>
              </a:extLst>
            </p:cNvPr>
            <p:cNvSpPr txBox="1"/>
            <p:nvPr/>
          </p:nvSpPr>
          <p:spPr>
            <a:xfrm>
              <a:off x="11653951" y="5166544"/>
              <a:ext cx="3807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b="1" dirty="0">
                  <a:latin typeface="+mj-ea"/>
                  <a:ea typeface="+mj-ea"/>
                  <a:cs typeface="Times New Roman" panose="02020603050405020304" pitchFamily="18" charset="0"/>
                </a:rPr>
                <a:t>x</a:t>
              </a:r>
              <a:endParaRPr lang="zh-CN" altLang="en-US" sz="29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E62DFA9-BECE-44E5-B2A2-855B4B7538DC}"/>
              </a:ext>
            </a:extLst>
          </p:cNvPr>
          <p:cNvGrpSpPr/>
          <p:nvPr/>
        </p:nvGrpSpPr>
        <p:grpSpPr>
          <a:xfrm>
            <a:off x="8607474" y="5418466"/>
            <a:ext cx="1491120" cy="1052168"/>
            <a:chOff x="7927991" y="4822308"/>
            <a:chExt cx="2983075" cy="2104929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0213BDF-5EA3-43D4-8E79-4492400F4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0380" y="4822308"/>
              <a:ext cx="1970686" cy="13967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FC045CC-1EE2-4D5D-ABFC-7C4C3CE4A2B3}"/>
                </a:ext>
              </a:extLst>
            </p:cNvPr>
            <p:cNvSpPr txBox="1"/>
            <p:nvPr/>
          </p:nvSpPr>
          <p:spPr>
            <a:xfrm>
              <a:off x="7927991" y="5880502"/>
              <a:ext cx="1085706" cy="104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+mj-ea"/>
                  <a:ea typeface="+mj-ea"/>
                  <a:cs typeface="Times New Roman" panose="02020603050405020304" pitchFamily="18" charset="0"/>
                </a:rPr>
                <a:t>-y</a:t>
              </a:r>
              <a:endParaRPr lang="zh-CN" altLang="en-US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297AE6B3-954B-48D5-9BF1-0D7D01A73F20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92BDCE-EF3C-4C19-B812-AB22BF6E22BE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要想让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 比较高，有两种办法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一是 脉冲光 沿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轴入射，此时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向无失配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A7AF453-3B99-4507-9B95-D4437B41EB93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61" name="卷形: 垂直 60">
              <a:extLst>
                <a:ext uri="{FF2B5EF4-FFF2-40B4-BE49-F238E27FC236}">
                  <a16:creationId xmlns:a16="http://schemas.microsoft.com/office/drawing/2014/main" id="{4653F279-9E85-4CA2-8B93-E6BF2EC05022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标题 1">
              <a:extLst>
                <a:ext uri="{FF2B5EF4-FFF2-40B4-BE49-F238E27FC236}">
                  <a16:creationId xmlns:a16="http://schemas.microsoft.com/office/drawing/2014/main" id="{40A20AFC-4999-49A0-9075-6B4C8C2CF7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20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34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25EDC-9433-4350-AA8C-B51DFF96B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663" y="2516188"/>
          <a:ext cx="81819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50" name="Equation" r:id="rId4" imgW="4051080" imgH="469800" progId="Equation.DSMT4">
                  <p:embed/>
                </p:oleObj>
              </mc:Choice>
              <mc:Fallback>
                <p:oleObj name="Equation" r:id="rId4" imgW="4051080" imgH="469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663" y="2516188"/>
                        <a:ext cx="8181975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2858" y="104892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51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04892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52" name="Equation" r:id="rId8" imgW="838080" imgH="482400" progId="Equation.DSMT4">
                  <p:embed/>
                </p:oleObj>
              </mc:Choice>
              <mc:Fallback>
                <p:oleObj name="Equation" r:id="rId8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4A34A64-7E1C-4437-B4EF-0387C9507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488921"/>
              </p:ext>
            </p:extLst>
          </p:nvPr>
        </p:nvGraphicFramePr>
        <p:xfrm>
          <a:off x="963613" y="1249363"/>
          <a:ext cx="77216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553" name="Equation" r:id="rId10" imgW="3822480" imgH="469800" progId="Equation.DSMT4">
                  <p:embed/>
                </p:oleObj>
              </mc:Choice>
              <mc:Fallback>
                <p:oleObj name="Equation" r:id="rId10" imgW="3822480" imgH="4698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74A34A64-7E1C-4437-B4EF-0387C9507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3613" y="1249363"/>
                        <a:ext cx="7721600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D6F4997-7A52-4077-9255-F8F7FCC9E20E}"/>
              </a:ext>
            </a:extLst>
          </p:cNvPr>
          <p:cNvSpPr/>
          <p:nvPr/>
        </p:nvSpPr>
        <p:spPr>
          <a:xfrm>
            <a:off x="4511675" y="1225549"/>
            <a:ext cx="927100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1FFB897-7C60-4283-8F5F-E68B66B5040B}"/>
              </a:ext>
            </a:extLst>
          </p:cNvPr>
          <p:cNvSpPr/>
          <p:nvPr/>
        </p:nvSpPr>
        <p:spPr>
          <a:xfrm>
            <a:off x="5441950" y="1230572"/>
            <a:ext cx="589263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499FA5D-D6FB-4FCF-9067-58CE1582D117}"/>
              </a:ext>
            </a:extLst>
          </p:cNvPr>
          <p:cNvSpPr/>
          <p:nvPr/>
        </p:nvSpPr>
        <p:spPr>
          <a:xfrm>
            <a:off x="4340224" y="2530474"/>
            <a:ext cx="1031875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81371FD-2FBE-4ED6-8511-41CE64032EAC}"/>
              </a:ext>
            </a:extLst>
          </p:cNvPr>
          <p:cNvSpPr/>
          <p:nvPr/>
        </p:nvSpPr>
        <p:spPr>
          <a:xfrm>
            <a:off x="5368924" y="2530474"/>
            <a:ext cx="1031875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A989341-3108-4B4E-BF78-635553AE3174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856162" y="2120900"/>
            <a:ext cx="119063" cy="409574"/>
          </a:xfrm>
          <a:prstGeom prst="line">
            <a:avLst/>
          </a:prstGeom>
          <a:ln w="31750">
            <a:solidFill>
              <a:srgbClr val="7F7F7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2D36749-B09C-4731-BFA2-EFAB68227DAD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5736582" y="2125923"/>
            <a:ext cx="148280" cy="404551"/>
          </a:xfrm>
          <a:prstGeom prst="line">
            <a:avLst/>
          </a:prstGeom>
          <a:ln w="31750">
            <a:solidFill>
              <a:srgbClr val="7F7F7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5708EB0-BEB0-40A5-8375-3B9729EDFFB5}"/>
              </a:ext>
            </a:extLst>
          </p:cNvPr>
          <p:cNvGrpSpPr/>
          <p:nvPr/>
        </p:nvGrpSpPr>
        <p:grpSpPr>
          <a:xfrm>
            <a:off x="4275138" y="3425825"/>
            <a:ext cx="5795962" cy="1566660"/>
            <a:chOff x="4275138" y="3723995"/>
            <a:chExt cx="5795962" cy="1566660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8CA29638-6C32-42FF-BCE4-78323372C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5138" y="3903180"/>
            <a:ext cx="5795962" cy="138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554" name="Equation" r:id="rId12" imgW="2755800" imgH="660240" progId="Equation.DSMT4">
                    <p:embed/>
                  </p:oleObj>
                </mc:Choice>
                <mc:Fallback>
                  <p:oleObj name="Equation" r:id="rId12" imgW="2755800" imgH="6602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8CA29638-6C32-42FF-BCE4-78323372CE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75138" y="3903180"/>
                          <a:ext cx="5795962" cy="1387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3C29995-C139-4584-AF2F-F89BEB1884DA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884862" y="3723995"/>
              <a:ext cx="0" cy="321227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06C4732-972F-466D-962D-B5BA23517B2A}"/>
              </a:ext>
            </a:extLst>
          </p:cNvPr>
          <p:cNvGrpSpPr/>
          <p:nvPr/>
        </p:nvGrpSpPr>
        <p:grpSpPr>
          <a:xfrm>
            <a:off x="148100" y="3814916"/>
            <a:ext cx="1690534" cy="2483720"/>
            <a:chOff x="148100" y="3814916"/>
            <a:chExt cx="1690534" cy="2483720"/>
          </a:xfrm>
        </p:grpSpPr>
        <p:pic>
          <p:nvPicPr>
            <p:cNvPr id="54" name="图片 53" descr="图片包含 雷达图&#10;&#10;描述已自动生成">
              <a:extLst>
                <a:ext uri="{FF2B5EF4-FFF2-40B4-BE49-F238E27FC236}">
                  <a16:creationId xmlns:a16="http://schemas.microsoft.com/office/drawing/2014/main" id="{1EDD813E-4582-4843-AA7F-2DEBE219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55" name="图片 54" descr="背景图案&#10;&#10;描述已自动生成">
              <a:extLst>
                <a:ext uri="{FF2B5EF4-FFF2-40B4-BE49-F238E27FC236}">
                  <a16:creationId xmlns:a16="http://schemas.microsoft.com/office/drawing/2014/main" id="{216AE0A4-1E26-4CC1-8D01-970761B5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4A92749-98E9-4802-B7F3-7C705C7674FD}"/>
              </a:ext>
            </a:extLst>
          </p:cNvPr>
          <p:cNvGrpSpPr/>
          <p:nvPr/>
        </p:nvGrpSpPr>
        <p:grpSpPr>
          <a:xfrm>
            <a:off x="2049463" y="2714625"/>
            <a:ext cx="3786804" cy="3351635"/>
            <a:chOff x="2049463" y="2714625"/>
            <a:chExt cx="3786804" cy="3351635"/>
          </a:xfrm>
        </p:grpSpPr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16F81F66-5BCB-48D1-AEE6-9BBA89EBE6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9463" y="5133356"/>
            <a:ext cx="3786804" cy="932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555" name="Equation" r:id="rId16" imgW="1803240" imgH="444240" progId="Equation.DSMT4">
                    <p:embed/>
                  </p:oleObj>
                </mc:Choice>
                <mc:Fallback>
                  <p:oleObj name="Equation" r:id="rId16" imgW="1803240" imgH="444240" progId="Equation.DSMT4">
                    <p:embed/>
                    <p:pic>
                      <p:nvPicPr>
                        <p:cNvPr id="40" name="对象 39">
                          <a:extLst>
                            <a:ext uri="{FF2B5EF4-FFF2-40B4-BE49-F238E27FC236}">
                              <a16:creationId xmlns:a16="http://schemas.microsoft.com/office/drawing/2014/main" id="{16F81F66-5BCB-48D1-AEE6-9BBA89EBE6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049463" y="5133356"/>
                          <a:ext cx="3786804" cy="9329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9E35F26-EB1E-4546-9215-09D1B70D2FDC}"/>
                </a:ext>
              </a:extLst>
            </p:cNvPr>
            <p:cNvGrpSpPr/>
            <p:nvPr/>
          </p:nvGrpSpPr>
          <p:grpSpPr>
            <a:xfrm>
              <a:off x="3657600" y="2714625"/>
              <a:ext cx="2047874" cy="2138160"/>
              <a:chOff x="3657600" y="2714625"/>
              <a:chExt cx="2047874" cy="213816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26B5AD7-D187-4A5F-A9AC-301D0582E4C3}"/>
                  </a:ext>
                </a:extLst>
              </p:cNvPr>
              <p:cNvSpPr/>
              <p:nvPr/>
            </p:nvSpPr>
            <p:spPr>
              <a:xfrm>
                <a:off x="3657600" y="2714625"/>
                <a:ext cx="704850" cy="561976"/>
              </a:xfrm>
              <a:prstGeom prst="ellipse">
                <a:avLst/>
              </a:prstGeom>
              <a:solidFill>
                <a:srgbClr val="C00000">
                  <a:alpha val="1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50D5279-646F-4F71-B7B5-FC5D6E307DA5}"/>
                  </a:ext>
                </a:extLst>
              </p:cNvPr>
              <p:cNvSpPr/>
              <p:nvPr/>
            </p:nvSpPr>
            <p:spPr>
              <a:xfrm>
                <a:off x="5257799" y="3757410"/>
                <a:ext cx="447675" cy="371476"/>
              </a:xfrm>
              <a:prstGeom prst="ellipse">
                <a:avLst/>
              </a:prstGeom>
              <a:solidFill>
                <a:srgbClr val="C00000">
                  <a:alpha val="1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箭头: 直角上 36">
                <a:extLst>
                  <a:ext uri="{FF2B5EF4-FFF2-40B4-BE49-F238E27FC236}">
                    <a16:creationId xmlns:a16="http://schemas.microsoft.com/office/drawing/2014/main" id="{0B60AAF0-06EF-43F1-8B66-C58011E79548}"/>
                  </a:ext>
                </a:extLst>
              </p:cNvPr>
              <p:cNvSpPr/>
              <p:nvPr/>
            </p:nvSpPr>
            <p:spPr>
              <a:xfrm rot="10800000">
                <a:off x="3876675" y="3671681"/>
                <a:ext cx="1447798" cy="1181104"/>
              </a:xfrm>
              <a:prstGeom prst="bentUpArrow">
                <a:avLst>
                  <a:gd name="adj1" fmla="val 10129"/>
                  <a:gd name="adj2" fmla="val 10876"/>
                  <a:gd name="adj3" fmla="val 1488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39137F8-9694-4B9A-803E-C08D80CCDD5F}"/>
                  </a:ext>
                </a:extLst>
              </p:cNvPr>
              <p:cNvCxnSpPr/>
              <p:nvPr/>
            </p:nvCxnSpPr>
            <p:spPr>
              <a:xfrm>
                <a:off x="4006800" y="3276600"/>
                <a:ext cx="0" cy="1190625"/>
              </a:xfrm>
              <a:prstGeom prst="line">
                <a:avLst/>
              </a:prstGeom>
              <a:ln w="1270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820FAF1-3BC4-4931-8D7E-846B7160E6FC}"/>
              </a:ext>
            </a:extLst>
          </p:cNvPr>
          <p:cNvGrpSpPr/>
          <p:nvPr/>
        </p:nvGrpSpPr>
        <p:grpSpPr>
          <a:xfrm>
            <a:off x="983226" y="5422183"/>
            <a:ext cx="1091382" cy="553998"/>
            <a:chOff x="10943303" y="5166544"/>
            <a:chExt cx="1091382" cy="553998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5A0EA31-04D8-4532-8916-2E7195C3519B}"/>
                </a:ext>
              </a:extLst>
            </p:cNvPr>
            <p:cNvCxnSpPr>
              <a:cxnSpLocks/>
            </p:cNvCxnSpPr>
            <p:nvPr/>
          </p:nvCxnSpPr>
          <p:spPr>
            <a:xfrm>
              <a:off x="10943303" y="5429557"/>
              <a:ext cx="6980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9E420F6-E66B-46E9-9F1B-10E3A600D089}"/>
                </a:ext>
              </a:extLst>
            </p:cNvPr>
            <p:cNvSpPr txBox="1"/>
            <p:nvPr/>
          </p:nvSpPr>
          <p:spPr>
            <a:xfrm>
              <a:off x="11653951" y="5166544"/>
              <a:ext cx="3807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b="1" dirty="0">
                  <a:latin typeface="+mj-ea"/>
                  <a:ea typeface="+mj-ea"/>
                  <a:cs typeface="Times New Roman" panose="02020603050405020304" pitchFamily="18" charset="0"/>
                </a:rPr>
                <a:t>x</a:t>
              </a:r>
              <a:endParaRPr lang="zh-CN" altLang="en-US" sz="29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B7CD09B-3700-4933-A800-49168BBC0F0E}"/>
              </a:ext>
            </a:extLst>
          </p:cNvPr>
          <p:cNvGrpSpPr/>
          <p:nvPr/>
        </p:nvGrpSpPr>
        <p:grpSpPr>
          <a:xfrm>
            <a:off x="76422" y="5676897"/>
            <a:ext cx="933226" cy="690725"/>
            <a:chOff x="8229525" y="5419725"/>
            <a:chExt cx="1866975" cy="1381839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1479967-D64D-4173-8FD0-7EDB44EE2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0380" y="5419725"/>
              <a:ext cx="1156120" cy="819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5DF8239-DC45-4C2A-B099-DD9729482D37}"/>
                </a:ext>
              </a:extLst>
            </p:cNvPr>
            <p:cNvSpPr txBox="1"/>
            <p:nvPr/>
          </p:nvSpPr>
          <p:spPr>
            <a:xfrm>
              <a:off x="8229525" y="6001119"/>
              <a:ext cx="1085706" cy="80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Times New Roman" panose="02020603050405020304" pitchFamily="18" charset="0"/>
                </a:rPr>
                <a:t>-y</a:t>
              </a:r>
              <a:endParaRPr lang="zh-CN" altLang="en-US" sz="14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68694AD-9B2E-467F-86B0-3810E7433ADA}"/>
              </a:ext>
            </a:extLst>
          </p:cNvPr>
          <p:cNvGrpSpPr/>
          <p:nvPr/>
        </p:nvGrpSpPr>
        <p:grpSpPr>
          <a:xfrm>
            <a:off x="5003527" y="4011880"/>
            <a:ext cx="3991248" cy="2296845"/>
            <a:chOff x="5003527" y="4370120"/>
            <a:chExt cx="3991248" cy="229684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557875D-97D5-43CF-A938-CF63B6A475BC}"/>
                </a:ext>
              </a:extLst>
            </p:cNvPr>
            <p:cNvGrpSpPr/>
            <p:nvPr/>
          </p:nvGrpSpPr>
          <p:grpSpPr>
            <a:xfrm>
              <a:off x="5003527" y="4370120"/>
              <a:ext cx="1619227" cy="902922"/>
              <a:chOff x="5003527" y="4370120"/>
              <a:chExt cx="1619227" cy="902922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780328E-033B-4084-A761-3BC2C399974B}"/>
                  </a:ext>
                </a:extLst>
              </p:cNvPr>
              <p:cNvSpPr/>
              <p:nvPr/>
            </p:nvSpPr>
            <p:spPr>
              <a:xfrm rot="18678497">
                <a:off x="5178937" y="4194710"/>
                <a:ext cx="254884" cy="605703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箭头: 上 67">
                <a:extLst>
                  <a:ext uri="{FF2B5EF4-FFF2-40B4-BE49-F238E27FC236}">
                    <a16:creationId xmlns:a16="http://schemas.microsoft.com/office/drawing/2014/main" id="{65508F8F-577C-46C3-B83A-C007E447BFC2}"/>
                  </a:ext>
                </a:extLst>
              </p:cNvPr>
              <p:cNvSpPr/>
              <p:nvPr/>
            </p:nvSpPr>
            <p:spPr>
              <a:xfrm rot="7860000">
                <a:off x="5946175" y="4596463"/>
                <a:ext cx="230321" cy="1122837"/>
              </a:xfrm>
              <a:prstGeom prst="up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64" name="对象 63">
              <a:extLst>
                <a:ext uri="{FF2B5EF4-FFF2-40B4-BE49-F238E27FC236}">
                  <a16:creationId xmlns:a16="http://schemas.microsoft.com/office/drawing/2014/main" id="{C2F5A011-663A-4CC6-8156-2F0F2485CE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289186"/>
                </p:ext>
              </p:extLst>
            </p:nvPr>
          </p:nvGraphicFramePr>
          <p:xfrm>
            <a:off x="6380163" y="5252503"/>
            <a:ext cx="2614612" cy="1414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556" name="Equation" r:id="rId18" imgW="1244520" imgH="672840" progId="Equation.DSMT4">
                    <p:embed/>
                  </p:oleObj>
                </mc:Choice>
                <mc:Fallback>
                  <p:oleObj name="Equation" r:id="rId18" imgW="1244520" imgH="67284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CD7D4AA7-FEC5-47AB-A6A2-30748C1EFF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380163" y="5252503"/>
                          <a:ext cx="2614612" cy="1414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AF34055-DC02-4569-905B-5658C1FB5371}"/>
              </a:ext>
            </a:extLst>
          </p:cNvPr>
          <p:cNvGrpSpPr/>
          <p:nvPr/>
        </p:nvGrpSpPr>
        <p:grpSpPr>
          <a:xfrm>
            <a:off x="2059911" y="4933741"/>
            <a:ext cx="5642374" cy="1296237"/>
            <a:chOff x="2040033" y="5102704"/>
            <a:chExt cx="5642374" cy="129623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D1403B0-B66D-4883-A70C-C551EA0A6B78}"/>
                </a:ext>
              </a:extLst>
            </p:cNvPr>
            <p:cNvSpPr/>
            <p:nvPr/>
          </p:nvSpPr>
          <p:spPr>
            <a:xfrm rot="16200000">
              <a:off x="6539354" y="5217988"/>
              <a:ext cx="1222619" cy="1063486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B2B5F84-69AF-4FA2-A10E-93C587C59AF4}"/>
                </a:ext>
              </a:extLst>
            </p:cNvPr>
            <p:cNvSpPr/>
            <p:nvPr/>
          </p:nvSpPr>
          <p:spPr>
            <a:xfrm>
              <a:off x="2040033" y="5102704"/>
              <a:ext cx="3858567" cy="1296237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CFBB927D-0B9C-4BBA-A66D-25FE6291640D}"/>
              </a:ext>
            </a:extLst>
          </p:cNvPr>
          <p:cNvSpPr txBox="1"/>
          <p:nvPr/>
        </p:nvSpPr>
        <p:spPr>
          <a:xfrm>
            <a:off x="5841703" y="5318758"/>
            <a:ext cx="668868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3326441-528D-4997-A082-5A93614F06BB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B4B73D-1CA9-46B5-8416-7D1FB15C29CD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要想让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 比较高，有两种办法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二是 脉冲光 沿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平面入射，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向无失配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65E48F5-111F-4014-8BE6-786AFD307607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77" name="卷形: 垂直 76">
              <a:extLst>
                <a:ext uri="{FF2B5EF4-FFF2-40B4-BE49-F238E27FC236}">
                  <a16:creationId xmlns:a16="http://schemas.microsoft.com/office/drawing/2014/main" id="{936E92EB-7368-4E0C-B49E-C4C8E2DFDE0F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标题 1">
              <a:extLst>
                <a:ext uri="{FF2B5EF4-FFF2-40B4-BE49-F238E27FC236}">
                  <a16:creationId xmlns:a16="http://schemas.microsoft.com/office/drawing/2014/main" id="{0511626F-93E6-44EC-B0DF-6B2F6AE98B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21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8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7EFF2648-6FB6-4473-86BE-11BAA7465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09664"/>
              </p:ext>
            </p:extLst>
          </p:nvPr>
        </p:nvGraphicFramePr>
        <p:xfrm>
          <a:off x="758058" y="2200275"/>
          <a:ext cx="679926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6" name="Equation" r:id="rId4" imgW="3098520" imgH="698400" progId="Equation.DSMT4">
                  <p:embed/>
                </p:oleObj>
              </mc:Choice>
              <mc:Fallback>
                <p:oleObj name="Equation" r:id="rId4" imgW="3098520" imgH="698400" progId="Equation.DSMT4">
                  <p:embed/>
                  <p:pic>
                    <p:nvPicPr>
                      <p:cNvPr id="125" name="对象 124">
                        <a:extLst>
                          <a:ext uri="{FF2B5EF4-FFF2-40B4-BE49-F238E27FC236}">
                            <a16:creationId xmlns:a16="http://schemas.microsoft.com/office/drawing/2014/main" id="{DDCC091C-0959-42A5-B7CB-78E8C681E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058" y="2200275"/>
                        <a:ext cx="6799262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503281"/>
              </p:ext>
            </p:extLst>
          </p:nvPr>
        </p:nvGraphicFramePr>
        <p:xfrm>
          <a:off x="9062858" y="104892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7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04892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8" name="Equation" r:id="rId8" imgW="838080" imgH="482400" progId="Equation.DSMT4">
                  <p:embed/>
                </p:oleObj>
              </mc:Choice>
              <mc:Fallback>
                <p:oleObj name="Equation" r:id="rId8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06C4732-972F-466D-962D-B5BA23517B2A}"/>
              </a:ext>
            </a:extLst>
          </p:cNvPr>
          <p:cNvGrpSpPr/>
          <p:nvPr/>
        </p:nvGrpSpPr>
        <p:grpSpPr>
          <a:xfrm>
            <a:off x="148100" y="3814916"/>
            <a:ext cx="1690534" cy="2483720"/>
            <a:chOff x="148100" y="3814916"/>
            <a:chExt cx="1690534" cy="2483720"/>
          </a:xfrm>
        </p:grpSpPr>
        <p:pic>
          <p:nvPicPr>
            <p:cNvPr id="54" name="图片 53" descr="图片包含 雷达图&#10;&#10;描述已自动生成">
              <a:extLst>
                <a:ext uri="{FF2B5EF4-FFF2-40B4-BE49-F238E27FC236}">
                  <a16:creationId xmlns:a16="http://schemas.microsoft.com/office/drawing/2014/main" id="{1EDD813E-4582-4843-AA7F-2DEBE219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55" name="图片 54" descr="背景图案&#10;&#10;描述已自动生成">
              <a:extLst>
                <a:ext uri="{FF2B5EF4-FFF2-40B4-BE49-F238E27FC236}">
                  <a16:creationId xmlns:a16="http://schemas.microsoft.com/office/drawing/2014/main" id="{216AE0A4-1E26-4CC1-8D01-970761B5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975D62E-0AF7-4491-880E-8DE466754EEF}"/>
              </a:ext>
            </a:extLst>
          </p:cNvPr>
          <p:cNvGrpSpPr/>
          <p:nvPr/>
        </p:nvGrpSpPr>
        <p:grpSpPr>
          <a:xfrm>
            <a:off x="76422" y="5676897"/>
            <a:ext cx="933226" cy="690725"/>
            <a:chOff x="8229525" y="5419725"/>
            <a:chExt cx="1866975" cy="1381839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32DF537-CD83-4150-A553-9126BB618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0380" y="5419725"/>
              <a:ext cx="1156120" cy="819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ABA0889-D4C5-43AD-AE61-3FBC75605B86}"/>
                </a:ext>
              </a:extLst>
            </p:cNvPr>
            <p:cNvSpPr txBox="1"/>
            <p:nvPr/>
          </p:nvSpPr>
          <p:spPr>
            <a:xfrm>
              <a:off x="8229525" y="6001119"/>
              <a:ext cx="1085706" cy="80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Times New Roman" panose="02020603050405020304" pitchFamily="18" charset="0"/>
                </a:rPr>
                <a:t>-y</a:t>
              </a:r>
              <a:endParaRPr lang="zh-CN" altLang="en-US" sz="14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60896AE7-A0FA-4CAD-A239-18E46EF1F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24746"/>
              </p:ext>
            </p:extLst>
          </p:nvPr>
        </p:nvGraphicFramePr>
        <p:xfrm>
          <a:off x="642938" y="1198563"/>
          <a:ext cx="83629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9" name="Equation" r:id="rId12" imgW="4140000" imgH="520560" progId="Equation.DSMT4">
                  <p:embed/>
                </p:oleObj>
              </mc:Choice>
              <mc:Fallback>
                <p:oleObj name="Equation" r:id="rId12" imgW="4140000" imgH="5205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2938" y="1198563"/>
                        <a:ext cx="83629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9179673-F917-426E-B7DD-DE3BEF8F6009}"/>
              </a:ext>
            </a:extLst>
          </p:cNvPr>
          <p:cNvSpPr/>
          <p:nvPr/>
        </p:nvSpPr>
        <p:spPr>
          <a:xfrm>
            <a:off x="5114924" y="1240097"/>
            <a:ext cx="1323976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AB08DF9E-1D75-4687-84D2-FC23DC6C76D1}"/>
              </a:ext>
            </a:extLst>
          </p:cNvPr>
          <p:cNvSpPr/>
          <p:nvPr/>
        </p:nvSpPr>
        <p:spPr>
          <a:xfrm>
            <a:off x="7608382" y="1236225"/>
            <a:ext cx="1068527" cy="895351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E7794AC7-4441-4F52-8C19-0A6578C38D19}"/>
              </a:ext>
            </a:extLst>
          </p:cNvPr>
          <p:cNvGrpSpPr/>
          <p:nvPr/>
        </p:nvGrpSpPr>
        <p:grpSpPr>
          <a:xfrm>
            <a:off x="6775601" y="3298175"/>
            <a:ext cx="3102118" cy="3049439"/>
            <a:chOff x="4855546" y="2707625"/>
            <a:chExt cx="3102118" cy="3049439"/>
          </a:xfrm>
        </p:grpSpPr>
        <p:sp>
          <p:nvSpPr>
            <p:cNvPr id="148" name="标题 1">
              <a:extLst>
                <a:ext uri="{FF2B5EF4-FFF2-40B4-BE49-F238E27FC236}">
                  <a16:creationId xmlns:a16="http://schemas.microsoft.com/office/drawing/2014/main" id="{4D1BDFC1-6222-466A-903F-DADA51A9D50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08843" y="4478607"/>
              <a:ext cx="748821" cy="54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x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1167740-5D36-41EA-9F79-6FC0A4EBBC89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78" y="3198896"/>
              <a:ext cx="0" cy="154991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C2C13963-2BAC-459D-92F3-56103C52D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100" y="4747326"/>
              <a:ext cx="984175" cy="6912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27A1BE1D-30E7-46CA-AA72-4E8D87603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8506" y="4748820"/>
              <a:ext cx="155079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标题 1">
              <a:extLst>
                <a:ext uri="{FF2B5EF4-FFF2-40B4-BE49-F238E27FC236}">
                  <a16:creationId xmlns:a16="http://schemas.microsoft.com/office/drawing/2014/main" id="{1CDEB43D-7B3D-4907-A81B-3F9C6387570D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4855546" y="5220565"/>
              <a:ext cx="781763" cy="53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</a:t>
              </a: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y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3" name="标题 1">
              <a:extLst>
                <a:ext uri="{FF2B5EF4-FFF2-40B4-BE49-F238E27FC236}">
                  <a16:creationId xmlns:a16="http://schemas.microsoft.com/office/drawing/2014/main" id="{428B0E5B-46ED-494E-99BA-28E618F162D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3158" y="2707625"/>
              <a:ext cx="748812" cy="58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z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593B3DE-7E03-4409-9F40-FA4E214E1AF8}"/>
              </a:ext>
            </a:extLst>
          </p:cNvPr>
          <p:cNvCxnSpPr>
            <a:cxnSpLocks/>
          </p:cNvCxnSpPr>
          <p:nvPr/>
        </p:nvCxnSpPr>
        <p:spPr>
          <a:xfrm flipH="1">
            <a:off x="3196405" y="5339370"/>
            <a:ext cx="457989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E2A73A9C-4E45-4099-9C0E-4B6EFE41E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50900"/>
              </p:ext>
            </p:extLst>
          </p:nvPr>
        </p:nvGraphicFramePr>
        <p:xfrm>
          <a:off x="6898455" y="4721225"/>
          <a:ext cx="854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0" name="Equation" r:id="rId14" imgW="304560" imgH="203040" progId="Equation.DSMT4">
                  <p:embed/>
                </p:oleObj>
              </mc:Choice>
              <mc:Fallback>
                <p:oleObj name="Equation" r:id="rId14" imgW="30456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4DF43BA-870D-4D40-A809-C64C5F2C5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98455" y="4721225"/>
                        <a:ext cx="85407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C8F0E0B-249B-4EDD-B42B-6755ED33EEFF}"/>
              </a:ext>
            </a:extLst>
          </p:cNvPr>
          <p:cNvCxnSpPr>
            <a:cxnSpLocks/>
          </p:cNvCxnSpPr>
          <p:nvPr/>
        </p:nvCxnSpPr>
        <p:spPr>
          <a:xfrm flipH="1">
            <a:off x="3196406" y="5339370"/>
            <a:ext cx="3438524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对象 157">
            <a:extLst>
              <a:ext uri="{FF2B5EF4-FFF2-40B4-BE49-F238E27FC236}">
                <a16:creationId xmlns:a16="http://schemas.microsoft.com/office/drawing/2014/main" id="{9FAAC9E0-28D1-4484-B5F3-A7D655073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2730" y="4729163"/>
          <a:ext cx="53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1" name="Equation" r:id="rId16" imgW="190440" imgH="203040" progId="Equation.DSMT4">
                  <p:embed/>
                </p:oleObj>
              </mc:Choice>
              <mc:Fallback>
                <p:oleObj name="Equation" r:id="rId16" imgW="19044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43F17DC-B3AB-4E0C-A103-21DAC35B4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42730" y="4729163"/>
                        <a:ext cx="5334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E31080DC-7B99-493A-8643-0A7FAE96663C}"/>
              </a:ext>
            </a:extLst>
          </p:cNvPr>
          <p:cNvCxnSpPr>
            <a:cxnSpLocks/>
          </p:cNvCxnSpPr>
          <p:nvPr/>
        </p:nvCxnSpPr>
        <p:spPr>
          <a:xfrm flipV="1">
            <a:off x="6177730" y="5334008"/>
            <a:ext cx="1590675" cy="77151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对象 160">
            <a:extLst>
              <a:ext uri="{FF2B5EF4-FFF2-40B4-BE49-F238E27FC236}">
                <a16:creationId xmlns:a16="http://schemas.microsoft.com/office/drawing/2014/main" id="{B469512C-6B4F-45C3-A91F-14151334E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3143" y="5989638"/>
          <a:ext cx="6032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2" name="Equation" r:id="rId18" imgW="215640" imgH="164880" progId="Equation.DSMT4">
                  <p:embed/>
                </p:oleObj>
              </mc:Choice>
              <mc:Fallback>
                <p:oleObj name="Equation" r:id="rId18" imgW="215640" imgH="16488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110313CB-FA21-4933-BA5E-D26EEAE429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03143" y="5989638"/>
                        <a:ext cx="6032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9B5FC7A-2D1A-49EC-A51D-B5236229B242}"/>
              </a:ext>
            </a:extLst>
          </p:cNvPr>
          <p:cNvGrpSpPr/>
          <p:nvPr/>
        </p:nvGrpSpPr>
        <p:grpSpPr>
          <a:xfrm>
            <a:off x="5641155" y="4821653"/>
            <a:ext cx="1482536" cy="1283872"/>
            <a:chOff x="5464175" y="4821653"/>
            <a:chExt cx="1482536" cy="1283872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0155F79F-9DED-4303-9841-6CB395B46BE0}"/>
                </a:ext>
              </a:extLst>
            </p:cNvPr>
            <p:cNvGrpSpPr/>
            <p:nvPr/>
          </p:nvGrpSpPr>
          <p:grpSpPr>
            <a:xfrm>
              <a:off x="5464175" y="5334005"/>
              <a:ext cx="927104" cy="771520"/>
              <a:chOff x="4930775" y="5286380"/>
              <a:chExt cx="927104" cy="771520"/>
            </a:xfrm>
          </p:grpSpPr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778C3D5A-1DED-4E4D-BB4A-8E222085B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7350" y="5286380"/>
                <a:ext cx="390529" cy="771520"/>
              </a:xfrm>
              <a:prstGeom prst="line">
                <a:avLst/>
              </a:prstGeom>
              <a:ln w="38100">
                <a:solidFill>
                  <a:srgbClr val="EC7C30"/>
                </a:solidFill>
                <a:prstDash val="solid"/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67" name="对象 166">
                <a:extLst>
                  <a:ext uri="{FF2B5EF4-FFF2-40B4-BE49-F238E27FC236}">
                    <a16:creationId xmlns:a16="http://schemas.microsoft.com/office/drawing/2014/main" id="{B81AC80F-3CA0-4190-889A-5C9FCD6567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30775" y="5440363"/>
              <a:ext cx="496888" cy="568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903" name="Equation" r:id="rId20" imgW="177480" imgH="203040" progId="Equation.DSMT4">
                      <p:embed/>
                    </p:oleObj>
                  </mc:Choice>
                  <mc:Fallback>
                    <p:oleObj name="Equation" r:id="rId20" imgW="177480" imgH="203040" progId="Equation.DSMT4">
                      <p:embed/>
                      <p:pic>
                        <p:nvPicPr>
                          <p:cNvPr id="38" name="对象 37">
                            <a:extLst>
                              <a:ext uri="{FF2B5EF4-FFF2-40B4-BE49-F238E27FC236}">
                                <a16:creationId xmlns:a16="http://schemas.microsoft.com/office/drawing/2014/main" id="{7469AE46-E982-4FDA-9815-9EDE682F3CC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30775" y="5440363"/>
                            <a:ext cx="496888" cy="5683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" name="弧形 163">
              <a:extLst>
                <a:ext uri="{FF2B5EF4-FFF2-40B4-BE49-F238E27FC236}">
                  <a16:creationId xmlns:a16="http://schemas.microsoft.com/office/drawing/2014/main" id="{019BAC05-AE50-4D12-B614-DD1F34C16824}"/>
                </a:ext>
              </a:extLst>
            </p:cNvPr>
            <p:cNvSpPr/>
            <p:nvPr/>
          </p:nvSpPr>
          <p:spPr>
            <a:xfrm rot="9026784">
              <a:off x="5800320" y="4821653"/>
              <a:ext cx="1104567" cy="674810"/>
            </a:xfrm>
            <a:prstGeom prst="arc">
              <a:avLst>
                <a:gd name="adj1" fmla="val 14409201"/>
                <a:gd name="adj2" fmla="val 18463633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标题 1">
              <a:extLst>
                <a:ext uri="{FF2B5EF4-FFF2-40B4-BE49-F238E27FC236}">
                  <a16:creationId xmlns:a16="http://schemas.microsoft.com/office/drawing/2014/main" id="{B5D6544F-A154-4BED-B138-51A4A20FC3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97899" y="5345270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7697777-5E8B-4DA4-8013-B13B1C27B986}"/>
              </a:ext>
            </a:extLst>
          </p:cNvPr>
          <p:cNvSpPr txBox="1"/>
          <p:nvPr/>
        </p:nvSpPr>
        <p:spPr>
          <a:xfrm>
            <a:off x="1878495" y="5394061"/>
            <a:ext cx="376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所有满足相同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</a:rPr>
              <a:t>           相位匹配条件的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</a:rPr>
              <a:t>                      一系列</a:t>
            </a:r>
            <a:r>
              <a:rPr lang="en-US" altLang="zh-CN" sz="2000" b="1" dirty="0">
                <a:solidFill>
                  <a:schemeClr val="accent1"/>
                </a:solidFill>
              </a:rPr>
              <a:t> DFG </a:t>
            </a:r>
            <a:r>
              <a:rPr lang="zh-CN" altLang="en-US" sz="2000" b="1" dirty="0">
                <a:solidFill>
                  <a:schemeClr val="accent1"/>
                </a:solidFill>
              </a:rPr>
              <a:t>过程</a:t>
            </a: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BB925263-E1C0-46F5-8392-D13F96A54180}"/>
              </a:ext>
            </a:extLst>
          </p:cNvPr>
          <p:cNvGrpSpPr/>
          <p:nvPr/>
        </p:nvGrpSpPr>
        <p:grpSpPr>
          <a:xfrm>
            <a:off x="1660525" y="3865340"/>
            <a:ext cx="6188075" cy="852710"/>
            <a:chOff x="1768679" y="3904669"/>
            <a:chExt cx="6188075" cy="852710"/>
          </a:xfrm>
        </p:grpSpPr>
        <p:graphicFrame>
          <p:nvGraphicFramePr>
            <p:cNvPr id="171" name="对象 170">
              <a:extLst>
                <a:ext uri="{FF2B5EF4-FFF2-40B4-BE49-F238E27FC236}">
                  <a16:creationId xmlns:a16="http://schemas.microsoft.com/office/drawing/2014/main" id="{2EBE22D2-8661-45F8-8472-75D8668A76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4779424"/>
                </p:ext>
              </p:extLst>
            </p:nvPr>
          </p:nvGraphicFramePr>
          <p:xfrm>
            <a:off x="1768679" y="3912829"/>
            <a:ext cx="6188075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04" name="Equation" r:id="rId22" imgW="1854000" imgH="253800" progId="Equation.DSMT4">
                    <p:embed/>
                  </p:oleObj>
                </mc:Choice>
                <mc:Fallback>
                  <p:oleObj name="Equation" r:id="rId22" imgW="1854000" imgH="25380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AE7F16EB-3595-4B9B-AB7E-80DA833144F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768679" y="3912829"/>
                          <a:ext cx="6188075" cy="844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对象 171">
              <a:extLst>
                <a:ext uri="{FF2B5EF4-FFF2-40B4-BE49-F238E27FC236}">
                  <a16:creationId xmlns:a16="http://schemas.microsoft.com/office/drawing/2014/main" id="{EDB1EFD3-2038-486A-AD5A-EABC4DEC30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739470"/>
                </p:ext>
              </p:extLst>
            </p:nvPr>
          </p:nvGraphicFramePr>
          <p:xfrm>
            <a:off x="2576973" y="3904669"/>
            <a:ext cx="1803400" cy="75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05" name="Equation" r:id="rId24" imgW="609480" imgH="253800" progId="Equation.DSMT4">
                    <p:embed/>
                  </p:oleObj>
                </mc:Choice>
                <mc:Fallback>
                  <p:oleObj name="Equation" r:id="rId24" imgW="609480" imgH="253800" progId="Equation.DSMT4">
                    <p:embed/>
                    <p:pic>
                      <p:nvPicPr>
                        <p:cNvPr id="56" name="对象 55">
                          <a:extLst>
                            <a:ext uri="{FF2B5EF4-FFF2-40B4-BE49-F238E27FC236}">
                              <a16:creationId xmlns:a16="http://schemas.microsoft.com/office/drawing/2014/main" id="{68B184C8-0D4C-42F2-82C1-4F48332668B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576973" y="3904669"/>
                          <a:ext cx="1803400" cy="7514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5B66A74A-2A15-4F48-A366-BD0EEB16FE0E}"/>
                </a:ext>
              </a:extLst>
            </p:cNvPr>
            <p:cNvSpPr/>
            <p:nvPr/>
          </p:nvSpPr>
          <p:spPr>
            <a:xfrm rot="10800000">
              <a:off x="2731375" y="4011715"/>
              <a:ext cx="1319726" cy="626190"/>
            </a:xfrm>
            <a:custGeom>
              <a:avLst/>
              <a:gdLst>
                <a:gd name="connsiteX0" fmla="*/ 195949 w 9153152"/>
                <a:gd name="connsiteY0" fmla="*/ 2120943 h 4256056"/>
                <a:gd name="connsiteX1" fmla="*/ 2339381 w 9153152"/>
                <a:gd name="connsiteY1" fmla="*/ 1845640 h 4256056"/>
                <a:gd name="connsiteX2" fmla="*/ 3361936 w 9153152"/>
                <a:gd name="connsiteY2" fmla="*/ 1059059 h 4256056"/>
                <a:gd name="connsiteX3" fmla="*/ 4089523 w 9153152"/>
                <a:gd name="connsiteY3" fmla="*/ 164324 h 4256056"/>
                <a:gd name="connsiteX4" fmla="*/ 4708955 w 9153152"/>
                <a:gd name="connsiteY4" fmla="*/ 7007 h 4256056"/>
                <a:gd name="connsiteX5" fmla="*/ 5249730 w 9153152"/>
                <a:gd name="connsiteY5" fmla="*/ 262646 h 4256056"/>
                <a:gd name="connsiteX6" fmla="*/ 5810168 w 9153152"/>
                <a:gd name="connsiteY6" fmla="*/ 980401 h 4256056"/>
                <a:gd name="connsiteX7" fmla="*/ 6518091 w 9153152"/>
                <a:gd name="connsiteY7" fmla="*/ 1698156 h 4256056"/>
                <a:gd name="connsiteX8" fmla="*/ 9153136 w 9153152"/>
                <a:gd name="connsiteY8" fmla="*/ 2179936 h 4256056"/>
                <a:gd name="connsiteX9" fmla="*/ 6557420 w 9153152"/>
                <a:gd name="connsiteY9" fmla="*/ 2671549 h 4256056"/>
                <a:gd name="connsiteX10" fmla="*/ 5367717 w 9153152"/>
                <a:gd name="connsiteY10" fmla="*/ 3890749 h 4256056"/>
                <a:gd name="connsiteX11" fmla="*/ 4561471 w 9153152"/>
                <a:gd name="connsiteY11" fmla="*/ 4254543 h 4256056"/>
                <a:gd name="connsiteX12" fmla="*/ 3774891 w 9153152"/>
                <a:gd name="connsiteY12" fmla="*/ 3792427 h 4256056"/>
                <a:gd name="connsiteX13" fmla="*/ 3204620 w 9153152"/>
                <a:gd name="connsiteY13" fmla="*/ 2907524 h 4256056"/>
                <a:gd name="connsiteX14" fmla="*/ 2713007 w 9153152"/>
                <a:gd name="connsiteY14" fmla="*/ 2612556 h 4256056"/>
                <a:gd name="connsiteX15" fmla="*/ 2132904 w 9153152"/>
                <a:gd name="connsiteY15" fmla="*/ 2514233 h 4256056"/>
                <a:gd name="connsiteX16" fmla="*/ 549910 w 9153152"/>
                <a:gd name="connsiteY16" fmla="*/ 2376582 h 4256056"/>
                <a:gd name="connsiteX17" fmla="*/ 215613 w 9153152"/>
                <a:gd name="connsiteY17" fmla="*/ 2327420 h 4256056"/>
                <a:gd name="connsiteX18" fmla="*/ 107459 w 9153152"/>
                <a:gd name="connsiteY18" fmla="*/ 2248762 h 4256056"/>
                <a:gd name="connsiteX19" fmla="*/ 87794 w 9153152"/>
                <a:gd name="connsiteY19" fmla="*/ 2160272 h 4256056"/>
                <a:gd name="connsiteX20" fmla="*/ 195949 w 9153152"/>
                <a:gd name="connsiteY20" fmla="*/ 2120943 h 42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53152" h="4256056">
                  <a:moveTo>
                    <a:pt x="195949" y="2120943"/>
                  </a:moveTo>
                  <a:cubicBezTo>
                    <a:pt x="571213" y="2068504"/>
                    <a:pt x="1811717" y="2022621"/>
                    <a:pt x="2339381" y="1845640"/>
                  </a:cubicBezTo>
                  <a:cubicBezTo>
                    <a:pt x="2867046" y="1668659"/>
                    <a:pt x="3070246" y="1339278"/>
                    <a:pt x="3361936" y="1059059"/>
                  </a:cubicBezTo>
                  <a:cubicBezTo>
                    <a:pt x="3653626" y="778840"/>
                    <a:pt x="3865020" y="339666"/>
                    <a:pt x="4089523" y="164324"/>
                  </a:cubicBezTo>
                  <a:cubicBezTo>
                    <a:pt x="4314026" y="-11018"/>
                    <a:pt x="4515587" y="-9380"/>
                    <a:pt x="4708955" y="7007"/>
                  </a:cubicBezTo>
                  <a:cubicBezTo>
                    <a:pt x="4902323" y="23394"/>
                    <a:pt x="5066195" y="100414"/>
                    <a:pt x="5249730" y="262646"/>
                  </a:cubicBezTo>
                  <a:cubicBezTo>
                    <a:pt x="5433265" y="424878"/>
                    <a:pt x="5598775" y="741149"/>
                    <a:pt x="5810168" y="980401"/>
                  </a:cubicBezTo>
                  <a:cubicBezTo>
                    <a:pt x="6021562" y="1219653"/>
                    <a:pt x="5960930" y="1498233"/>
                    <a:pt x="6518091" y="1698156"/>
                  </a:cubicBezTo>
                  <a:cubicBezTo>
                    <a:pt x="7075252" y="1898078"/>
                    <a:pt x="9146581" y="2017704"/>
                    <a:pt x="9153136" y="2179936"/>
                  </a:cubicBezTo>
                  <a:cubicBezTo>
                    <a:pt x="9159691" y="2342168"/>
                    <a:pt x="7188323" y="2386414"/>
                    <a:pt x="6557420" y="2671549"/>
                  </a:cubicBezTo>
                  <a:cubicBezTo>
                    <a:pt x="5926517" y="2956684"/>
                    <a:pt x="5700375" y="3626917"/>
                    <a:pt x="5367717" y="3890749"/>
                  </a:cubicBezTo>
                  <a:cubicBezTo>
                    <a:pt x="5035059" y="4154581"/>
                    <a:pt x="4826942" y="4270930"/>
                    <a:pt x="4561471" y="4254543"/>
                  </a:cubicBezTo>
                  <a:cubicBezTo>
                    <a:pt x="4296000" y="4238156"/>
                    <a:pt x="4001033" y="4016930"/>
                    <a:pt x="3774891" y="3792427"/>
                  </a:cubicBezTo>
                  <a:cubicBezTo>
                    <a:pt x="3548749" y="3567924"/>
                    <a:pt x="3381601" y="3104169"/>
                    <a:pt x="3204620" y="2907524"/>
                  </a:cubicBezTo>
                  <a:cubicBezTo>
                    <a:pt x="3027639" y="2710879"/>
                    <a:pt x="2891626" y="2678104"/>
                    <a:pt x="2713007" y="2612556"/>
                  </a:cubicBezTo>
                  <a:cubicBezTo>
                    <a:pt x="2534388" y="2547008"/>
                    <a:pt x="2493420" y="2553562"/>
                    <a:pt x="2132904" y="2514233"/>
                  </a:cubicBezTo>
                  <a:cubicBezTo>
                    <a:pt x="1772388" y="2474904"/>
                    <a:pt x="869458" y="2407717"/>
                    <a:pt x="549910" y="2376582"/>
                  </a:cubicBezTo>
                  <a:cubicBezTo>
                    <a:pt x="230362" y="2345447"/>
                    <a:pt x="289355" y="2348723"/>
                    <a:pt x="215613" y="2327420"/>
                  </a:cubicBezTo>
                  <a:cubicBezTo>
                    <a:pt x="141871" y="2306117"/>
                    <a:pt x="128762" y="2276620"/>
                    <a:pt x="107459" y="2248762"/>
                  </a:cubicBezTo>
                  <a:cubicBezTo>
                    <a:pt x="86156" y="2220904"/>
                    <a:pt x="73046" y="2178298"/>
                    <a:pt x="87794" y="2160272"/>
                  </a:cubicBezTo>
                  <a:cubicBezTo>
                    <a:pt x="102542" y="2142246"/>
                    <a:pt x="-179315" y="2173382"/>
                    <a:pt x="195949" y="2120943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447B7FC9-393B-4DCC-8A84-95F9F5BF2FCA}"/>
                </a:ext>
              </a:extLst>
            </p:cNvPr>
            <p:cNvSpPr/>
            <p:nvPr/>
          </p:nvSpPr>
          <p:spPr>
            <a:xfrm rot="10800000">
              <a:off x="5764627" y="4055960"/>
              <a:ext cx="1319726" cy="626190"/>
            </a:xfrm>
            <a:custGeom>
              <a:avLst/>
              <a:gdLst>
                <a:gd name="connsiteX0" fmla="*/ 195949 w 9153152"/>
                <a:gd name="connsiteY0" fmla="*/ 2120943 h 4256056"/>
                <a:gd name="connsiteX1" fmla="*/ 2339381 w 9153152"/>
                <a:gd name="connsiteY1" fmla="*/ 1845640 h 4256056"/>
                <a:gd name="connsiteX2" fmla="*/ 3361936 w 9153152"/>
                <a:gd name="connsiteY2" fmla="*/ 1059059 h 4256056"/>
                <a:gd name="connsiteX3" fmla="*/ 4089523 w 9153152"/>
                <a:gd name="connsiteY3" fmla="*/ 164324 h 4256056"/>
                <a:gd name="connsiteX4" fmla="*/ 4708955 w 9153152"/>
                <a:gd name="connsiteY4" fmla="*/ 7007 h 4256056"/>
                <a:gd name="connsiteX5" fmla="*/ 5249730 w 9153152"/>
                <a:gd name="connsiteY5" fmla="*/ 262646 h 4256056"/>
                <a:gd name="connsiteX6" fmla="*/ 5810168 w 9153152"/>
                <a:gd name="connsiteY6" fmla="*/ 980401 h 4256056"/>
                <a:gd name="connsiteX7" fmla="*/ 6518091 w 9153152"/>
                <a:gd name="connsiteY7" fmla="*/ 1698156 h 4256056"/>
                <a:gd name="connsiteX8" fmla="*/ 9153136 w 9153152"/>
                <a:gd name="connsiteY8" fmla="*/ 2179936 h 4256056"/>
                <a:gd name="connsiteX9" fmla="*/ 6557420 w 9153152"/>
                <a:gd name="connsiteY9" fmla="*/ 2671549 h 4256056"/>
                <a:gd name="connsiteX10" fmla="*/ 5367717 w 9153152"/>
                <a:gd name="connsiteY10" fmla="*/ 3890749 h 4256056"/>
                <a:gd name="connsiteX11" fmla="*/ 4561471 w 9153152"/>
                <a:gd name="connsiteY11" fmla="*/ 4254543 h 4256056"/>
                <a:gd name="connsiteX12" fmla="*/ 3774891 w 9153152"/>
                <a:gd name="connsiteY12" fmla="*/ 3792427 h 4256056"/>
                <a:gd name="connsiteX13" fmla="*/ 3204620 w 9153152"/>
                <a:gd name="connsiteY13" fmla="*/ 2907524 h 4256056"/>
                <a:gd name="connsiteX14" fmla="*/ 2713007 w 9153152"/>
                <a:gd name="connsiteY14" fmla="*/ 2612556 h 4256056"/>
                <a:gd name="connsiteX15" fmla="*/ 2132904 w 9153152"/>
                <a:gd name="connsiteY15" fmla="*/ 2514233 h 4256056"/>
                <a:gd name="connsiteX16" fmla="*/ 549910 w 9153152"/>
                <a:gd name="connsiteY16" fmla="*/ 2376582 h 4256056"/>
                <a:gd name="connsiteX17" fmla="*/ 215613 w 9153152"/>
                <a:gd name="connsiteY17" fmla="*/ 2327420 h 4256056"/>
                <a:gd name="connsiteX18" fmla="*/ 107459 w 9153152"/>
                <a:gd name="connsiteY18" fmla="*/ 2248762 h 4256056"/>
                <a:gd name="connsiteX19" fmla="*/ 87794 w 9153152"/>
                <a:gd name="connsiteY19" fmla="*/ 2160272 h 4256056"/>
                <a:gd name="connsiteX20" fmla="*/ 195949 w 9153152"/>
                <a:gd name="connsiteY20" fmla="*/ 2120943 h 42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53152" h="4256056">
                  <a:moveTo>
                    <a:pt x="195949" y="2120943"/>
                  </a:moveTo>
                  <a:cubicBezTo>
                    <a:pt x="571213" y="2068504"/>
                    <a:pt x="1811717" y="2022621"/>
                    <a:pt x="2339381" y="1845640"/>
                  </a:cubicBezTo>
                  <a:cubicBezTo>
                    <a:pt x="2867046" y="1668659"/>
                    <a:pt x="3070246" y="1339278"/>
                    <a:pt x="3361936" y="1059059"/>
                  </a:cubicBezTo>
                  <a:cubicBezTo>
                    <a:pt x="3653626" y="778840"/>
                    <a:pt x="3865020" y="339666"/>
                    <a:pt x="4089523" y="164324"/>
                  </a:cubicBezTo>
                  <a:cubicBezTo>
                    <a:pt x="4314026" y="-11018"/>
                    <a:pt x="4515587" y="-9380"/>
                    <a:pt x="4708955" y="7007"/>
                  </a:cubicBezTo>
                  <a:cubicBezTo>
                    <a:pt x="4902323" y="23394"/>
                    <a:pt x="5066195" y="100414"/>
                    <a:pt x="5249730" y="262646"/>
                  </a:cubicBezTo>
                  <a:cubicBezTo>
                    <a:pt x="5433265" y="424878"/>
                    <a:pt x="5598775" y="741149"/>
                    <a:pt x="5810168" y="980401"/>
                  </a:cubicBezTo>
                  <a:cubicBezTo>
                    <a:pt x="6021562" y="1219653"/>
                    <a:pt x="5960930" y="1498233"/>
                    <a:pt x="6518091" y="1698156"/>
                  </a:cubicBezTo>
                  <a:cubicBezTo>
                    <a:pt x="7075252" y="1898078"/>
                    <a:pt x="9146581" y="2017704"/>
                    <a:pt x="9153136" y="2179936"/>
                  </a:cubicBezTo>
                  <a:cubicBezTo>
                    <a:pt x="9159691" y="2342168"/>
                    <a:pt x="7188323" y="2386414"/>
                    <a:pt x="6557420" y="2671549"/>
                  </a:cubicBezTo>
                  <a:cubicBezTo>
                    <a:pt x="5926517" y="2956684"/>
                    <a:pt x="5700375" y="3626917"/>
                    <a:pt x="5367717" y="3890749"/>
                  </a:cubicBezTo>
                  <a:cubicBezTo>
                    <a:pt x="5035059" y="4154581"/>
                    <a:pt x="4826942" y="4270930"/>
                    <a:pt x="4561471" y="4254543"/>
                  </a:cubicBezTo>
                  <a:cubicBezTo>
                    <a:pt x="4296000" y="4238156"/>
                    <a:pt x="4001033" y="4016930"/>
                    <a:pt x="3774891" y="3792427"/>
                  </a:cubicBezTo>
                  <a:cubicBezTo>
                    <a:pt x="3548749" y="3567924"/>
                    <a:pt x="3381601" y="3104169"/>
                    <a:pt x="3204620" y="2907524"/>
                  </a:cubicBezTo>
                  <a:cubicBezTo>
                    <a:pt x="3027639" y="2710879"/>
                    <a:pt x="2891626" y="2678104"/>
                    <a:pt x="2713007" y="2612556"/>
                  </a:cubicBezTo>
                  <a:cubicBezTo>
                    <a:pt x="2534388" y="2547008"/>
                    <a:pt x="2493420" y="2553562"/>
                    <a:pt x="2132904" y="2514233"/>
                  </a:cubicBezTo>
                  <a:cubicBezTo>
                    <a:pt x="1772388" y="2474904"/>
                    <a:pt x="869458" y="2407717"/>
                    <a:pt x="549910" y="2376582"/>
                  </a:cubicBezTo>
                  <a:cubicBezTo>
                    <a:pt x="230362" y="2345447"/>
                    <a:pt x="289355" y="2348723"/>
                    <a:pt x="215613" y="2327420"/>
                  </a:cubicBezTo>
                  <a:cubicBezTo>
                    <a:pt x="141871" y="2306117"/>
                    <a:pt x="128762" y="2276620"/>
                    <a:pt x="107459" y="2248762"/>
                  </a:cubicBezTo>
                  <a:cubicBezTo>
                    <a:pt x="86156" y="2220904"/>
                    <a:pt x="73046" y="2178298"/>
                    <a:pt x="87794" y="2160272"/>
                  </a:cubicBezTo>
                  <a:cubicBezTo>
                    <a:pt x="102542" y="2142246"/>
                    <a:pt x="-179315" y="2173382"/>
                    <a:pt x="195949" y="2120943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1A1A95F1-4FEA-42B2-BB75-024A1214053C}"/>
              </a:ext>
            </a:extLst>
          </p:cNvPr>
          <p:cNvCxnSpPr/>
          <p:nvPr/>
        </p:nvCxnSpPr>
        <p:spPr>
          <a:xfrm>
            <a:off x="6312309" y="3867561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0B2651D-F079-4A41-99F3-67B8717DE093}"/>
              </a:ext>
            </a:extLst>
          </p:cNvPr>
          <p:cNvCxnSpPr/>
          <p:nvPr/>
        </p:nvCxnSpPr>
        <p:spPr>
          <a:xfrm>
            <a:off x="6252496" y="3868993"/>
            <a:ext cx="0" cy="914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F7B1DEF6-4BD5-4D80-AAF1-799A4A26150A}"/>
              </a:ext>
            </a:extLst>
          </p:cNvPr>
          <p:cNvCxnSpPr/>
          <p:nvPr/>
        </p:nvCxnSpPr>
        <p:spPr>
          <a:xfrm>
            <a:off x="5722373" y="3864077"/>
            <a:ext cx="0" cy="914400"/>
          </a:xfrm>
          <a:prstGeom prst="line">
            <a:avLst/>
          </a:prstGeom>
          <a:ln w="19050">
            <a:solidFill>
              <a:srgbClr val="EC7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0" name="对象 179">
            <a:extLst>
              <a:ext uri="{FF2B5EF4-FFF2-40B4-BE49-F238E27FC236}">
                <a16:creationId xmlns:a16="http://schemas.microsoft.com/office/drawing/2014/main" id="{9D861C0B-CA2F-42C8-BB46-E65E8C2D6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13934"/>
              </p:ext>
            </p:extLst>
          </p:nvPr>
        </p:nvGraphicFramePr>
        <p:xfrm>
          <a:off x="5941652" y="3727681"/>
          <a:ext cx="319464" cy="27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6" name="Equation" r:id="rId26" imgW="177480" imgH="152280" progId="Equation.DSMT4">
                  <p:embed/>
                </p:oleObj>
              </mc:Choice>
              <mc:Fallback>
                <p:oleObj name="Equation" r:id="rId26" imgW="1774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941652" y="3727681"/>
                        <a:ext cx="319464" cy="274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对象 180">
            <a:extLst>
              <a:ext uri="{FF2B5EF4-FFF2-40B4-BE49-F238E27FC236}">
                <a16:creationId xmlns:a16="http://schemas.microsoft.com/office/drawing/2014/main" id="{D3D59B0B-8393-4392-BC60-22B226BA6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219895"/>
              </p:ext>
            </p:extLst>
          </p:nvPr>
        </p:nvGraphicFramePr>
        <p:xfrm>
          <a:off x="6335967" y="3728833"/>
          <a:ext cx="708264" cy="29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7" name="Equation" r:id="rId28" imgW="393480" imgH="164880" progId="Equation.DSMT4">
                  <p:embed/>
                </p:oleObj>
              </mc:Choice>
              <mc:Fallback>
                <p:oleObj name="Equation" r:id="rId28" imgW="393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335967" y="3728833"/>
                        <a:ext cx="708264" cy="296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对象 181">
            <a:extLst>
              <a:ext uri="{FF2B5EF4-FFF2-40B4-BE49-F238E27FC236}">
                <a16:creationId xmlns:a16="http://schemas.microsoft.com/office/drawing/2014/main" id="{732A056B-5238-4B53-9965-BEBFFA2C5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84466"/>
              </p:ext>
            </p:extLst>
          </p:nvPr>
        </p:nvGraphicFramePr>
        <p:xfrm>
          <a:off x="5435292" y="3773951"/>
          <a:ext cx="251424" cy="25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8" name="Equation" r:id="rId30" imgW="139680" imgH="139680" progId="Equation.DSMT4">
                  <p:embed/>
                </p:oleObj>
              </mc:Choice>
              <mc:Fallback>
                <p:oleObj name="Equation" r:id="rId30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435292" y="3773951"/>
                        <a:ext cx="251424" cy="251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13E7C12-B04E-4075-8A34-C7475396A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19234"/>
              </p:ext>
            </p:extLst>
          </p:nvPr>
        </p:nvGraphicFramePr>
        <p:xfrm>
          <a:off x="1835150" y="4524375"/>
          <a:ext cx="307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9" name="Equation" r:id="rId32" imgW="1536480" imgH="380880" progId="Equation.DSMT4">
                  <p:embed/>
                </p:oleObj>
              </mc:Choice>
              <mc:Fallback>
                <p:oleObj name="Equation" r:id="rId32" imgW="1536480" imgH="3808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920534F-8756-4E46-927B-31A15D91B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835150" y="4524375"/>
                        <a:ext cx="3073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组合 66">
            <a:extLst>
              <a:ext uri="{FF2B5EF4-FFF2-40B4-BE49-F238E27FC236}">
                <a16:creationId xmlns:a16="http://schemas.microsoft.com/office/drawing/2014/main" id="{A302EB54-03BA-497E-B07D-82C540D11EA9}"/>
              </a:ext>
            </a:extLst>
          </p:cNvPr>
          <p:cNvGrpSpPr/>
          <p:nvPr/>
        </p:nvGrpSpPr>
        <p:grpSpPr>
          <a:xfrm>
            <a:off x="983226" y="5422183"/>
            <a:ext cx="1091382" cy="553998"/>
            <a:chOff x="10943303" y="5166544"/>
            <a:chExt cx="1091382" cy="553998"/>
          </a:xfrm>
        </p:grpSpPr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6DAD36F1-394A-4B4B-B931-9F3E50F90733}"/>
                </a:ext>
              </a:extLst>
            </p:cNvPr>
            <p:cNvCxnSpPr>
              <a:cxnSpLocks/>
            </p:cNvCxnSpPr>
            <p:nvPr/>
          </p:nvCxnSpPr>
          <p:spPr>
            <a:xfrm>
              <a:off x="10943303" y="5429557"/>
              <a:ext cx="6980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938E3DB-BBC4-486F-9C67-5226DBC35387}"/>
                </a:ext>
              </a:extLst>
            </p:cNvPr>
            <p:cNvSpPr txBox="1"/>
            <p:nvPr/>
          </p:nvSpPr>
          <p:spPr>
            <a:xfrm>
              <a:off x="11653951" y="5166544"/>
              <a:ext cx="3807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b="1" dirty="0">
                  <a:latin typeface="+mj-ea"/>
                  <a:ea typeface="+mj-ea"/>
                  <a:cs typeface="Times New Roman" panose="02020603050405020304" pitchFamily="18" charset="0"/>
                </a:rPr>
                <a:t>x</a:t>
              </a:r>
              <a:endParaRPr lang="zh-CN" altLang="en-US" sz="29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FC27C180-C2C9-455D-8AB9-694FFE0173A6}"/>
              </a:ext>
            </a:extLst>
          </p:cNvPr>
          <p:cNvSpPr txBox="1"/>
          <p:nvPr/>
        </p:nvSpPr>
        <p:spPr>
          <a:xfrm>
            <a:off x="7794842" y="5625225"/>
            <a:ext cx="123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忽略 </a:t>
            </a:r>
            <a:r>
              <a:rPr lang="en-US" altLang="zh-CN" sz="2000" b="1" dirty="0">
                <a:solidFill>
                  <a:schemeClr val="accent1"/>
                </a:solidFill>
              </a:rPr>
              <a:t>SFG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37E8B10-A861-40BF-9D79-E766C160B07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78F7C9-F186-4D6F-8B86-63A9BD108BE3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中的相位匹配 也分 频率 和 波矢匹配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=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脉冲光谱内 一系列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DFG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（忽略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SFG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CE9D02F-129F-4AAB-A014-864965B06CB9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75" name="卷形: 垂直 74">
              <a:extLst>
                <a:ext uri="{FF2B5EF4-FFF2-40B4-BE49-F238E27FC236}">
                  <a16:creationId xmlns:a16="http://schemas.microsoft.com/office/drawing/2014/main" id="{84A7E782-9B11-4A9B-BCEE-870C81649F3F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标题 1">
              <a:extLst>
                <a:ext uri="{FF2B5EF4-FFF2-40B4-BE49-F238E27FC236}">
                  <a16:creationId xmlns:a16="http://schemas.microsoft.com/office/drawing/2014/main" id="{FCEDB4D6-7B1E-4526-837B-CDAA1F14A47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22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70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7EFF2648-6FB6-4473-86BE-11BAA7465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058" y="2200275"/>
          <a:ext cx="679926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84" name="Equation" r:id="rId4" imgW="3098520" imgH="698400" progId="Equation.DSMT4">
                  <p:embed/>
                </p:oleObj>
              </mc:Choice>
              <mc:Fallback>
                <p:oleObj name="Equation" r:id="rId4" imgW="3098520" imgH="69840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7EFF2648-6FB6-4473-86BE-11BAA7465C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058" y="2200275"/>
                        <a:ext cx="6799262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2858" y="104892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85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04892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86" name="Equation" r:id="rId8" imgW="838080" imgH="482400" progId="Equation.DSMT4">
                  <p:embed/>
                </p:oleObj>
              </mc:Choice>
              <mc:Fallback>
                <p:oleObj name="Equation" r:id="rId8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06C4732-972F-466D-962D-B5BA23517B2A}"/>
              </a:ext>
            </a:extLst>
          </p:cNvPr>
          <p:cNvGrpSpPr/>
          <p:nvPr/>
        </p:nvGrpSpPr>
        <p:grpSpPr>
          <a:xfrm>
            <a:off x="148100" y="3814916"/>
            <a:ext cx="1690534" cy="2483720"/>
            <a:chOff x="148100" y="3814916"/>
            <a:chExt cx="1690534" cy="2483720"/>
          </a:xfrm>
        </p:grpSpPr>
        <p:pic>
          <p:nvPicPr>
            <p:cNvPr id="54" name="图片 53" descr="图片包含 雷达图&#10;&#10;描述已自动生成">
              <a:extLst>
                <a:ext uri="{FF2B5EF4-FFF2-40B4-BE49-F238E27FC236}">
                  <a16:creationId xmlns:a16="http://schemas.microsoft.com/office/drawing/2014/main" id="{1EDD813E-4582-4843-AA7F-2DEBE219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55" name="图片 54" descr="背景图案&#10;&#10;描述已自动生成">
              <a:extLst>
                <a:ext uri="{FF2B5EF4-FFF2-40B4-BE49-F238E27FC236}">
                  <a16:creationId xmlns:a16="http://schemas.microsoft.com/office/drawing/2014/main" id="{216AE0A4-1E26-4CC1-8D01-970761B5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975D62E-0AF7-4491-880E-8DE466754EEF}"/>
              </a:ext>
            </a:extLst>
          </p:cNvPr>
          <p:cNvGrpSpPr/>
          <p:nvPr/>
        </p:nvGrpSpPr>
        <p:grpSpPr>
          <a:xfrm>
            <a:off x="76422" y="5676897"/>
            <a:ext cx="933226" cy="690725"/>
            <a:chOff x="8229525" y="5419725"/>
            <a:chExt cx="1866975" cy="1381839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32DF537-CD83-4150-A553-9126BB618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0380" y="5419725"/>
              <a:ext cx="1156120" cy="819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ABA0889-D4C5-43AD-AE61-3FBC75605B86}"/>
                </a:ext>
              </a:extLst>
            </p:cNvPr>
            <p:cNvSpPr txBox="1"/>
            <p:nvPr/>
          </p:nvSpPr>
          <p:spPr>
            <a:xfrm>
              <a:off x="8229525" y="6001119"/>
              <a:ext cx="1085706" cy="80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Times New Roman" panose="02020603050405020304" pitchFamily="18" charset="0"/>
                </a:rPr>
                <a:t>-y</a:t>
              </a:r>
              <a:endParaRPr lang="zh-CN" altLang="en-US" sz="14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60896AE7-A0FA-4CAD-A239-18E46EF1F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1198563"/>
          <a:ext cx="83629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87" name="Equation" r:id="rId12" imgW="4140000" imgH="520560" progId="Equation.DSMT4">
                  <p:embed/>
                </p:oleObj>
              </mc:Choice>
              <mc:Fallback>
                <p:oleObj name="Equation" r:id="rId12" imgW="4140000" imgH="520560" progId="Equation.DSMT4">
                  <p:embed/>
                  <p:pic>
                    <p:nvPicPr>
                      <p:cNvPr id="111" name="对象 110">
                        <a:extLst>
                          <a:ext uri="{FF2B5EF4-FFF2-40B4-BE49-F238E27FC236}">
                            <a16:creationId xmlns:a16="http://schemas.microsoft.com/office/drawing/2014/main" id="{60896AE7-A0FA-4CAD-A239-18E46EF1F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2938" y="1198563"/>
                        <a:ext cx="83629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9179673-F917-426E-B7DD-DE3BEF8F6009}"/>
              </a:ext>
            </a:extLst>
          </p:cNvPr>
          <p:cNvSpPr/>
          <p:nvPr/>
        </p:nvSpPr>
        <p:spPr>
          <a:xfrm>
            <a:off x="5791200" y="1289050"/>
            <a:ext cx="447675" cy="2730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AB08DF9E-1D75-4687-84D2-FC23DC6C76D1}"/>
              </a:ext>
            </a:extLst>
          </p:cNvPr>
          <p:cNvSpPr/>
          <p:nvPr/>
        </p:nvSpPr>
        <p:spPr>
          <a:xfrm>
            <a:off x="7899401" y="1384300"/>
            <a:ext cx="679450" cy="419100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E7794AC7-4441-4F52-8C19-0A6578C38D19}"/>
              </a:ext>
            </a:extLst>
          </p:cNvPr>
          <p:cNvGrpSpPr/>
          <p:nvPr/>
        </p:nvGrpSpPr>
        <p:grpSpPr>
          <a:xfrm>
            <a:off x="6775601" y="3298175"/>
            <a:ext cx="3102118" cy="3049439"/>
            <a:chOff x="4855546" y="2707625"/>
            <a:chExt cx="3102118" cy="3049439"/>
          </a:xfrm>
        </p:grpSpPr>
        <p:sp>
          <p:nvSpPr>
            <p:cNvPr id="148" name="标题 1">
              <a:extLst>
                <a:ext uri="{FF2B5EF4-FFF2-40B4-BE49-F238E27FC236}">
                  <a16:creationId xmlns:a16="http://schemas.microsoft.com/office/drawing/2014/main" id="{4D1BDFC1-6222-466A-903F-DADA51A9D50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08843" y="4478607"/>
              <a:ext cx="748821" cy="54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x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1167740-5D36-41EA-9F79-6FC0A4EBBC89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78" y="3198896"/>
              <a:ext cx="0" cy="154991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C2C13963-2BAC-459D-92F3-56103C52D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100" y="4747326"/>
              <a:ext cx="984175" cy="6912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27A1BE1D-30E7-46CA-AA72-4E8D87603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8506" y="4748820"/>
              <a:ext cx="155079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标题 1">
              <a:extLst>
                <a:ext uri="{FF2B5EF4-FFF2-40B4-BE49-F238E27FC236}">
                  <a16:creationId xmlns:a16="http://schemas.microsoft.com/office/drawing/2014/main" id="{1CDEB43D-7B3D-4907-A81B-3F9C6387570D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4855546" y="5220565"/>
              <a:ext cx="781763" cy="53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</a:t>
              </a: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y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3" name="标题 1">
              <a:extLst>
                <a:ext uri="{FF2B5EF4-FFF2-40B4-BE49-F238E27FC236}">
                  <a16:creationId xmlns:a16="http://schemas.microsoft.com/office/drawing/2014/main" id="{428B0E5B-46ED-494E-99BA-28E618F162D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3158" y="2707625"/>
              <a:ext cx="748812" cy="58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z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593B3DE-7E03-4409-9F40-FA4E214E1AF8}"/>
              </a:ext>
            </a:extLst>
          </p:cNvPr>
          <p:cNvCxnSpPr>
            <a:cxnSpLocks/>
          </p:cNvCxnSpPr>
          <p:nvPr/>
        </p:nvCxnSpPr>
        <p:spPr>
          <a:xfrm flipH="1">
            <a:off x="2028825" y="5339370"/>
            <a:ext cx="574747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E2A73A9C-4E45-4099-9C0E-4B6EFE41E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8455" y="4721225"/>
          <a:ext cx="854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88" name="Equation" r:id="rId14" imgW="304560" imgH="203040" progId="Equation.DSMT4">
                  <p:embed/>
                </p:oleObj>
              </mc:Choice>
              <mc:Fallback>
                <p:oleObj name="Equation" r:id="rId14" imgW="304560" imgH="20304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E2A73A9C-4E45-4099-9C0E-4B6EFE41E5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98455" y="4721225"/>
                        <a:ext cx="85407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0C8F0E0B-249B-4EDD-B42B-6755ED33EEFF}"/>
              </a:ext>
            </a:extLst>
          </p:cNvPr>
          <p:cNvCxnSpPr>
            <a:cxnSpLocks/>
          </p:cNvCxnSpPr>
          <p:nvPr/>
        </p:nvCxnSpPr>
        <p:spPr>
          <a:xfrm flipH="1">
            <a:off x="2019300" y="5339370"/>
            <a:ext cx="4038602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对象 157">
            <a:extLst>
              <a:ext uri="{FF2B5EF4-FFF2-40B4-BE49-F238E27FC236}">
                <a16:creationId xmlns:a16="http://schemas.microsoft.com/office/drawing/2014/main" id="{9FAAC9E0-28D1-4484-B5F3-A7D655073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2730" y="4729163"/>
          <a:ext cx="53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89" name="Equation" r:id="rId16" imgW="190440" imgH="203040" progId="Equation.DSMT4">
                  <p:embed/>
                </p:oleObj>
              </mc:Choice>
              <mc:Fallback>
                <p:oleObj name="Equation" r:id="rId16" imgW="190440" imgH="203040" progId="Equation.DSMT4">
                  <p:embed/>
                  <p:pic>
                    <p:nvPicPr>
                      <p:cNvPr id="158" name="对象 157">
                        <a:extLst>
                          <a:ext uri="{FF2B5EF4-FFF2-40B4-BE49-F238E27FC236}">
                            <a16:creationId xmlns:a16="http://schemas.microsoft.com/office/drawing/2014/main" id="{9FAAC9E0-28D1-4484-B5F3-A7D655073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42730" y="4729163"/>
                        <a:ext cx="5334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E31080DC-7B99-493A-8643-0A7FAE96663C}"/>
              </a:ext>
            </a:extLst>
          </p:cNvPr>
          <p:cNvCxnSpPr>
            <a:cxnSpLocks/>
          </p:cNvCxnSpPr>
          <p:nvPr/>
        </p:nvCxnSpPr>
        <p:spPr>
          <a:xfrm flipV="1">
            <a:off x="5600700" y="5334013"/>
            <a:ext cx="2167705" cy="7715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对象 160">
            <a:extLst>
              <a:ext uri="{FF2B5EF4-FFF2-40B4-BE49-F238E27FC236}">
                <a16:creationId xmlns:a16="http://schemas.microsoft.com/office/drawing/2014/main" id="{B469512C-6B4F-45C3-A91F-14151334E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59394"/>
              </p:ext>
            </p:extLst>
          </p:nvPr>
        </p:nvGraphicFramePr>
        <p:xfrm>
          <a:off x="5861266" y="5949467"/>
          <a:ext cx="6032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90" name="Equation" r:id="rId18" imgW="215640" imgH="164880" progId="Equation.DSMT4">
                  <p:embed/>
                </p:oleObj>
              </mc:Choice>
              <mc:Fallback>
                <p:oleObj name="Equation" r:id="rId18" imgW="215640" imgH="164880" progId="Equation.DSMT4">
                  <p:embed/>
                  <p:pic>
                    <p:nvPicPr>
                      <p:cNvPr id="161" name="对象 160">
                        <a:extLst>
                          <a:ext uri="{FF2B5EF4-FFF2-40B4-BE49-F238E27FC236}">
                            <a16:creationId xmlns:a16="http://schemas.microsoft.com/office/drawing/2014/main" id="{B469512C-6B4F-45C3-A91F-14151334EF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61266" y="5949467"/>
                        <a:ext cx="6032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9B5FC7A-2D1A-49EC-A51D-B5236229B242}"/>
              </a:ext>
            </a:extLst>
          </p:cNvPr>
          <p:cNvGrpSpPr/>
          <p:nvPr/>
        </p:nvGrpSpPr>
        <p:grpSpPr>
          <a:xfrm>
            <a:off x="5068829" y="4821653"/>
            <a:ext cx="1482536" cy="1283872"/>
            <a:chOff x="5464175" y="4821653"/>
            <a:chExt cx="1482536" cy="1283872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0155F79F-9DED-4303-9841-6CB395B46BE0}"/>
                </a:ext>
              </a:extLst>
            </p:cNvPr>
            <p:cNvGrpSpPr/>
            <p:nvPr/>
          </p:nvGrpSpPr>
          <p:grpSpPr>
            <a:xfrm>
              <a:off x="5464175" y="5334005"/>
              <a:ext cx="927104" cy="771520"/>
              <a:chOff x="4930775" y="5286380"/>
              <a:chExt cx="927104" cy="771520"/>
            </a:xfrm>
          </p:grpSpPr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778C3D5A-1DED-4E4D-BB4A-8E222085B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7350" y="5286380"/>
                <a:ext cx="390529" cy="771520"/>
              </a:xfrm>
              <a:prstGeom prst="line">
                <a:avLst/>
              </a:prstGeom>
              <a:ln w="38100">
                <a:solidFill>
                  <a:srgbClr val="EC7C30"/>
                </a:solidFill>
                <a:prstDash val="solid"/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67" name="对象 166">
                <a:extLst>
                  <a:ext uri="{FF2B5EF4-FFF2-40B4-BE49-F238E27FC236}">
                    <a16:creationId xmlns:a16="http://schemas.microsoft.com/office/drawing/2014/main" id="{B81AC80F-3CA0-4190-889A-5C9FCD6567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30775" y="5440363"/>
              <a:ext cx="496888" cy="568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4891" name="Equation" r:id="rId20" imgW="177480" imgH="203040" progId="Equation.DSMT4">
                      <p:embed/>
                    </p:oleObj>
                  </mc:Choice>
                  <mc:Fallback>
                    <p:oleObj name="Equation" r:id="rId20" imgW="177480" imgH="203040" progId="Equation.DSMT4">
                      <p:embed/>
                      <p:pic>
                        <p:nvPicPr>
                          <p:cNvPr id="167" name="对象 166">
                            <a:extLst>
                              <a:ext uri="{FF2B5EF4-FFF2-40B4-BE49-F238E27FC236}">
                                <a16:creationId xmlns:a16="http://schemas.microsoft.com/office/drawing/2014/main" id="{B81AC80F-3CA0-4190-889A-5C9FCD6567A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30775" y="5440363"/>
                            <a:ext cx="496888" cy="5683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" name="弧形 163">
              <a:extLst>
                <a:ext uri="{FF2B5EF4-FFF2-40B4-BE49-F238E27FC236}">
                  <a16:creationId xmlns:a16="http://schemas.microsoft.com/office/drawing/2014/main" id="{019BAC05-AE50-4D12-B614-DD1F34C16824}"/>
                </a:ext>
              </a:extLst>
            </p:cNvPr>
            <p:cNvSpPr/>
            <p:nvPr/>
          </p:nvSpPr>
          <p:spPr>
            <a:xfrm rot="9026784">
              <a:off x="5800320" y="4821653"/>
              <a:ext cx="1104567" cy="674810"/>
            </a:xfrm>
            <a:prstGeom prst="arc">
              <a:avLst>
                <a:gd name="adj1" fmla="val 14409201"/>
                <a:gd name="adj2" fmla="val 18463633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标题 1">
              <a:extLst>
                <a:ext uri="{FF2B5EF4-FFF2-40B4-BE49-F238E27FC236}">
                  <a16:creationId xmlns:a16="http://schemas.microsoft.com/office/drawing/2014/main" id="{B5D6544F-A154-4BED-B138-51A4A20FC3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97899" y="5345270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BB925263-E1C0-46F5-8392-D13F96A54180}"/>
              </a:ext>
            </a:extLst>
          </p:cNvPr>
          <p:cNvGrpSpPr/>
          <p:nvPr/>
        </p:nvGrpSpPr>
        <p:grpSpPr>
          <a:xfrm>
            <a:off x="1660525" y="3865340"/>
            <a:ext cx="6188075" cy="852710"/>
            <a:chOff x="1768679" y="3904669"/>
            <a:chExt cx="6188075" cy="852710"/>
          </a:xfrm>
        </p:grpSpPr>
        <p:graphicFrame>
          <p:nvGraphicFramePr>
            <p:cNvPr id="171" name="对象 170">
              <a:extLst>
                <a:ext uri="{FF2B5EF4-FFF2-40B4-BE49-F238E27FC236}">
                  <a16:creationId xmlns:a16="http://schemas.microsoft.com/office/drawing/2014/main" id="{2EBE22D2-8661-45F8-8472-75D8668A76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8679" y="3912829"/>
            <a:ext cx="6188075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92" name="Equation" r:id="rId22" imgW="1854000" imgH="253800" progId="Equation.DSMT4">
                    <p:embed/>
                  </p:oleObj>
                </mc:Choice>
                <mc:Fallback>
                  <p:oleObj name="Equation" r:id="rId22" imgW="1854000" imgH="253800" progId="Equation.DSMT4">
                    <p:embed/>
                    <p:pic>
                      <p:nvPicPr>
                        <p:cNvPr id="171" name="对象 170">
                          <a:extLst>
                            <a:ext uri="{FF2B5EF4-FFF2-40B4-BE49-F238E27FC236}">
                              <a16:creationId xmlns:a16="http://schemas.microsoft.com/office/drawing/2014/main" id="{2EBE22D2-8661-45F8-8472-75D8668A76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768679" y="3912829"/>
                          <a:ext cx="6188075" cy="844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对象 171">
              <a:extLst>
                <a:ext uri="{FF2B5EF4-FFF2-40B4-BE49-F238E27FC236}">
                  <a16:creationId xmlns:a16="http://schemas.microsoft.com/office/drawing/2014/main" id="{EDB1EFD3-2038-486A-AD5A-EABC4DEC30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6973" y="3904669"/>
            <a:ext cx="1803400" cy="75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93" name="Equation" r:id="rId24" imgW="609480" imgH="253800" progId="Equation.DSMT4">
                    <p:embed/>
                  </p:oleObj>
                </mc:Choice>
                <mc:Fallback>
                  <p:oleObj name="Equation" r:id="rId24" imgW="609480" imgH="253800" progId="Equation.DSMT4">
                    <p:embed/>
                    <p:pic>
                      <p:nvPicPr>
                        <p:cNvPr id="172" name="对象 171">
                          <a:extLst>
                            <a:ext uri="{FF2B5EF4-FFF2-40B4-BE49-F238E27FC236}">
                              <a16:creationId xmlns:a16="http://schemas.microsoft.com/office/drawing/2014/main" id="{EDB1EFD3-2038-486A-AD5A-EABC4DEC30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576973" y="3904669"/>
                          <a:ext cx="1803400" cy="7514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5B66A74A-2A15-4F48-A366-BD0EEB16FE0E}"/>
                </a:ext>
              </a:extLst>
            </p:cNvPr>
            <p:cNvSpPr/>
            <p:nvPr/>
          </p:nvSpPr>
          <p:spPr>
            <a:xfrm rot="10800000">
              <a:off x="2731375" y="4011715"/>
              <a:ext cx="1319726" cy="626190"/>
            </a:xfrm>
            <a:custGeom>
              <a:avLst/>
              <a:gdLst>
                <a:gd name="connsiteX0" fmla="*/ 195949 w 9153152"/>
                <a:gd name="connsiteY0" fmla="*/ 2120943 h 4256056"/>
                <a:gd name="connsiteX1" fmla="*/ 2339381 w 9153152"/>
                <a:gd name="connsiteY1" fmla="*/ 1845640 h 4256056"/>
                <a:gd name="connsiteX2" fmla="*/ 3361936 w 9153152"/>
                <a:gd name="connsiteY2" fmla="*/ 1059059 h 4256056"/>
                <a:gd name="connsiteX3" fmla="*/ 4089523 w 9153152"/>
                <a:gd name="connsiteY3" fmla="*/ 164324 h 4256056"/>
                <a:gd name="connsiteX4" fmla="*/ 4708955 w 9153152"/>
                <a:gd name="connsiteY4" fmla="*/ 7007 h 4256056"/>
                <a:gd name="connsiteX5" fmla="*/ 5249730 w 9153152"/>
                <a:gd name="connsiteY5" fmla="*/ 262646 h 4256056"/>
                <a:gd name="connsiteX6" fmla="*/ 5810168 w 9153152"/>
                <a:gd name="connsiteY6" fmla="*/ 980401 h 4256056"/>
                <a:gd name="connsiteX7" fmla="*/ 6518091 w 9153152"/>
                <a:gd name="connsiteY7" fmla="*/ 1698156 h 4256056"/>
                <a:gd name="connsiteX8" fmla="*/ 9153136 w 9153152"/>
                <a:gd name="connsiteY8" fmla="*/ 2179936 h 4256056"/>
                <a:gd name="connsiteX9" fmla="*/ 6557420 w 9153152"/>
                <a:gd name="connsiteY9" fmla="*/ 2671549 h 4256056"/>
                <a:gd name="connsiteX10" fmla="*/ 5367717 w 9153152"/>
                <a:gd name="connsiteY10" fmla="*/ 3890749 h 4256056"/>
                <a:gd name="connsiteX11" fmla="*/ 4561471 w 9153152"/>
                <a:gd name="connsiteY11" fmla="*/ 4254543 h 4256056"/>
                <a:gd name="connsiteX12" fmla="*/ 3774891 w 9153152"/>
                <a:gd name="connsiteY12" fmla="*/ 3792427 h 4256056"/>
                <a:gd name="connsiteX13" fmla="*/ 3204620 w 9153152"/>
                <a:gd name="connsiteY13" fmla="*/ 2907524 h 4256056"/>
                <a:gd name="connsiteX14" fmla="*/ 2713007 w 9153152"/>
                <a:gd name="connsiteY14" fmla="*/ 2612556 h 4256056"/>
                <a:gd name="connsiteX15" fmla="*/ 2132904 w 9153152"/>
                <a:gd name="connsiteY15" fmla="*/ 2514233 h 4256056"/>
                <a:gd name="connsiteX16" fmla="*/ 549910 w 9153152"/>
                <a:gd name="connsiteY16" fmla="*/ 2376582 h 4256056"/>
                <a:gd name="connsiteX17" fmla="*/ 215613 w 9153152"/>
                <a:gd name="connsiteY17" fmla="*/ 2327420 h 4256056"/>
                <a:gd name="connsiteX18" fmla="*/ 107459 w 9153152"/>
                <a:gd name="connsiteY18" fmla="*/ 2248762 h 4256056"/>
                <a:gd name="connsiteX19" fmla="*/ 87794 w 9153152"/>
                <a:gd name="connsiteY19" fmla="*/ 2160272 h 4256056"/>
                <a:gd name="connsiteX20" fmla="*/ 195949 w 9153152"/>
                <a:gd name="connsiteY20" fmla="*/ 2120943 h 42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53152" h="4256056">
                  <a:moveTo>
                    <a:pt x="195949" y="2120943"/>
                  </a:moveTo>
                  <a:cubicBezTo>
                    <a:pt x="571213" y="2068504"/>
                    <a:pt x="1811717" y="2022621"/>
                    <a:pt x="2339381" y="1845640"/>
                  </a:cubicBezTo>
                  <a:cubicBezTo>
                    <a:pt x="2867046" y="1668659"/>
                    <a:pt x="3070246" y="1339278"/>
                    <a:pt x="3361936" y="1059059"/>
                  </a:cubicBezTo>
                  <a:cubicBezTo>
                    <a:pt x="3653626" y="778840"/>
                    <a:pt x="3865020" y="339666"/>
                    <a:pt x="4089523" y="164324"/>
                  </a:cubicBezTo>
                  <a:cubicBezTo>
                    <a:pt x="4314026" y="-11018"/>
                    <a:pt x="4515587" y="-9380"/>
                    <a:pt x="4708955" y="7007"/>
                  </a:cubicBezTo>
                  <a:cubicBezTo>
                    <a:pt x="4902323" y="23394"/>
                    <a:pt x="5066195" y="100414"/>
                    <a:pt x="5249730" y="262646"/>
                  </a:cubicBezTo>
                  <a:cubicBezTo>
                    <a:pt x="5433265" y="424878"/>
                    <a:pt x="5598775" y="741149"/>
                    <a:pt x="5810168" y="980401"/>
                  </a:cubicBezTo>
                  <a:cubicBezTo>
                    <a:pt x="6021562" y="1219653"/>
                    <a:pt x="5960930" y="1498233"/>
                    <a:pt x="6518091" y="1698156"/>
                  </a:cubicBezTo>
                  <a:cubicBezTo>
                    <a:pt x="7075252" y="1898078"/>
                    <a:pt x="9146581" y="2017704"/>
                    <a:pt x="9153136" y="2179936"/>
                  </a:cubicBezTo>
                  <a:cubicBezTo>
                    <a:pt x="9159691" y="2342168"/>
                    <a:pt x="7188323" y="2386414"/>
                    <a:pt x="6557420" y="2671549"/>
                  </a:cubicBezTo>
                  <a:cubicBezTo>
                    <a:pt x="5926517" y="2956684"/>
                    <a:pt x="5700375" y="3626917"/>
                    <a:pt x="5367717" y="3890749"/>
                  </a:cubicBezTo>
                  <a:cubicBezTo>
                    <a:pt x="5035059" y="4154581"/>
                    <a:pt x="4826942" y="4270930"/>
                    <a:pt x="4561471" y="4254543"/>
                  </a:cubicBezTo>
                  <a:cubicBezTo>
                    <a:pt x="4296000" y="4238156"/>
                    <a:pt x="4001033" y="4016930"/>
                    <a:pt x="3774891" y="3792427"/>
                  </a:cubicBezTo>
                  <a:cubicBezTo>
                    <a:pt x="3548749" y="3567924"/>
                    <a:pt x="3381601" y="3104169"/>
                    <a:pt x="3204620" y="2907524"/>
                  </a:cubicBezTo>
                  <a:cubicBezTo>
                    <a:pt x="3027639" y="2710879"/>
                    <a:pt x="2891626" y="2678104"/>
                    <a:pt x="2713007" y="2612556"/>
                  </a:cubicBezTo>
                  <a:cubicBezTo>
                    <a:pt x="2534388" y="2547008"/>
                    <a:pt x="2493420" y="2553562"/>
                    <a:pt x="2132904" y="2514233"/>
                  </a:cubicBezTo>
                  <a:cubicBezTo>
                    <a:pt x="1772388" y="2474904"/>
                    <a:pt x="869458" y="2407717"/>
                    <a:pt x="549910" y="2376582"/>
                  </a:cubicBezTo>
                  <a:cubicBezTo>
                    <a:pt x="230362" y="2345447"/>
                    <a:pt x="289355" y="2348723"/>
                    <a:pt x="215613" y="2327420"/>
                  </a:cubicBezTo>
                  <a:cubicBezTo>
                    <a:pt x="141871" y="2306117"/>
                    <a:pt x="128762" y="2276620"/>
                    <a:pt x="107459" y="2248762"/>
                  </a:cubicBezTo>
                  <a:cubicBezTo>
                    <a:pt x="86156" y="2220904"/>
                    <a:pt x="73046" y="2178298"/>
                    <a:pt x="87794" y="2160272"/>
                  </a:cubicBezTo>
                  <a:cubicBezTo>
                    <a:pt x="102542" y="2142246"/>
                    <a:pt x="-179315" y="2173382"/>
                    <a:pt x="195949" y="2120943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447B7FC9-393B-4DCC-8A84-95F9F5BF2FCA}"/>
                </a:ext>
              </a:extLst>
            </p:cNvPr>
            <p:cNvSpPr/>
            <p:nvPr/>
          </p:nvSpPr>
          <p:spPr>
            <a:xfrm rot="10800000">
              <a:off x="5764627" y="4055960"/>
              <a:ext cx="1319726" cy="626190"/>
            </a:xfrm>
            <a:custGeom>
              <a:avLst/>
              <a:gdLst>
                <a:gd name="connsiteX0" fmla="*/ 195949 w 9153152"/>
                <a:gd name="connsiteY0" fmla="*/ 2120943 h 4256056"/>
                <a:gd name="connsiteX1" fmla="*/ 2339381 w 9153152"/>
                <a:gd name="connsiteY1" fmla="*/ 1845640 h 4256056"/>
                <a:gd name="connsiteX2" fmla="*/ 3361936 w 9153152"/>
                <a:gd name="connsiteY2" fmla="*/ 1059059 h 4256056"/>
                <a:gd name="connsiteX3" fmla="*/ 4089523 w 9153152"/>
                <a:gd name="connsiteY3" fmla="*/ 164324 h 4256056"/>
                <a:gd name="connsiteX4" fmla="*/ 4708955 w 9153152"/>
                <a:gd name="connsiteY4" fmla="*/ 7007 h 4256056"/>
                <a:gd name="connsiteX5" fmla="*/ 5249730 w 9153152"/>
                <a:gd name="connsiteY5" fmla="*/ 262646 h 4256056"/>
                <a:gd name="connsiteX6" fmla="*/ 5810168 w 9153152"/>
                <a:gd name="connsiteY6" fmla="*/ 980401 h 4256056"/>
                <a:gd name="connsiteX7" fmla="*/ 6518091 w 9153152"/>
                <a:gd name="connsiteY7" fmla="*/ 1698156 h 4256056"/>
                <a:gd name="connsiteX8" fmla="*/ 9153136 w 9153152"/>
                <a:gd name="connsiteY8" fmla="*/ 2179936 h 4256056"/>
                <a:gd name="connsiteX9" fmla="*/ 6557420 w 9153152"/>
                <a:gd name="connsiteY9" fmla="*/ 2671549 h 4256056"/>
                <a:gd name="connsiteX10" fmla="*/ 5367717 w 9153152"/>
                <a:gd name="connsiteY10" fmla="*/ 3890749 h 4256056"/>
                <a:gd name="connsiteX11" fmla="*/ 4561471 w 9153152"/>
                <a:gd name="connsiteY11" fmla="*/ 4254543 h 4256056"/>
                <a:gd name="connsiteX12" fmla="*/ 3774891 w 9153152"/>
                <a:gd name="connsiteY12" fmla="*/ 3792427 h 4256056"/>
                <a:gd name="connsiteX13" fmla="*/ 3204620 w 9153152"/>
                <a:gd name="connsiteY13" fmla="*/ 2907524 h 4256056"/>
                <a:gd name="connsiteX14" fmla="*/ 2713007 w 9153152"/>
                <a:gd name="connsiteY14" fmla="*/ 2612556 h 4256056"/>
                <a:gd name="connsiteX15" fmla="*/ 2132904 w 9153152"/>
                <a:gd name="connsiteY15" fmla="*/ 2514233 h 4256056"/>
                <a:gd name="connsiteX16" fmla="*/ 549910 w 9153152"/>
                <a:gd name="connsiteY16" fmla="*/ 2376582 h 4256056"/>
                <a:gd name="connsiteX17" fmla="*/ 215613 w 9153152"/>
                <a:gd name="connsiteY17" fmla="*/ 2327420 h 4256056"/>
                <a:gd name="connsiteX18" fmla="*/ 107459 w 9153152"/>
                <a:gd name="connsiteY18" fmla="*/ 2248762 h 4256056"/>
                <a:gd name="connsiteX19" fmla="*/ 87794 w 9153152"/>
                <a:gd name="connsiteY19" fmla="*/ 2160272 h 4256056"/>
                <a:gd name="connsiteX20" fmla="*/ 195949 w 9153152"/>
                <a:gd name="connsiteY20" fmla="*/ 2120943 h 42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53152" h="4256056">
                  <a:moveTo>
                    <a:pt x="195949" y="2120943"/>
                  </a:moveTo>
                  <a:cubicBezTo>
                    <a:pt x="571213" y="2068504"/>
                    <a:pt x="1811717" y="2022621"/>
                    <a:pt x="2339381" y="1845640"/>
                  </a:cubicBezTo>
                  <a:cubicBezTo>
                    <a:pt x="2867046" y="1668659"/>
                    <a:pt x="3070246" y="1339278"/>
                    <a:pt x="3361936" y="1059059"/>
                  </a:cubicBezTo>
                  <a:cubicBezTo>
                    <a:pt x="3653626" y="778840"/>
                    <a:pt x="3865020" y="339666"/>
                    <a:pt x="4089523" y="164324"/>
                  </a:cubicBezTo>
                  <a:cubicBezTo>
                    <a:pt x="4314026" y="-11018"/>
                    <a:pt x="4515587" y="-9380"/>
                    <a:pt x="4708955" y="7007"/>
                  </a:cubicBezTo>
                  <a:cubicBezTo>
                    <a:pt x="4902323" y="23394"/>
                    <a:pt x="5066195" y="100414"/>
                    <a:pt x="5249730" y="262646"/>
                  </a:cubicBezTo>
                  <a:cubicBezTo>
                    <a:pt x="5433265" y="424878"/>
                    <a:pt x="5598775" y="741149"/>
                    <a:pt x="5810168" y="980401"/>
                  </a:cubicBezTo>
                  <a:cubicBezTo>
                    <a:pt x="6021562" y="1219653"/>
                    <a:pt x="5960930" y="1498233"/>
                    <a:pt x="6518091" y="1698156"/>
                  </a:cubicBezTo>
                  <a:cubicBezTo>
                    <a:pt x="7075252" y="1898078"/>
                    <a:pt x="9146581" y="2017704"/>
                    <a:pt x="9153136" y="2179936"/>
                  </a:cubicBezTo>
                  <a:cubicBezTo>
                    <a:pt x="9159691" y="2342168"/>
                    <a:pt x="7188323" y="2386414"/>
                    <a:pt x="6557420" y="2671549"/>
                  </a:cubicBezTo>
                  <a:cubicBezTo>
                    <a:pt x="5926517" y="2956684"/>
                    <a:pt x="5700375" y="3626917"/>
                    <a:pt x="5367717" y="3890749"/>
                  </a:cubicBezTo>
                  <a:cubicBezTo>
                    <a:pt x="5035059" y="4154581"/>
                    <a:pt x="4826942" y="4270930"/>
                    <a:pt x="4561471" y="4254543"/>
                  </a:cubicBezTo>
                  <a:cubicBezTo>
                    <a:pt x="4296000" y="4238156"/>
                    <a:pt x="4001033" y="4016930"/>
                    <a:pt x="3774891" y="3792427"/>
                  </a:cubicBezTo>
                  <a:cubicBezTo>
                    <a:pt x="3548749" y="3567924"/>
                    <a:pt x="3381601" y="3104169"/>
                    <a:pt x="3204620" y="2907524"/>
                  </a:cubicBezTo>
                  <a:cubicBezTo>
                    <a:pt x="3027639" y="2710879"/>
                    <a:pt x="2891626" y="2678104"/>
                    <a:pt x="2713007" y="2612556"/>
                  </a:cubicBezTo>
                  <a:cubicBezTo>
                    <a:pt x="2534388" y="2547008"/>
                    <a:pt x="2493420" y="2553562"/>
                    <a:pt x="2132904" y="2514233"/>
                  </a:cubicBezTo>
                  <a:cubicBezTo>
                    <a:pt x="1772388" y="2474904"/>
                    <a:pt x="869458" y="2407717"/>
                    <a:pt x="549910" y="2376582"/>
                  </a:cubicBezTo>
                  <a:cubicBezTo>
                    <a:pt x="230362" y="2345447"/>
                    <a:pt x="289355" y="2348723"/>
                    <a:pt x="215613" y="2327420"/>
                  </a:cubicBezTo>
                  <a:cubicBezTo>
                    <a:pt x="141871" y="2306117"/>
                    <a:pt x="128762" y="2276620"/>
                    <a:pt x="107459" y="2248762"/>
                  </a:cubicBezTo>
                  <a:cubicBezTo>
                    <a:pt x="86156" y="2220904"/>
                    <a:pt x="73046" y="2178298"/>
                    <a:pt x="87794" y="2160272"/>
                  </a:cubicBezTo>
                  <a:cubicBezTo>
                    <a:pt x="102542" y="2142246"/>
                    <a:pt x="-179315" y="2173382"/>
                    <a:pt x="195949" y="2120943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1A1A95F1-4FEA-42B2-BB75-024A1214053C}"/>
              </a:ext>
            </a:extLst>
          </p:cNvPr>
          <p:cNvCxnSpPr/>
          <p:nvPr/>
        </p:nvCxnSpPr>
        <p:spPr>
          <a:xfrm>
            <a:off x="6854621" y="3867561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0B2651D-F079-4A41-99F3-67B8717DE093}"/>
              </a:ext>
            </a:extLst>
          </p:cNvPr>
          <p:cNvCxnSpPr/>
          <p:nvPr/>
        </p:nvCxnSpPr>
        <p:spPr>
          <a:xfrm>
            <a:off x="6794808" y="3868993"/>
            <a:ext cx="0" cy="914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F7B1DEF6-4BD5-4D80-AAF1-799A4A26150A}"/>
              </a:ext>
            </a:extLst>
          </p:cNvPr>
          <p:cNvCxnSpPr/>
          <p:nvPr/>
        </p:nvCxnSpPr>
        <p:spPr>
          <a:xfrm>
            <a:off x="5722373" y="3864077"/>
            <a:ext cx="0" cy="914400"/>
          </a:xfrm>
          <a:prstGeom prst="line">
            <a:avLst/>
          </a:prstGeom>
          <a:ln w="19050">
            <a:solidFill>
              <a:srgbClr val="EC7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DA1A22F-7D36-49DC-9020-80CA8E6F2078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015038" y="1562099"/>
            <a:ext cx="0" cy="1181101"/>
          </a:xfrm>
          <a:prstGeom prst="line">
            <a:avLst/>
          </a:prstGeom>
          <a:ln w="31750">
            <a:solidFill>
              <a:srgbClr val="7F7F7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D15B472-348C-406A-97E4-90242FD89BC0}"/>
              </a:ext>
            </a:extLst>
          </p:cNvPr>
          <p:cNvGrpSpPr/>
          <p:nvPr/>
        </p:nvGrpSpPr>
        <p:grpSpPr>
          <a:xfrm>
            <a:off x="7490461" y="1803400"/>
            <a:ext cx="748665" cy="1673225"/>
            <a:chOff x="7490461" y="1803400"/>
            <a:chExt cx="748665" cy="1673225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31AB9E4-4C8F-4777-A272-98FB2D5AE6BE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>
              <a:off x="8239126" y="1803400"/>
              <a:ext cx="0" cy="1673225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763C3F33-1ECB-4675-A8F8-9134E7DBE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461" y="3460955"/>
              <a:ext cx="715327" cy="0"/>
            </a:xfrm>
            <a:prstGeom prst="line">
              <a:avLst/>
            </a:prstGeom>
            <a:ln w="31750">
              <a:solidFill>
                <a:srgbClr val="7F7F7F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4" name="对象 93">
            <a:extLst>
              <a:ext uri="{FF2B5EF4-FFF2-40B4-BE49-F238E27FC236}">
                <a16:creationId xmlns:a16="http://schemas.microsoft.com/office/drawing/2014/main" id="{007BB203-3D4D-467E-8C31-0DECAAD67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728445"/>
              </p:ext>
            </p:extLst>
          </p:nvPr>
        </p:nvGraphicFramePr>
        <p:xfrm>
          <a:off x="6484583" y="3727681"/>
          <a:ext cx="319464" cy="27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94" name="Equation" r:id="rId26" imgW="177480" imgH="152280" progId="Equation.DSMT4">
                  <p:embed/>
                </p:oleObj>
              </mc:Choice>
              <mc:Fallback>
                <p:oleObj name="Equation" r:id="rId26" imgW="177480" imgH="152280" progId="Equation.DSMT4">
                  <p:embed/>
                  <p:pic>
                    <p:nvPicPr>
                      <p:cNvPr id="180" name="对象 179">
                        <a:extLst>
                          <a:ext uri="{FF2B5EF4-FFF2-40B4-BE49-F238E27FC236}">
                            <a16:creationId xmlns:a16="http://schemas.microsoft.com/office/drawing/2014/main" id="{9D861C0B-CA2F-42C8-BB46-E65E8C2D68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484583" y="3727681"/>
                        <a:ext cx="319464" cy="274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7A2BA8B2-A5C1-46E7-8E18-6B714A8E4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49971"/>
              </p:ext>
            </p:extLst>
          </p:nvPr>
        </p:nvGraphicFramePr>
        <p:xfrm>
          <a:off x="6878898" y="3728833"/>
          <a:ext cx="708264" cy="29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95" name="Equation" r:id="rId28" imgW="393480" imgH="164880" progId="Equation.DSMT4">
                  <p:embed/>
                </p:oleObj>
              </mc:Choice>
              <mc:Fallback>
                <p:oleObj name="Equation" r:id="rId28" imgW="393480" imgH="164880" progId="Equation.DSMT4">
                  <p:embed/>
                  <p:pic>
                    <p:nvPicPr>
                      <p:cNvPr id="181" name="对象 180">
                        <a:extLst>
                          <a:ext uri="{FF2B5EF4-FFF2-40B4-BE49-F238E27FC236}">
                            <a16:creationId xmlns:a16="http://schemas.microsoft.com/office/drawing/2014/main" id="{D3D59B0B-8393-4392-BC60-22B226BA60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878898" y="3728833"/>
                        <a:ext cx="708264" cy="296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1A92865C-7394-40A0-815E-819810C1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354628"/>
              </p:ext>
            </p:extLst>
          </p:nvPr>
        </p:nvGraphicFramePr>
        <p:xfrm>
          <a:off x="5435292" y="3773951"/>
          <a:ext cx="251424" cy="25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96" name="Equation" r:id="rId30" imgW="139680" imgH="139680" progId="Equation.DSMT4">
                  <p:embed/>
                </p:oleObj>
              </mc:Choice>
              <mc:Fallback>
                <p:oleObj name="Equation" r:id="rId30" imgW="139680" imgH="139680" progId="Equation.DSMT4">
                  <p:embed/>
                  <p:pic>
                    <p:nvPicPr>
                      <p:cNvPr id="182" name="对象 181">
                        <a:extLst>
                          <a:ext uri="{FF2B5EF4-FFF2-40B4-BE49-F238E27FC236}">
                            <a16:creationId xmlns:a16="http://schemas.microsoft.com/office/drawing/2014/main" id="{732A056B-5238-4B53-9965-BEBFFA2C54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435292" y="3773951"/>
                        <a:ext cx="251424" cy="251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文本框 97">
            <a:extLst>
              <a:ext uri="{FF2B5EF4-FFF2-40B4-BE49-F238E27FC236}">
                <a16:creationId xmlns:a16="http://schemas.microsoft.com/office/drawing/2014/main" id="{855F6FF0-879F-475C-A0EF-E2B91A095A37}"/>
              </a:ext>
            </a:extLst>
          </p:cNvPr>
          <p:cNvSpPr txBox="1"/>
          <p:nvPr/>
        </p:nvSpPr>
        <p:spPr>
          <a:xfrm>
            <a:off x="1878495" y="5394061"/>
            <a:ext cx="376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所有满足相同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</a:rPr>
              <a:t>           相位匹配条件的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</a:rPr>
              <a:t>                      一系列</a:t>
            </a:r>
            <a:r>
              <a:rPr lang="en-US" altLang="zh-CN" sz="2000" b="1" dirty="0">
                <a:solidFill>
                  <a:schemeClr val="accent1"/>
                </a:solidFill>
              </a:rPr>
              <a:t> DFG </a:t>
            </a:r>
            <a:r>
              <a:rPr lang="zh-CN" altLang="en-US" sz="2000" b="1" dirty="0">
                <a:solidFill>
                  <a:schemeClr val="accent1"/>
                </a:solidFill>
              </a:rPr>
              <a:t>过程</a:t>
            </a:r>
          </a:p>
        </p:txBody>
      </p: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318F7B23-1603-4A06-91BE-B43E55264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81498"/>
              </p:ext>
            </p:extLst>
          </p:nvPr>
        </p:nvGraphicFramePr>
        <p:xfrm>
          <a:off x="1835150" y="4524375"/>
          <a:ext cx="307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97" name="Equation" r:id="rId32" imgW="1536480" imgH="380880" progId="Equation.DSMT4">
                  <p:embed/>
                </p:oleObj>
              </mc:Choice>
              <mc:Fallback>
                <p:oleObj name="Equation" r:id="rId32" imgW="1536480" imgH="38088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13E7C12-B04E-4075-8A34-C7475396AF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835150" y="4524375"/>
                        <a:ext cx="3073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>
            <a:extLst>
              <a:ext uri="{FF2B5EF4-FFF2-40B4-BE49-F238E27FC236}">
                <a16:creationId xmlns:a16="http://schemas.microsoft.com/office/drawing/2014/main" id="{DB750E0E-EDC7-4948-90D5-7CD3D7AE28E0}"/>
              </a:ext>
            </a:extLst>
          </p:cNvPr>
          <p:cNvGrpSpPr/>
          <p:nvPr/>
        </p:nvGrpSpPr>
        <p:grpSpPr>
          <a:xfrm>
            <a:off x="983226" y="5422183"/>
            <a:ext cx="1091382" cy="553998"/>
            <a:chOff x="10943303" y="5166544"/>
            <a:chExt cx="1091382" cy="553998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15954D4A-4F4C-4535-A8AA-7A6D8C363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943303" y="5429557"/>
              <a:ext cx="6980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EF0394C-29B0-4144-85BB-67A0307CE4F9}"/>
                </a:ext>
              </a:extLst>
            </p:cNvPr>
            <p:cNvSpPr txBox="1"/>
            <p:nvPr/>
          </p:nvSpPr>
          <p:spPr>
            <a:xfrm>
              <a:off x="11653951" y="5166544"/>
              <a:ext cx="3807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b="1" dirty="0">
                  <a:latin typeface="+mj-ea"/>
                  <a:ea typeface="+mj-ea"/>
                  <a:cs typeface="Times New Roman" panose="02020603050405020304" pitchFamily="18" charset="0"/>
                </a:rPr>
                <a:t>x</a:t>
              </a:r>
              <a:endParaRPr lang="zh-CN" altLang="en-US" sz="29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9851CC40-64CB-475D-B821-79EFDF57D2BE}"/>
              </a:ext>
            </a:extLst>
          </p:cNvPr>
          <p:cNvSpPr txBox="1"/>
          <p:nvPr/>
        </p:nvSpPr>
        <p:spPr>
          <a:xfrm>
            <a:off x="7794842" y="5625225"/>
            <a:ext cx="123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忽略 </a:t>
            </a:r>
            <a:r>
              <a:rPr lang="en-US" altLang="zh-CN" sz="2000" b="1" dirty="0">
                <a:solidFill>
                  <a:schemeClr val="accent1"/>
                </a:solidFill>
              </a:rPr>
              <a:t>SFG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8C50CE3-ADC3-4A3E-AE95-C3588259A481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89ADA7C-C892-4AAD-A16C-4111328B062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向波矢失配 由观察角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el-GR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向波矢失配 由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相速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脉冲光群速不匹配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A718836-6A1E-4C18-A342-11F0B525348B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81" name="卷形: 垂直 80">
              <a:extLst>
                <a:ext uri="{FF2B5EF4-FFF2-40B4-BE49-F238E27FC236}">
                  <a16:creationId xmlns:a16="http://schemas.microsoft.com/office/drawing/2014/main" id="{D814A7F0-4108-481A-A608-6D58B4B76D8C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标题 1">
              <a:extLst>
                <a:ext uri="{FF2B5EF4-FFF2-40B4-BE49-F238E27FC236}">
                  <a16:creationId xmlns:a16="http://schemas.microsoft.com/office/drawing/2014/main" id="{D1453DB5-F3FE-4836-BD51-C602DC90CED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23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295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对象 124">
            <a:extLst>
              <a:ext uri="{FF2B5EF4-FFF2-40B4-BE49-F238E27FC236}">
                <a16:creationId xmlns:a16="http://schemas.microsoft.com/office/drawing/2014/main" id="{DDCC091C-0959-42A5-B7CB-78E8C681E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360280"/>
              </p:ext>
            </p:extLst>
          </p:nvPr>
        </p:nvGraphicFramePr>
        <p:xfrm>
          <a:off x="758058" y="2200275"/>
          <a:ext cx="679926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08" name="Equation" r:id="rId4" imgW="3098520" imgH="698400" progId="Equation.DSMT4">
                  <p:embed/>
                </p:oleObj>
              </mc:Choice>
              <mc:Fallback>
                <p:oleObj name="Equation" r:id="rId4" imgW="3098520" imgH="698400" progId="Equation.DSMT4">
                  <p:embed/>
                  <p:pic>
                    <p:nvPicPr>
                      <p:cNvPr id="125" name="对象 124">
                        <a:extLst>
                          <a:ext uri="{FF2B5EF4-FFF2-40B4-BE49-F238E27FC236}">
                            <a16:creationId xmlns:a16="http://schemas.microsoft.com/office/drawing/2014/main" id="{DDCC091C-0959-42A5-B7CB-78E8C681E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058" y="2200275"/>
                        <a:ext cx="6799262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2858" y="104892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09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04892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0" name="Equation" r:id="rId8" imgW="838080" imgH="482400" progId="Equation.DSMT4">
                  <p:embed/>
                </p:oleObj>
              </mc:Choice>
              <mc:Fallback>
                <p:oleObj name="Equation" r:id="rId8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06C4732-972F-466D-962D-B5BA23517B2A}"/>
              </a:ext>
            </a:extLst>
          </p:cNvPr>
          <p:cNvGrpSpPr/>
          <p:nvPr/>
        </p:nvGrpSpPr>
        <p:grpSpPr>
          <a:xfrm>
            <a:off x="148100" y="3814916"/>
            <a:ext cx="1690534" cy="2483720"/>
            <a:chOff x="148100" y="3814916"/>
            <a:chExt cx="1690534" cy="2483720"/>
          </a:xfrm>
        </p:grpSpPr>
        <p:pic>
          <p:nvPicPr>
            <p:cNvPr id="54" name="图片 53" descr="图片包含 雷达图&#10;&#10;描述已自动生成">
              <a:extLst>
                <a:ext uri="{FF2B5EF4-FFF2-40B4-BE49-F238E27FC236}">
                  <a16:creationId xmlns:a16="http://schemas.microsoft.com/office/drawing/2014/main" id="{1EDD813E-4582-4843-AA7F-2DEBE219B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55" name="图片 54" descr="背景图案&#10;&#10;描述已自动生成">
              <a:extLst>
                <a:ext uri="{FF2B5EF4-FFF2-40B4-BE49-F238E27FC236}">
                  <a16:creationId xmlns:a16="http://schemas.microsoft.com/office/drawing/2014/main" id="{216AE0A4-1E26-4CC1-8D01-970761B5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975D62E-0AF7-4491-880E-8DE466754EEF}"/>
              </a:ext>
            </a:extLst>
          </p:cNvPr>
          <p:cNvGrpSpPr/>
          <p:nvPr/>
        </p:nvGrpSpPr>
        <p:grpSpPr>
          <a:xfrm>
            <a:off x="76422" y="5676897"/>
            <a:ext cx="933226" cy="690725"/>
            <a:chOff x="8229525" y="5419725"/>
            <a:chExt cx="1866975" cy="1381839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32DF537-CD83-4150-A553-9126BB618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0380" y="5419725"/>
              <a:ext cx="1156120" cy="819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ABA0889-D4C5-43AD-AE61-3FBC75605B86}"/>
                </a:ext>
              </a:extLst>
            </p:cNvPr>
            <p:cNvSpPr txBox="1"/>
            <p:nvPr/>
          </p:nvSpPr>
          <p:spPr>
            <a:xfrm>
              <a:off x="8229525" y="6001119"/>
              <a:ext cx="1085706" cy="80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+mj-ea"/>
                  <a:ea typeface="+mj-ea"/>
                  <a:cs typeface="Times New Roman" panose="02020603050405020304" pitchFamily="18" charset="0"/>
                </a:rPr>
                <a:t>-y</a:t>
              </a:r>
              <a:endParaRPr lang="zh-CN" altLang="en-US" sz="14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F34934-DB7F-41FB-92E6-E57CAC32206C}"/>
              </a:ext>
            </a:extLst>
          </p:cNvPr>
          <p:cNvGrpSpPr/>
          <p:nvPr/>
        </p:nvGrpSpPr>
        <p:grpSpPr>
          <a:xfrm>
            <a:off x="6775601" y="3298175"/>
            <a:ext cx="3102118" cy="3049439"/>
            <a:chOff x="4855546" y="2707625"/>
            <a:chExt cx="3102118" cy="3049439"/>
          </a:xfrm>
        </p:grpSpPr>
        <p:sp>
          <p:nvSpPr>
            <p:cNvPr id="73" name="标题 1">
              <a:extLst>
                <a:ext uri="{FF2B5EF4-FFF2-40B4-BE49-F238E27FC236}">
                  <a16:creationId xmlns:a16="http://schemas.microsoft.com/office/drawing/2014/main" id="{AFD6BB2C-33A0-45C1-A5A1-659A26B538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08843" y="4478607"/>
              <a:ext cx="748821" cy="54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x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4457E6C-CA95-474A-B4B8-BAE9A0D18C4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78" y="3198896"/>
              <a:ext cx="0" cy="154991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440C76B-EAF1-494C-A763-EC79D7E03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100" y="4747326"/>
              <a:ext cx="984175" cy="6912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C715C63-7D1E-445C-A34F-D40F0B786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8506" y="4748820"/>
              <a:ext cx="155079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标题 1">
              <a:extLst>
                <a:ext uri="{FF2B5EF4-FFF2-40B4-BE49-F238E27FC236}">
                  <a16:creationId xmlns:a16="http://schemas.microsoft.com/office/drawing/2014/main" id="{1E61FA22-4B03-4DDF-A74B-BC9D401CC0BB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4855546" y="5220565"/>
              <a:ext cx="781763" cy="53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</a:t>
              </a: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y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2" name="标题 1">
              <a:extLst>
                <a:ext uri="{FF2B5EF4-FFF2-40B4-BE49-F238E27FC236}">
                  <a16:creationId xmlns:a16="http://schemas.microsoft.com/office/drawing/2014/main" id="{ADEEB8EB-BD2E-4063-AE58-60F9EE3BD3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3158" y="2707625"/>
              <a:ext cx="748812" cy="58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z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883F751-4C83-4DCE-9064-A51E4299AC3D}"/>
              </a:ext>
            </a:extLst>
          </p:cNvPr>
          <p:cNvCxnSpPr>
            <a:cxnSpLocks/>
          </p:cNvCxnSpPr>
          <p:nvPr/>
        </p:nvCxnSpPr>
        <p:spPr>
          <a:xfrm flipH="1">
            <a:off x="3196405" y="5339370"/>
            <a:ext cx="457989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4DF43BA-870D-4D40-A809-C64C5F2C5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4527"/>
              </p:ext>
            </p:extLst>
          </p:nvPr>
        </p:nvGraphicFramePr>
        <p:xfrm>
          <a:off x="6898455" y="4721225"/>
          <a:ext cx="854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1" name="Equation" r:id="rId12" imgW="304560" imgH="203040" progId="Equation.DSMT4">
                  <p:embed/>
                </p:oleObj>
              </mc:Choice>
              <mc:Fallback>
                <p:oleObj name="Equation" r:id="rId12" imgW="30456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4DF43BA-870D-4D40-A809-C64C5F2C5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98455" y="4721225"/>
                        <a:ext cx="85407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5E85297-2585-4050-ABAE-D7DD9044E3F6}"/>
              </a:ext>
            </a:extLst>
          </p:cNvPr>
          <p:cNvCxnSpPr>
            <a:cxnSpLocks/>
          </p:cNvCxnSpPr>
          <p:nvPr/>
        </p:nvCxnSpPr>
        <p:spPr>
          <a:xfrm flipH="1">
            <a:off x="3196406" y="5339370"/>
            <a:ext cx="3438524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43F17DC-B3AB-4E0C-A103-21DAC35B4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2730" y="4729163"/>
          <a:ext cx="53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2" name="Equation" r:id="rId14" imgW="190440" imgH="203040" progId="Equation.DSMT4">
                  <p:embed/>
                </p:oleObj>
              </mc:Choice>
              <mc:Fallback>
                <p:oleObj name="Equation" r:id="rId14" imgW="19044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43F17DC-B3AB-4E0C-A103-21DAC35B4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42730" y="4729163"/>
                        <a:ext cx="5334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D3172E1-0CF4-4801-8E1A-92DFBE1D9A2F}"/>
              </a:ext>
            </a:extLst>
          </p:cNvPr>
          <p:cNvCxnSpPr>
            <a:cxnSpLocks/>
          </p:cNvCxnSpPr>
          <p:nvPr/>
        </p:nvCxnSpPr>
        <p:spPr>
          <a:xfrm flipV="1">
            <a:off x="6177730" y="5334008"/>
            <a:ext cx="1590675" cy="77151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110313CB-FA21-4933-BA5E-D26EEAE42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3143" y="5989638"/>
          <a:ext cx="6032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3" name="Equation" r:id="rId16" imgW="215640" imgH="164880" progId="Equation.DSMT4">
                  <p:embed/>
                </p:oleObj>
              </mc:Choice>
              <mc:Fallback>
                <p:oleObj name="Equation" r:id="rId16" imgW="215640" imgH="16488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110313CB-FA21-4933-BA5E-D26EEAE429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03143" y="5989638"/>
                        <a:ext cx="6032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60896AE7-A0FA-4CAD-A239-18E46EF1F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7680"/>
              </p:ext>
            </p:extLst>
          </p:nvPr>
        </p:nvGraphicFramePr>
        <p:xfrm>
          <a:off x="642938" y="1198563"/>
          <a:ext cx="83629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4" name="Equation" r:id="rId18" imgW="4140000" imgH="520560" progId="Equation.DSMT4">
                  <p:embed/>
                </p:oleObj>
              </mc:Choice>
              <mc:Fallback>
                <p:oleObj name="Equation" r:id="rId18" imgW="4140000" imgH="520560" progId="Equation.DSMT4">
                  <p:embed/>
                  <p:pic>
                    <p:nvPicPr>
                      <p:cNvPr id="111" name="对象 110">
                        <a:extLst>
                          <a:ext uri="{FF2B5EF4-FFF2-40B4-BE49-F238E27FC236}">
                            <a16:creationId xmlns:a16="http://schemas.microsoft.com/office/drawing/2014/main" id="{60896AE7-A0FA-4CAD-A239-18E46EF1F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2938" y="1198563"/>
                        <a:ext cx="83629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9179673-F917-426E-B7DD-DE3BEF8F6009}"/>
              </a:ext>
            </a:extLst>
          </p:cNvPr>
          <p:cNvSpPr/>
          <p:nvPr/>
        </p:nvSpPr>
        <p:spPr>
          <a:xfrm rot="18711971">
            <a:off x="5738165" y="1311141"/>
            <a:ext cx="205429" cy="601970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702DD57-7ACB-4E73-972F-347AAC09D787}"/>
              </a:ext>
            </a:extLst>
          </p:cNvPr>
          <p:cNvCxnSpPr>
            <a:cxnSpLocks/>
            <a:stCxn id="112" idx="1"/>
          </p:cNvCxnSpPr>
          <p:nvPr/>
        </p:nvCxnSpPr>
        <p:spPr>
          <a:xfrm>
            <a:off x="5772329" y="1688618"/>
            <a:ext cx="0" cy="1014825"/>
          </a:xfrm>
          <a:prstGeom prst="line">
            <a:avLst/>
          </a:prstGeom>
          <a:ln w="31750">
            <a:solidFill>
              <a:srgbClr val="7F7F7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AB08DF9E-1D75-4687-84D2-FC23DC6C76D1}"/>
              </a:ext>
            </a:extLst>
          </p:cNvPr>
          <p:cNvSpPr/>
          <p:nvPr/>
        </p:nvSpPr>
        <p:spPr>
          <a:xfrm>
            <a:off x="6794091" y="1533832"/>
            <a:ext cx="797334" cy="491613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D24D3B4F-FFFE-48E6-AB9B-2C5F04911C65}"/>
              </a:ext>
            </a:extLst>
          </p:cNvPr>
          <p:cNvGrpSpPr/>
          <p:nvPr/>
        </p:nvGrpSpPr>
        <p:grpSpPr>
          <a:xfrm>
            <a:off x="5641155" y="4821653"/>
            <a:ext cx="1482536" cy="1283872"/>
            <a:chOff x="5464175" y="4821653"/>
            <a:chExt cx="1482536" cy="1283872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5559759-EF6B-4FF3-AEFE-9ED4F8B25842}"/>
                </a:ext>
              </a:extLst>
            </p:cNvPr>
            <p:cNvGrpSpPr/>
            <p:nvPr/>
          </p:nvGrpSpPr>
          <p:grpSpPr>
            <a:xfrm>
              <a:off x="5464175" y="5334005"/>
              <a:ext cx="927104" cy="771520"/>
              <a:chOff x="4930775" y="5286380"/>
              <a:chExt cx="927104" cy="77152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A1E424C4-E7D1-4D06-ADBC-C13464C05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7350" y="5286380"/>
                <a:ext cx="390529" cy="771520"/>
              </a:xfrm>
              <a:prstGeom prst="line">
                <a:avLst/>
              </a:prstGeom>
              <a:ln w="38100">
                <a:solidFill>
                  <a:srgbClr val="EC7C30"/>
                </a:solidFill>
                <a:prstDash val="solid"/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" name="对象 37">
                <a:extLst>
                  <a:ext uri="{FF2B5EF4-FFF2-40B4-BE49-F238E27FC236}">
                    <a16:creationId xmlns:a16="http://schemas.microsoft.com/office/drawing/2014/main" id="{7469AE46-E982-4FDA-9815-9EDE682F3C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30775" y="5440363"/>
              <a:ext cx="496888" cy="568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815" name="Equation" r:id="rId20" imgW="177480" imgH="203040" progId="Equation.DSMT4">
                      <p:embed/>
                    </p:oleObj>
                  </mc:Choice>
                  <mc:Fallback>
                    <p:oleObj name="Equation" r:id="rId20" imgW="177480" imgH="203040" progId="Equation.DSMT4">
                      <p:embed/>
                      <p:pic>
                        <p:nvPicPr>
                          <p:cNvPr id="38" name="对象 37">
                            <a:extLst>
                              <a:ext uri="{FF2B5EF4-FFF2-40B4-BE49-F238E27FC236}">
                                <a16:creationId xmlns:a16="http://schemas.microsoft.com/office/drawing/2014/main" id="{7469AE46-E982-4FDA-9815-9EDE682F3CC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30775" y="5440363"/>
                            <a:ext cx="496888" cy="5683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" name="弧形 132">
              <a:extLst>
                <a:ext uri="{FF2B5EF4-FFF2-40B4-BE49-F238E27FC236}">
                  <a16:creationId xmlns:a16="http://schemas.microsoft.com/office/drawing/2014/main" id="{F3472559-9594-400E-9EB4-6FA4FA20BB35}"/>
                </a:ext>
              </a:extLst>
            </p:cNvPr>
            <p:cNvSpPr/>
            <p:nvPr/>
          </p:nvSpPr>
          <p:spPr>
            <a:xfrm rot="9026784">
              <a:off x="5800320" y="4821653"/>
              <a:ext cx="1104567" cy="674810"/>
            </a:xfrm>
            <a:prstGeom prst="arc">
              <a:avLst>
                <a:gd name="adj1" fmla="val 14409201"/>
                <a:gd name="adj2" fmla="val 18463633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标题 1">
              <a:extLst>
                <a:ext uri="{FF2B5EF4-FFF2-40B4-BE49-F238E27FC236}">
                  <a16:creationId xmlns:a16="http://schemas.microsoft.com/office/drawing/2014/main" id="{F3E146C6-AFC8-497D-9241-22615D3775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97899" y="5345270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DCF89650-5488-4FA0-BDF7-49DFA3BDAE66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7192758" y="2025445"/>
            <a:ext cx="0" cy="1160207"/>
          </a:xfrm>
          <a:prstGeom prst="line">
            <a:avLst/>
          </a:prstGeom>
          <a:ln w="31750">
            <a:solidFill>
              <a:srgbClr val="7F7F7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CCD46C52-AEFC-4AF2-A784-62D08EDCC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554257"/>
              </p:ext>
            </p:extLst>
          </p:nvPr>
        </p:nvGraphicFramePr>
        <p:xfrm>
          <a:off x="3397792" y="2141538"/>
          <a:ext cx="3505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6" name="Equation" r:id="rId22" imgW="1879560" imgH="406080" progId="Equation.DSMT4">
                  <p:embed/>
                </p:oleObj>
              </mc:Choice>
              <mc:Fallback>
                <p:oleObj name="Equation" r:id="rId22" imgW="1879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97792" y="2141538"/>
                        <a:ext cx="350520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组合 86">
            <a:extLst>
              <a:ext uri="{FF2B5EF4-FFF2-40B4-BE49-F238E27FC236}">
                <a16:creationId xmlns:a16="http://schemas.microsoft.com/office/drawing/2014/main" id="{0FF5F3CE-58C9-47E1-BB8D-52A05939284D}"/>
              </a:ext>
            </a:extLst>
          </p:cNvPr>
          <p:cNvGrpSpPr/>
          <p:nvPr/>
        </p:nvGrpSpPr>
        <p:grpSpPr>
          <a:xfrm>
            <a:off x="1660525" y="3865340"/>
            <a:ext cx="6188075" cy="852710"/>
            <a:chOff x="1768679" y="3904669"/>
            <a:chExt cx="6188075" cy="852710"/>
          </a:xfrm>
        </p:grpSpPr>
        <p:graphicFrame>
          <p:nvGraphicFramePr>
            <p:cNvPr id="88" name="对象 87">
              <a:extLst>
                <a:ext uri="{FF2B5EF4-FFF2-40B4-BE49-F238E27FC236}">
                  <a16:creationId xmlns:a16="http://schemas.microsoft.com/office/drawing/2014/main" id="{653B4650-1BF4-46DF-8F84-0CDC2658D0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4345899"/>
                </p:ext>
              </p:extLst>
            </p:nvPr>
          </p:nvGraphicFramePr>
          <p:xfrm>
            <a:off x="1768679" y="3912829"/>
            <a:ext cx="6188075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17" name="Equation" r:id="rId24" imgW="1854000" imgH="253800" progId="Equation.DSMT4">
                    <p:embed/>
                  </p:oleObj>
                </mc:Choice>
                <mc:Fallback>
                  <p:oleObj name="Equation" r:id="rId24" imgW="1854000" imgH="253800" progId="Equation.DSMT4">
                    <p:embed/>
                    <p:pic>
                      <p:nvPicPr>
                        <p:cNvPr id="171" name="对象 170">
                          <a:extLst>
                            <a:ext uri="{FF2B5EF4-FFF2-40B4-BE49-F238E27FC236}">
                              <a16:creationId xmlns:a16="http://schemas.microsoft.com/office/drawing/2014/main" id="{2EBE22D2-8661-45F8-8472-75D8668A76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768679" y="3912829"/>
                          <a:ext cx="6188075" cy="844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对象 88">
              <a:extLst>
                <a:ext uri="{FF2B5EF4-FFF2-40B4-BE49-F238E27FC236}">
                  <a16:creationId xmlns:a16="http://schemas.microsoft.com/office/drawing/2014/main" id="{21608A23-7C95-43B4-84EE-EE2AB441D6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090542"/>
                </p:ext>
              </p:extLst>
            </p:nvPr>
          </p:nvGraphicFramePr>
          <p:xfrm>
            <a:off x="2576973" y="3904669"/>
            <a:ext cx="1803400" cy="75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18" name="Equation" r:id="rId26" imgW="609480" imgH="253800" progId="Equation.DSMT4">
                    <p:embed/>
                  </p:oleObj>
                </mc:Choice>
                <mc:Fallback>
                  <p:oleObj name="Equation" r:id="rId26" imgW="609480" imgH="253800" progId="Equation.DSMT4">
                    <p:embed/>
                    <p:pic>
                      <p:nvPicPr>
                        <p:cNvPr id="172" name="对象 171">
                          <a:extLst>
                            <a:ext uri="{FF2B5EF4-FFF2-40B4-BE49-F238E27FC236}">
                              <a16:creationId xmlns:a16="http://schemas.microsoft.com/office/drawing/2014/main" id="{EDB1EFD3-2038-486A-AD5A-EABC4DEC30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576973" y="3904669"/>
                          <a:ext cx="1803400" cy="7514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324CE986-4C68-41CE-9612-9F61AD0B0635}"/>
                </a:ext>
              </a:extLst>
            </p:cNvPr>
            <p:cNvSpPr/>
            <p:nvPr/>
          </p:nvSpPr>
          <p:spPr>
            <a:xfrm rot="10800000">
              <a:off x="2731375" y="4011715"/>
              <a:ext cx="1319726" cy="626190"/>
            </a:xfrm>
            <a:custGeom>
              <a:avLst/>
              <a:gdLst>
                <a:gd name="connsiteX0" fmla="*/ 195949 w 9153152"/>
                <a:gd name="connsiteY0" fmla="*/ 2120943 h 4256056"/>
                <a:gd name="connsiteX1" fmla="*/ 2339381 w 9153152"/>
                <a:gd name="connsiteY1" fmla="*/ 1845640 h 4256056"/>
                <a:gd name="connsiteX2" fmla="*/ 3361936 w 9153152"/>
                <a:gd name="connsiteY2" fmla="*/ 1059059 h 4256056"/>
                <a:gd name="connsiteX3" fmla="*/ 4089523 w 9153152"/>
                <a:gd name="connsiteY3" fmla="*/ 164324 h 4256056"/>
                <a:gd name="connsiteX4" fmla="*/ 4708955 w 9153152"/>
                <a:gd name="connsiteY4" fmla="*/ 7007 h 4256056"/>
                <a:gd name="connsiteX5" fmla="*/ 5249730 w 9153152"/>
                <a:gd name="connsiteY5" fmla="*/ 262646 h 4256056"/>
                <a:gd name="connsiteX6" fmla="*/ 5810168 w 9153152"/>
                <a:gd name="connsiteY6" fmla="*/ 980401 h 4256056"/>
                <a:gd name="connsiteX7" fmla="*/ 6518091 w 9153152"/>
                <a:gd name="connsiteY7" fmla="*/ 1698156 h 4256056"/>
                <a:gd name="connsiteX8" fmla="*/ 9153136 w 9153152"/>
                <a:gd name="connsiteY8" fmla="*/ 2179936 h 4256056"/>
                <a:gd name="connsiteX9" fmla="*/ 6557420 w 9153152"/>
                <a:gd name="connsiteY9" fmla="*/ 2671549 h 4256056"/>
                <a:gd name="connsiteX10" fmla="*/ 5367717 w 9153152"/>
                <a:gd name="connsiteY10" fmla="*/ 3890749 h 4256056"/>
                <a:gd name="connsiteX11" fmla="*/ 4561471 w 9153152"/>
                <a:gd name="connsiteY11" fmla="*/ 4254543 h 4256056"/>
                <a:gd name="connsiteX12" fmla="*/ 3774891 w 9153152"/>
                <a:gd name="connsiteY12" fmla="*/ 3792427 h 4256056"/>
                <a:gd name="connsiteX13" fmla="*/ 3204620 w 9153152"/>
                <a:gd name="connsiteY13" fmla="*/ 2907524 h 4256056"/>
                <a:gd name="connsiteX14" fmla="*/ 2713007 w 9153152"/>
                <a:gd name="connsiteY14" fmla="*/ 2612556 h 4256056"/>
                <a:gd name="connsiteX15" fmla="*/ 2132904 w 9153152"/>
                <a:gd name="connsiteY15" fmla="*/ 2514233 h 4256056"/>
                <a:gd name="connsiteX16" fmla="*/ 549910 w 9153152"/>
                <a:gd name="connsiteY16" fmla="*/ 2376582 h 4256056"/>
                <a:gd name="connsiteX17" fmla="*/ 215613 w 9153152"/>
                <a:gd name="connsiteY17" fmla="*/ 2327420 h 4256056"/>
                <a:gd name="connsiteX18" fmla="*/ 107459 w 9153152"/>
                <a:gd name="connsiteY18" fmla="*/ 2248762 h 4256056"/>
                <a:gd name="connsiteX19" fmla="*/ 87794 w 9153152"/>
                <a:gd name="connsiteY19" fmla="*/ 2160272 h 4256056"/>
                <a:gd name="connsiteX20" fmla="*/ 195949 w 9153152"/>
                <a:gd name="connsiteY20" fmla="*/ 2120943 h 42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53152" h="4256056">
                  <a:moveTo>
                    <a:pt x="195949" y="2120943"/>
                  </a:moveTo>
                  <a:cubicBezTo>
                    <a:pt x="571213" y="2068504"/>
                    <a:pt x="1811717" y="2022621"/>
                    <a:pt x="2339381" y="1845640"/>
                  </a:cubicBezTo>
                  <a:cubicBezTo>
                    <a:pt x="2867046" y="1668659"/>
                    <a:pt x="3070246" y="1339278"/>
                    <a:pt x="3361936" y="1059059"/>
                  </a:cubicBezTo>
                  <a:cubicBezTo>
                    <a:pt x="3653626" y="778840"/>
                    <a:pt x="3865020" y="339666"/>
                    <a:pt x="4089523" y="164324"/>
                  </a:cubicBezTo>
                  <a:cubicBezTo>
                    <a:pt x="4314026" y="-11018"/>
                    <a:pt x="4515587" y="-9380"/>
                    <a:pt x="4708955" y="7007"/>
                  </a:cubicBezTo>
                  <a:cubicBezTo>
                    <a:pt x="4902323" y="23394"/>
                    <a:pt x="5066195" y="100414"/>
                    <a:pt x="5249730" y="262646"/>
                  </a:cubicBezTo>
                  <a:cubicBezTo>
                    <a:pt x="5433265" y="424878"/>
                    <a:pt x="5598775" y="741149"/>
                    <a:pt x="5810168" y="980401"/>
                  </a:cubicBezTo>
                  <a:cubicBezTo>
                    <a:pt x="6021562" y="1219653"/>
                    <a:pt x="5960930" y="1498233"/>
                    <a:pt x="6518091" y="1698156"/>
                  </a:cubicBezTo>
                  <a:cubicBezTo>
                    <a:pt x="7075252" y="1898078"/>
                    <a:pt x="9146581" y="2017704"/>
                    <a:pt x="9153136" y="2179936"/>
                  </a:cubicBezTo>
                  <a:cubicBezTo>
                    <a:pt x="9159691" y="2342168"/>
                    <a:pt x="7188323" y="2386414"/>
                    <a:pt x="6557420" y="2671549"/>
                  </a:cubicBezTo>
                  <a:cubicBezTo>
                    <a:pt x="5926517" y="2956684"/>
                    <a:pt x="5700375" y="3626917"/>
                    <a:pt x="5367717" y="3890749"/>
                  </a:cubicBezTo>
                  <a:cubicBezTo>
                    <a:pt x="5035059" y="4154581"/>
                    <a:pt x="4826942" y="4270930"/>
                    <a:pt x="4561471" y="4254543"/>
                  </a:cubicBezTo>
                  <a:cubicBezTo>
                    <a:pt x="4296000" y="4238156"/>
                    <a:pt x="4001033" y="4016930"/>
                    <a:pt x="3774891" y="3792427"/>
                  </a:cubicBezTo>
                  <a:cubicBezTo>
                    <a:pt x="3548749" y="3567924"/>
                    <a:pt x="3381601" y="3104169"/>
                    <a:pt x="3204620" y="2907524"/>
                  </a:cubicBezTo>
                  <a:cubicBezTo>
                    <a:pt x="3027639" y="2710879"/>
                    <a:pt x="2891626" y="2678104"/>
                    <a:pt x="2713007" y="2612556"/>
                  </a:cubicBezTo>
                  <a:cubicBezTo>
                    <a:pt x="2534388" y="2547008"/>
                    <a:pt x="2493420" y="2553562"/>
                    <a:pt x="2132904" y="2514233"/>
                  </a:cubicBezTo>
                  <a:cubicBezTo>
                    <a:pt x="1772388" y="2474904"/>
                    <a:pt x="869458" y="2407717"/>
                    <a:pt x="549910" y="2376582"/>
                  </a:cubicBezTo>
                  <a:cubicBezTo>
                    <a:pt x="230362" y="2345447"/>
                    <a:pt x="289355" y="2348723"/>
                    <a:pt x="215613" y="2327420"/>
                  </a:cubicBezTo>
                  <a:cubicBezTo>
                    <a:pt x="141871" y="2306117"/>
                    <a:pt x="128762" y="2276620"/>
                    <a:pt x="107459" y="2248762"/>
                  </a:cubicBezTo>
                  <a:cubicBezTo>
                    <a:pt x="86156" y="2220904"/>
                    <a:pt x="73046" y="2178298"/>
                    <a:pt x="87794" y="2160272"/>
                  </a:cubicBezTo>
                  <a:cubicBezTo>
                    <a:pt x="102542" y="2142246"/>
                    <a:pt x="-179315" y="2173382"/>
                    <a:pt x="195949" y="2120943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EB21039A-CE10-4F22-A80F-4950D808AD7D}"/>
                </a:ext>
              </a:extLst>
            </p:cNvPr>
            <p:cNvSpPr/>
            <p:nvPr/>
          </p:nvSpPr>
          <p:spPr>
            <a:xfrm rot="10800000">
              <a:off x="5764627" y="4055960"/>
              <a:ext cx="1319726" cy="626190"/>
            </a:xfrm>
            <a:custGeom>
              <a:avLst/>
              <a:gdLst>
                <a:gd name="connsiteX0" fmla="*/ 195949 w 9153152"/>
                <a:gd name="connsiteY0" fmla="*/ 2120943 h 4256056"/>
                <a:gd name="connsiteX1" fmla="*/ 2339381 w 9153152"/>
                <a:gd name="connsiteY1" fmla="*/ 1845640 h 4256056"/>
                <a:gd name="connsiteX2" fmla="*/ 3361936 w 9153152"/>
                <a:gd name="connsiteY2" fmla="*/ 1059059 h 4256056"/>
                <a:gd name="connsiteX3" fmla="*/ 4089523 w 9153152"/>
                <a:gd name="connsiteY3" fmla="*/ 164324 h 4256056"/>
                <a:gd name="connsiteX4" fmla="*/ 4708955 w 9153152"/>
                <a:gd name="connsiteY4" fmla="*/ 7007 h 4256056"/>
                <a:gd name="connsiteX5" fmla="*/ 5249730 w 9153152"/>
                <a:gd name="connsiteY5" fmla="*/ 262646 h 4256056"/>
                <a:gd name="connsiteX6" fmla="*/ 5810168 w 9153152"/>
                <a:gd name="connsiteY6" fmla="*/ 980401 h 4256056"/>
                <a:gd name="connsiteX7" fmla="*/ 6518091 w 9153152"/>
                <a:gd name="connsiteY7" fmla="*/ 1698156 h 4256056"/>
                <a:gd name="connsiteX8" fmla="*/ 9153136 w 9153152"/>
                <a:gd name="connsiteY8" fmla="*/ 2179936 h 4256056"/>
                <a:gd name="connsiteX9" fmla="*/ 6557420 w 9153152"/>
                <a:gd name="connsiteY9" fmla="*/ 2671549 h 4256056"/>
                <a:gd name="connsiteX10" fmla="*/ 5367717 w 9153152"/>
                <a:gd name="connsiteY10" fmla="*/ 3890749 h 4256056"/>
                <a:gd name="connsiteX11" fmla="*/ 4561471 w 9153152"/>
                <a:gd name="connsiteY11" fmla="*/ 4254543 h 4256056"/>
                <a:gd name="connsiteX12" fmla="*/ 3774891 w 9153152"/>
                <a:gd name="connsiteY12" fmla="*/ 3792427 h 4256056"/>
                <a:gd name="connsiteX13" fmla="*/ 3204620 w 9153152"/>
                <a:gd name="connsiteY13" fmla="*/ 2907524 h 4256056"/>
                <a:gd name="connsiteX14" fmla="*/ 2713007 w 9153152"/>
                <a:gd name="connsiteY14" fmla="*/ 2612556 h 4256056"/>
                <a:gd name="connsiteX15" fmla="*/ 2132904 w 9153152"/>
                <a:gd name="connsiteY15" fmla="*/ 2514233 h 4256056"/>
                <a:gd name="connsiteX16" fmla="*/ 549910 w 9153152"/>
                <a:gd name="connsiteY16" fmla="*/ 2376582 h 4256056"/>
                <a:gd name="connsiteX17" fmla="*/ 215613 w 9153152"/>
                <a:gd name="connsiteY17" fmla="*/ 2327420 h 4256056"/>
                <a:gd name="connsiteX18" fmla="*/ 107459 w 9153152"/>
                <a:gd name="connsiteY18" fmla="*/ 2248762 h 4256056"/>
                <a:gd name="connsiteX19" fmla="*/ 87794 w 9153152"/>
                <a:gd name="connsiteY19" fmla="*/ 2160272 h 4256056"/>
                <a:gd name="connsiteX20" fmla="*/ 195949 w 9153152"/>
                <a:gd name="connsiteY20" fmla="*/ 2120943 h 425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53152" h="4256056">
                  <a:moveTo>
                    <a:pt x="195949" y="2120943"/>
                  </a:moveTo>
                  <a:cubicBezTo>
                    <a:pt x="571213" y="2068504"/>
                    <a:pt x="1811717" y="2022621"/>
                    <a:pt x="2339381" y="1845640"/>
                  </a:cubicBezTo>
                  <a:cubicBezTo>
                    <a:pt x="2867046" y="1668659"/>
                    <a:pt x="3070246" y="1339278"/>
                    <a:pt x="3361936" y="1059059"/>
                  </a:cubicBezTo>
                  <a:cubicBezTo>
                    <a:pt x="3653626" y="778840"/>
                    <a:pt x="3865020" y="339666"/>
                    <a:pt x="4089523" y="164324"/>
                  </a:cubicBezTo>
                  <a:cubicBezTo>
                    <a:pt x="4314026" y="-11018"/>
                    <a:pt x="4515587" y="-9380"/>
                    <a:pt x="4708955" y="7007"/>
                  </a:cubicBezTo>
                  <a:cubicBezTo>
                    <a:pt x="4902323" y="23394"/>
                    <a:pt x="5066195" y="100414"/>
                    <a:pt x="5249730" y="262646"/>
                  </a:cubicBezTo>
                  <a:cubicBezTo>
                    <a:pt x="5433265" y="424878"/>
                    <a:pt x="5598775" y="741149"/>
                    <a:pt x="5810168" y="980401"/>
                  </a:cubicBezTo>
                  <a:cubicBezTo>
                    <a:pt x="6021562" y="1219653"/>
                    <a:pt x="5960930" y="1498233"/>
                    <a:pt x="6518091" y="1698156"/>
                  </a:cubicBezTo>
                  <a:cubicBezTo>
                    <a:pt x="7075252" y="1898078"/>
                    <a:pt x="9146581" y="2017704"/>
                    <a:pt x="9153136" y="2179936"/>
                  </a:cubicBezTo>
                  <a:cubicBezTo>
                    <a:pt x="9159691" y="2342168"/>
                    <a:pt x="7188323" y="2386414"/>
                    <a:pt x="6557420" y="2671549"/>
                  </a:cubicBezTo>
                  <a:cubicBezTo>
                    <a:pt x="5926517" y="2956684"/>
                    <a:pt x="5700375" y="3626917"/>
                    <a:pt x="5367717" y="3890749"/>
                  </a:cubicBezTo>
                  <a:cubicBezTo>
                    <a:pt x="5035059" y="4154581"/>
                    <a:pt x="4826942" y="4270930"/>
                    <a:pt x="4561471" y="4254543"/>
                  </a:cubicBezTo>
                  <a:cubicBezTo>
                    <a:pt x="4296000" y="4238156"/>
                    <a:pt x="4001033" y="4016930"/>
                    <a:pt x="3774891" y="3792427"/>
                  </a:cubicBezTo>
                  <a:cubicBezTo>
                    <a:pt x="3548749" y="3567924"/>
                    <a:pt x="3381601" y="3104169"/>
                    <a:pt x="3204620" y="2907524"/>
                  </a:cubicBezTo>
                  <a:cubicBezTo>
                    <a:pt x="3027639" y="2710879"/>
                    <a:pt x="2891626" y="2678104"/>
                    <a:pt x="2713007" y="2612556"/>
                  </a:cubicBezTo>
                  <a:cubicBezTo>
                    <a:pt x="2534388" y="2547008"/>
                    <a:pt x="2493420" y="2553562"/>
                    <a:pt x="2132904" y="2514233"/>
                  </a:cubicBezTo>
                  <a:cubicBezTo>
                    <a:pt x="1772388" y="2474904"/>
                    <a:pt x="869458" y="2407717"/>
                    <a:pt x="549910" y="2376582"/>
                  </a:cubicBezTo>
                  <a:cubicBezTo>
                    <a:pt x="230362" y="2345447"/>
                    <a:pt x="289355" y="2348723"/>
                    <a:pt x="215613" y="2327420"/>
                  </a:cubicBezTo>
                  <a:cubicBezTo>
                    <a:pt x="141871" y="2306117"/>
                    <a:pt x="128762" y="2276620"/>
                    <a:pt x="107459" y="2248762"/>
                  </a:cubicBezTo>
                  <a:cubicBezTo>
                    <a:pt x="86156" y="2220904"/>
                    <a:pt x="73046" y="2178298"/>
                    <a:pt x="87794" y="2160272"/>
                  </a:cubicBezTo>
                  <a:cubicBezTo>
                    <a:pt x="102542" y="2142246"/>
                    <a:pt x="-179315" y="2173382"/>
                    <a:pt x="195949" y="2120943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0EEA42F-2C34-42B4-95AD-FE18F9BAA973}"/>
              </a:ext>
            </a:extLst>
          </p:cNvPr>
          <p:cNvCxnSpPr/>
          <p:nvPr/>
        </p:nvCxnSpPr>
        <p:spPr>
          <a:xfrm>
            <a:off x="6312309" y="3867561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286B3D51-8683-4CED-B8DE-78E0E8B19037}"/>
              </a:ext>
            </a:extLst>
          </p:cNvPr>
          <p:cNvCxnSpPr/>
          <p:nvPr/>
        </p:nvCxnSpPr>
        <p:spPr>
          <a:xfrm>
            <a:off x="6252496" y="3868993"/>
            <a:ext cx="0" cy="914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634DFC-1E24-405E-A040-790E665A2AB7}"/>
              </a:ext>
            </a:extLst>
          </p:cNvPr>
          <p:cNvCxnSpPr/>
          <p:nvPr/>
        </p:nvCxnSpPr>
        <p:spPr>
          <a:xfrm>
            <a:off x="5722373" y="3864077"/>
            <a:ext cx="0" cy="914400"/>
          </a:xfrm>
          <a:prstGeom prst="line">
            <a:avLst/>
          </a:prstGeom>
          <a:ln w="19050">
            <a:solidFill>
              <a:srgbClr val="EC7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6B7EDD8C-9387-4CBA-91CF-D94C5F955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97075"/>
              </p:ext>
            </p:extLst>
          </p:nvPr>
        </p:nvGraphicFramePr>
        <p:xfrm>
          <a:off x="5941652" y="3727681"/>
          <a:ext cx="319464" cy="27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19" name="Equation" r:id="rId28" imgW="177480" imgH="152280" progId="Equation.DSMT4">
                  <p:embed/>
                </p:oleObj>
              </mc:Choice>
              <mc:Fallback>
                <p:oleObj name="Equation" r:id="rId28" imgW="177480" imgH="152280" progId="Equation.DSMT4">
                  <p:embed/>
                  <p:pic>
                    <p:nvPicPr>
                      <p:cNvPr id="180" name="对象 179">
                        <a:extLst>
                          <a:ext uri="{FF2B5EF4-FFF2-40B4-BE49-F238E27FC236}">
                            <a16:creationId xmlns:a16="http://schemas.microsoft.com/office/drawing/2014/main" id="{9D861C0B-CA2F-42C8-BB46-E65E8C2D68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41652" y="3727681"/>
                        <a:ext cx="319464" cy="274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8FE8E388-EA86-4D10-9DDC-87CC750D6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3683"/>
              </p:ext>
            </p:extLst>
          </p:nvPr>
        </p:nvGraphicFramePr>
        <p:xfrm>
          <a:off x="6335967" y="3728833"/>
          <a:ext cx="708264" cy="29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20" name="Equation" r:id="rId30" imgW="393480" imgH="164880" progId="Equation.DSMT4">
                  <p:embed/>
                </p:oleObj>
              </mc:Choice>
              <mc:Fallback>
                <p:oleObj name="Equation" r:id="rId30" imgW="393480" imgH="164880" progId="Equation.DSMT4">
                  <p:embed/>
                  <p:pic>
                    <p:nvPicPr>
                      <p:cNvPr id="181" name="对象 180">
                        <a:extLst>
                          <a:ext uri="{FF2B5EF4-FFF2-40B4-BE49-F238E27FC236}">
                            <a16:creationId xmlns:a16="http://schemas.microsoft.com/office/drawing/2014/main" id="{D3D59B0B-8393-4392-BC60-22B226BA60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335967" y="3728833"/>
                        <a:ext cx="708264" cy="296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473EFF4A-9A66-4F6A-A3E8-FC5C1D332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322085"/>
              </p:ext>
            </p:extLst>
          </p:nvPr>
        </p:nvGraphicFramePr>
        <p:xfrm>
          <a:off x="5435292" y="3773951"/>
          <a:ext cx="251424" cy="25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21" name="Equation" r:id="rId32" imgW="139680" imgH="139680" progId="Equation.DSMT4">
                  <p:embed/>
                </p:oleObj>
              </mc:Choice>
              <mc:Fallback>
                <p:oleObj name="Equation" r:id="rId32" imgW="139680" imgH="139680" progId="Equation.DSMT4">
                  <p:embed/>
                  <p:pic>
                    <p:nvPicPr>
                      <p:cNvPr id="182" name="对象 181">
                        <a:extLst>
                          <a:ext uri="{FF2B5EF4-FFF2-40B4-BE49-F238E27FC236}">
                            <a16:creationId xmlns:a16="http://schemas.microsoft.com/office/drawing/2014/main" id="{732A056B-5238-4B53-9965-BEBFFA2C54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435292" y="3773951"/>
                        <a:ext cx="251424" cy="251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64C86D70-A753-4ACA-BD91-21982F77839F}"/>
              </a:ext>
            </a:extLst>
          </p:cNvPr>
          <p:cNvSpPr txBox="1"/>
          <p:nvPr/>
        </p:nvSpPr>
        <p:spPr>
          <a:xfrm>
            <a:off x="1878495" y="5394061"/>
            <a:ext cx="376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所有满足相同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</a:rPr>
              <a:t>           相位匹配条件的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</a:rPr>
              <a:t>                      一系列</a:t>
            </a:r>
            <a:r>
              <a:rPr lang="en-US" altLang="zh-CN" sz="2000" b="1" dirty="0">
                <a:solidFill>
                  <a:schemeClr val="accent1"/>
                </a:solidFill>
              </a:rPr>
              <a:t> DFG </a:t>
            </a:r>
            <a:r>
              <a:rPr lang="zh-CN" altLang="en-US" sz="2000" b="1" dirty="0">
                <a:solidFill>
                  <a:schemeClr val="accent1"/>
                </a:solidFill>
              </a:rPr>
              <a:t>过程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C328A69-CDF1-4865-A4C2-3BC29A488E8C}"/>
              </a:ext>
            </a:extLst>
          </p:cNvPr>
          <p:cNvGrpSpPr/>
          <p:nvPr/>
        </p:nvGrpSpPr>
        <p:grpSpPr>
          <a:xfrm>
            <a:off x="6934200" y="2423805"/>
            <a:ext cx="2786163" cy="709921"/>
            <a:chOff x="6934200" y="2423805"/>
            <a:chExt cx="2786163" cy="709921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B5350E9-938D-4E50-BC55-A6CBC1930F9A}"/>
                </a:ext>
              </a:extLst>
            </p:cNvPr>
            <p:cNvSpPr txBox="1"/>
            <p:nvPr/>
          </p:nvSpPr>
          <p:spPr>
            <a:xfrm>
              <a:off x="7397918" y="2424185"/>
              <a:ext cx="2322445" cy="70788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1"/>
                  </a:solidFill>
                </a:rPr>
                <a:t>r</a:t>
              </a:r>
              <a:r>
                <a:rPr lang="en-US" altLang="zh-CN" sz="2000" b="1" baseline="-25000" dirty="0">
                  <a:solidFill>
                    <a:schemeClr val="accent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accent1"/>
                  </a:solidFill>
                </a:rPr>
                <a:t> 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较小 </a:t>
              </a:r>
              <a:r>
                <a:rPr lang="en-US" altLang="zh-CN" sz="2000" b="1" dirty="0">
                  <a:solidFill>
                    <a:schemeClr val="accent1"/>
                  </a:solidFill>
                </a:rPr>
                <a:t>= 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干涉相长</a:t>
              </a:r>
              <a:endParaRPr lang="en-US" altLang="zh-CN" sz="2000" b="1" dirty="0">
                <a:solidFill>
                  <a:schemeClr val="accent1"/>
                </a:solidFill>
              </a:endParaRPr>
            </a:p>
            <a:p>
              <a:r>
                <a:rPr lang="en-US" altLang="zh-CN" sz="2000" b="1" i="1" dirty="0">
                  <a:solidFill>
                    <a:schemeClr val="accent1"/>
                  </a:solidFill>
                </a:rPr>
                <a:t>r</a:t>
              </a:r>
              <a:r>
                <a:rPr lang="en-US" altLang="zh-CN" sz="2000" b="1" baseline="-25000" dirty="0">
                  <a:solidFill>
                    <a:schemeClr val="accent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accent1"/>
                  </a:solidFill>
                </a:rPr>
                <a:t> 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较大 </a:t>
              </a:r>
              <a:r>
                <a:rPr lang="en-US" altLang="zh-CN" sz="2000" b="1" dirty="0">
                  <a:solidFill>
                    <a:schemeClr val="accent1"/>
                  </a:solidFill>
                </a:rPr>
                <a:t>= 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干涉相消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DED2A52-01F1-4806-B888-E863A4622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8963" y="2423805"/>
              <a:ext cx="4599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1ED5FB4B-185B-4CAB-B77C-460734F31D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4200" y="2628900"/>
              <a:ext cx="457200" cy="504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1B35F3D1-80EF-468C-9515-2F3A47162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78723"/>
              </p:ext>
            </p:extLst>
          </p:nvPr>
        </p:nvGraphicFramePr>
        <p:xfrm>
          <a:off x="1835150" y="4524375"/>
          <a:ext cx="307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22" name="Equation" r:id="rId34" imgW="1536480" imgH="380880" progId="Equation.DSMT4">
                  <p:embed/>
                </p:oleObj>
              </mc:Choice>
              <mc:Fallback>
                <p:oleObj name="Equation" r:id="rId34" imgW="1536480" imgH="38088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318F7B23-1603-4A06-91BE-B43E55264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835150" y="4524375"/>
                        <a:ext cx="3073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1895A3-9640-4101-94E7-221AD1BDC83A}"/>
              </a:ext>
            </a:extLst>
          </p:cNvPr>
          <p:cNvGrpSpPr/>
          <p:nvPr/>
        </p:nvGrpSpPr>
        <p:grpSpPr>
          <a:xfrm>
            <a:off x="983226" y="5422183"/>
            <a:ext cx="1091382" cy="553998"/>
            <a:chOff x="10943303" y="5166544"/>
            <a:chExt cx="1091382" cy="553998"/>
          </a:xfrm>
        </p:grpSpPr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CA376709-659A-4C21-BB61-FB5F79FBEF8E}"/>
                </a:ext>
              </a:extLst>
            </p:cNvPr>
            <p:cNvCxnSpPr>
              <a:cxnSpLocks/>
            </p:cNvCxnSpPr>
            <p:nvPr/>
          </p:nvCxnSpPr>
          <p:spPr>
            <a:xfrm>
              <a:off x="10943303" y="5429557"/>
              <a:ext cx="6980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49C4EC8-C708-4FC0-AA57-3A3F4EAE1C2A}"/>
                </a:ext>
              </a:extLst>
            </p:cNvPr>
            <p:cNvSpPr txBox="1"/>
            <p:nvPr/>
          </p:nvSpPr>
          <p:spPr>
            <a:xfrm>
              <a:off x="11653951" y="5166544"/>
              <a:ext cx="3807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b="1" dirty="0">
                  <a:latin typeface="+mj-ea"/>
                  <a:ea typeface="+mj-ea"/>
                  <a:cs typeface="Times New Roman" panose="02020603050405020304" pitchFamily="18" charset="0"/>
                </a:rPr>
                <a:t>x</a:t>
              </a:r>
              <a:endParaRPr lang="zh-CN" altLang="en-US" sz="29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2042A9F5-2E39-4751-A404-F8694DFD9B28}"/>
              </a:ext>
            </a:extLst>
          </p:cNvPr>
          <p:cNvSpPr txBox="1"/>
          <p:nvPr/>
        </p:nvSpPr>
        <p:spPr>
          <a:xfrm>
            <a:off x="7794842" y="5625225"/>
            <a:ext cx="123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忽略 </a:t>
            </a:r>
            <a:r>
              <a:rPr lang="en-US" altLang="zh-CN" sz="2000" b="1" dirty="0">
                <a:solidFill>
                  <a:schemeClr val="accent1"/>
                </a:solidFill>
              </a:rPr>
              <a:t>SFG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AA69606-CAE8-47A1-9451-458D4F29AE82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3D96E02-EB99-42FE-8D4B-20287DD7ACB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向波矢失配 只能由 坐标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动量不确定性原理 补偿，约束光斑大小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大光斑干涉相消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9086C93-B997-45BF-B128-84D2C3AA42F6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106" name="卷形: 垂直 105">
              <a:extLst>
                <a:ext uri="{FF2B5EF4-FFF2-40B4-BE49-F238E27FC236}">
                  <a16:creationId xmlns:a16="http://schemas.microsoft.com/office/drawing/2014/main" id="{A2D60A7F-9F88-4DA5-93FD-9FD488670CC3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7" name="标题 1">
              <a:extLst>
                <a:ext uri="{FF2B5EF4-FFF2-40B4-BE49-F238E27FC236}">
                  <a16:creationId xmlns:a16="http://schemas.microsoft.com/office/drawing/2014/main" id="{3741AC69-8C5A-458D-AAF6-DE2F1012DF3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24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23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2858" y="104892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44" name="Equation" r:id="rId4" imgW="1549080" imgH="647640" progId="Equation.DSMT4">
                  <p:embed/>
                </p:oleObj>
              </mc:Choice>
              <mc:Fallback>
                <p:oleObj name="Equation" r:id="rId4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62858" y="104892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4DDC8A4D-896B-46B7-94D8-40EB5FB5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17113" y="2447925"/>
          <a:ext cx="1692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45" name="Equation" r:id="rId6" imgW="838080" imgH="482400" progId="Equation.DSMT4">
                  <p:embed/>
                </p:oleObj>
              </mc:Choice>
              <mc:Fallback>
                <p:oleObj name="Equation" r:id="rId6" imgW="838080" imgH="4824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4DDC8A4D-896B-46B7-94D8-40EB5FB5F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17113" y="2447925"/>
                        <a:ext cx="16922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02AACFE-62C1-44B5-A195-4150D7E5D967}"/>
              </a:ext>
            </a:extLst>
          </p:cNvPr>
          <p:cNvSpPr/>
          <p:nvPr/>
        </p:nvSpPr>
        <p:spPr>
          <a:xfrm>
            <a:off x="9842090" y="2404602"/>
            <a:ext cx="2005781" cy="104774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60896AE7-A0FA-4CAD-A239-18E46EF1F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83176"/>
              </p:ext>
            </p:extLst>
          </p:nvPr>
        </p:nvGraphicFramePr>
        <p:xfrm>
          <a:off x="642938" y="1198563"/>
          <a:ext cx="83629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46" name="Equation" r:id="rId8" imgW="4140000" imgH="520560" progId="Equation.DSMT4">
                  <p:embed/>
                </p:oleObj>
              </mc:Choice>
              <mc:Fallback>
                <p:oleObj name="Equation" r:id="rId8" imgW="4140000" imgH="520560" progId="Equation.DSMT4">
                  <p:embed/>
                  <p:pic>
                    <p:nvPicPr>
                      <p:cNvPr id="111" name="对象 110">
                        <a:extLst>
                          <a:ext uri="{FF2B5EF4-FFF2-40B4-BE49-F238E27FC236}">
                            <a16:creationId xmlns:a16="http://schemas.microsoft.com/office/drawing/2014/main" id="{60896AE7-A0FA-4CAD-A239-18E46EF1F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2938" y="1198563"/>
                        <a:ext cx="83629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9179673-F917-426E-B7DD-DE3BEF8F6009}"/>
              </a:ext>
            </a:extLst>
          </p:cNvPr>
          <p:cNvSpPr/>
          <p:nvPr/>
        </p:nvSpPr>
        <p:spPr>
          <a:xfrm rot="18711971">
            <a:off x="5738165" y="1311141"/>
            <a:ext cx="205429" cy="601970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AB08DF9E-1D75-4687-84D2-FC23DC6C76D1}"/>
              </a:ext>
            </a:extLst>
          </p:cNvPr>
          <p:cNvSpPr/>
          <p:nvPr/>
        </p:nvSpPr>
        <p:spPr>
          <a:xfrm>
            <a:off x="6794091" y="1533832"/>
            <a:ext cx="797334" cy="491613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68D6D576-E165-4296-B58A-6407CF26B19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9175" y="2339350"/>
            <a:ext cx="5067300" cy="1499109"/>
          </a:xfrm>
          <a:prstGeom prst="rect">
            <a:avLst/>
          </a:prstGeom>
        </p:spPr>
      </p:pic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A1CD4BA0-5B19-46BD-A3D9-5117F8D35EFD}"/>
              </a:ext>
            </a:extLst>
          </p:cNvPr>
          <p:cNvGrpSpPr/>
          <p:nvPr/>
        </p:nvGrpSpPr>
        <p:grpSpPr>
          <a:xfrm>
            <a:off x="44555" y="2398395"/>
            <a:ext cx="4980011" cy="1646305"/>
            <a:chOff x="1600200" y="2446020"/>
            <a:chExt cx="4980011" cy="1646305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CAA20188-27CB-403A-AEA4-4397AC2E2842}"/>
                </a:ext>
              </a:extLst>
            </p:cNvPr>
            <p:cNvSpPr/>
            <p:nvPr/>
          </p:nvSpPr>
          <p:spPr>
            <a:xfrm>
              <a:off x="1979863" y="3297879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59055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A360A19D-A891-4E2F-B179-6482E6281C4A}"/>
                </a:ext>
              </a:extLst>
            </p:cNvPr>
            <p:cNvGrpSpPr/>
            <p:nvPr/>
          </p:nvGrpSpPr>
          <p:grpSpPr>
            <a:xfrm>
              <a:off x="1976294" y="3831543"/>
              <a:ext cx="3071869" cy="260782"/>
              <a:chOff x="4176575" y="3860800"/>
              <a:chExt cx="1940243" cy="331143"/>
            </a:xfrm>
          </p:grpSpPr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9B507CDC-AEDC-4B0B-AFDD-D334FB344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575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5BF4C2E6-13E6-4573-968B-431AE73E7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818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64395F82-E17E-45CE-9724-D0FD0D12CAD8}"/>
                  </a:ext>
                </a:extLst>
              </p:cNvPr>
              <p:cNvCxnSpPr/>
              <p:nvPr/>
            </p:nvCxnSpPr>
            <p:spPr>
              <a:xfrm flipH="1">
                <a:off x="4231481" y="3952240"/>
                <a:ext cx="7524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9CAF81B6-BEBF-4D88-A8EC-706F1E55A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7807" y="3952240"/>
                <a:ext cx="7596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标题 1">
                <a:extLst>
                  <a:ext uri="{FF2B5EF4-FFF2-40B4-BE49-F238E27FC236}">
                    <a16:creationId xmlns:a16="http://schemas.microsoft.com/office/drawing/2014/main" id="{0E95E077-A975-46A4-B78C-812D70B26B2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41303" y="3868788"/>
                <a:ext cx="415348" cy="32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2955E5B7-598F-4CD9-9ED3-D74AFD565D19}"/>
                </a:ext>
              </a:extLst>
            </p:cNvPr>
            <p:cNvGrpSpPr/>
            <p:nvPr/>
          </p:nvGrpSpPr>
          <p:grpSpPr>
            <a:xfrm>
              <a:off x="5111501" y="2997879"/>
              <a:ext cx="1198812" cy="894362"/>
              <a:chOff x="6130128" y="3365624"/>
              <a:chExt cx="804891" cy="596485"/>
            </a:xfrm>
          </p:grpSpPr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5D6C1EC0-58D9-4333-A8DB-8DF77551D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019" y="3365624"/>
                <a:ext cx="0" cy="95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标题 1">
                <a:extLst>
                  <a:ext uri="{FF2B5EF4-FFF2-40B4-BE49-F238E27FC236}">
                    <a16:creationId xmlns:a16="http://schemas.microsoft.com/office/drawing/2014/main" id="{C994B81B-3DF6-411F-B143-C653C84A2C4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9007" y="3550775"/>
                <a:ext cx="237866" cy="24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B8697BD5-77EF-4491-8E47-B9B1974BF2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0489" y="3418715"/>
                <a:ext cx="287517" cy="207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DE197118-AEF8-428B-9EA7-F9160C5296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128" y="3739356"/>
                <a:ext cx="310540" cy="2227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42B92AA4-46E9-485F-861B-82205A92D265}"/>
                </a:ext>
              </a:extLst>
            </p:cNvPr>
            <p:cNvGrpSpPr/>
            <p:nvPr/>
          </p:nvGrpSpPr>
          <p:grpSpPr>
            <a:xfrm>
              <a:off x="6299646" y="2446020"/>
              <a:ext cx="280565" cy="400937"/>
              <a:chOff x="6910839" y="2968019"/>
              <a:chExt cx="265887" cy="312738"/>
            </a:xfrm>
          </p:grpSpPr>
          <p:sp>
            <p:nvSpPr>
              <p:cNvPr id="145" name="标题 1">
                <a:extLst>
                  <a:ext uri="{FF2B5EF4-FFF2-40B4-BE49-F238E27FC236}">
                    <a16:creationId xmlns:a16="http://schemas.microsoft.com/office/drawing/2014/main" id="{24151D55-7AF5-4BDF-B8BF-AB633BAA3A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10839" y="2978366"/>
                <a:ext cx="265887" cy="2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955E4408-6FFB-48A8-AEEE-24906310C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656B14F6-4328-4D0C-BC8F-642413181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88294"/>
                <a:ext cx="0" cy="77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14DDA185-B67C-48E4-8455-31DFBA077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0357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E315C83F-0C00-4ACA-AFC4-7871F0AEC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393" y="2981074"/>
                <a:ext cx="0" cy="71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75232AEA-83A2-4AFA-9882-BA4FEF39B97E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379013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CA51783-3B04-4906-971C-9758638D9CC4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84" y="3384014"/>
              <a:ext cx="1067013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图片 158" descr="图示&#10;&#10;描述已自动生成">
            <a:extLst>
              <a:ext uri="{FF2B5EF4-FFF2-40B4-BE49-F238E27FC236}">
                <a16:creationId xmlns:a16="http://schemas.microsoft.com/office/drawing/2014/main" id="{A4FAD4CB-D4D9-42B3-8620-0AF828C1F0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13" y="3819340"/>
            <a:ext cx="5363323" cy="2648320"/>
          </a:xfrm>
          <a:prstGeom prst="rect">
            <a:avLst/>
          </a:prstGeom>
        </p:spPr>
      </p:pic>
      <p:pic>
        <p:nvPicPr>
          <p:cNvPr id="160" name="图片 159" descr="图示&#10;&#10;描述已自动生成">
            <a:extLst>
              <a:ext uri="{FF2B5EF4-FFF2-40B4-BE49-F238E27FC236}">
                <a16:creationId xmlns:a16="http://schemas.microsoft.com/office/drawing/2014/main" id="{C3C0D30D-F338-4C0A-9980-E9A88D32EB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0" y="3901889"/>
            <a:ext cx="5274866" cy="2464171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4E5F7099-C528-40F3-B841-6A52DB896866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 物理性质 后，下面就利用一维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的一般表达式，计算各种 一维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产生的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A942EEA-92DD-4715-BCBE-1FC8D58297F0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54" name="卷形: 垂直 53">
              <a:extLst>
                <a:ext uri="{FF2B5EF4-FFF2-40B4-BE49-F238E27FC236}">
                  <a16:creationId xmlns:a16="http://schemas.microsoft.com/office/drawing/2014/main" id="{16F4F493-3996-4A01-A6EE-0AB4FD0B1A38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标题 1">
              <a:extLst>
                <a:ext uri="{FF2B5EF4-FFF2-40B4-BE49-F238E27FC236}">
                  <a16:creationId xmlns:a16="http://schemas.microsoft.com/office/drawing/2014/main" id="{648B155E-9049-4FC1-8278-F8216A03448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25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22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8B18AE-937E-424D-AA91-FE4C4CD25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23065"/>
              </p:ext>
            </p:extLst>
          </p:nvPr>
        </p:nvGraphicFramePr>
        <p:xfrm>
          <a:off x="9062858" y="1563279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87" name="Equation" r:id="rId4" imgW="1549080" imgH="647640" progId="Equation.DSMT4">
                  <p:embed/>
                </p:oleObj>
              </mc:Choice>
              <mc:Fallback>
                <p:oleObj name="Equation" r:id="rId4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62858" y="1563279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60896AE7-A0FA-4CAD-A239-18E46EF1F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257772"/>
              </p:ext>
            </p:extLst>
          </p:nvPr>
        </p:nvGraphicFramePr>
        <p:xfrm>
          <a:off x="731838" y="1763713"/>
          <a:ext cx="81835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88" name="Equation" r:id="rId6" imgW="4051080" imgH="469800" progId="Equation.DSMT4">
                  <p:embed/>
                </p:oleObj>
              </mc:Choice>
              <mc:Fallback>
                <p:oleObj name="Equation" r:id="rId6" imgW="4051080" imgH="469800" progId="Equation.DSMT4">
                  <p:embed/>
                  <p:pic>
                    <p:nvPicPr>
                      <p:cNvPr id="111" name="对象 110">
                        <a:extLst>
                          <a:ext uri="{FF2B5EF4-FFF2-40B4-BE49-F238E27FC236}">
                            <a16:creationId xmlns:a16="http://schemas.microsoft.com/office/drawing/2014/main" id="{60896AE7-A0FA-4CAD-A239-18E46EF1F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1838" y="1763713"/>
                        <a:ext cx="8183562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AB08DF9E-1D75-4687-84D2-FC23DC6C76D1}"/>
              </a:ext>
            </a:extLst>
          </p:cNvPr>
          <p:cNvSpPr/>
          <p:nvPr/>
        </p:nvSpPr>
        <p:spPr>
          <a:xfrm>
            <a:off x="6718301" y="1992670"/>
            <a:ext cx="797334" cy="491613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A351C9A-C480-41B3-BAC5-CC50EEC023B8}"/>
              </a:ext>
            </a:extLst>
          </p:cNvPr>
          <p:cNvGrpSpPr/>
          <p:nvPr/>
        </p:nvGrpSpPr>
        <p:grpSpPr>
          <a:xfrm>
            <a:off x="70363" y="2675910"/>
            <a:ext cx="1690534" cy="2483720"/>
            <a:chOff x="148100" y="3814916"/>
            <a:chExt cx="1690534" cy="2483720"/>
          </a:xfrm>
        </p:grpSpPr>
        <p:pic>
          <p:nvPicPr>
            <p:cNvPr id="53" name="图片 52" descr="图片包含 雷达图&#10;&#10;描述已自动生成">
              <a:extLst>
                <a:ext uri="{FF2B5EF4-FFF2-40B4-BE49-F238E27FC236}">
                  <a16:creationId xmlns:a16="http://schemas.microsoft.com/office/drawing/2014/main" id="{79018242-FFC9-4A94-B2F9-D0350770B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54" name="图片 53" descr="背景图案&#10;&#10;描述已自动生成">
              <a:extLst>
                <a:ext uri="{FF2B5EF4-FFF2-40B4-BE49-F238E27FC236}">
                  <a16:creationId xmlns:a16="http://schemas.microsoft.com/office/drawing/2014/main" id="{3C34E373-97BE-40F2-BF04-07A36D804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090818A-E3D9-40AA-89F5-473825B1F35A}"/>
              </a:ext>
            </a:extLst>
          </p:cNvPr>
          <p:cNvGrpSpPr/>
          <p:nvPr/>
        </p:nvGrpSpPr>
        <p:grpSpPr>
          <a:xfrm>
            <a:off x="905489" y="4283177"/>
            <a:ext cx="1091382" cy="553998"/>
            <a:chOff x="10943303" y="5166544"/>
            <a:chExt cx="1091382" cy="553998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F1E3B4D-AF90-4C9F-9D65-45EA24564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943303" y="5429557"/>
              <a:ext cx="6980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DCA9ABC-FF57-42E9-B915-6D761C4DCA61}"/>
                </a:ext>
              </a:extLst>
            </p:cNvPr>
            <p:cNvSpPr txBox="1"/>
            <p:nvPr/>
          </p:nvSpPr>
          <p:spPr>
            <a:xfrm>
              <a:off x="11653951" y="5166544"/>
              <a:ext cx="3807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00" b="1" dirty="0">
                  <a:latin typeface="+mj-ea"/>
                  <a:ea typeface="+mj-ea"/>
                  <a:cs typeface="Times New Roman" panose="02020603050405020304" pitchFamily="18" charset="0"/>
                </a:rPr>
                <a:t>x</a:t>
              </a:r>
              <a:endParaRPr lang="zh-CN" altLang="en-US" sz="29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5B39F90-ED66-4F3F-8E36-26D23D7C1A2D}"/>
              </a:ext>
            </a:extLst>
          </p:cNvPr>
          <p:cNvGrpSpPr/>
          <p:nvPr/>
        </p:nvGrpSpPr>
        <p:grpSpPr>
          <a:xfrm>
            <a:off x="2192819" y="3103245"/>
            <a:ext cx="4980011" cy="1646305"/>
            <a:chOff x="1600200" y="2446020"/>
            <a:chExt cx="4980011" cy="164630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C5387E6-DFAC-4FCE-A081-F77F8803230B}"/>
                </a:ext>
              </a:extLst>
            </p:cNvPr>
            <p:cNvSpPr/>
            <p:nvPr/>
          </p:nvSpPr>
          <p:spPr>
            <a:xfrm>
              <a:off x="1979863" y="3297879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59055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3C1E0E6-BF6B-4AA8-BCD4-5A31C6E8E4B7}"/>
                </a:ext>
              </a:extLst>
            </p:cNvPr>
            <p:cNvGrpSpPr/>
            <p:nvPr/>
          </p:nvGrpSpPr>
          <p:grpSpPr>
            <a:xfrm>
              <a:off x="1976294" y="3831543"/>
              <a:ext cx="3071869" cy="260782"/>
              <a:chOff x="4176575" y="3860800"/>
              <a:chExt cx="1940243" cy="331143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5A857288-2C7D-425B-8EA4-2241371EA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575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EDF269C2-0C93-401D-B38D-1A1BAEC36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818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8526B136-100C-4832-96EA-081DC3FB6A2D}"/>
                  </a:ext>
                </a:extLst>
              </p:cNvPr>
              <p:cNvCxnSpPr/>
              <p:nvPr/>
            </p:nvCxnSpPr>
            <p:spPr>
              <a:xfrm flipH="1">
                <a:off x="4231481" y="3952240"/>
                <a:ext cx="7524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7DF126CB-D900-40E5-B1E3-125952E36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7807" y="3952240"/>
                <a:ext cx="7596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标题 1">
                <a:extLst>
                  <a:ext uri="{FF2B5EF4-FFF2-40B4-BE49-F238E27FC236}">
                    <a16:creationId xmlns:a16="http://schemas.microsoft.com/office/drawing/2014/main" id="{1D027711-73DF-433C-B688-CD8BFD25C3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41303" y="3868788"/>
                <a:ext cx="415348" cy="32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5EFA232-1902-4196-A4B8-C6D4EA19E951}"/>
                </a:ext>
              </a:extLst>
            </p:cNvPr>
            <p:cNvGrpSpPr/>
            <p:nvPr/>
          </p:nvGrpSpPr>
          <p:grpSpPr>
            <a:xfrm>
              <a:off x="5111501" y="2997879"/>
              <a:ext cx="1198812" cy="894362"/>
              <a:chOff x="6130128" y="3365624"/>
              <a:chExt cx="804891" cy="596485"/>
            </a:xfrm>
          </p:grpSpPr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241DE260-AEA4-444F-B391-FCC941BBB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019" y="3365624"/>
                <a:ext cx="0" cy="95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标题 1">
                <a:extLst>
                  <a:ext uri="{FF2B5EF4-FFF2-40B4-BE49-F238E27FC236}">
                    <a16:creationId xmlns:a16="http://schemas.microsoft.com/office/drawing/2014/main" id="{E5DECC2E-3076-4461-912B-E758FF71883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9007" y="3550775"/>
                <a:ext cx="237866" cy="24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15EE95EA-B0A0-4E93-90BA-1F3E8A72B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0489" y="3418715"/>
                <a:ext cx="287517" cy="207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943B711A-990C-4F41-81CD-DF81D983A7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128" y="3739356"/>
                <a:ext cx="310540" cy="2227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9405D81-06EE-434E-A8CC-9C76196FE538}"/>
                </a:ext>
              </a:extLst>
            </p:cNvPr>
            <p:cNvGrpSpPr/>
            <p:nvPr/>
          </p:nvGrpSpPr>
          <p:grpSpPr>
            <a:xfrm>
              <a:off x="6299646" y="2446020"/>
              <a:ext cx="280565" cy="400937"/>
              <a:chOff x="6910839" y="2968019"/>
              <a:chExt cx="265887" cy="312738"/>
            </a:xfrm>
          </p:grpSpPr>
          <p:sp>
            <p:nvSpPr>
              <p:cNvPr id="69" name="标题 1">
                <a:extLst>
                  <a:ext uri="{FF2B5EF4-FFF2-40B4-BE49-F238E27FC236}">
                    <a16:creationId xmlns:a16="http://schemas.microsoft.com/office/drawing/2014/main" id="{4CE07785-230B-4CB8-81FF-8A431911E22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10839" y="2978366"/>
                <a:ext cx="265887" cy="2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B9C3B1D1-E0D4-41AC-8573-594E0E8BC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4C82B30-CB24-4859-B2B8-8D6E79BF8B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88294"/>
                <a:ext cx="0" cy="77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07B69B55-C5CD-48ED-8645-DEF97B70B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0357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AC5CE95A-D6D1-4D03-9F89-CDAC0A67C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393" y="2981074"/>
                <a:ext cx="0" cy="71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1C51FC3-F048-42C9-91DC-CA9539097B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379013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B32847B-096E-4C02-9F23-DEA4A7BB0A8A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84" y="3384014"/>
              <a:ext cx="1067013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5300017-AF93-4711-ADB6-D1114BDDD304}"/>
              </a:ext>
            </a:extLst>
          </p:cNvPr>
          <p:cNvGrpSpPr/>
          <p:nvPr/>
        </p:nvGrpSpPr>
        <p:grpSpPr>
          <a:xfrm>
            <a:off x="1936246" y="2484283"/>
            <a:ext cx="5565775" cy="3170392"/>
            <a:chOff x="1936246" y="2484283"/>
            <a:chExt cx="5565775" cy="3170392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75B57E4C-EB00-435D-9B12-DB92856A0C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0271996"/>
                </p:ext>
              </p:extLst>
            </p:nvPr>
          </p:nvGraphicFramePr>
          <p:xfrm>
            <a:off x="1936246" y="4706938"/>
            <a:ext cx="5565775" cy="947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89" name="Equation" r:id="rId10" imgW="2755800" imgH="469800" progId="Equation.DSMT4">
                    <p:embed/>
                  </p:oleObj>
                </mc:Choice>
                <mc:Fallback>
                  <p:oleObj name="Equation" r:id="rId10" imgW="275580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36246" y="4706938"/>
                          <a:ext cx="5565775" cy="947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FE6C36A-08C2-4991-9400-58E4AFD32925}"/>
                </a:ext>
              </a:extLst>
            </p:cNvPr>
            <p:cNvGrpSpPr/>
            <p:nvPr/>
          </p:nvGrpSpPr>
          <p:grpSpPr>
            <a:xfrm>
              <a:off x="3836195" y="2484283"/>
              <a:ext cx="3280773" cy="2666206"/>
              <a:chOff x="3836195" y="1969933"/>
              <a:chExt cx="3280773" cy="2666206"/>
            </a:xfrm>
          </p:grpSpPr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52D42153-8EA1-4901-AD47-79AACFA6E2FB}"/>
                  </a:ext>
                </a:extLst>
              </p:cNvPr>
              <p:cNvSpPr/>
              <p:nvPr/>
            </p:nvSpPr>
            <p:spPr>
              <a:xfrm>
                <a:off x="3836195" y="4312444"/>
                <a:ext cx="335756" cy="323695"/>
              </a:xfrm>
              <a:prstGeom prst="roundRect">
                <a:avLst/>
              </a:prstGeom>
              <a:solidFill>
                <a:schemeClr val="bg2">
                  <a:lumMod val="50000"/>
                  <a:alpha val="1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2A658AC-13FB-45DE-836F-191522BCFD76}"/>
                  </a:ext>
                </a:extLst>
              </p:cNvPr>
              <p:cNvCxnSpPr>
                <a:cxnSpLocks/>
                <a:stCxn id="117" idx="2"/>
                <a:endCxn id="85" idx="0"/>
              </p:cNvCxnSpPr>
              <p:nvPr/>
            </p:nvCxnSpPr>
            <p:spPr>
              <a:xfrm flipH="1">
                <a:off x="4004073" y="1969933"/>
                <a:ext cx="3112895" cy="2342511"/>
              </a:xfrm>
              <a:prstGeom prst="straightConnector1">
                <a:avLst/>
              </a:prstGeom>
              <a:ln w="19050">
                <a:solidFill>
                  <a:srgbClr val="7F7F7F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80" y="1177857"/>
            <a:ext cx="430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通光方向的光学整流</a:t>
            </a:r>
          </a:p>
        </p:txBody>
      </p:sp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id="{36BEB93E-BF43-4314-AE82-321E0F5DC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89369"/>
              </p:ext>
            </p:extLst>
          </p:nvPr>
        </p:nvGraphicFramePr>
        <p:xfrm>
          <a:off x="9067420" y="1563688"/>
          <a:ext cx="2616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90" name="Equation" r:id="rId12" imgW="1295280" imgH="647640" progId="Equation.DSMT4">
                  <p:embed/>
                </p:oleObj>
              </mc:Choice>
              <mc:Fallback>
                <p:oleObj name="Equation" r:id="rId12" imgW="12952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67420" y="1563688"/>
                        <a:ext cx="26162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E18E5DC-9267-48E3-845D-0838C1633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9839"/>
              </p:ext>
            </p:extLst>
          </p:nvPr>
        </p:nvGraphicFramePr>
        <p:xfrm>
          <a:off x="1935055" y="5542485"/>
          <a:ext cx="61563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91" name="Equation" r:id="rId14" imgW="3047760" imgH="419040" progId="Equation.DSMT4">
                  <p:embed/>
                </p:oleObj>
              </mc:Choice>
              <mc:Fallback>
                <p:oleObj name="Equation" r:id="rId14" imgW="3047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5055" y="5542485"/>
                        <a:ext cx="6156325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884D7F92-4DDB-4A33-BAC3-B809AF573372}"/>
              </a:ext>
            </a:extLst>
          </p:cNvPr>
          <p:cNvGrpSpPr/>
          <p:nvPr/>
        </p:nvGrpSpPr>
        <p:grpSpPr>
          <a:xfrm>
            <a:off x="6497076" y="4750618"/>
            <a:ext cx="1082891" cy="1177822"/>
            <a:chOff x="6497076" y="4750618"/>
            <a:chExt cx="1082891" cy="1177822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DA2A0CED-20F6-4166-B486-532CFDF4D271}"/>
                </a:ext>
              </a:extLst>
            </p:cNvPr>
            <p:cNvSpPr/>
            <p:nvPr/>
          </p:nvSpPr>
          <p:spPr>
            <a:xfrm>
              <a:off x="6497076" y="4750618"/>
              <a:ext cx="570474" cy="491613"/>
            </a:xfrm>
            <a:prstGeom prst="roundRect">
              <a:avLst/>
            </a:prstGeom>
            <a:solidFill>
              <a:schemeClr val="bg2">
                <a:lumMod val="50000"/>
                <a:alpha val="1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81DA2AF8-0C1D-4A44-AD1B-221A13F3039C}"/>
                </a:ext>
              </a:extLst>
            </p:cNvPr>
            <p:cNvSpPr/>
            <p:nvPr/>
          </p:nvSpPr>
          <p:spPr>
            <a:xfrm>
              <a:off x="6773813" y="5626919"/>
              <a:ext cx="806154" cy="301521"/>
            </a:xfrm>
            <a:prstGeom prst="roundRect">
              <a:avLst/>
            </a:prstGeom>
            <a:solidFill>
              <a:schemeClr val="bg2">
                <a:lumMod val="50000"/>
                <a:alpha val="10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836BF78-C8B3-4C31-8F85-52933BDEBC73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>
              <a:off x="6782313" y="5242231"/>
              <a:ext cx="394577" cy="384688"/>
            </a:xfrm>
            <a:prstGeom prst="line">
              <a:avLst/>
            </a:prstGeom>
            <a:ln w="1905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A090CC-911C-457E-830B-28A3F5302B9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向波矢失配 与 </a:t>
            </a:r>
            <a:r>
              <a:rPr lang="el-GR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波矢失配量需空间积分：辐射天线模型中，源场对场点叠加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A88464E-C9AF-4423-9470-FCB88E035C54}"/>
              </a:ext>
            </a:extLst>
          </p:cNvPr>
          <p:cNvGrpSpPr/>
          <p:nvPr/>
        </p:nvGrpSpPr>
        <p:grpSpPr>
          <a:xfrm>
            <a:off x="6410632" y="2684206"/>
            <a:ext cx="5722374" cy="2154920"/>
            <a:chOff x="6410632" y="2684206"/>
            <a:chExt cx="5722374" cy="2154920"/>
          </a:xfrm>
        </p:grpSpPr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C6F4147E-6928-4FB9-A934-9C5BE5BCAF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1003501"/>
                </p:ext>
              </p:extLst>
            </p:nvPr>
          </p:nvGraphicFramePr>
          <p:xfrm>
            <a:off x="7116023" y="4222251"/>
            <a:ext cx="2934325" cy="61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92" name="Equation" r:id="rId16" imgW="2234880" imgH="469800" progId="Equation.DSMT4">
                    <p:embed/>
                  </p:oleObj>
                </mc:Choice>
                <mc:Fallback>
                  <p:oleObj name="Equation" r:id="rId16" imgW="223488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116023" y="4222251"/>
                          <a:ext cx="2934325" cy="616875"/>
                        </a:xfrm>
                        <a:prstGeom prst="rect">
                          <a:avLst/>
                        </a:prstGeom>
                        <a:ln w="19050">
                          <a:solidFill>
                            <a:srgbClr val="2F528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76974B-D97C-4B01-8775-F490FDAB01BF}"/>
                </a:ext>
              </a:extLst>
            </p:cNvPr>
            <p:cNvGrpSpPr/>
            <p:nvPr/>
          </p:nvGrpSpPr>
          <p:grpSpPr>
            <a:xfrm>
              <a:off x="6410632" y="2684206"/>
              <a:ext cx="5722374" cy="927707"/>
              <a:chOff x="6410632" y="2684206"/>
              <a:chExt cx="5722374" cy="927707"/>
            </a:xfrm>
          </p:grpSpPr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7EC88DD-9B74-431B-9CB7-07FB805B95B0}"/>
                  </a:ext>
                </a:extLst>
              </p:cNvPr>
              <p:cNvSpPr txBox="1"/>
              <p:nvPr/>
            </p:nvSpPr>
            <p:spPr>
              <a:xfrm>
                <a:off x="8642553" y="2829968"/>
                <a:ext cx="3490453" cy="781945"/>
              </a:xfrm>
              <a:prstGeom prst="rect">
                <a:avLst/>
              </a:prstGeom>
              <a:noFill/>
              <a:ln w="19050">
                <a:solidFill>
                  <a:srgbClr val="2F528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对缓变振幅近似下的波动方程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耦合波方程 进行空间积分</a:t>
                </a: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138C71D-B04E-4DE0-965B-FA9449DEBFF4}"/>
                  </a:ext>
                </a:extLst>
              </p:cNvPr>
              <p:cNvCxnSpPr/>
              <p:nvPr/>
            </p:nvCxnSpPr>
            <p:spPr>
              <a:xfrm>
                <a:off x="6410632" y="2684206"/>
                <a:ext cx="2467897" cy="0"/>
              </a:xfrm>
              <a:prstGeom prst="line">
                <a:avLst/>
              </a:prstGeom>
              <a:ln w="44450" cap="rnd">
                <a:solidFill>
                  <a:srgbClr val="2F528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思想气泡: 云 38">
                <a:extLst>
                  <a:ext uri="{FF2B5EF4-FFF2-40B4-BE49-F238E27FC236}">
                    <a16:creationId xmlns:a16="http://schemas.microsoft.com/office/drawing/2014/main" id="{ED194025-3095-4BD4-80DF-AB56E6AA7E4F}"/>
                  </a:ext>
                </a:extLst>
              </p:cNvPr>
              <p:cNvSpPr/>
              <p:nvPr/>
            </p:nvSpPr>
            <p:spPr>
              <a:xfrm rot="20967610" flipV="1">
                <a:off x="7760222" y="2876871"/>
                <a:ext cx="838952" cy="619432"/>
              </a:xfrm>
              <a:prstGeom prst="cloudCallou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4836493-41D8-4BA8-8A57-274DBD8DC136}"/>
                  </a:ext>
                </a:extLst>
              </p:cNvPr>
              <p:cNvSpPr txBox="1"/>
              <p:nvPr/>
            </p:nvSpPr>
            <p:spPr>
              <a:xfrm>
                <a:off x="7801466" y="2972750"/>
                <a:ext cx="703007" cy="4126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类比</a:t>
                </a:r>
              </a:p>
            </p:txBody>
          </p:sp>
        </p:grp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0B9CEDC3-2DC6-4BEF-B482-CF848A28F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5232" y="3608441"/>
              <a:ext cx="0" cy="601609"/>
            </a:xfrm>
            <a:prstGeom prst="line">
              <a:avLst/>
            </a:prstGeom>
            <a:ln w="76200">
              <a:solidFill>
                <a:srgbClr val="2F528F"/>
              </a:solidFill>
              <a:headEnd type="triangle" w="med" len="med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86DB0F-7EC1-4BED-87C2-5FD8B61BABC2}"/>
              </a:ext>
            </a:extLst>
          </p:cNvPr>
          <p:cNvGrpSpPr/>
          <p:nvPr/>
        </p:nvGrpSpPr>
        <p:grpSpPr>
          <a:xfrm>
            <a:off x="941133" y="1982838"/>
            <a:ext cx="7298299" cy="3367037"/>
            <a:chOff x="941133" y="1982838"/>
            <a:chExt cx="7298299" cy="3367037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5A03A379-3C4B-4DFC-8F25-1C0D5CBE0965}"/>
                </a:ext>
              </a:extLst>
            </p:cNvPr>
            <p:cNvSpPr/>
            <p:nvPr/>
          </p:nvSpPr>
          <p:spPr>
            <a:xfrm>
              <a:off x="5317204" y="1987754"/>
              <a:ext cx="1021684" cy="491613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25AEB529-9200-43C0-8BE0-1EDC370B35AC}"/>
                </a:ext>
              </a:extLst>
            </p:cNvPr>
            <p:cNvSpPr/>
            <p:nvPr/>
          </p:nvSpPr>
          <p:spPr>
            <a:xfrm>
              <a:off x="3611307" y="1982838"/>
              <a:ext cx="681293" cy="491613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B64F2DA5-FBF8-4322-A9F7-3C3DE6E08165}"/>
                </a:ext>
              </a:extLst>
            </p:cNvPr>
            <p:cNvSpPr/>
            <p:nvPr/>
          </p:nvSpPr>
          <p:spPr>
            <a:xfrm>
              <a:off x="941133" y="2233971"/>
              <a:ext cx="157417" cy="179030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7A33CDCE-77D8-49A9-AEE9-448CA71C203A}"/>
                </a:ext>
              </a:extLst>
            </p:cNvPr>
            <p:cNvSpPr/>
            <p:nvPr/>
          </p:nvSpPr>
          <p:spPr>
            <a:xfrm>
              <a:off x="2146300" y="5210175"/>
              <a:ext cx="111125" cy="139700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286F3955-6477-473F-8EFD-DB1934465CE4}"/>
                </a:ext>
              </a:extLst>
            </p:cNvPr>
            <p:cNvCxnSpPr>
              <a:cxnSpLocks/>
              <a:stCxn id="84" idx="2"/>
              <a:endCxn id="86" idx="0"/>
            </p:cNvCxnSpPr>
            <p:nvPr/>
          </p:nvCxnSpPr>
          <p:spPr>
            <a:xfrm>
              <a:off x="1019842" y="2413001"/>
              <a:ext cx="1182021" cy="27971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B4A716D-AA93-4049-8693-DEA84B9EAFD6}"/>
                </a:ext>
              </a:extLst>
            </p:cNvPr>
            <p:cNvGrpSpPr/>
            <p:nvPr/>
          </p:nvGrpSpPr>
          <p:grpSpPr>
            <a:xfrm>
              <a:off x="3967166" y="2481263"/>
              <a:ext cx="1890712" cy="657997"/>
              <a:chOff x="3967166" y="1966913"/>
              <a:chExt cx="1890712" cy="657997"/>
            </a:xfrm>
          </p:grpSpPr>
          <p:sp>
            <p:nvSpPr>
              <p:cNvPr id="10" name="左大括号 9">
                <a:extLst>
                  <a:ext uri="{FF2B5EF4-FFF2-40B4-BE49-F238E27FC236}">
                    <a16:creationId xmlns:a16="http://schemas.microsoft.com/office/drawing/2014/main" id="{7433202D-7FBF-4D23-A09C-78ECE27FE754}"/>
                  </a:ext>
                </a:extLst>
              </p:cNvPr>
              <p:cNvSpPr/>
              <p:nvPr/>
            </p:nvSpPr>
            <p:spPr>
              <a:xfrm rot="16200000">
                <a:off x="4760122" y="1173957"/>
                <a:ext cx="304800" cy="1890712"/>
              </a:xfrm>
              <a:prstGeom prst="leftBrace">
                <a:avLst/>
              </a:prstGeom>
              <a:ln w="31750" cap="rnd">
                <a:solidFill>
                  <a:srgbClr val="C00000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4454D45-075F-4430-ADF0-86DA6DA227B2}"/>
                  </a:ext>
                </a:extLst>
              </p:cNvPr>
              <p:cNvSpPr txBox="1"/>
              <p:nvPr/>
            </p:nvSpPr>
            <p:spPr>
              <a:xfrm>
                <a:off x="4610100" y="2224800"/>
                <a:ext cx="5810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</a:rPr>
                  <a:t>= 1</a:t>
                </a:r>
                <a:endParaRPr lang="zh-CN" altLang="en-US" sz="2000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EF7C1D5-FADB-4EF3-9045-8C2C8CEFF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1407" y="2153265"/>
              <a:ext cx="1288025" cy="2743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AD6283F1-D957-4ED2-8499-5C3A5B6C5ABF}"/>
              </a:ext>
            </a:extLst>
          </p:cNvPr>
          <p:cNvSpPr txBox="1"/>
          <p:nvPr/>
        </p:nvSpPr>
        <p:spPr>
          <a:xfrm>
            <a:off x="76954" y="5669295"/>
            <a:ext cx="1791774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向整流场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158D0E1-1282-4791-B66B-4CA126016134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90" name="卷形: 垂直 89">
              <a:extLst>
                <a:ext uri="{FF2B5EF4-FFF2-40B4-BE49-F238E27FC236}">
                  <a16:creationId xmlns:a16="http://schemas.microsoft.com/office/drawing/2014/main" id="{E9F54331-9336-44C3-9574-095694DEFDAF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标题 1">
              <a:extLst>
                <a:ext uri="{FF2B5EF4-FFF2-40B4-BE49-F238E27FC236}">
                  <a16:creationId xmlns:a16="http://schemas.microsoft.com/office/drawing/2014/main" id="{41FB87DB-9D48-428F-8929-937ADCA9EA4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26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A5B39F90-ED66-4F3F-8E36-26D23D7C1A2D}"/>
              </a:ext>
            </a:extLst>
          </p:cNvPr>
          <p:cNvGrpSpPr/>
          <p:nvPr/>
        </p:nvGrpSpPr>
        <p:grpSpPr>
          <a:xfrm>
            <a:off x="0" y="4291000"/>
            <a:ext cx="4980011" cy="1646305"/>
            <a:chOff x="1600200" y="2446020"/>
            <a:chExt cx="4980011" cy="164630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C5387E6-DFAC-4FCE-A081-F77F8803230B}"/>
                </a:ext>
              </a:extLst>
            </p:cNvPr>
            <p:cNvSpPr/>
            <p:nvPr/>
          </p:nvSpPr>
          <p:spPr>
            <a:xfrm>
              <a:off x="1979863" y="3297879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59055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3C1E0E6-BF6B-4AA8-BCD4-5A31C6E8E4B7}"/>
                </a:ext>
              </a:extLst>
            </p:cNvPr>
            <p:cNvGrpSpPr/>
            <p:nvPr/>
          </p:nvGrpSpPr>
          <p:grpSpPr>
            <a:xfrm>
              <a:off x="1976294" y="3831543"/>
              <a:ext cx="3071869" cy="260782"/>
              <a:chOff x="4176575" y="3860800"/>
              <a:chExt cx="1940243" cy="331143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5A857288-2C7D-425B-8EA4-2241371EA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575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EDF269C2-0C93-401D-B38D-1A1BAEC36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818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8526B136-100C-4832-96EA-081DC3FB6A2D}"/>
                  </a:ext>
                </a:extLst>
              </p:cNvPr>
              <p:cNvCxnSpPr/>
              <p:nvPr/>
            </p:nvCxnSpPr>
            <p:spPr>
              <a:xfrm flipH="1">
                <a:off x="4231481" y="3952240"/>
                <a:ext cx="7524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7DF126CB-D900-40E5-B1E3-125952E36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7807" y="3952240"/>
                <a:ext cx="7596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标题 1">
                <a:extLst>
                  <a:ext uri="{FF2B5EF4-FFF2-40B4-BE49-F238E27FC236}">
                    <a16:creationId xmlns:a16="http://schemas.microsoft.com/office/drawing/2014/main" id="{1D027711-73DF-433C-B688-CD8BFD25C3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41303" y="3868788"/>
                <a:ext cx="415348" cy="32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5EFA232-1902-4196-A4B8-C6D4EA19E951}"/>
                </a:ext>
              </a:extLst>
            </p:cNvPr>
            <p:cNvGrpSpPr/>
            <p:nvPr/>
          </p:nvGrpSpPr>
          <p:grpSpPr>
            <a:xfrm>
              <a:off x="5111501" y="2997879"/>
              <a:ext cx="1198812" cy="894362"/>
              <a:chOff x="6130128" y="3365624"/>
              <a:chExt cx="804891" cy="596485"/>
            </a:xfrm>
          </p:grpSpPr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241DE260-AEA4-444F-B391-FCC941BBB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019" y="3365624"/>
                <a:ext cx="0" cy="95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标题 1">
                <a:extLst>
                  <a:ext uri="{FF2B5EF4-FFF2-40B4-BE49-F238E27FC236}">
                    <a16:creationId xmlns:a16="http://schemas.microsoft.com/office/drawing/2014/main" id="{E5DECC2E-3076-4461-912B-E758FF71883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9007" y="3550775"/>
                <a:ext cx="237866" cy="24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15EE95EA-B0A0-4E93-90BA-1F3E8A72B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0489" y="3418715"/>
                <a:ext cx="287517" cy="207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943B711A-990C-4F41-81CD-DF81D983A7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128" y="3739356"/>
                <a:ext cx="310540" cy="2227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9405D81-06EE-434E-A8CC-9C76196FE538}"/>
                </a:ext>
              </a:extLst>
            </p:cNvPr>
            <p:cNvGrpSpPr/>
            <p:nvPr/>
          </p:nvGrpSpPr>
          <p:grpSpPr>
            <a:xfrm>
              <a:off x="6299646" y="2446020"/>
              <a:ext cx="280565" cy="400937"/>
              <a:chOff x="6910839" y="2968019"/>
              <a:chExt cx="265887" cy="312738"/>
            </a:xfrm>
          </p:grpSpPr>
          <p:sp>
            <p:nvSpPr>
              <p:cNvPr id="69" name="标题 1">
                <a:extLst>
                  <a:ext uri="{FF2B5EF4-FFF2-40B4-BE49-F238E27FC236}">
                    <a16:creationId xmlns:a16="http://schemas.microsoft.com/office/drawing/2014/main" id="{4CE07785-230B-4CB8-81FF-8A431911E22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10839" y="2978366"/>
                <a:ext cx="265887" cy="2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B9C3B1D1-E0D4-41AC-8573-594E0E8BC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4C82B30-CB24-4859-B2B8-8D6E79BF8B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88294"/>
                <a:ext cx="0" cy="77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07B69B55-C5CD-48ED-8645-DEF97B70B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0357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AC5CE95A-D6D1-4D03-9F89-CDAC0A67C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393" y="2981074"/>
                <a:ext cx="0" cy="71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1C51FC3-F048-42C9-91DC-CA9539097B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379013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B32847B-096E-4C02-9F23-DEA4A7BB0A8A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84" y="3384014"/>
              <a:ext cx="1067013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E18E5DC-9267-48E3-845D-0838C1633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824624"/>
              </p:ext>
            </p:extLst>
          </p:nvPr>
        </p:nvGraphicFramePr>
        <p:xfrm>
          <a:off x="2521464" y="1825250"/>
          <a:ext cx="61563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1" name="Equation" r:id="rId4" imgW="3047760" imgH="419040" progId="Equation.DSMT4">
                  <p:embed/>
                </p:oleObj>
              </mc:Choice>
              <mc:Fallback>
                <p:oleObj name="Equation" r:id="rId4" imgW="3047760" imgH="4190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FE18E5DC-9267-48E3-845D-0838C16338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1464" y="1825250"/>
                        <a:ext cx="6156325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582620" y="2500274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80" y="1177857"/>
            <a:ext cx="430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通光方向的光学整流</a:t>
            </a:r>
          </a:p>
        </p:txBody>
      </p:sp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id="{36BEB93E-BF43-4314-AE82-321E0F5DC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32097"/>
              </p:ext>
            </p:extLst>
          </p:nvPr>
        </p:nvGraphicFramePr>
        <p:xfrm>
          <a:off x="9067420" y="1563688"/>
          <a:ext cx="2616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2" name="Equation" r:id="rId6" imgW="1295280" imgH="647640" progId="Equation.DSMT4">
                  <p:embed/>
                </p:oleObj>
              </mc:Choice>
              <mc:Fallback>
                <p:oleObj name="Equation" r:id="rId6" imgW="1295280" imgH="647640" progId="Equation.DSMT4">
                  <p:embed/>
                  <p:pic>
                    <p:nvPicPr>
                      <p:cNvPr id="100" name="对象 99">
                        <a:extLst>
                          <a:ext uri="{FF2B5EF4-FFF2-40B4-BE49-F238E27FC236}">
                            <a16:creationId xmlns:a16="http://schemas.microsoft.com/office/drawing/2014/main" id="{36BEB93E-BF43-4314-AE82-321E0F5DC0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7420" y="1563688"/>
                        <a:ext cx="26162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35B0CBA-4290-4DFE-B98A-B33D2281E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6539" y="2825107"/>
            <a:ext cx="4860235" cy="3534717"/>
          </a:xfrm>
          <a:prstGeom prst="rect">
            <a:avLst/>
          </a:prstGeom>
        </p:spPr>
      </p:pic>
      <p:grpSp>
        <p:nvGrpSpPr>
          <p:cNvPr id="92" name="组合 91">
            <a:extLst>
              <a:ext uri="{FF2B5EF4-FFF2-40B4-BE49-F238E27FC236}">
                <a16:creationId xmlns:a16="http://schemas.microsoft.com/office/drawing/2014/main" id="{8D8AC97A-95DA-4004-8A82-CD11AE0F6BCD}"/>
              </a:ext>
            </a:extLst>
          </p:cNvPr>
          <p:cNvGrpSpPr/>
          <p:nvPr/>
        </p:nvGrpSpPr>
        <p:grpSpPr>
          <a:xfrm>
            <a:off x="4953862" y="2823743"/>
            <a:ext cx="2110130" cy="3100187"/>
            <a:chOff x="148100" y="3814916"/>
            <a:chExt cx="1690534" cy="2483720"/>
          </a:xfrm>
        </p:grpSpPr>
        <p:pic>
          <p:nvPicPr>
            <p:cNvPr id="94" name="图片 93" descr="图片包含 雷达图&#10;&#10;描述已自动生成">
              <a:extLst>
                <a:ext uri="{FF2B5EF4-FFF2-40B4-BE49-F238E27FC236}">
                  <a16:creationId xmlns:a16="http://schemas.microsoft.com/office/drawing/2014/main" id="{E53D3AE9-306D-4052-B38F-EF7A23C4B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95" name="图片 94" descr="背景图案&#10;&#10;描述已自动生成">
              <a:extLst>
                <a:ext uri="{FF2B5EF4-FFF2-40B4-BE49-F238E27FC236}">
                  <a16:creationId xmlns:a16="http://schemas.microsoft.com/office/drawing/2014/main" id="{CA781D31-147D-4E9E-B813-8C204F137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72B4341-9F33-4C08-928B-817EEDE62F2D}"/>
              </a:ext>
            </a:extLst>
          </p:cNvPr>
          <p:cNvGrpSpPr/>
          <p:nvPr/>
        </p:nvGrpSpPr>
        <p:grpSpPr>
          <a:xfrm>
            <a:off x="6010049" y="4883142"/>
            <a:ext cx="1190851" cy="461665"/>
            <a:chOff x="10943303" y="5217505"/>
            <a:chExt cx="954052" cy="369864"/>
          </a:xfrm>
        </p:grpSpPr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691BF602-1B7A-428C-97EE-63D761B20A2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3303" y="5429557"/>
              <a:ext cx="6980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494A5AF-49A9-456E-9B7E-3C6F13199046}"/>
                </a:ext>
              </a:extLst>
            </p:cNvPr>
            <p:cNvSpPr txBox="1"/>
            <p:nvPr/>
          </p:nvSpPr>
          <p:spPr>
            <a:xfrm>
              <a:off x="11628515" y="5217505"/>
              <a:ext cx="268840" cy="36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  <a:cs typeface="Times New Roman" panose="02020603050405020304" pitchFamily="18" charset="0"/>
                </a:rPr>
                <a:t>x</a:t>
              </a:r>
              <a:endParaRPr lang="zh-CN" altLang="en-US" sz="24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pic>
        <p:nvPicPr>
          <p:cNvPr id="131" name="图片 130">
            <a:extLst>
              <a:ext uri="{FF2B5EF4-FFF2-40B4-BE49-F238E27FC236}">
                <a16:creationId xmlns:a16="http://schemas.microsoft.com/office/drawing/2014/main" id="{85997B5B-5CF0-4760-9C64-6633FD693C5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</a:blip>
          <a:stretch>
            <a:fillRect/>
          </a:stretch>
        </p:blipFill>
        <p:spPr>
          <a:xfrm>
            <a:off x="4740275" y="3115093"/>
            <a:ext cx="2496028" cy="1148346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4E0169BC-4E6D-4DA9-9A9D-19552DD8437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</a:blip>
          <a:stretch>
            <a:fillRect/>
          </a:stretch>
        </p:blipFill>
        <p:spPr>
          <a:xfrm>
            <a:off x="4746625" y="4731168"/>
            <a:ext cx="2496028" cy="1148346"/>
          </a:xfrm>
          <a:prstGeom prst="rect">
            <a:avLst/>
          </a:prstGeom>
        </p:spPr>
      </p:pic>
      <p:sp>
        <p:nvSpPr>
          <p:cNvPr id="134" name="文本框 133">
            <a:extLst>
              <a:ext uri="{FF2B5EF4-FFF2-40B4-BE49-F238E27FC236}">
                <a16:creationId xmlns:a16="http://schemas.microsoft.com/office/drawing/2014/main" id="{A537E3C0-9C05-4EA5-A8C4-61228D95C17C}"/>
              </a:ext>
            </a:extLst>
          </p:cNvPr>
          <p:cNvSpPr txBox="1"/>
          <p:nvPr/>
        </p:nvSpPr>
        <p:spPr>
          <a:xfrm>
            <a:off x="657979" y="1954545"/>
            <a:ext cx="1791774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向整流场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EFF790C-6470-42AA-84DB-039A63EB1D7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频域包络不是高斯函数，但有极大值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包络内 不同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 干涉相长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相位匹配 程度</a:t>
            </a: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E18C5D5-D6BC-4F48-AEFF-F3A913244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193356"/>
              </p:ext>
            </p:extLst>
          </p:nvPr>
        </p:nvGraphicFramePr>
        <p:xfrm>
          <a:off x="9983258" y="2889250"/>
          <a:ext cx="44661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3" name="Equation" r:id="rId12" imgW="279360" imgH="203040" progId="Equation.DSMT4">
                  <p:embed/>
                </p:oleObj>
              </mc:Choice>
              <mc:Fallback>
                <p:oleObj name="Equation" r:id="rId12" imgW="27936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49E94E8-3CA9-4660-8EAF-DBB21D233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83258" y="2889250"/>
                        <a:ext cx="446617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>
            <a:extLst>
              <a:ext uri="{FF2B5EF4-FFF2-40B4-BE49-F238E27FC236}">
                <a16:creationId xmlns:a16="http://schemas.microsoft.com/office/drawing/2014/main" id="{A2E3C2DD-6A43-4690-A142-93422208E241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60" name="卷形: 垂直 59">
              <a:extLst>
                <a:ext uri="{FF2B5EF4-FFF2-40B4-BE49-F238E27FC236}">
                  <a16:creationId xmlns:a16="http://schemas.microsoft.com/office/drawing/2014/main" id="{F9622B2B-7FFC-4886-AB87-D133F7D9FC42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标题 1">
              <a:extLst>
                <a:ext uri="{FF2B5EF4-FFF2-40B4-BE49-F238E27FC236}">
                  <a16:creationId xmlns:a16="http://schemas.microsoft.com/office/drawing/2014/main" id="{A49D94DA-9F4C-42E6-B766-15613E7E1A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27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A5B39F90-ED66-4F3F-8E36-26D23D7C1A2D}"/>
              </a:ext>
            </a:extLst>
          </p:cNvPr>
          <p:cNvGrpSpPr/>
          <p:nvPr/>
        </p:nvGrpSpPr>
        <p:grpSpPr>
          <a:xfrm>
            <a:off x="0" y="4291000"/>
            <a:ext cx="4980011" cy="1646305"/>
            <a:chOff x="1600200" y="2446020"/>
            <a:chExt cx="4980011" cy="1646305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C5387E6-DFAC-4FCE-A081-F77F8803230B}"/>
                </a:ext>
              </a:extLst>
            </p:cNvPr>
            <p:cNvSpPr/>
            <p:nvPr/>
          </p:nvSpPr>
          <p:spPr>
            <a:xfrm>
              <a:off x="1979863" y="3297879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59055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3C1E0E6-BF6B-4AA8-BCD4-5A31C6E8E4B7}"/>
                </a:ext>
              </a:extLst>
            </p:cNvPr>
            <p:cNvGrpSpPr/>
            <p:nvPr/>
          </p:nvGrpSpPr>
          <p:grpSpPr>
            <a:xfrm>
              <a:off x="1976294" y="3831543"/>
              <a:ext cx="3071869" cy="260782"/>
              <a:chOff x="4176575" y="3860800"/>
              <a:chExt cx="1940243" cy="331143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5A857288-2C7D-425B-8EA4-2241371EA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575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EDF269C2-0C93-401D-B38D-1A1BAEC36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6818" y="386080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8526B136-100C-4832-96EA-081DC3FB6A2D}"/>
                  </a:ext>
                </a:extLst>
              </p:cNvPr>
              <p:cNvCxnSpPr/>
              <p:nvPr/>
            </p:nvCxnSpPr>
            <p:spPr>
              <a:xfrm flipH="1">
                <a:off x="4231481" y="3952240"/>
                <a:ext cx="7524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7DF126CB-D900-40E5-B1E3-125952E36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7807" y="3952240"/>
                <a:ext cx="7596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标题 1">
                <a:extLst>
                  <a:ext uri="{FF2B5EF4-FFF2-40B4-BE49-F238E27FC236}">
                    <a16:creationId xmlns:a16="http://schemas.microsoft.com/office/drawing/2014/main" id="{1D027711-73DF-433C-B688-CD8BFD25C3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41303" y="3868788"/>
                <a:ext cx="415348" cy="323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5EFA232-1902-4196-A4B8-C6D4EA19E951}"/>
                </a:ext>
              </a:extLst>
            </p:cNvPr>
            <p:cNvGrpSpPr/>
            <p:nvPr/>
          </p:nvGrpSpPr>
          <p:grpSpPr>
            <a:xfrm>
              <a:off x="5111501" y="2997879"/>
              <a:ext cx="1198812" cy="894362"/>
              <a:chOff x="6130128" y="3365624"/>
              <a:chExt cx="804891" cy="596485"/>
            </a:xfrm>
          </p:grpSpPr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241DE260-AEA4-444F-B391-FCC941BBB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019" y="3365624"/>
                <a:ext cx="0" cy="957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标题 1">
                <a:extLst>
                  <a:ext uri="{FF2B5EF4-FFF2-40B4-BE49-F238E27FC236}">
                    <a16:creationId xmlns:a16="http://schemas.microsoft.com/office/drawing/2014/main" id="{E5DECC2E-3076-4461-912B-E758FF71883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9007" y="3550775"/>
                <a:ext cx="237866" cy="24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15EE95EA-B0A0-4E93-90BA-1F3E8A72B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0489" y="3418715"/>
                <a:ext cx="287517" cy="207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943B711A-990C-4F41-81CD-DF81D983A7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128" y="3739356"/>
                <a:ext cx="310540" cy="2227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9405D81-06EE-434E-A8CC-9C76196FE538}"/>
                </a:ext>
              </a:extLst>
            </p:cNvPr>
            <p:cNvGrpSpPr/>
            <p:nvPr/>
          </p:nvGrpSpPr>
          <p:grpSpPr>
            <a:xfrm>
              <a:off x="6299646" y="2446020"/>
              <a:ext cx="280565" cy="400937"/>
              <a:chOff x="6910839" y="2968019"/>
              <a:chExt cx="265887" cy="312738"/>
            </a:xfrm>
          </p:grpSpPr>
          <p:sp>
            <p:nvSpPr>
              <p:cNvPr id="69" name="标题 1">
                <a:extLst>
                  <a:ext uri="{FF2B5EF4-FFF2-40B4-BE49-F238E27FC236}">
                    <a16:creationId xmlns:a16="http://schemas.microsoft.com/office/drawing/2014/main" id="{4CE07785-230B-4CB8-81FF-8A431911E22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10839" y="2978366"/>
                <a:ext cx="265887" cy="2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B9C3B1D1-E0D4-41AC-8573-594E0E8BC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4C82B30-CB24-4859-B2B8-8D6E79BF8B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88294"/>
                <a:ext cx="0" cy="77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07B69B55-C5CD-48ED-8645-DEF97B70B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0357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AC5CE95A-D6D1-4D03-9F89-CDAC0A67C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393" y="2981074"/>
                <a:ext cx="0" cy="71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1C51FC3-F048-42C9-91DC-CA9539097B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379013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EB32847B-096E-4C02-9F23-DEA4A7BB0A8A}"/>
                </a:ext>
              </a:extLst>
            </p:cNvPr>
            <p:cNvCxnSpPr>
              <a:cxnSpLocks/>
            </p:cNvCxnSpPr>
            <p:nvPr/>
          </p:nvCxnSpPr>
          <p:spPr>
            <a:xfrm>
              <a:off x="5224384" y="3384014"/>
              <a:ext cx="1067013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E18E5DC-9267-48E3-845D-0838C1633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7134"/>
              </p:ext>
            </p:extLst>
          </p:nvPr>
        </p:nvGraphicFramePr>
        <p:xfrm>
          <a:off x="2239963" y="1724025"/>
          <a:ext cx="67198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43" name="Equation" r:id="rId4" imgW="3327120" imgH="520560" progId="Equation.DSMT4">
                  <p:embed/>
                </p:oleObj>
              </mc:Choice>
              <mc:Fallback>
                <p:oleObj name="Equation" r:id="rId4" imgW="3327120" imgH="5205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FE18E5DC-9267-48E3-845D-0838C16338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9963" y="1724025"/>
                        <a:ext cx="6719887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582620" y="2500274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80" y="1177857"/>
            <a:ext cx="430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通光方向的光学整流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A090CC-911C-457E-830B-28A3F5302B9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频域包络不是高斯函数，但有极大值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包络内 不同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 干涉相长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相位匹配 程度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B0CBA-4290-4DFE-B98A-B33D2281E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539" y="2825107"/>
            <a:ext cx="4860235" cy="3534717"/>
          </a:xfrm>
          <a:prstGeom prst="rect">
            <a:avLst/>
          </a:prstGeom>
        </p:spPr>
      </p:pic>
      <p:grpSp>
        <p:nvGrpSpPr>
          <p:cNvPr id="92" name="组合 91">
            <a:extLst>
              <a:ext uri="{FF2B5EF4-FFF2-40B4-BE49-F238E27FC236}">
                <a16:creationId xmlns:a16="http://schemas.microsoft.com/office/drawing/2014/main" id="{8D8AC97A-95DA-4004-8A82-CD11AE0F6BCD}"/>
              </a:ext>
            </a:extLst>
          </p:cNvPr>
          <p:cNvGrpSpPr/>
          <p:nvPr/>
        </p:nvGrpSpPr>
        <p:grpSpPr>
          <a:xfrm>
            <a:off x="4953862" y="2823743"/>
            <a:ext cx="2110130" cy="3100187"/>
            <a:chOff x="148100" y="3814916"/>
            <a:chExt cx="1690534" cy="2483720"/>
          </a:xfrm>
        </p:grpSpPr>
        <p:pic>
          <p:nvPicPr>
            <p:cNvPr id="94" name="图片 93" descr="图片包含 雷达图&#10;&#10;描述已自动生成">
              <a:extLst>
                <a:ext uri="{FF2B5EF4-FFF2-40B4-BE49-F238E27FC236}">
                  <a16:creationId xmlns:a16="http://schemas.microsoft.com/office/drawing/2014/main" id="{E53D3AE9-306D-4052-B38F-EF7A23C4B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0" y="5059882"/>
              <a:ext cx="1690534" cy="1238754"/>
            </a:xfrm>
            <a:prstGeom prst="rect">
              <a:avLst/>
            </a:prstGeom>
          </p:spPr>
        </p:pic>
        <p:pic>
          <p:nvPicPr>
            <p:cNvPr id="95" name="图片 94" descr="背景图案&#10;&#10;描述已自动生成">
              <a:extLst>
                <a:ext uri="{FF2B5EF4-FFF2-40B4-BE49-F238E27FC236}">
                  <a16:creationId xmlns:a16="http://schemas.microsoft.com/office/drawing/2014/main" id="{CA781D31-147D-4E9E-B813-8C204F137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9" y="3814916"/>
              <a:ext cx="1615051" cy="1110124"/>
            </a:xfrm>
            <a:prstGeom prst="rect">
              <a:avLst/>
            </a:prstGeom>
          </p:spPr>
        </p:pic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72B4341-9F33-4C08-928B-817EEDE62F2D}"/>
              </a:ext>
            </a:extLst>
          </p:cNvPr>
          <p:cNvGrpSpPr/>
          <p:nvPr/>
        </p:nvGrpSpPr>
        <p:grpSpPr>
          <a:xfrm>
            <a:off x="6010049" y="4883142"/>
            <a:ext cx="1190851" cy="461665"/>
            <a:chOff x="10943303" y="5217505"/>
            <a:chExt cx="954052" cy="369864"/>
          </a:xfrm>
        </p:grpSpPr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691BF602-1B7A-428C-97EE-63D761B20A24}"/>
                </a:ext>
              </a:extLst>
            </p:cNvPr>
            <p:cNvCxnSpPr>
              <a:cxnSpLocks/>
            </p:cNvCxnSpPr>
            <p:nvPr/>
          </p:nvCxnSpPr>
          <p:spPr>
            <a:xfrm>
              <a:off x="10943303" y="5429557"/>
              <a:ext cx="6980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494A5AF-49A9-456E-9B7E-3C6F13199046}"/>
                </a:ext>
              </a:extLst>
            </p:cNvPr>
            <p:cNvSpPr txBox="1"/>
            <p:nvPr/>
          </p:nvSpPr>
          <p:spPr>
            <a:xfrm>
              <a:off x="11628515" y="5217505"/>
              <a:ext cx="268840" cy="36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j-ea"/>
                  <a:ea typeface="+mj-ea"/>
                  <a:cs typeface="Times New Roman" panose="02020603050405020304" pitchFamily="18" charset="0"/>
                </a:rPr>
                <a:t>x</a:t>
              </a:r>
              <a:endParaRPr lang="zh-CN" altLang="en-US" sz="2400" b="1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pic>
        <p:nvPicPr>
          <p:cNvPr id="131" name="图片 130">
            <a:extLst>
              <a:ext uri="{FF2B5EF4-FFF2-40B4-BE49-F238E27FC236}">
                <a16:creationId xmlns:a16="http://schemas.microsoft.com/office/drawing/2014/main" id="{85997B5B-5CF0-4760-9C64-6633FD693C5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</a:blip>
          <a:stretch>
            <a:fillRect/>
          </a:stretch>
        </p:blipFill>
        <p:spPr>
          <a:xfrm>
            <a:off x="4740275" y="3115093"/>
            <a:ext cx="2496028" cy="1148346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4E0169BC-4E6D-4DA9-9A9D-19552DD8437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</a:blip>
          <a:stretch>
            <a:fillRect/>
          </a:stretch>
        </p:blipFill>
        <p:spPr>
          <a:xfrm>
            <a:off x="4746625" y="4731168"/>
            <a:ext cx="2496028" cy="1148346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5DA8E3A1-79A3-4827-AFAC-6F9E5CFD08B7}"/>
              </a:ext>
            </a:extLst>
          </p:cNvPr>
          <p:cNvGrpSpPr/>
          <p:nvPr/>
        </p:nvGrpSpPr>
        <p:grpSpPr>
          <a:xfrm>
            <a:off x="5105400" y="1343025"/>
            <a:ext cx="6781800" cy="3095625"/>
            <a:chOff x="5105400" y="1343025"/>
            <a:chExt cx="6781800" cy="3095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6D98D6C-51D6-47F0-A990-31888B7E4697}"/>
                </a:ext>
              </a:extLst>
            </p:cNvPr>
            <p:cNvSpPr/>
            <p:nvPr/>
          </p:nvSpPr>
          <p:spPr>
            <a:xfrm>
              <a:off x="7791450" y="2905126"/>
              <a:ext cx="4095750" cy="1533524"/>
            </a:xfrm>
            <a:custGeom>
              <a:avLst/>
              <a:gdLst>
                <a:gd name="connsiteX0" fmla="*/ 0 w 4038600"/>
                <a:gd name="connsiteY0" fmla="*/ 1623653 h 1623653"/>
                <a:gd name="connsiteX1" fmla="*/ 266700 w 4038600"/>
                <a:gd name="connsiteY1" fmla="*/ 766403 h 1623653"/>
                <a:gd name="connsiteX2" fmla="*/ 714375 w 4038600"/>
                <a:gd name="connsiteY2" fmla="*/ 128228 h 1623653"/>
                <a:gd name="connsiteX3" fmla="*/ 1285875 w 4038600"/>
                <a:gd name="connsiteY3" fmla="*/ 71078 h 1623653"/>
                <a:gd name="connsiteX4" fmla="*/ 2047875 w 4038600"/>
                <a:gd name="connsiteY4" fmla="*/ 928328 h 1623653"/>
                <a:gd name="connsiteX5" fmla="*/ 2914650 w 4038600"/>
                <a:gd name="connsiteY5" fmla="*/ 1404578 h 1623653"/>
                <a:gd name="connsiteX6" fmla="*/ 4038600 w 4038600"/>
                <a:gd name="connsiteY6" fmla="*/ 1556978 h 1623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8600" h="1623653">
                  <a:moveTo>
                    <a:pt x="0" y="1623653"/>
                  </a:moveTo>
                  <a:cubicBezTo>
                    <a:pt x="73819" y="1319646"/>
                    <a:pt x="147638" y="1015640"/>
                    <a:pt x="266700" y="766403"/>
                  </a:cubicBezTo>
                  <a:cubicBezTo>
                    <a:pt x="385762" y="517166"/>
                    <a:pt x="544513" y="244115"/>
                    <a:pt x="714375" y="128228"/>
                  </a:cubicBezTo>
                  <a:cubicBezTo>
                    <a:pt x="884237" y="12341"/>
                    <a:pt x="1063625" y="-62272"/>
                    <a:pt x="1285875" y="71078"/>
                  </a:cubicBezTo>
                  <a:cubicBezTo>
                    <a:pt x="1508125" y="204428"/>
                    <a:pt x="1776413" y="706078"/>
                    <a:pt x="2047875" y="928328"/>
                  </a:cubicBezTo>
                  <a:cubicBezTo>
                    <a:pt x="2319337" y="1150578"/>
                    <a:pt x="2582862" y="1299803"/>
                    <a:pt x="2914650" y="1404578"/>
                  </a:cubicBezTo>
                  <a:cubicBezTo>
                    <a:pt x="3246438" y="1509353"/>
                    <a:pt x="3642519" y="1533165"/>
                    <a:pt x="4038600" y="1556978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80368782-2B79-412B-BB7B-D660C5385E7F}"/>
                </a:ext>
              </a:extLst>
            </p:cNvPr>
            <p:cNvSpPr/>
            <p:nvPr/>
          </p:nvSpPr>
          <p:spPr>
            <a:xfrm>
              <a:off x="5105400" y="1713523"/>
              <a:ext cx="920750" cy="1045029"/>
            </a:xfrm>
            <a:prstGeom prst="roundRect">
              <a:avLst/>
            </a:prstGeom>
            <a:solidFill>
              <a:srgbClr val="2F528F">
                <a:alpha val="10000"/>
              </a:srgbClr>
            </a:solidFill>
            <a:ln w="254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7BFFBFB-8245-4F18-A079-F707FDB126CB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562600" y="1343025"/>
              <a:ext cx="3175" cy="370498"/>
            </a:xfrm>
            <a:prstGeom prst="line">
              <a:avLst/>
            </a:prstGeom>
            <a:ln w="254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EC87FAB-DECB-4CE8-BC4B-ACC857BD5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8314" y="1352550"/>
              <a:ext cx="4062411" cy="0"/>
            </a:xfrm>
            <a:prstGeom prst="line">
              <a:avLst/>
            </a:prstGeom>
            <a:ln w="254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EA7DD90C-ED42-41F5-9798-67D37EB7B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9667" y="1344152"/>
              <a:ext cx="1" cy="2027698"/>
            </a:xfrm>
            <a:prstGeom prst="line">
              <a:avLst/>
            </a:prstGeom>
            <a:ln w="25400">
              <a:solidFill>
                <a:srgbClr val="2F528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17F2943-95C0-4BA4-9A67-CF4B3B08F427}"/>
              </a:ext>
            </a:extLst>
          </p:cNvPr>
          <p:cNvGrpSpPr/>
          <p:nvPr/>
        </p:nvGrpSpPr>
        <p:grpSpPr>
          <a:xfrm>
            <a:off x="6322142" y="1713523"/>
            <a:ext cx="2666283" cy="2547327"/>
            <a:chOff x="6322142" y="1713523"/>
            <a:chExt cx="2666283" cy="2547327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166A59E6-560A-4031-A070-A3B22978ACA6}"/>
                </a:ext>
              </a:extLst>
            </p:cNvPr>
            <p:cNvSpPr/>
            <p:nvPr/>
          </p:nvSpPr>
          <p:spPr>
            <a:xfrm>
              <a:off x="6322142" y="1713523"/>
              <a:ext cx="2644058" cy="1045029"/>
            </a:xfrm>
            <a:prstGeom prst="roundRect">
              <a:avLst/>
            </a:prstGeom>
            <a:solidFill>
              <a:schemeClr val="bg2">
                <a:lumMod val="50000"/>
                <a:alpha val="1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6B5201C-D133-443C-995E-07B7C5BDB0D6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7644171" y="2758552"/>
              <a:ext cx="1166454" cy="132767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2F8F03B-C32A-4CBA-9554-9BFFC2B48FFB}"/>
                </a:ext>
              </a:extLst>
            </p:cNvPr>
            <p:cNvSpPr/>
            <p:nvPr/>
          </p:nvSpPr>
          <p:spPr>
            <a:xfrm>
              <a:off x="8559800" y="3824571"/>
              <a:ext cx="428625" cy="4362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49E94E8-3CA9-4660-8EAF-DBB21D233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13229"/>
              </p:ext>
            </p:extLst>
          </p:nvPr>
        </p:nvGraphicFramePr>
        <p:xfrm>
          <a:off x="9983258" y="2889250"/>
          <a:ext cx="44661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744" name="Equation" r:id="rId10" imgW="279360" imgH="203040" progId="Equation.DSMT4">
                  <p:embed/>
                </p:oleObj>
              </mc:Choice>
              <mc:Fallback>
                <p:oleObj name="Equation" r:id="rId10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83258" y="2889250"/>
                        <a:ext cx="446617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文本框 87">
            <a:extLst>
              <a:ext uri="{FF2B5EF4-FFF2-40B4-BE49-F238E27FC236}">
                <a16:creationId xmlns:a16="http://schemas.microsoft.com/office/drawing/2014/main" id="{C862FCAD-F653-49AF-BC1C-3CEC98245CF2}"/>
              </a:ext>
            </a:extLst>
          </p:cNvPr>
          <p:cNvSpPr txBox="1"/>
          <p:nvPr/>
        </p:nvSpPr>
        <p:spPr>
          <a:xfrm>
            <a:off x="334129" y="1954545"/>
            <a:ext cx="1791774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向整流场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0D9ED33-C29C-4371-80AF-E6E7D6DA6C76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89" name="卷形: 垂直 88">
              <a:extLst>
                <a:ext uri="{FF2B5EF4-FFF2-40B4-BE49-F238E27FC236}">
                  <a16:creationId xmlns:a16="http://schemas.microsoft.com/office/drawing/2014/main" id="{8CF2D3C3-E4E2-4C38-A8B8-D2D9148ABB33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标题 1">
              <a:extLst>
                <a:ext uri="{FF2B5EF4-FFF2-40B4-BE49-F238E27FC236}">
                  <a16:creationId xmlns:a16="http://schemas.microsoft.com/office/drawing/2014/main" id="{EE58645E-387B-45A6-9347-9DBFCB3AEF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28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59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81F303-4A6E-4095-980C-C3D2ABA96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533216"/>
              </p:ext>
            </p:extLst>
          </p:nvPr>
        </p:nvGraphicFramePr>
        <p:xfrm>
          <a:off x="2627313" y="1725613"/>
          <a:ext cx="91059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65" name="Equation" r:id="rId4" imgW="4508280" imgH="507960" progId="Equation.DSMT4">
                  <p:embed/>
                </p:oleObj>
              </mc:Choice>
              <mc:Fallback>
                <p:oleObj name="Equation" r:id="rId4" imgW="45082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7313" y="1725613"/>
                        <a:ext cx="9105900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80" y="1177857"/>
            <a:ext cx="430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通光方向的光学整流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A090CC-911C-457E-830B-28A3F5302B9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频域包络不是高斯函数，但有极大值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包络内 不同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 干涉相长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相位匹配 程度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B0CBA-4290-4DFE-B98A-B33D2281E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539" y="2825107"/>
            <a:ext cx="4860235" cy="3534717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F9141B6A-2FA1-469C-B4B0-A04D0E68E28C}"/>
              </a:ext>
            </a:extLst>
          </p:cNvPr>
          <p:cNvSpPr txBox="1"/>
          <p:nvPr/>
        </p:nvSpPr>
        <p:spPr>
          <a:xfrm>
            <a:off x="104775" y="1964070"/>
            <a:ext cx="2354503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改写</a:t>
            </a:r>
            <a:r>
              <a: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向整流场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49E94E8-3CA9-4660-8EAF-DBB21D233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3258" y="2889250"/>
          <a:ext cx="44661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66" name="Equation" r:id="rId7" imgW="279360" imgH="203040" progId="Equation.DSMT4">
                  <p:embed/>
                </p:oleObj>
              </mc:Choice>
              <mc:Fallback>
                <p:oleObj name="Equation" r:id="rId7" imgW="279360" imgH="2030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49E94E8-3CA9-4660-8EAF-DBB21D233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83258" y="2889250"/>
                        <a:ext cx="446617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D0CDE063-AC65-46B8-9815-A179A0D3402D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10" name="卷形: 垂直 9">
              <a:extLst>
                <a:ext uri="{FF2B5EF4-FFF2-40B4-BE49-F238E27FC236}">
                  <a16:creationId xmlns:a16="http://schemas.microsoft.com/office/drawing/2014/main" id="{79B64A9D-8BDF-4022-8B90-8D563ACF6C4F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A519485B-99E9-4FD2-A083-7F831696A2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29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716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21A4D2DF-7D84-4A00-A3DF-4605786E5434}"/>
              </a:ext>
            </a:extLst>
          </p:cNvPr>
          <p:cNvSpPr/>
          <p:nvPr/>
        </p:nvSpPr>
        <p:spPr>
          <a:xfrm>
            <a:off x="5341346" y="2223209"/>
            <a:ext cx="3923336" cy="498630"/>
          </a:xfrm>
          <a:prstGeom prst="rect">
            <a:avLst/>
          </a:prstGeom>
          <a:solidFill>
            <a:srgbClr val="BEBFC1"/>
          </a:solidFill>
          <a:ln w="0">
            <a:noFill/>
          </a:ln>
          <a:scene3d>
            <a:camera prst="obliqueTopRight">
              <a:rot lat="21360000" lon="0" rev="0"/>
            </a:camera>
            <a:lightRig rig="balanced" dir="t"/>
          </a:scene3d>
          <a:sp3d extrusionH="7620000" contourW="25400" prstMaterial="matte">
            <a:bevelT w="0" h="0"/>
            <a:bevelB w="0" h="0"/>
            <a:extrusionClr>
              <a:schemeClr val="bg1">
                <a:lumMod val="7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91BF9C8-ECDB-4D03-B4CD-716930C5A9BD}"/>
              </a:ext>
            </a:extLst>
          </p:cNvPr>
          <p:cNvGrpSpPr/>
          <p:nvPr/>
        </p:nvGrpSpPr>
        <p:grpSpPr>
          <a:xfrm>
            <a:off x="5336784" y="2697918"/>
            <a:ext cx="3926820" cy="323156"/>
            <a:chOff x="4176575" y="3795425"/>
            <a:chExt cx="1940243" cy="32315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72ADCCD-C87E-45BB-898B-0CC90A8D7F4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75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76FC0A0-8117-4436-8E80-E0616D1125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6818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0A9333F-EA7E-46B7-8167-306BB3037729}"/>
                </a:ext>
              </a:extLst>
            </p:cNvPr>
            <p:cNvCxnSpPr/>
            <p:nvPr/>
          </p:nvCxnSpPr>
          <p:spPr>
            <a:xfrm flipH="1">
              <a:off x="4231481" y="3952240"/>
              <a:ext cx="752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89C042F-E78F-4104-904E-96E4A354713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3952240"/>
              <a:ext cx="7596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标题 1">
              <a:extLst>
                <a:ext uri="{FF2B5EF4-FFF2-40B4-BE49-F238E27FC236}">
                  <a16:creationId xmlns:a16="http://schemas.microsoft.com/office/drawing/2014/main" id="{C0E4B9C8-634F-44A9-AB10-CE88BDDD80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79542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L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1D31538-58C4-4C21-BFD0-B415DEF1A1C7}"/>
              </a:ext>
            </a:extLst>
          </p:cNvPr>
          <p:cNvGrpSpPr/>
          <p:nvPr/>
        </p:nvGrpSpPr>
        <p:grpSpPr>
          <a:xfrm>
            <a:off x="9344570" y="1693323"/>
            <a:ext cx="1547824" cy="1147054"/>
            <a:chOff x="6130128" y="3365624"/>
            <a:chExt cx="804891" cy="596485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A6C9A31-DEAE-4ED0-8167-81BD8C58DDC5}"/>
                </a:ext>
              </a:extLst>
            </p:cNvPr>
            <p:cNvCxnSpPr>
              <a:cxnSpLocks/>
            </p:cNvCxnSpPr>
            <p:nvPr/>
          </p:nvCxnSpPr>
          <p:spPr>
            <a:xfrm>
              <a:off x="6935019" y="3365624"/>
              <a:ext cx="0" cy="95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标题 1">
              <a:extLst>
                <a:ext uri="{FF2B5EF4-FFF2-40B4-BE49-F238E27FC236}">
                  <a16:creationId xmlns:a16="http://schemas.microsoft.com/office/drawing/2014/main" id="{1D725BCA-F410-4B9D-8B7C-09FC7324BEB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21010" y="3606676"/>
              <a:ext cx="237866" cy="160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F2A19C2-6693-42A6-B7CD-FAFB8F156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89" y="3418715"/>
              <a:ext cx="287517" cy="207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14F47EA-4CE4-43D3-8E8C-CE74A5B53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128" y="3739356"/>
              <a:ext cx="310540" cy="2227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A84F0DF-E51D-40B0-860C-97C94932C0F2}"/>
              </a:ext>
            </a:extLst>
          </p:cNvPr>
          <p:cNvGrpSpPr/>
          <p:nvPr/>
        </p:nvGrpSpPr>
        <p:grpSpPr>
          <a:xfrm>
            <a:off x="10864968" y="1132326"/>
            <a:ext cx="358650" cy="509112"/>
            <a:chOff x="6912005" y="2968019"/>
            <a:chExt cx="265887" cy="312738"/>
          </a:xfrm>
        </p:grpSpPr>
        <p:sp>
          <p:nvSpPr>
            <p:cNvPr id="68" name="标题 1">
              <a:extLst>
                <a:ext uri="{FF2B5EF4-FFF2-40B4-BE49-F238E27FC236}">
                  <a16:creationId xmlns:a16="http://schemas.microsoft.com/office/drawing/2014/main" id="{732296B9-BFD8-4C73-A7AC-AFAEBC73B3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12005" y="3053717"/>
              <a:ext cx="265887" cy="16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CC08604-BA23-4DC1-88FA-3F58364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6978776" y="3280757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1BB251C-DAC5-4431-9B5B-47F994867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0576" y="3188294"/>
              <a:ext cx="0" cy="771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188CAB7-7B42-4C01-B9E2-2D349DA3B03B}"/>
                </a:ext>
              </a:extLst>
            </p:cNvPr>
            <p:cNvCxnSpPr>
              <a:cxnSpLocks/>
            </p:cNvCxnSpPr>
            <p:nvPr/>
          </p:nvCxnSpPr>
          <p:spPr>
            <a:xfrm>
              <a:off x="6982923" y="2968019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1D8BF7A-7FAA-4393-86CB-8DCA0C8B4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2959" y="2981074"/>
              <a:ext cx="0" cy="71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图片 113">
            <a:extLst>
              <a:ext uri="{FF2B5EF4-FFF2-40B4-BE49-F238E27FC236}">
                <a16:creationId xmlns:a16="http://schemas.microsoft.com/office/drawing/2014/main" id="{B522BB56-6BC1-4281-995A-66A25649E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7469998" y="2404991"/>
            <a:ext cx="5199216" cy="309752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" name="图片 5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2848E4C4-73F8-4B05-B730-4B2C526A06B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52" y="3801623"/>
            <a:ext cx="3576637" cy="159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948CD5F-8158-46CE-BDB0-C9AA5BF4BFA9}"/>
              </a:ext>
            </a:extLst>
          </p:cNvPr>
          <p:cNvCxnSpPr>
            <a:cxnSpLocks/>
          </p:cNvCxnSpPr>
          <p:nvPr/>
        </p:nvCxnSpPr>
        <p:spPr>
          <a:xfrm>
            <a:off x="4470238" y="2398803"/>
            <a:ext cx="861921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F470D8A-8F12-4411-A26F-EF26B7E09715}"/>
              </a:ext>
            </a:extLst>
          </p:cNvPr>
          <p:cNvCxnSpPr>
            <a:cxnSpLocks/>
          </p:cNvCxnSpPr>
          <p:nvPr/>
        </p:nvCxnSpPr>
        <p:spPr>
          <a:xfrm>
            <a:off x="9488870" y="2405153"/>
            <a:ext cx="1363980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B1329BD4-2DAB-450E-8B14-0F5A7812A0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49308"/>
          <a:stretch/>
        </p:blipFill>
        <p:spPr>
          <a:xfrm>
            <a:off x="1935190" y="5251634"/>
            <a:ext cx="10654329" cy="1125356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07DEBED7-6613-41D3-BFEA-BD8C13B84231}"/>
              </a:ext>
            </a:extLst>
          </p:cNvPr>
          <p:cNvGrpSpPr/>
          <p:nvPr/>
        </p:nvGrpSpPr>
        <p:grpSpPr>
          <a:xfrm>
            <a:off x="5630795" y="5615425"/>
            <a:ext cx="3439450" cy="323156"/>
            <a:chOff x="4320905" y="3890675"/>
            <a:chExt cx="1699433" cy="323156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F1A2DDA-A330-441F-94A6-9E8B49D7E60A}"/>
                </a:ext>
              </a:extLst>
            </p:cNvPr>
            <p:cNvCxnSpPr>
              <a:cxnSpLocks/>
            </p:cNvCxnSpPr>
            <p:nvPr/>
          </p:nvCxnSpPr>
          <p:spPr>
            <a:xfrm>
              <a:off x="4320905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E28CC86A-8924-4DCA-916A-73EC491D3B33}"/>
                </a:ext>
              </a:extLst>
            </p:cNvPr>
            <p:cNvCxnSpPr>
              <a:cxnSpLocks/>
            </p:cNvCxnSpPr>
            <p:nvPr/>
          </p:nvCxnSpPr>
          <p:spPr>
            <a:xfrm>
              <a:off x="6020338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79301CD6-B167-4BDE-9EE3-D495286A2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571" y="4047490"/>
              <a:ext cx="6063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EE8D8AEE-800D-47CC-9891-616671EBC37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4047490"/>
              <a:ext cx="651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标题 1">
              <a:extLst>
                <a:ext uri="{FF2B5EF4-FFF2-40B4-BE49-F238E27FC236}">
                  <a16:creationId xmlns:a16="http://schemas.microsoft.com/office/drawing/2014/main" id="{D80DB6C4-06DE-4455-A60F-7832BF4D5E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89067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2z</a:t>
              </a:r>
              <a:r>
                <a:rPr lang="en-US" altLang="zh-CN" sz="16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endParaRPr lang="zh-CN" altLang="en-US" sz="16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-137815" y="2032561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CCB9D98-3671-4FCF-A414-169A484FBDD6}"/>
              </a:ext>
            </a:extLst>
          </p:cNvPr>
          <p:cNvGrpSpPr/>
          <p:nvPr/>
        </p:nvGrpSpPr>
        <p:grpSpPr>
          <a:xfrm>
            <a:off x="2586041" y="2955442"/>
            <a:ext cx="4778849" cy="699929"/>
            <a:chOff x="1630680" y="1861344"/>
            <a:chExt cx="4778849" cy="699929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E98B8D4-C355-458F-B68C-677572BE7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2174" y="1915954"/>
              <a:ext cx="390379" cy="645319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9E8CD34-31E6-4741-9D2E-FA32F78D7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680" y="2556509"/>
              <a:ext cx="4344037" cy="0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FFEE69D-3DA5-4FE4-AD9E-145DDD3E03AD}"/>
                </a:ext>
              </a:extLst>
            </p:cNvPr>
            <p:cNvSpPr/>
            <p:nvPr/>
          </p:nvSpPr>
          <p:spPr>
            <a:xfrm>
              <a:off x="6295231" y="1861344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8C4B126-65DD-46BD-AF75-949E13642D34}"/>
                </a:ext>
              </a:extLst>
            </p:cNvPr>
            <p:cNvSpPr txBox="1"/>
            <p:nvPr/>
          </p:nvSpPr>
          <p:spPr>
            <a:xfrm>
              <a:off x="1716722" y="1985964"/>
              <a:ext cx="4190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晶体长度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短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于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色散距离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4AF4A6F-62A6-44B2-8A9F-096BAEEAFE16}"/>
              </a:ext>
            </a:extLst>
          </p:cNvPr>
          <p:cNvGrpSpPr/>
          <p:nvPr/>
        </p:nvGrpSpPr>
        <p:grpSpPr>
          <a:xfrm>
            <a:off x="7249000" y="4998243"/>
            <a:ext cx="4778536" cy="707388"/>
            <a:chOff x="1196181" y="2550954"/>
            <a:chExt cx="4778536" cy="707388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F8CE781E-A802-4099-AA28-431D76042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3649" y="2550954"/>
              <a:ext cx="390379" cy="645319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0231774F-7DD6-4D46-9459-D13F1E320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680" y="2556509"/>
              <a:ext cx="4344037" cy="0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E9242F5-DB6A-405E-BFF7-8DCF4C73D38B}"/>
                </a:ext>
              </a:extLst>
            </p:cNvPr>
            <p:cNvSpPr/>
            <p:nvPr/>
          </p:nvSpPr>
          <p:spPr>
            <a:xfrm>
              <a:off x="1196181" y="3144044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0723F51-A1AD-401D-BD8E-87EB224E79D9}"/>
                </a:ext>
              </a:extLst>
            </p:cNvPr>
            <p:cNvSpPr txBox="1"/>
            <p:nvPr/>
          </p:nvSpPr>
          <p:spPr>
            <a:xfrm>
              <a:off x="1710372" y="2557464"/>
              <a:ext cx="4190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晶体长度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充分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短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于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瑞利距离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7F50B69-ADE7-4508-BCC8-070343C91386}"/>
              </a:ext>
            </a:extLst>
          </p:cNvPr>
          <p:cNvSpPr/>
          <p:nvPr/>
        </p:nvSpPr>
        <p:spPr>
          <a:xfrm>
            <a:off x="7054380" y="2641600"/>
            <a:ext cx="492125" cy="33274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29EE4261-CBB2-4774-86F9-6B334EDBB06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996295" y="4044288"/>
            <a:ext cx="610289" cy="471589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A21C7EAE-12B4-4855-9471-FB0A5F8D023B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AAF70F6-E720-43A8-961D-E367F195B64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为了简化和固定数学表达式，再假设两个额外条件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时域波包不变形，空域光斑不发散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EF2C197-493F-403E-8812-5C3E333ADF53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80" name="卷形: 垂直 79">
              <a:extLst>
                <a:ext uri="{FF2B5EF4-FFF2-40B4-BE49-F238E27FC236}">
                  <a16:creationId xmlns:a16="http://schemas.microsoft.com/office/drawing/2014/main" id="{6B308312-F045-4496-91DA-C22B524283E7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标题 1">
              <a:extLst>
                <a:ext uri="{FF2B5EF4-FFF2-40B4-BE49-F238E27FC236}">
                  <a16:creationId xmlns:a16="http://schemas.microsoft.com/office/drawing/2014/main" id="{A01AA135-3296-4E8E-8E60-352EDF7D72F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97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81F303-4A6E-4095-980C-C3D2ABA96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325968"/>
              </p:ext>
            </p:extLst>
          </p:nvPr>
        </p:nvGraphicFramePr>
        <p:xfrm>
          <a:off x="3030538" y="1646238"/>
          <a:ext cx="70040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91" name="Equation" r:id="rId4" imgW="3466800" imgH="596880" progId="Equation.DSMT4">
                  <p:embed/>
                </p:oleObj>
              </mc:Choice>
              <mc:Fallback>
                <p:oleObj name="Equation" r:id="rId4" imgW="3466800" imgH="596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981F303-4A6E-4095-980C-C3D2ABA960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0538" y="1646238"/>
                        <a:ext cx="7004050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80" y="1177857"/>
            <a:ext cx="430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通光方向的光学整流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A090CC-911C-457E-830B-28A3F5302B9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时域整流场为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高斯函数 导函数，奇函数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左加右减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偏振相反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9141B6A-2FA1-469C-B4B0-A04D0E68E28C}"/>
              </a:ext>
            </a:extLst>
          </p:cNvPr>
          <p:cNvSpPr txBox="1"/>
          <p:nvPr/>
        </p:nvSpPr>
        <p:spPr>
          <a:xfrm>
            <a:off x="124350" y="1965600"/>
            <a:ext cx="2762250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逆变换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时域形式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4CD452C-37F3-401E-AD17-E08C5453F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36072"/>
              </p:ext>
            </p:extLst>
          </p:nvPr>
        </p:nvGraphicFramePr>
        <p:xfrm>
          <a:off x="10336213" y="1554163"/>
          <a:ext cx="17145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92" name="Equation" r:id="rId6" imgW="952200" imgH="774360" progId="Equation.DSMT4">
                  <p:embed/>
                </p:oleObj>
              </mc:Choice>
              <mc:Fallback>
                <p:oleObj name="Equation" r:id="rId6" imgW="9522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36213" y="1554163"/>
                        <a:ext cx="1714500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7B5DABEF-53CA-42BF-AD29-595F8442C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800" y="2924804"/>
            <a:ext cx="4705350" cy="3443682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647CCFE-BBEE-44B8-826C-8D26A30D5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982389"/>
              </p:ext>
            </p:extLst>
          </p:nvPr>
        </p:nvGraphicFramePr>
        <p:xfrm>
          <a:off x="715963" y="2893527"/>
          <a:ext cx="618331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93" name="Equation" r:id="rId9" imgW="3060360" imgH="545760" progId="Equation.DSMT4">
                  <p:embed/>
                </p:oleObj>
              </mc:Choice>
              <mc:Fallback>
                <p:oleObj name="Equation" r:id="rId9" imgW="30603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63" y="2893527"/>
                        <a:ext cx="6183312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4A7444-CE37-4FCA-9830-821128A9F032}"/>
              </a:ext>
            </a:extLst>
          </p:cNvPr>
          <p:cNvGrpSpPr/>
          <p:nvPr/>
        </p:nvGrpSpPr>
        <p:grpSpPr>
          <a:xfrm>
            <a:off x="8502649" y="895625"/>
            <a:ext cx="2165351" cy="860942"/>
            <a:chOff x="8502649" y="895625"/>
            <a:chExt cx="2165351" cy="86094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47A5F3D-7624-4A96-90C8-3BFFF4AC3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0850" y="1314450"/>
              <a:ext cx="0" cy="381002"/>
            </a:xfrm>
            <a:prstGeom prst="line">
              <a:avLst/>
            </a:prstGeom>
            <a:ln w="25400">
              <a:solidFill>
                <a:srgbClr val="D1AC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DD485A-8CA4-47AE-B52B-C17A893768B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5" y="1323976"/>
              <a:ext cx="2066926" cy="0"/>
            </a:xfrm>
            <a:prstGeom prst="line">
              <a:avLst/>
            </a:prstGeom>
            <a:ln w="25400">
              <a:solidFill>
                <a:srgbClr val="D1AC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AE5D282-8AAD-46D6-9C5D-0015AAFE2DCD}"/>
                </a:ext>
              </a:extLst>
            </p:cNvPr>
            <p:cNvSpPr txBox="1"/>
            <p:nvPr/>
          </p:nvSpPr>
          <p:spPr>
            <a:xfrm>
              <a:off x="8502649" y="895625"/>
              <a:ext cx="2165351" cy="4294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The Retarded Time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CCDB334-B14C-4B8D-932C-689D1C8C307E}"/>
                </a:ext>
              </a:extLst>
            </p:cNvPr>
            <p:cNvSpPr/>
            <p:nvPr/>
          </p:nvSpPr>
          <p:spPr>
            <a:xfrm>
              <a:off x="10552906" y="1642269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5DE5D03-2359-46E6-A25E-C0BA792A4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11085"/>
              </p:ext>
            </p:extLst>
          </p:nvPr>
        </p:nvGraphicFramePr>
        <p:xfrm>
          <a:off x="10534650" y="4130511"/>
          <a:ext cx="601663" cy="33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94" name="Equation" r:id="rId11" imgW="368280" imgH="203040" progId="Equation.DSMT4">
                  <p:embed/>
                </p:oleObj>
              </mc:Choice>
              <mc:Fallback>
                <p:oleObj name="Equation" r:id="rId11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34650" y="4130511"/>
                        <a:ext cx="601663" cy="33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E55FD41-678B-4449-8D0B-096B152E0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140766"/>
              </p:ext>
            </p:extLst>
          </p:nvPr>
        </p:nvGraphicFramePr>
        <p:xfrm>
          <a:off x="8483600" y="4116388"/>
          <a:ext cx="600296" cy="33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95" name="Equation" r:id="rId13" imgW="368280" imgH="203040" progId="Equation.DSMT4">
                  <p:embed/>
                </p:oleObj>
              </mc:Choice>
              <mc:Fallback>
                <p:oleObj name="Equation" r:id="rId13" imgW="368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83600" y="4116388"/>
                        <a:ext cx="600296" cy="33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BB2DE4CE-2B87-428E-A1CB-1E02916433C6}"/>
              </a:ext>
            </a:extLst>
          </p:cNvPr>
          <p:cNvGrpSpPr/>
          <p:nvPr/>
        </p:nvGrpSpPr>
        <p:grpSpPr>
          <a:xfrm>
            <a:off x="124350" y="4096585"/>
            <a:ext cx="6097546" cy="1567775"/>
            <a:chOff x="124350" y="4096585"/>
            <a:chExt cx="6097546" cy="1567775"/>
          </a:xfrm>
        </p:grpSpPr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7EC42AAB-A585-4461-91BC-3D78A1A059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4501909"/>
                </p:ext>
              </p:extLst>
            </p:nvPr>
          </p:nvGraphicFramePr>
          <p:xfrm>
            <a:off x="392112" y="4740816"/>
            <a:ext cx="5541264" cy="923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696" name="Equation" r:id="rId15" imgW="2743200" imgH="457200" progId="Equation.DSMT4">
                    <p:embed/>
                  </p:oleObj>
                </mc:Choice>
                <mc:Fallback>
                  <p:oleObj name="Equation" r:id="rId15" imgW="27432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2112" y="4740816"/>
                          <a:ext cx="5541264" cy="9235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B5FE92A-DB48-42BF-8AF0-825B3B498058}"/>
                </a:ext>
              </a:extLst>
            </p:cNvPr>
            <p:cNvSpPr txBox="1"/>
            <p:nvPr/>
          </p:nvSpPr>
          <p:spPr>
            <a:xfrm>
              <a:off x="124350" y="4096585"/>
              <a:ext cx="6097546" cy="47666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两束 同向异步 的 </a:t>
              </a:r>
              <a:r>
                <a:rPr lang="en-US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THz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“脉冲”的时间间隔</a:t>
              </a: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BC562B2-F5B3-47AA-8551-1A686EF96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52105"/>
              </p:ext>
            </p:extLst>
          </p:nvPr>
        </p:nvGraphicFramePr>
        <p:xfrm>
          <a:off x="10334625" y="1484313"/>
          <a:ext cx="1713960" cy="150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97" name="Equation" r:id="rId17" imgW="952200" imgH="838080" progId="Equation.DSMT4">
                  <p:embed/>
                </p:oleObj>
              </mc:Choice>
              <mc:Fallback>
                <p:oleObj name="Equation" r:id="rId17" imgW="952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334625" y="1484313"/>
                        <a:ext cx="1713960" cy="1508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EF67B779-B02D-4643-A0A7-B1E1186FE82F}"/>
              </a:ext>
            </a:extLst>
          </p:cNvPr>
          <p:cNvSpPr txBox="1"/>
          <p:nvPr/>
        </p:nvSpPr>
        <p:spPr>
          <a:xfrm>
            <a:off x="196646" y="5777752"/>
            <a:ext cx="5830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zh-CN" altLang="en-US" b="1" dirty="0">
                <a:solidFill>
                  <a:srgbClr val="C00000"/>
                </a:solidFill>
              </a:rPr>
              <a:t>ransition 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zh-CN" altLang="en-US" b="1" dirty="0">
                <a:solidFill>
                  <a:srgbClr val="C00000"/>
                </a:solidFill>
              </a:rPr>
              <a:t>adiation 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zh-CN" altLang="en-US" b="1" dirty="0">
                <a:solidFill>
                  <a:srgbClr val="C00000"/>
                </a:solidFill>
              </a:rPr>
              <a:t>rom the 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zh-CN" altLang="en-US" b="1" dirty="0">
                <a:solidFill>
                  <a:srgbClr val="C00000"/>
                </a:solidFill>
              </a:rPr>
              <a:t>onlinear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olarisation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DAB9828-F439-4351-B8BF-E5B4768B0728}"/>
              </a:ext>
            </a:extLst>
          </p:cNvPr>
          <p:cNvSpPr/>
          <p:nvPr/>
        </p:nvSpPr>
        <p:spPr>
          <a:xfrm>
            <a:off x="4666343" y="4998174"/>
            <a:ext cx="1258207" cy="491613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ABFB0A3-85B7-41F6-9D9E-3C1F886F21A0}"/>
              </a:ext>
            </a:extLst>
          </p:cNvPr>
          <p:cNvSpPr/>
          <p:nvPr/>
        </p:nvSpPr>
        <p:spPr>
          <a:xfrm>
            <a:off x="3400430" y="2924614"/>
            <a:ext cx="1555027" cy="954212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0218FE6-7DC5-459E-AC8D-CAA4D2CE3E50}"/>
              </a:ext>
            </a:extLst>
          </p:cNvPr>
          <p:cNvSpPr/>
          <p:nvPr/>
        </p:nvSpPr>
        <p:spPr>
          <a:xfrm>
            <a:off x="5175153" y="2919698"/>
            <a:ext cx="1555027" cy="954212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934C8B-B237-4091-8E67-000FF5A1359A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35" name="卷形: 垂直 34">
              <a:extLst>
                <a:ext uri="{FF2B5EF4-FFF2-40B4-BE49-F238E27FC236}">
                  <a16:creationId xmlns:a16="http://schemas.microsoft.com/office/drawing/2014/main" id="{83FF03C3-BC45-4A49-9583-648BCC4426F8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标题 1">
              <a:extLst>
                <a:ext uri="{FF2B5EF4-FFF2-40B4-BE49-F238E27FC236}">
                  <a16:creationId xmlns:a16="http://schemas.microsoft.com/office/drawing/2014/main" id="{09EC1FB8-9A70-4A0E-B2C5-4DA1B2D374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30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BC562B2-F5B3-47AA-8551-1A686EF96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25" y="1484313"/>
          <a:ext cx="1713960" cy="150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74" name="Equation" r:id="rId4" imgW="952200" imgH="838080" progId="Equation.DSMT4">
                  <p:embed/>
                </p:oleObj>
              </mc:Choice>
              <mc:Fallback>
                <p:oleObj name="Equation" r:id="rId4" imgW="952200" imgH="8380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BC562B2-F5B3-47AA-8551-1A686EF965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4625" y="1484313"/>
                        <a:ext cx="1713960" cy="1508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80" y="1177857"/>
            <a:ext cx="430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通光方向的光学整流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A090CC-911C-457E-830B-28A3F5302B9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脉冲群速 与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相速不匹配，只在短距离相互作用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前后端面各产生一束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5DABEF-53CA-42BF-AD29-595F8442C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2924804"/>
            <a:ext cx="4705350" cy="3443682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4A7444-CE37-4FCA-9830-821128A9F032}"/>
              </a:ext>
            </a:extLst>
          </p:cNvPr>
          <p:cNvGrpSpPr/>
          <p:nvPr/>
        </p:nvGrpSpPr>
        <p:grpSpPr>
          <a:xfrm>
            <a:off x="8502649" y="895625"/>
            <a:ext cx="2165351" cy="860942"/>
            <a:chOff x="8502649" y="895625"/>
            <a:chExt cx="2165351" cy="860942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47A5F3D-7624-4A96-90C8-3BFFF4AC3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0850" y="1314450"/>
              <a:ext cx="0" cy="381002"/>
            </a:xfrm>
            <a:prstGeom prst="line">
              <a:avLst/>
            </a:prstGeom>
            <a:ln w="25400">
              <a:solidFill>
                <a:srgbClr val="D1AC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DD485A-8CA4-47AE-B52B-C17A893768B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5" y="1323976"/>
              <a:ext cx="2066926" cy="0"/>
            </a:xfrm>
            <a:prstGeom prst="line">
              <a:avLst/>
            </a:prstGeom>
            <a:ln w="25400">
              <a:solidFill>
                <a:srgbClr val="D1AC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AE5D282-8AAD-46D6-9C5D-0015AAFE2DCD}"/>
                </a:ext>
              </a:extLst>
            </p:cNvPr>
            <p:cNvSpPr txBox="1"/>
            <p:nvPr/>
          </p:nvSpPr>
          <p:spPr>
            <a:xfrm>
              <a:off x="8502649" y="895625"/>
              <a:ext cx="2165351" cy="4294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The Retarded Time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CCDB334-B14C-4B8D-932C-689D1C8C307E}"/>
                </a:ext>
              </a:extLst>
            </p:cNvPr>
            <p:cNvSpPr/>
            <p:nvPr/>
          </p:nvSpPr>
          <p:spPr>
            <a:xfrm>
              <a:off x="10552906" y="1642269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5DE5D03-2359-46E6-A25E-C0BA792A4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34650" y="4130511"/>
          <a:ext cx="601663" cy="33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75" name="Equation" r:id="rId7" imgW="368280" imgH="203040" progId="Equation.DSMT4">
                  <p:embed/>
                </p:oleObj>
              </mc:Choice>
              <mc:Fallback>
                <p:oleObj name="Equation" r:id="rId7" imgW="368280" imgH="203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5DE5D03-2359-46E6-A25E-C0BA792A4F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34650" y="4130511"/>
                        <a:ext cx="601663" cy="33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E55FD41-678B-4449-8D0B-096B152E0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3600" y="4116388"/>
          <a:ext cx="600296" cy="33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76" name="Equation" r:id="rId9" imgW="368280" imgH="203040" progId="Equation.DSMT4">
                  <p:embed/>
                </p:oleObj>
              </mc:Choice>
              <mc:Fallback>
                <p:oleObj name="Equation" r:id="rId9" imgW="368280" imgH="2030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E55FD41-678B-4449-8D0B-096B152E05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83600" y="4116388"/>
                        <a:ext cx="600296" cy="33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EF67B779-B02D-4643-A0A7-B1E1186FE82F}"/>
              </a:ext>
            </a:extLst>
          </p:cNvPr>
          <p:cNvSpPr txBox="1"/>
          <p:nvPr/>
        </p:nvSpPr>
        <p:spPr>
          <a:xfrm>
            <a:off x="196646" y="5777752"/>
            <a:ext cx="5830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zh-CN" altLang="en-US" b="1" dirty="0">
                <a:solidFill>
                  <a:srgbClr val="C00000"/>
                </a:solidFill>
              </a:rPr>
              <a:t>ransition 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zh-CN" altLang="en-US" b="1" dirty="0">
                <a:solidFill>
                  <a:srgbClr val="C00000"/>
                </a:solidFill>
              </a:rPr>
              <a:t>adiation 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zh-CN" altLang="en-US" b="1" dirty="0">
                <a:solidFill>
                  <a:srgbClr val="C00000"/>
                </a:solidFill>
              </a:rPr>
              <a:t>rom the 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zh-CN" altLang="en-US" b="1" dirty="0">
                <a:solidFill>
                  <a:srgbClr val="C00000"/>
                </a:solidFill>
              </a:rPr>
              <a:t>onlinear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olarisation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11D6153-B1CF-43B1-A6E7-336AAA000E73}"/>
              </a:ext>
            </a:extLst>
          </p:cNvPr>
          <p:cNvGrpSpPr/>
          <p:nvPr/>
        </p:nvGrpSpPr>
        <p:grpSpPr>
          <a:xfrm>
            <a:off x="124350" y="1841775"/>
            <a:ext cx="6097546" cy="1537631"/>
            <a:chOff x="124350" y="4146825"/>
            <a:chExt cx="6097546" cy="1537631"/>
          </a:xfrm>
        </p:grpSpPr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AF1B6DD3-8908-4524-9823-B6DF85553D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4305911"/>
                </p:ext>
              </p:extLst>
            </p:nvPr>
          </p:nvGraphicFramePr>
          <p:xfrm>
            <a:off x="392112" y="4760912"/>
            <a:ext cx="5541264" cy="923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577" name="Equation" r:id="rId11" imgW="2743200" imgH="457200" progId="Equation.DSMT4">
                    <p:embed/>
                  </p:oleObj>
                </mc:Choice>
                <mc:Fallback>
                  <p:oleObj name="Equation" r:id="rId11" imgW="2743200" imgH="4572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7EC42AAB-A585-4461-91BC-3D78A1A059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2112" y="4760912"/>
                          <a:ext cx="5541264" cy="9235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4A78B6-EF2B-4B9B-AEBA-E39CA431B12F}"/>
                </a:ext>
              </a:extLst>
            </p:cNvPr>
            <p:cNvSpPr txBox="1"/>
            <p:nvPr/>
          </p:nvSpPr>
          <p:spPr>
            <a:xfrm>
              <a:off x="124350" y="4146825"/>
              <a:ext cx="6097546" cy="47666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两束 同向异步 的 </a:t>
              </a:r>
              <a:r>
                <a:rPr lang="en-US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THz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“脉冲”的时间间隔</a:t>
              </a: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290B819-2BFB-4183-886A-F804C517603A}"/>
              </a:ext>
            </a:extLst>
          </p:cNvPr>
          <p:cNvSpPr/>
          <p:nvPr/>
        </p:nvSpPr>
        <p:spPr>
          <a:xfrm>
            <a:off x="4666343" y="2713220"/>
            <a:ext cx="1258207" cy="491613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EED7A35-7B92-4D0F-8C95-B2C17E829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41343"/>
              </p:ext>
            </p:extLst>
          </p:nvPr>
        </p:nvGraphicFramePr>
        <p:xfrm>
          <a:off x="401331" y="3379788"/>
          <a:ext cx="60833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78" name="Equation" r:id="rId13" imgW="3657600" imgH="685800" progId="Equation.DSMT4">
                  <p:embed/>
                </p:oleObj>
              </mc:Choice>
              <mc:Fallback>
                <p:oleObj name="Equation" r:id="rId13" imgW="3657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1331" y="3379788"/>
                        <a:ext cx="608330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C4AF1A4-46D3-46E6-838E-398487D4D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541755"/>
              </p:ext>
            </p:extLst>
          </p:nvPr>
        </p:nvGraphicFramePr>
        <p:xfrm>
          <a:off x="6526879" y="1936444"/>
          <a:ext cx="3619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79" name="Equation" r:id="rId15" imgW="1434960" imgH="228600" progId="Equation.DSMT4">
                  <p:embed/>
                </p:oleObj>
              </mc:Choice>
              <mc:Fallback>
                <p:oleObj name="Equation" r:id="rId15" imgW="143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26879" y="1936444"/>
                        <a:ext cx="3619500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6ACCAC21-E4FF-4E3F-97EF-2D13BFCD9B21}"/>
              </a:ext>
            </a:extLst>
          </p:cNvPr>
          <p:cNvSpPr txBox="1"/>
          <p:nvPr/>
        </p:nvSpPr>
        <p:spPr>
          <a:xfrm>
            <a:off x="112149" y="5214545"/>
            <a:ext cx="7340703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只在 晶体入射面、出射面 附近分别产生 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F9ABE0D-B3A3-4CAD-A510-BB4A46F6C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951349"/>
              </p:ext>
            </p:extLst>
          </p:nvPr>
        </p:nvGraphicFramePr>
        <p:xfrm>
          <a:off x="2546553" y="4595447"/>
          <a:ext cx="1256602" cy="46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80" name="Equation" r:id="rId17" imgW="622080" imgH="228600" progId="Equation.DSMT4">
                  <p:embed/>
                </p:oleObj>
              </mc:Choice>
              <mc:Fallback>
                <p:oleObj name="Equation" r:id="rId17" imgW="622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46553" y="4595447"/>
                        <a:ext cx="1256602" cy="461772"/>
                      </a:xfrm>
                      <a:prstGeom prst="rect">
                        <a:avLst/>
                      </a:prstGeom>
                      <a:ln w="19050" cap="rnd" cmpd="sng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>
            <a:extLst>
              <a:ext uri="{FF2B5EF4-FFF2-40B4-BE49-F238E27FC236}">
                <a16:creationId xmlns:a16="http://schemas.microsoft.com/office/drawing/2014/main" id="{86EC2A52-EB3C-476F-8310-A40FEAD5948A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31" name="卷形: 垂直 30">
              <a:extLst>
                <a:ext uri="{FF2B5EF4-FFF2-40B4-BE49-F238E27FC236}">
                  <a16:creationId xmlns:a16="http://schemas.microsoft.com/office/drawing/2014/main" id="{CF6BCB02-8582-4BA3-9926-A7E117CFDA58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标题 1">
              <a:extLst>
                <a:ext uri="{FF2B5EF4-FFF2-40B4-BE49-F238E27FC236}">
                  <a16:creationId xmlns:a16="http://schemas.microsoft.com/office/drawing/2014/main" id="{35204FF4-6613-4014-93D8-522977CCB4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31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36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其他方向的光学整流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契伦科夫辐射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A090CC-911C-457E-830B-28A3F5302B9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对于均匀极化的块状晶体，非通光方向的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辐射 需采用 契伦科夫型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DE183832-ABAB-4CE2-911B-509062CFA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466442"/>
              </p:ext>
            </p:extLst>
          </p:nvPr>
        </p:nvGraphicFramePr>
        <p:xfrm>
          <a:off x="1430101" y="1808163"/>
          <a:ext cx="73866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93" name="Equation" r:id="rId4" imgW="3657600" imgH="482400" progId="Equation.DSMT4">
                  <p:embed/>
                </p:oleObj>
              </mc:Choice>
              <mc:Fallback>
                <p:oleObj name="Equation" r:id="rId4" imgW="3657600" imgH="482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25EDC-9433-4350-AA8C-B51DFF96B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0101" y="1808163"/>
                        <a:ext cx="7386638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A07F2B0-1A03-43FC-A660-BBF75670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74446"/>
              </p:ext>
            </p:extLst>
          </p:nvPr>
        </p:nvGraphicFramePr>
        <p:xfrm>
          <a:off x="9062858" y="1460912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94" name="Equation" r:id="rId6" imgW="1549080" imgH="647640" progId="Equation.DSMT4">
                  <p:embed/>
                </p:oleObj>
              </mc:Choice>
              <mc:Fallback>
                <p:oleObj name="Equation" r:id="rId6" imgW="1549080" imgH="647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8B18AE-937E-424D-AA91-FE4C4CD2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8" y="1460912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>
            <a:extLst>
              <a:ext uri="{FF2B5EF4-FFF2-40B4-BE49-F238E27FC236}">
                <a16:creationId xmlns:a16="http://schemas.microsoft.com/office/drawing/2014/main" id="{82B8F304-0BF1-498B-AB23-C912DD160F8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7999" y="2680999"/>
            <a:ext cx="5067300" cy="1499109"/>
          </a:xfrm>
          <a:prstGeom prst="rect">
            <a:avLst/>
          </a:prstGeom>
        </p:spPr>
      </p:pic>
      <p:pic>
        <p:nvPicPr>
          <p:cNvPr id="76" name="图片 75" descr="图示&#10;&#10;描述已自动生成">
            <a:extLst>
              <a:ext uri="{FF2B5EF4-FFF2-40B4-BE49-F238E27FC236}">
                <a16:creationId xmlns:a16="http://schemas.microsoft.com/office/drawing/2014/main" id="{EB8870D5-F411-426B-A5CB-925D43127E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837" y="3899731"/>
            <a:ext cx="5363323" cy="2648320"/>
          </a:xfrm>
          <a:prstGeom prst="rect">
            <a:avLst/>
          </a:prstGeom>
        </p:spPr>
      </p:pic>
      <p:pic>
        <p:nvPicPr>
          <p:cNvPr id="77" name="图片 76" descr="图示&#10;&#10;描述已自动生成">
            <a:extLst>
              <a:ext uri="{FF2B5EF4-FFF2-40B4-BE49-F238E27FC236}">
                <a16:creationId xmlns:a16="http://schemas.microsoft.com/office/drawing/2014/main" id="{AE489CB2-E3E4-417B-AE25-45ED262D15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56" y="3982280"/>
            <a:ext cx="5274866" cy="2464171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822E7EE0-20F9-4167-B918-6E9D31D6DC87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379F86B-2A11-47A1-91E0-30D258790374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81" name="标题 1">
                <a:extLst>
                  <a:ext uri="{FF2B5EF4-FFF2-40B4-BE49-F238E27FC236}">
                    <a16:creationId xmlns:a16="http://schemas.microsoft.com/office/drawing/2014/main" id="{B451AE08-5D6C-4FC5-881B-3E81A6B8907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A281AAF0-E830-4A51-92AE-BD11EEAF7E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弧形 82">
                <a:extLst>
                  <a:ext uri="{FF2B5EF4-FFF2-40B4-BE49-F238E27FC236}">
                    <a16:creationId xmlns:a16="http://schemas.microsoft.com/office/drawing/2014/main" id="{83EDF4E7-4DD4-4357-8A05-184F315FE4AE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标题 1">
                <a:extLst>
                  <a:ext uri="{FF2B5EF4-FFF2-40B4-BE49-F238E27FC236}">
                    <a16:creationId xmlns:a16="http://schemas.microsoft.com/office/drawing/2014/main" id="{62447CA8-AA69-46F7-AA48-4A77DAE141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E37EBAAD-15D2-4D15-872D-22979F382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953204DF-386A-4724-BFD5-51E8ADD212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74D7A6A8-3444-4958-871D-DFCC3ACF0D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标题 1">
                <a:extLst>
                  <a:ext uri="{FF2B5EF4-FFF2-40B4-BE49-F238E27FC236}">
                    <a16:creationId xmlns:a16="http://schemas.microsoft.com/office/drawing/2014/main" id="{04439363-905F-4D69-838F-593272E36EA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标题 1">
                <a:extLst>
                  <a:ext uri="{FF2B5EF4-FFF2-40B4-BE49-F238E27FC236}">
                    <a16:creationId xmlns:a16="http://schemas.microsoft.com/office/drawing/2014/main" id="{298C64F9-B9E9-4DE6-B470-C8C86F07CF6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A59C7991-5C28-4E88-8F14-A5F5B7C66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D3A60B1E-B2E7-4BAD-9330-A7F3978DF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弧形 91">
                <a:extLst>
                  <a:ext uri="{FF2B5EF4-FFF2-40B4-BE49-F238E27FC236}">
                    <a16:creationId xmlns:a16="http://schemas.microsoft.com/office/drawing/2014/main" id="{549A36B1-C1A3-4BBA-8A62-AF642529D9AE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标题 1">
                <a:extLst>
                  <a:ext uri="{FF2B5EF4-FFF2-40B4-BE49-F238E27FC236}">
                    <a16:creationId xmlns:a16="http://schemas.microsoft.com/office/drawing/2014/main" id="{EB357E6B-97A5-40E5-892A-73347915706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标题 1">
                <a:extLst>
                  <a:ext uri="{FF2B5EF4-FFF2-40B4-BE49-F238E27FC236}">
                    <a16:creationId xmlns:a16="http://schemas.microsoft.com/office/drawing/2014/main" id="{32DD115B-7D95-43E2-9636-057010521DB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标题 1">
                <a:extLst>
                  <a:ext uri="{FF2B5EF4-FFF2-40B4-BE49-F238E27FC236}">
                    <a16:creationId xmlns:a16="http://schemas.microsoft.com/office/drawing/2014/main" id="{CE75AA55-7320-41A7-B65D-7E02D70C9DB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弧形 95">
                <a:extLst>
                  <a:ext uri="{FF2B5EF4-FFF2-40B4-BE49-F238E27FC236}">
                    <a16:creationId xmlns:a16="http://schemas.microsoft.com/office/drawing/2014/main" id="{C734A319-076F-480D-A9F1-C0F730077909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标题 1">
              <a:extLst>
                <a:ext uri="{FF2B5EF4-FFF2-40B4-BE49-F238E27FC236}">
                  <a16:creationId xmlns:a16="http://schemas.microsoft.com/office/drawing/2014/main" id="{5EC70FE4-6DF1-429A-BC06-F1B99A4010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2BC3624-F6F5-4BB0-B080-A35777AF64C6}"/>
              </a:ext>
            </a:extLst>
          </p:cNvPr>
          <p:cNvGrpSpPr/>
          <p:nvPr/>
        </p:nvGrpSpPr>
        <p:grpSpPr>
          <a:xfrm>
            <a:off x="443882" y="3112601"/>
            <a:ext cx="4698383" cy="871981"/>
            <a:chOff x="1979863" y="2818579"/>
            <a:chExt cx="4698383" cy="871981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16E82F8-D498-4476-8EB6-6665F6525ABE}"/>
                </a:ext>
              </a:extLst>
            </p:cNvPr>
            <p:cNvCxnSpPr>
              <a:cxnSpLocks/>
            </p:cNvCxnSpPr>
            <p:nvPr/>
          </p:nvCxnSpPr>
          <p:spPr>
            <a:xfrm>
              <a:off x="2327785" y="2818579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96AFEAF-B4C2-466C-8512-4DF93DA8CD8A}"/>
                </a:ext>
              </a:extLst>
            </p:cNvPr>
            <p:cNvSpPr/>
            <p:nvPr/>
          </p:nvSpPr>
          <p:spPr>
            <a:xfrm>
              <a:off x="1979863" y="3297879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59055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3E48FA6-31E8-4FA8-A2F0-8CE5ABA7320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969" y="2823580"/>
              <a:ext cx="726277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6EC3FBC-74C0-4139-9D12-1E3A3EDE6F68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34" name="卷形: 垂直 33">
              <a:extLst>
                <a:ext uri="{FF2B5EF4-FFF2-40B4-BE49-F238E27FC236}">
                  <a16:creationId xmlns:a16="http://schemas.microsoft.com/office/drawing/2014/main" id="{440D4BF7-13F6-49CD-B5D1-7EE59FF85333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标题 1">
              <a:extLst>
                <a:ext uri="{FF2B5EF4-FFF2-40B4-BE49-F238E27FC236}">
                  <a16:creationId xmlns:a16="http://schemas.microsoft.com/office/drawing/2014/main" id="{64F2F778-5FF9-4CC6-8D18-79FD305E15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32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37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>
            <a:extLst>
              <a:ext uri="{FF2B5EF4-FFF2-40B4-BE49-F238E27FC236}">
                <a16:creationId xmlns:a16="http://schemas.microsoft.com/office/drawing/2014/main" id="{B25FD3F2-B9D7-4463-B356-98AA6DF72E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8334" y="4706448"/>
            <a:ext cx="5067300" cy="1499109"/>
          </a:xfrm>
          <a:prstGeom prst="rect">
            <a:avLst/>
          </a:prstGeom>
        </p:spPr>
      </p:pic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60496219-2259-47EA-8D40-896B3931DE59}"/>
              </a:ext>
            </a:extLst>
          </p:cNvPr>
          <p:cNvGrpSpPr/>
          <p:nvPr/>
        </p:nvGrpSpPr>
        <p:grpSpPr>
          <a:xfrm>
            <a:off x="168580" y="5138050"/>
            <a:ext cx="4698383" cy="871981"/>
            <a:chOff x="1979863" y="2818579"/>
            <a:chExt cx="4698383" cy="87198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7D91143C-449E-4A81-AD7B-97D671A4B16D}"/>
                </a:ext>
              </a:extLst>
            </p:cNvPr>
            <p:cNvCxnSpPr>
              <a:cxnSpLocks/>
            </p:cNvCxnSpPr>
            <p:nvPr/>
          </p:nvCxnSpPr>
          <p:spPr>
            <a:xfrm>
              <a:off x="2327785" y="2818579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9975E822-A0F3-44A9-B52B-B2F75529627F}"/>
                </a:ext>
              </a:extLst>
            </p:cNvPr>
            <p:cNvSpPr/>
            <p:nvPr/>
          </p:nvSpPr>
          <p:spPr>
            <a:xfrm>
              <a:off x="1979863" y="3297879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59055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4D8864BF-ED8C-4267-B7F9-22E8688D8519}"/>
                </a:ext>
              </a:extLst>
            </p:cNvPr>
            <p:cNvCxnSpPr>
              <a:cxnSpLocks/>
            </p:cNvCxnSpPr>
            <p:nvPr/>
          </p:nvCxnSpPr>
          <p:spPr>
            <a:xfrm>
              <a:off x="5951969" y="2823580"/>
              <a:ext cx="726277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其他方向的光学整流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契伦科夫辐射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A090CC-911C-457E-830B-28A3F5302B9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横向波矢失配不大时，包络较宽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以契伦科夫辐射角出射弥补 纵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向波矢失配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DE183832-ABAB-4CE2-911B-509062CFA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187757"/>
              </p:ext>
            </p:extLst>
          </p:nvPr>
        </p:nvGraphicFramePr>
        <p:xfrm>
          <a:off x="2301157" y="1833563"/>
          <a:ext cx="64119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28" name="Equation" r:id="rId5" imgW="3174840" imgH="457200" progId="Equation.DSMT4">
                  <p:embed/>
                </p:oleObj>
              </mc:Choice>
              <mc:Fallback>
                <p:oleObj name="Equation" r:id="rId5" imgW="3174840" imgH="457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DE183832-ABAB-4CE2-911B-509062CFA0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1157" y="1833563"/>
                        <a:ext cx="6411913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A07F2B0-1A03-43FC-A660-BBF75670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6811"/>
              </p:ext>
            </p:extLst>
          </p:nvPr>
        </p:nvGraphicFramePr>
        <p:xfrm>
          <a:off x="9062858" y="1712118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29" name="Equation" r:id="rId7" imgW="1549080" imgH="647640" progId="Equation.DSMT4">
                  <p:embed/>
                </p:oleObj>
              </mc:Choice>
              <mc:Fallback>
                <p:oleObj name="Equation" r:id="rId7" imgW="1549080" imgH="6476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A07F2B0-1A03-43FC-A660-BBF7567076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62858" y="1712118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组合 77">
            <a:extLst>
              <a:ext uri="{FF2B5EF4-FFF2-40B4-BE49-F238E27FC236}">
                <a16:creationId xmlns:a16="http://schemas.microsoft.com/office/drawing/2014/main" id="{46A5CCE0-6282-4063-90F9-4661333256D2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44FC075-4B3A-4EB2-B7A9-C37E882289D9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81" name="标题 1">
                <a:extLst>
                  <a:ext uri="{FF2B5EF4-FFF2-40B4-BE49-F238E27FC236}">
                    <a16:creationId xmlns:a16="http://schemas.microsoft.com/office/drawing/2014/main" id="{92A8FEDF-B569-4747-B645-66861B85DC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450FBA2F-4669-4ECF-A719-B18899F42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弧形 82">
                <a:extLst>
                  <a:ext uri="{FF2B5EF4-FFF2-40B4-BE49-F238E27FC236}">
                    <a16:creationId xmlns:a16="http://schemas.microsoft.com/office/drawing/2014/main" id="{3532F53A-0D0E-4E69-B9E3-CA1C8688A4F3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标题 1">
                <a:extLst>
                  <a:ext uri="{FF2B5EF4-FFF2-40B4-BE49-F238E27FC236}">
                    <a16:creationId xmlns:a16="http://schemas.microsoft.com/office/drawing/2014/main" id="{00F6A2B1-745A-4954-9480-BC4C6E30CB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4BBE73A-5B75-4D63-8623-8A286A0ED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5B81D07D-89FF-4B80-A708-536918B758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37F65F2F-4DDF-458A-8024-9D6CF8BBE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标题 1">
                <a:extLst>
                  <a:ext uri="{FF2B5EF4-FFF2-40B4-BE49-F238E27FC236}">
                    <a16:creationId xmlns:a16="http://schemas.microsoft.com/office/drawing/2014/main" id="{FB89EA0E-B3C0-440E-9B09-890E5AEB9DD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标题 1">
                <a:extLst>
                  <a:ext uri="{FF2B5EF4-FFF2-40B4-BE49-F238E27FC236}">
                    <a16:creationId xmlns:a16="http://schemas.microsoft.com/office/drawing/2014/main" id="{DB1ACC77-7542-48B1-B7EB-6AD62973B00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E2A6F920-7FBB-415C-866D-8C95AEF5D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9C5E6D28-5E7E-414E-B6ED-8340501A9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弧形 91">
                <a:extLst>
                  <a:ext uri="{FF2B5EF4-FFF2-40B4-BE49-F238E27FC236}">
                    <a16:creationId xmlns:a16="http://schemas.microsoft.com/office/drawing/2014/main" id="{9281732C-20AB-4DE4-9038-CE9A8E85D63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标题 1">
                <a:extLst>
                  <a:ext uri="{FF2B5EF4-FFF2-40B4-BE49-F238E27FC236}">
                    <a16:creationId xmlns:a16="http://schemas.microsoft.com/office/drawing/2014/main" id="{1B5D8718-12CF-4CA8-BF3B-33E5D513F84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标题 1">
                <a:extLst>
                  <a:ext uri="{FF2B5EF4-FFF2-40B4-BE49-F238E27FC236}">
                    <a16:creationId xmlns:a16="http://schemas.microsoft.com/office/drawing/2014/main" id="{E059A9AB-CD40-4D92-B3FA-0FFFD0B394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标题 1">
                <a:extLst>
                  <a:ext uri="{FF2B5EF4-FFF2-40B4-BE49-F238E27FC236}">
                    <a16:creationId xmlns:a16="http://schemas.microsoft.com/office/drawing/2014/main" id="{FEFB6A1F-3DD9-47F7-A000-8F12AA66E66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弧形 95">
                <a:extLst>
                  <a:ext uri="{FF2B5EF4-FFF2-40B4-BE49-F238E27FC236}">
                    <a16:creationId xmlns:a16="http://schemas.microsoft.com/office/drawing/2014/main" id="{EEA5ADEA-97E5-4061-834F-A989500FC8F6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标题 1">
              <a:extLst>
                <a:ext uri="{FF2B5EF4-FFF2-40B4-BE49-F238E27FC236}">
                  <a16:creationId xmlns:a16="http://schemas.microsoft.com/office/drawing/2014/main" id="{41A469FB-1707-46B2-ADE9-8E1426833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BA800C58-22DD-4383-85E4-6CF9DA688071}"/>
              </a:ext>
            </a:extLst>
          </p:cNvPr>
          <p:cNvSpPr/>
          <p:nvPr/>
        </p:nvSpPr>
        <p:spPr>
          <a:xfrm>
            <a:off x="5152103" y="1847981"/>
            <a:ext cx="1002891" cy="954212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EDB4678-330A-4521-B40F-9EDBA22A20FF}"/>
              </a:ext>
            </a:extLst>
          </p:cNvPr>
          <p:cNvGrpSpPr/>
          <p:nvPr/>
        </p:nvGrpSpPr>
        <p:grpSpPr>
          <a:xfrm>
            <a:off x="23654" y="2943297"/>
            <a:ext cx="10679689" cy="504820"/>
            <a:chOff x="367786" y="2943297"/>
            <a:chExt cx="10162561" cy="504820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D19B444-5D35-4369-BE57-69D893C1A1CA}"/>
                </a:ext>
              </a:extLst>
            </p:cNvPr>
            <p:cNvSpPr txBox="1"/>
            <p:nvPr/>
          </p:nvSpPr>
          <p:spPr>
            <a:xfrm>
              <a:off x="367786" y="2943297"/>
              <a:ext cx="10162561" cy="47666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●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据之前的经验，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是</a:t>
              </a:r>
              <a:r>
                <a:rPr lang="zh-CN" altLang="en-US" sz="24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包络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，且当        时，包络在频域上</a:t>
              </a:r>
              <a:r>
                <a:rPr lang="zh-CN" altLang="en-US" sz="24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较宽</a:t>
              </a:r>
              <a:endPara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1E01393E-043B-4916-9B45-96A4EE69EE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876954"/>
                </p:ext>
              </p:extLst>
            </p:nvPr>
          </p:nvGraphicFramePr>
          <p:xfrm>
            <a:off x="2639783" y="2986345"/>
            <a:ext cx="1365561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30" name="Equation" r:id="rId9" imgW="596880" imgH="228600" progId="Equation.DSMT4">
                    <p:embed/>
                  </p:oleObj>
                </mc:Choice>
                <mc:Fallback>
                  <p:oleObj name="Equation" r:id="rId9" imgW="596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39783" y="2986345"/>
                          <a:ext cx="1365561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3343205C-741A-450D-A8FB-2F76DB8AE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031680"/>
                </p:ext>
              </p:extLst>
            </p:nvPr>
          </p:nvGraphicFramePr>
          <p:xfrm>
            <a:off x="5753159" y="2989211"/>
            <a:ext cx="1102435" cy="410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31" name="Equation" r:id="rId11" imgW="545760" imgH="203040" progId="Equation.DSMT4">
                    <p:embed/>
                  </p:oleObj>
                </mc:Choice>
                <mc:Fallback>
                  <p:oleObj name="Equation" r:id="rId11" imgW="5457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53159" y="2989211"/>
                          <a:ext cx="1102435" cy="410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A935D09A-4CE3-401D-871E-0D6FCDE123DB}"/>
              </a:ext>
            </a:extLst>
          </p:cNvPr>
          <p:cNvSpPr/>
          <p:nvPr/>
        </p:nvSpPr>
        <p:spPr>
          <a:xfrm>
            <a:off x="6445049" y="1852897"/>
            <a:ext cx="2236835" cy="954212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A567606-69E0-4050-8604-129A64469D2E}"/>
              </a:ext>
            </a:extLst>
          </p:cNvPr>
          <p:cNvSpPr txBox="1"/>
          <p:nvPr/>
        </p:nvSpPr>
        <p:spPr>
          <a:xfrm>
            <a:off x="25329" y="3407196"/>
            <a:ext cx="12255162" cy="49314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●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主要限制：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包络内 波矢失配 导致 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sinc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ω=0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就衰减和振荡，损失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振  幅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、部分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3EACEA-9CFE-434D-A2CD-6390A71CD428}"/>
              </a:ext>
            </a:extLst>
          </p:cNvPr>
          <p:cNvGrpSpPr/>
          <p:nvPr/>
        </p:nvGrpSpPr>
        <p:grpSpPr>
          <a:xfrm>
            <a:off x="2185784" y="4022418"/>
            <a:ext cx="7198902" cy="538163"/>
            <a:chOff x="2185784" y="4022418"/>
            <a:chExt cx="7198902" cy="538163"/>
          </a:xfrm>
        </p:grpSpPr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C598C3D1-1B5C-4498-9393-A4FD731898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072716"/>
                </p:ext>
              </p:extLst>
            </p:nvPr>
          </p:nvGraphicFramePr>
          <p:xfrm>
            <a:off x="2185784" y="4070094"/>
            <a:ext cx="3360391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32" name="Equation" r:id="rId13" imgW="1663560" imgH="228600" progId="Equation.DSMT4">
                    <p:embed/>
                  </p:oleObj>
                </mc:Choice>
                <mc:Fallback>
                  <p:oleObj name="Equation" r:id="rId13" imgW="1663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85784" y="4070094"/>
                          <a:ext cx="3360391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5EE6DC53-B37D-4FCE-A91C-74F36C2CAF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390612"/>
                </p:ext>
              </p:extLst>
            </p:nvPr>
          </p:nvGraphicFramePr>
          <p:xfrm>
            <a:off x="6795474" y="4022418"/>
            <a:ext cx="2589212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33" name="Equation" r:id="rId15" imgW="1282680" imgH="266400" progId="Equation.DSMT4">
                    <p:embed/>
                  </p:oleObj>
                </mc:Choice>
                <mc:Fallback>
                  <p:oleObj name="Equation" r:id="rId15" imgW="128268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95474" y="4022418"/>
                          <a:ext cx="2589212" cy="538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A22E449D-C307-4151-831A-973177D31070}"/>
                </a:ext>
              </a:extLst>
            </p:cNvPr>
            <p:cNvSpPr/>
            <p:nvPr/>
          </p:nvSpPr>
          <p:spPr>
            <a:xfrm>
              <a:off x="5822099" y="4070555"/>
              <a:ext cx="716351" cy="3932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1F2E0375-CC41-4590-8919-FBBEF6ED7CD1}"/>
              </a:ext>
            </a:extLst>
          </p:cNvPr>
          <p:cNvGrpSpPr/>
          <p:nvPr/>
        </p:nvGrpSpPr>
        <p:grpSpPr>
          <a:xfrm>
            <a:off x="301080" y="4773613"/>
            <a:ext cx="4292176" cy="1419224"/>
            <a:chOff x="301080" y="4773613"/>
            <a:chExt cx="4292176" cy="1419224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A986473E-6E5A-4319-9ED4-F65B2E6E7106}"/>
                </a:ext>
              </a:extLst>
            </p:cNvPr>
            <p:cNvCxnSpPr>
              <a:cxnSpLocks/>
            </p:cNvCxnSpPr>
            <p:nvPr/>
          </p:nvCxnSpPr>
          <p:spPr>
            <a:xfrm>
              <a:off x="969273" y="5139935"/>
              <a:ext cx="2875136" cy="0"/>
            </a:xfrm>
            <a:prstGeom prst="line">
              <a:avLst/>
            </a:prstGeom>
            <a:ln w="603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7DC5228-D4BC-4FAC-9897-5226A3FF0FE5}"/>
                </a:ext>
              </a:extLst>
            </p:cNvPr>
            <p:cNvCxnSpPr>
              <a:cxnSpLocks/>
            </p:cNvCxnSpPr>
            <p:nvPr/>
          </p:nvCxnSpPr>
          <p:spPr>
            <a:xfrm>
              <a:off x="2261419" y="5142271"/>
              <a:ext cx="652588" cy="74417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标题 1">
              <a:extLst>
                <a:ext uri="{FF2B5EF4-FFF2-40B4-BE49-F238E27FC236}">
                  <a16:creationId xmlns:a16="http://schemas.microsoft.com/office/drawing/2014/main" id="{C1526DA9-1EFD-4E5C-840E-717C5143C0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6684" y="5103687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xc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弧形 116">
              <a:extLst>
                <a:ext uri="{FF2B5EF4-FFF2-40B4-BE49-F238E27FC236}">
                  <a16:creationId xmlns:a16="http://schemas.microsoft.com/office/drawing/2014/main" id="{FE611407-B2CF-451E-A270-688BDCA4A009}"/>
                </a:ext>
              </a:extLst>
            </p:cNvPr>
            <p:cNvSpPr/>
            <p:nvPr/>
          </p:nvSpPr>
          <p:spPr>
            <a:xfrm rot="10499169">
              <a:off x="1401303" y="4851147"/>
              <a:ext cx="1104567" cy="674810"/>
            </a:xfrm>
            <a:prstGeom prst="arc">
              <a:avLst>
                <a:gd name="adj1" fmla="val 11011995"/>
                <a:gd name="adj2" fmla="val 1202952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8C8B8811-547A-4166-BB2A-C9BAC706D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9594" y="5132746"/>
              <a:ext cx="652588" cy="74417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C072BC7F-5C09-424F-96B3-D139120F92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2910587"/>
                </p:ext>
              </p:extLst>
            </p:nvPr>
          </p:nvGraphicFramePr>
          <p:xfrm>
            <a:off x="301080" y="5486400"/>
            <a:ext cx="2850108" cy="706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34" name="Equation" r:id="rId17" imgW="1485720" imgH="368280" progId="Equation.DSMT4">
                    <p:embed/>
                  </p:oleObj>
                </mc:Choice>
                <mc:Fallback>
                  <p:oleObj name="Equation" r:id="rId17" imgW="148572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01080" y="5486400"/>
                          <a:ext cx="2850108" cy="706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B9C6A874-5614-4D00-ADB1-C76E8DE49A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1712691"/>
                </p:ext>
              </p:extLst>
            </p:nvPr>
          </p:nvGraphicFramePr>
          <p:xfrm>
            <a:off x="3630613" y="4773613"/>
            <a:ext cx="487224" cy="333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35" name="Equation" r:id="rId19" imgW="241200" imgH="164880" progId="Equation.DSMT4">
                    <p:embed/>
                  </p:oleObj>
                </mc:Choice>
                <mc:Fallback>
                  <p:oleObj name="Equation" r:id="rId19" imgW="24120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30613" y="4773613"/>
                          <a:ext cx="487224" cy="3330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809AA690-357A-46A2-A7E7-DEA590FF66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9887949"/>
                </p:ext>
              </p:extLst>
            </p:nvPr>
          </p:nvGraphicFramePr>
          <p:xfrm>
            <a:off x="4157663" y="5770563"/>
            <a:ext cx="435593" cy="307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36" name="Equation" r:id="rId21" imgW="215640" imgH="152280" progId="Equation.DSMT4">
                    <p:embed/>
                  </p:oleObj>
                </mc:Choice>
                <mc:Fallback>
                  <p:oleObj name="Equation" r:id="rId21" imgW="21564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157663" y="5770563"/>
                          <a:ext cx="435593" cy="3076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421D7313-4894-44BA-BF8F-EE3857B5F933}"/>
              </a:ext>
            </a:extLst>
          </p:cNvPr>
          <p:cNvGrpSpPr/>
          <p:nvPr/>
        </p:nvGrpSpPr>
        <p:grpSpPr>
          <a:xfrm>
            <a:off x="5167313" y="4918075"/>
            <a:ext cx="3563421" cy="1235075"/>
            <a:chOff x="5167313" y="4918075"/>
            <a:chExt cx="3563421" cy="1235075"/>
          </a:xfrm>
        </p:grpSpPr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2A66D0C-FB62-4D63-9BFB-58FBA70C7010}"/>
                </a:ext>
              </a:extLst>
            </p:cNvPr>
            <p:cNvCxnSpPr>
              <a:cxnSpLocks/>
            </p:cNvCxnSpPr>
            <p:nvPr/>
          </p:nvCxnSpPr>
          <p:spPr>
            <a:xfrm>
              <a:off x="5855598" y="5349485"/>
              <a:ext cx="2875136" cy="0"/>
            </a:xfrm>
            <a:prstGeom prst="line">
              <a:avLst/>
            </a:prstGeom>
            <a:ln w="603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806CB758-F3AC-492B-863E-E70FE8E53FC5}"/>
                </a:ext>
              </a:extLst>
            </p:cNvPr>
            <p:cNvCxnSpPr>
              <a:cxnSpLocks/>
            </p:cNvCxnSpPr>
            <p:nvPr/>
          </p:nvCxnSpPr>
          <p:spPr>
            <a:xfrm>
              <a:off x="6671494" y="5351821"/>
              <a:ext cx="396056" cy="45164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BA3E88EA-A503-4B05-B95B-5F87766B6B40}"/>
                </a:ext>
              </a:extLst>
            </p:cNvPr>
            <p:cNvCxnSpPr>
              <a:cxnSpLocks/>
            </p:cNvCxnSpPr>
            <p:nvPr/>
          </p:nvCxnSpPr>
          <p:spPr>
            <a:xfrm>
              <a:off x="7052494" y="5780446"/>
              <a:ext cx="1358081" cy="37270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标题 1">
              <a:extLst>
                <a:ext uri="{FF2B5EF4-FFF2-40B4-BE49-F238E27FC236}">
                  <a16:creationId xmlns:a16="http://schemas.microsoft.com/office/drawing/2014/main" id="{5E48D144-6E5F-4B38-ADF1-2111765A74D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96284" y="5332287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xc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弧形 131">
              <a:extLst>
                <a:ext uri="{FF2B5EF4-FFF2-40B4-BE49-F238E27FC236}">
                  <a16:creationId xmlns:a16="http://schemas.microsoft.com/office/drawing/2014/main" id="{1D1232FF-D342-47E7-9A78-AC0A6ED2EFD4}"/>
                </a:ext>
              </a:extLst>
            </p:cNvPr>
            <p:cNvSpPr/>
            <p:nvPr/>
          </p:nvSpPr>
          <p:spPr>
            <a:xfrm rot="10499169">
              <a:off x="5811378" y="5060697"/>
              <a:ext cx="1104567" cy="674810"/>
            </a:xfrm>
            <a:prstGeom prst="arc">
              <a:avLst>
                <a:gd name="adj1" fmla="val 11011995"/>
                <a:gd name="adj2" fmla="val 1202952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5" name="对象 134">
              <a:extLst>
                <a:ext uri="{FF2B5EF4-FFF2-40B4-BE49-F238E27FC236}">
                  <a16:creationId xmlns:a16="http://schemas.microsoft.com/office/drawing/2014/main" id="{9B8A7522-26C6-4D54-8F4C-C40C7C78E9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621009"/>
                </p:ext>
              </p:extLst>
            </p:nvPr>
          </p:nvGraphicFramePr>
          <p:xfrm>
            <a:off x="5167313" y="5561013"/>
            <a:ext cx="1897992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37" name="Equation" r:id="rId23" imgW="939600" imgH="228600" progId="Equation.DSMT4">
                    <p:embed/>
                  </p:oleObj>
                </mc:Choice>
                <mc:Fallback>
                  <p:oleObj name="Equation" r:id="rId23" imgW="939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167313" y="5561013"/>
                          <a:ext cx="1897992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" name="对象 138">
              <a:extLst>
                <a:ext uri="{FF2B5EF4-FFF2-40B4-BE49-F238E27FC236}">
                  <a16:creationId xmlns:a16="http://schemas.microsoft.com/office/drawing/2014/main" id="{76AFBCFB-2B88-47F4-8610-A31B66EE8C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3648249"/>
                </p:ext>
              </p:extLst>
            </p:nvPr>
          </p:nvGraphicFramePr>
          <p:xfrm>
            <a:off x="6375400" y="4918075"/>
            <a:ext cx="4873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838" name="Equation" r:id="rId25" imgW="487836" imgH="333732" progId="Equation.DSMT4">
                    <p:embed/>
                  </p:oleObj>
                </mc:Choice>
                <mc:Fallback>
                  <p:oleObj name="Equation" r:id="rId25" imgW="487836" imgH="33373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375400" y="4918075"/>
                          <a:ext cx="487363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897CE3B-E5A9-4C31-95E7-518C17A1DE41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60" name="卷形: 垂直 59">
              <a:extLst>
                <a:ext uri="{FF2B5EF4-FFF2-40B4-BE49-F238E27FC236}">
                  <a16:creationId xmlns:a16="http://schemas.microsoft.com/office/drawing/2014/main" id="{5A079BEF-5283-4176-AC98-3E8F5CECA97A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标题 1">
              <a:extLst>
                <a:ext uri="{FF2B5EF4-FFF2-40B4-BE49-F238E27FC236}">
                  <a16:creationId xmlns:a16="http://schemas.microsoft.com/office/drawing/2014/main" id="{C362A2DC-5B8B-4C05-9906-9853EEAE6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33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96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>
            <a:extLst>
              <a:ext uri="{FF2B5EF4-FFF2-40B4-BE49-F238E27FC236}">
                <a16:creationId xmlns:a16="http://schemas.microsoft.com/office/drawing/2014/main" id="{B25FD3F2-B9D7-4463-B356-98AA6DF72E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84" y="4706448"/>
            <a:ext cx="5067300" cy="14991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其他方向的光学整流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契伦科夫辐射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A090CC-911C-457E-830B-28A3F5302B97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契伦科夫型 波矢失配 对 所有频率 均为零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完全可以忽略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在太赫兹范围内的色散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DE183832-ABAB-4CE2-911B-509062CFA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127763"/>
              </p:ext>
            </p:extLst>
          </p:nvPr>
        </p:nvGraphicFramePr>
        <p:xfrm>
          <a:off x="1224832" y="1833563"/>
          <a:ext cx="64119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05" name="Equation" r:id="rId5" imgW="3174840" imgH="457200" progId="Equation.DSMT4">
                  <p:embed/>
                </p:oleObj>
              </mc:Choice>
              <mc:Fallback>
                <p:oleObj name="Equation" r:id="rId5" imgW="3174840" imgH="457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DE183832-ABAB-4CE2-911B-509062CFA0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4832" y="1833563"/>
                        <a:ext cx="6411913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A07F2B0-1A03-43FC-A660-BBF75670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52501"/>
              </p:ext>
            </p:extLst>
          </p:nvPr>
        </p:nvGraphicFramePr>
        <p:xfrm>
          <a:off x="8329433" y="1702593"/>
          <a:ext cx="3129142" cy="13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06" name="Equation" r:id="rId7" imgW="1549080" imgH="647640" progId="Equation.DSMT4">
                  <p:embed/>
                </p:oleObj>
              </mc:Choice>
              <mc:Fallback>
                <p:oleObj name="Equation" r:id="rId7" imgW="1549080" imgH="6476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A07F2B0-1A03-43FC-A660-BBF7567076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29433" y="1702593"/>
                        <a:ext cx="3129142" cy="13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组合 77">
            <a:extLst>
              <a:ext uri="{FF2B5EF4-FFF2-40B4-BE49-F238E27FC236}">
                <a16:creationId xmlns:a16="http://schemas.microsoft.com/office/drawing/2014/main" id="{46A5CCE0-6282-4063-90F9-4661333256D2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44FC075-4B3A-4EB2-B7A9-C37E882289D9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81" name="标题 1">
                <a:extLst>
                  <a:ext uri="{FF2B5EF4-FFF2-40B4-BE49-F238E27FC236}">
                    <a16:creationId xmlns:a16="http://schemas.microsoft.com/office/drawing/2014/main" id="{92A8FEDF-B569-4747-B645-66861B85DC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450FBA2F-4669-4ECF-A719-B18899F42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弧形 82">
                <a:extLst>
                  <a:ext uri="{FF2B5EF4-FFF2-40B4-BE49-F238E27FC236}">
                    <a16:creationId xmlns:a16="http://schemas.microsoft.com/office/drawing/2014/main" id="{3532F53A-0D0E-4E69-B9E3-CA1C8688A4F3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标题 1">
                <a:extLst>
                  <a:ext uri="{FF2B5EF4-FFF2-40B4-BE49-F238E27FC236}">
                    <a16:creationId xmlns:a16="http://schemas.microsoft.com/office/drawing/2014/main" id="{00F6A2B1-745A-4954-9480-BC4C6E30CB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4BBE73A-5B75-4D63-8623-8A286A0ED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5B81D07D-89FF-4B80-A708-536918B758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37F65F2F-4DDF-458A-8024-9D6CF8BBE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标题 1">
                <a:extLst>
                  <a:ext uri="{FF2B5EF4-FFF2-40B4-BE49-F238E27FC236}">
                    <a16:creationId xmlns:a16="http://schemas.microsoft.com/office/drawing/2014/main" id="{FB89EA0E-B3C0-440E-9B09-890E5AEB9DD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标题 1">
                <a:extLst>
                  <a:ext uri="{FF2B5EF4-FFF2-40B4-BE49-F238E27FC236}">
                    <a16:creationId xmlns:a16="http://schemas.microsoft.com/office/drawing/2014/main" id="{DB1ACC77-7542-48B1-B7EB-6AD62973B00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E2A6F920-7FBB-415C-866D-8C95AEF5D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9C5E6D28-5E7E-414E-B6ED-8340501A9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弧形 91">
                <a:extLst>
                  <a:ext uri="{FF2B5EF4-FFF2-40B4-BE49-F238E27FC236}">
                    <a16:creationId xmlns:a16="http://schemas.microsoft.com/office/drawing/2014/main" id="{9281732C-20AB-4DE4-9038-CE9A8E85D63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标题 1">
                <a:extLst>
                  <a:ext uri="{FF2B5EF4-FFF2-40B4-BE49-F238E27FC236}">
                    <a16:creationId xmlns:a16="http://schemas.microsoft.com/office/drawing/2014/main" id="{1B5D8718-12CF-4CA8-BF3B-33E5D513F84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标题 1">
                <a:extLst>
                  <a:ext uri="{FF2B5EF4-FFF2-40B4-BE49-F238E27FC236}">
                    <a16:creationId xmlns:a16="http://schemas.microsoft.com/office/drawing/2014/main" id="{E059A9AB-CD40-4D92-B3FA-0FFFD0B394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标题 1">
                <a:extLst>
                  <a:ext uri="{FF2B5EF4-FFF2-40B4-BE49-F238E27FC236}">
                    <a16:creationId xmlns:a16="http://schemas.microsoft.com/office/drawing/2014/main" id="{FEFB6A1F-3DD9-47F7-A000-8F12AA66E66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弧形 95">
                <a:extLst>
                  <a:ext uri="{FF2B5EF4-FFF2-40B4-BE49-F238E27FC236}">
                    <a16:creationId xmlns:a16="http://schemas.microsoft.com/office/drawing/2014/main" id="{EEA5ADEA-97E5-4061-834F-A989500FC8F6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标题 1">
              <a:extLst>
                <a:ext uri="{FF2B5EF4-FFF2-40B4-BE49-F238E27FC236}">
                  <a16:creationId xmlns:a16="http://schemas.microsoft.com/office/drawing/2014/main" id="{41A469FB-1707-46B2-ADE9-8E1426833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A935D09A-4CE3-401D-871E-0D6FCDE123DB}"/>
              </a:ext>
            </a:extLst>
          </p:cNvPr>
          <p:cNvSpPr/>
          <p:nvPr/>
        </p:nvSpPr>
        <p:spPr>
          <a:xfrm>
            <a:off x="5376714" y="1852897"/>
            <a:ext cx="2236835" cy="954212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3EACEA-9CFE-434D-A2CD-6390A71CD428}"/>
              </a:ext>
            </a:extLst>
          </p:cNvPr>
          <p:cNvGrpSpPr/>
          <p:nvPr/>
        </p:nvGrpSpPr>
        <p:grpSpPr>
          <a:xfrm>
            <a:off x="1109459" y="3012768"/>
            <a:ext cx="7198902" cy="538163"/>
            <a:chOff x="2185784" y="4022418"/>
            <a:chExt cx="7198902" cy="538163"/>
          </a:xfrm>
        </p:grpSpPr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C598C3D1-1B5C-4498-9393-A4FD731898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5784" y="4070094"/>
            <a:ext cx="3360391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07" name="Equation" r:id="rId9" imgW="1663560" imgH="228600" progId="Equation.DSMT4">
                    <p:embed/>
                  </p:oleObj>
                </mc:Choice>
                <mc:Fallback>
                  <p:oleObj name="Equation" r:id="rId9" imgW="1663560" imgH="2286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C598C3D1-1B5C-4498-9393-A4FD731898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85784" y="4070094"/>
                          <a:ext cx="3360391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5EE6DC53-B37D-4FCE-A91C-74F36C2CAF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0750869"/>
                </p:ext>
              </p:extLst>
            </p:nvPr>
          </p:nvGraphicFramePr>
          <p:xfrm>
            <a:off x="6795474" y="4022418"/>
            <a:ext cx="2589212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08" name="Equation" r:id="rId11" imgW="1282680" imgH="266400" progId="Equation.DSMT4">
                    <p:embed/>
                  </p:oleObj>
                </mc:Choice>
                <mc:Fallback>
                  <p:oleObj name="Equation" r:id="rId11" imgW="1282680" imgH="2664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5EE6DC53-B37D-4FCE-A91C-74F36C2CAF4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795474" y="4022418"/>
                          <a:ext cx="2589212" cy="538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A22E449D-C307-4151-831A-973177D31070}"/>
                </a:ext>
              </a:extLst>
            </p:cNvPr>
            <p:cNvSpPr/>
            <p:nvPr/>
          </p:nvSpPr>
          <p:spPr>
            <a:xfrm>
              <a:off x="5822099" y="4070555"/>
              <a:ext cx="716351" cy="3932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3E35C09-22D5-4901-BA3F-6A65E231DFB3}"/>
              </a:ext>
            </a:extLst>
          </p:cNvPr>
          <p:cNvGrpSpPr/>
          <p:nvPr/>
        </p:nvGrpSpPr>
        <p:grpSpPr>
          <a:xfrm>
            <a:off x="347663" y="4918075"/>
            <a:ext cx="3563421" cy="1235075"/>
            <a:chOff x="5167313" y="4918075"/>
            <a:chExt cx="3563421" cy="1235075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57012E9-D3AA-488F-86EA-7EF7718E6051}"/>
                </a:ext>
              </a:extLst>
            </p:cNvPr>
            <p:cNvCxnSpPr>
              <a:cxnSpLocks/>
            </p:cNvCxnSpPr>
            <p:nvPr/>
          </p:nvCxnSpPr>
          <p:spPr>
            <a:xfrm>
              <a:off x="5855598" y="5349485"/>
              <a:ext cx="2875136" cy="0"/>
            </a:xfrm>
            <a:prstGeom prst="line">
              <a:avLst/>
            </a:prstGeom>
            <a:ln w="603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5277328-C0AB-4C41-A54C-961A37C96BC3}"/>
                </a:ext>
              </a:extLst>
            </p:cNvPr>
            <p:cNvCxnSpPr>
              <a:cxnSpLocks/>
            </p:cNvCxnSpPr>
            <p:nvPr/>
          </p:nvCxnSpPr>
          <p:spPr>
            <a:xfrm>
              <a:off x="6671494" y="5351821"/>
              <a:ext cx="396056" cy="45164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83C1DCB6-CA2D-4C9D-91C6-23DA5EE44F52}"/>
                </a:ext>
              </a:extLst>
            </p:cNvPr>
            <p:cNvCxnSpPr>
              <a:cxnSpLocks/>
            </p:cNvCxnSpPr>
            <p:nvPr/>
          </p:nvCxnSpPr>
          <p:spPr>
            <a:xfrm>
              <a:off x="7052494" y="5780446"/>
              <a:ext cx="1358081" cy="37270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标题 1">
              <a:extLst>
                <a:ext uri="{FF2B5EF4-FFF2-40B4-BE49-F238E27FC236}">
                  <a16:creationId xmlns:a16="http://schemas.microsoft.com/office/drawing/2014/main" id="{4068457D-8E8C-4D31-AC80-C35FE22577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96284" y="5332287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xc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D6831F7C-FE6A-489E-B441-BC7911F1ABD4}"/>
                </a:ext>
              </a:extLst>
            </p:cNvPr>
            <p:cNvSpPr/>
            <p:nvPr/>
          </p:nvSpPr>
          <p:spPr>
            <a:xfrm rot="10499169">
              <a:off x="5811378" y="5060697"/>
              <a:ext cx="1104567" cy="674810"/>
            </a:xfrm>
            <a:prstGeom prst="arc">
              <a:avLst>
                <a:gd name="adj1" fmla="val 11011995"/>
                <a:gd name="adj2" fmla="val 1202952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5EF16EBD-F99D-49F0-98E1-9FE55B71A1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989601"/>
                </p:ext>
              </p:extLst>
            </p:nvPr>
          </p:nvGraphicFramePr>
          <p:xfrm>
            <a:off x="5167313" y="5561013"/>
            <a:ext cx="1897992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09" name="Equation" r:id="rId13" imgW="939600" imgH="228600" progId="Equation.DSMT4">
                    <p:embed/>
                  </p:oleObj>
                </mc:Choice>
                <mc:Fallback>
                  <p:oleObj name="Equation" r:id="rId13" imgW="939600" imgH="228600" progId="Equation.DSMT4">
                    <p:embed/>
                    <p:pic>
                      <p:nvPicPr>
                        <p:cNvPr id="135" name="对象 134">
                          <a:extLst>
                            <a:ext uri="{FF2B5EF4-FFF2-40B4-BE49-F238E27FC236}">
                              <a16:creationId xmlns:a16="http://schemas.microsoft.com/office/drawing/2014/main" id="{9B8A7522-26C6-4D54-8F4C-C40C7C78E98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67313" y="5561013"/>
                          <a:ext cx="1897992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C655C186-AD51-4652-9A43-B216B94F57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4935269"/>
                </p:ext>
              </p:extLst>
            </p:nvPr>
          </p:nvGraphicFramePr>
          <p:xfrm>
            <a:off x="6375400" y="4918075"/>
            <a:ext cx="4873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10" name="Equation" r:id="rId15" imgW="487836" imgH="333732" progId="Equation.DSMT4">
                    <p:embed/>
                  </p:oleObj>
                </mc:Choice>
                <mc:Fallback>
                  <p:oleObj name="Equation" r:id="rId15" imgW="487836" imgH="333732" progId="Equation.DSMT4">
                    <p:embed/>
                    <p:pic>
                      <p:nvPicPr>
                        <p:cNvPr id="139" name="对象 138">
                          <a:extLst>
                            <a:ext uri="{FF2B5EF4-FFF2-40B4-BE49-F238E27FC236}">
                              <a16:creationId xmlns:a16="http://schemas.microsoft.com/office/drawing/2014/main" id="{76AFBCFB-2B88-47F4-8610-A31B66EE8C8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375400" y="4918075"/>
                          <a:ext cx="487363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251DEB1-723D-489D-A760-1EA8ADEF8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048196"/>
              </p:ext>
            </p:extLst>
          </p:nvPr>
        </p:nvGraphicFramePr>
        <p:xfrm>
          <a:off x="830263" y="3671888"/>
          <a:ext cx="40020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11" name="Equation" r:id="rId17" imgW="1981080" imgH="406080" progId="Equation.DSMT4">
                  <p:embed/>
                </p:oleObj>
              </mc:Choice>
              <mc:Fallback>
                <p:oleObj name="Equation" r:id="rId17" imgW="1981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0263" y="3671888"/>
                        <a:ext cx="4002087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E81CF057-B42D-4430-AA93-C3DA461FA396}"/>
              </a:ext>
            </a:extLst>
          </p:cNvPr>
          <p:cNvSpPr txBox="1"/>
          <p:nvPr/>
        </p:nvSpPr>
        <p:spPr>
          <a:xfrm>
            <a:off x="5070678" y="3696743"/>
            <a:ext cx="4111422" cy="781945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→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所有频率均相位匹配！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Ω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→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ω(THz)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的频率转换效率高。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B47F2C0-C94C-43A6-B5F7-B03C481BA720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43" name="卷形: 垂直 42">
              <a:extLst>
                <a:ext uri="{FF2B5EF4-FFF2-40B4-BE49-F238E27FC236}">
                  <a16:creationId xmlns:a16="http://schemas.microsoft.com/office/drawing/2014/main" id="{007ADDCE-238E-4472-9DD6-8040A88372E4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标题 1">
              <a:extLst>
                <a:ext uri="{FF2B5EF4-FFF2-40B4-BE49-F238E27FC236}">
                  <a16:creationId xmlns:a16="http://schemas.microsoft.com/office/drawing/2014/main" id="{655FBDFF-79B8-4109-A4F6-EC9CF43D60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34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81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>
            <a:extLst>
              <a:ext uri="{FF2B5EF4-FFF2-40B4-BE49-F238E27FC236}">
                <a16:creationId xmlns:a16="http://schemas.microsoft.com/office/drawing/2014/main" id="{B25FD3F2-B9D7-4463-B356-98AA6DF72E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84" y="4706448"/>
            <a:ext cx="5067300" cy="14991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其他方向的光学整流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契伦科夫辐射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DE183832-ABAB-4CE2-911B-509062CFA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1833563"/>
          <a:ext cx="64119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59" name="Equation" r:id="rId5" imgW="3174840" imgH="457200" progId="Equation.DSMT4">
                  <p:embed/>
                </p:oleObj>
              </mc:Choice>
              <mc:Fallback>
                <p:oleObj name="Equation" r:id="rId5" imgW="3174840" imgH="457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DE183832-ABAB-4CE2-911B-509062CFA0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5550" y="1833563"/>
                        <a:ext cx="6411913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A07F2B0-1A03-43FC-A660-BBF75670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818077"/>
              </p:ext>
            </p:extLst>
          </p:nvPr>
        </p:nvGraphicFramePr>
        <p:xfrm>
          <a:off x="8177213" y="1670050"/>
          <a:ext cx="38735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60" name="Equation" r:id="rId7" imgW="1917360" imgH="660240" progId="Equation.DSMT4">
                  <p:embed/>
                </p:oleObj>
              </mc:Choice>
              <mc:Fallback>
                <p:oleObj name="Equation" r:id="rId7" imgW="1917360" imgH="6602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A07F2B0-1A03-43FC-A660-BBF7567076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7213" y="1670050"/>
                        <a:ext cx="3873500" cy="133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组合 77">
            <a:extLst>
              <a:ext uri="{FF2B5EF4-FFF2-40B4-BE49-F238E27FC236}">
                <a16:creationId xmlns:a16="http://schemas.microsoft.com/office/drawing/2014/main" id="{46A5CCE0-6282-4063-90F9-4661333256D2}"/>
              </a:ext>
            </a:extLst>
          </p:cNvPr>
          <p:cNvGrpSpPr/>
          <p:nvPr/>
        </p:nvGrpSpPr>
        <p:grpSpPr>
          <a:xfrm>
            <a:off x="8513146" y="3383900"/>
            <a:ext cx="3866535" cy="3068489"/>
            <a:chOff x="6334105" y="1077521"/>
            <a:chExt cx="3866535" cy="3068489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44FC075-4B3A-4EB2-B7A9-C37E882289D9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81" name="标题 1">
                <a:extLst>
                  <a:ext uri="{FF2B5EF4-FFF2-40B4-BE49-F238E27FC236}">
                    <a16:creationId xmlns:a16="http://schemas.microsoft.com/office/drawing/2014/main" id="{92A8FEDF-B569-4747-B645-66861B85DC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450FBA2F-4669-4ECF-A719-B18899F42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弧形 82">
                <a:extLst>
                  <a:ext uri="{FF2B5EF4-FFF2-40B4-BE49-F238E27FC236}">
                    <a16:creationId xmlns:a16="http://schemas.microsoft.com/office/drawing/2014/main" id="{3532F53A-0D0E-4E69-B9E3-CA1C8688A4F3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标题 1">
                <a:extLst>
                  <a:ext uri="{FF2B5EF4-FFF2-40B4-BE49-F238E27FC236}">
                    <a16:creationId xmlns:a16="http://schemas.microsoft.com/office/drawing/2014/main" id="{00F6A2B1-745A-4954-9480-BC4C6E30CB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4BBE73A-5B75-4D63-8623-8A286A0ED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5B81D07D-89FF-4B80-A708-536918B758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37F65F2F-4DDF-458A-8024-9D6CF8BBE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标题 1">
                <a:extLst>
                  <a:ext uri="{FF2B5EF4-FFF2-40B4-BE49-F238E27FC236}">
                    <a16:creationId xmlns:a16="http://schemas.microsoft.com/office/drawing/2014/main" id="{FB89EA0E-B3C0-440E-9B09-890E5AEB9DD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标题 1">
                <a:extLst>
                  <a:ext uri="{FF2B5EF4-FFF2-40B4-BE49-F238E27FC236}">
                    <a16:creationId xmlns:a16="http://schemas.microsoft.com/office/drawing/2014/main" id="{DB1ACC77-7542-48B1-B7EB-6AD62973B00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E2A6F920-7FBB-415C-866D-8C95AEF5D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9C5E6D28-5E7E-414E-B6ED-8340501A9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弧形 91">
                <a:extLst>
                  <a:ext uri="{FF2B5EF4-FFF2-40B4-BE49-F238E27FC236}">
                    <a16:creationId xmlns:a16="http://schemas.microsoft.com/office/drawing/2014/main" id="{9281732C-20AB-4DE4-9038-CE9A8E85D63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标题 1">
                <a:extLst>
                  <a:ext uri="{FF2B5EF4-FFF2-40B4-BE49-F238E27FC236}">
                    <a16:creationId xmlns:a16="http://schemas.microsoft.com/office/drawing/2014/main" id="{1B5D8718-12CF-4CA8-BF3B-33E5D513F84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标题 1">
                <a:extLst>
                  <a:ext uri="{FF2B5EF4-FFF2-40B4-BE49-F238E27FC236}">
                    <a16:creationId xmlns:a16="http://schemas.microsoft.com/office/drawing/2014/main" id="{E059A9AB-CD40-4D92-B3FA-0FFFD0B394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标题 1">
                <a:extLst>
                  <a:ext uri="{FF2B5EF4-FFF2-40B4-BE49-F238E27FC236}">
                    <a16:creationId xmlns:a16="http://schemas.microsoft.com/office/drawing/2014/main" id="{FEFB6A1F-3DD9-47F7-A000-8F12AA66E66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弧形 95">
                <a:extLst>
                  <a:ext uri="{FF2B5EF4-FFF2-40B4-BE49-F238E27FC236}">
                    <a16:creationId xmlns:a16="http://schemas.microsoft.com/office/drawing/2014/main" id="{EEA5ADEA-97E5-4061-834F-A989500FC8F6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标题 1">
              <a:extLst>
                <a:ext uri="{FF2B5EF4-FFF2-40B4-BE49-F238E27FC236}">
                  <a16:creationId xmlns:a16="http://schemas.microsoft.com/office/drawing/2014/main" id="{41A469FB-1707-46B2-ADE9-8E1426833E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3EACEA-9CFE-434D-A2CD-6390A71CD428}"/>
              </a:ext>
            </a:extLst>
          </p:cNvPr>
          <p:cNvGrpSpPr/>
          <p:nvPr/>
        </p:nvGrpSpPr>
        <p:grpSpPr>
          <a:xfrm>
            <a:off x="1106488" y="3003550"/>
            <a:ext cx="8874125" cy="538163"/>
            <a:chOff x="1801813" y="4022725"/>
            <a:chExt cx="8874125" cy="538163"/>
          </a:xfrm>
        </p:grpSpPr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C598C3D1-1B5C-4498-9393-A4FD731898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6029979"/>
                </p:ext>
              </p:extLst>
            </p:nvPr>
          </p:nvGraphicFramePr>
          <p:xfrm>
            <a:off x="1801813" y="4057650"/>
            <a:ext cx="413067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61" name="Equation" r:id="rId9" imgW="2044440" imgH="241200" progId="Equation.DSMT4">
                    <p:embed/>
                  </p:oleObj>
                </mc:Choice>
                <mc:Fallback>
                  <p:oleObj name="Equation" r:id="rId9" imgW="2044440" imgH="2412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C598C3D1-1B5C-4498-9393-A4FD731898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1813" y="4057650"/>
                          <a:ext cx="4130675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5EE6DC53-B37D-4FCE-A91C-74F36C2CAF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7047431"/>
                </p:ext>
              </p:extLst>
            </p:nvPr>
          </p:nvGraphicFramePr>
          <p:xfrm>
            <a:off x="7162800" y="4022725"/>
            <a:ext cx="3513138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62" name="Equation" r:id="rId11" imgW="1739880" imgH="266400" progId="Equation.DSMT4">
                    <p:embed/>
                  </p:oleObj>
                </mc:Choice>
                <mc:Fallback>
                  <p:oleObj name="Equation" r:id="rId11" imgW="1739880" imgH="2664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5EE6DC53-B37D-4FCE-A91C-74F36C2CAF4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62800" y="4022725"/>
                          <a:ext cx="3513138" cy="538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A22E449D-C307-4151-831A-973177D31070}"/>
                </a:ext>
              </a:extLst>
            </p:cNvPr>
            <p:cNvSpPr/>
            <p:nvPr/>
          </p:nvSpPr>
          <p:spPr>
            <a:xfrm>
              <a:off x="6193574" y="4070555"/>
              <a:ext cx="716351" cy="3932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3E35C09-22D5-4901-BA3F-6A65E231DFB3}"/>
              </a:ext>
            </a:extLst>
          </p:cNvPr>
          <p:cNvGrpSpPr/>
          <p:nvPr/>
        </p:nvGrpSpPr>
        <p:grpSpPr>
          <a:xfrm>
            <a:off x="347663" y="4918075"/>
            <a:ext cx="3563421" cy="1235075"/>
            <a:chOff x="5167313" y="4918075"/>
            <a:chExt cx="3563421" cy="1235075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57012E9-D3AA-488F-86EA-7EF7718E6051}"/>
                </a:ext>
              </a:extLst>
            </p:cNvPr>
            <p:cNvCxnSpPr>
              <a:cxnSpLocks/>
            </p:cNvCxnSpPr>
            <p:nvPr/>
          </p:nvCxnSpPr>
          <p:spPr>
            <a:xfrm>
              <a:off x="5855598" y="5349485"/>
              <a:ext cx="2875136" cy="0"/>
            </a:xfrm>
            <a:prstGeom prst="line">
              <a:avLst/>
            </a:prstGeom>
            <a:ln w="603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5277328-C0AB-4C41-A54C-961A37C96BC3}"/>
                </a:ext>
              </a:extLst>
            </p:cNvPr>
            <p:cNvCxnSpPr>
              <a:cxnSpLocks/>
            </p:cNvCxnSpPr>
            <p:nvPr/>
          </p:nvCxnSpPr>
          <p:spPr>
            <a:xfrm>
              <a:off x="6671494" y="5351821"/>
              <a:ext cx="396056" cy="45164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83C1DCB6-CA2D-4C9D-91C6-23DA5EE44F52}"/>
                </a:ext>
              </a:extLst>
            </p:cNvPr>
            <p:cNvCxnSpPr>
              <a:cxnSpLocks/>
            </p:cNvCxnSpPr>
            <p:nvPr/>
          </p:nvCxnSpPr>
          <p:spPr>
            <a:xfrm>
              <a:off x="7052494" y="5780446"/>
              <a:ext cx="1358081" cy="37270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标题 1">
              <a:extLst>
                <a:ext uri="{FF2B5EF4-FFF2-40B4-BE49-F238E27FC236}">
                  <a16:creationId xmlns:a16="http://schemas.microsoft.com/office/drawing/2014/main" id="{4068457D-8E8C-4D31-AC80-C35FE22577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96284" y="5332287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xc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D6831F7C-FE6A-489E-B441-BC7911F1ABD4}"/>
                </a:ext>
              </a:extLst>
            </p:cNvPr>
            <p:cNvSpPr/>
            <p:nvPr/>
          </p:nvSpPr>
          <p:spPr>
            <a:xfrm rot="10499169">
              <a:off x="5811378" y="5060697"/>
              <a:ext cx="1104567" cy="674810"/>
            </a:xfrm>
            <a:prstGeom prst="arc">
              <a:avLst>
                <a:gd name="adj1" fmla="val 11011995"/>
                <a:gd name="adj2" fmla="val 1202952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5EF16EBD-F99D-49F0-98E1-9FE55B71A1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7313" y="5561013"/>
            <a:ext cx="1897992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63" name="Equation" r:id="rId13" imgW="939600" imgH="228600" progId="Equation.DSMT4">
                    <p:embed/>
                  </p:oleObj>
                </mc:Choice>
                <mc:Fallback>
                  <p:oleObj name="Equation" r:id="rId13" imgW="939600" imgH="228600" progId="Equation.DSMT4">
                    <p:embed/>
                    <p:pic>
                      <p:nvPicPr>
                        <p:cNvPr id="72" name="对象 71">
                          <a:extLst>
                            <a:ext uri="{FF2B5EF4-FFF2-40B4-BE49-F238E27FC236}">
                              <a16:creationId xmlns:a16="http://schemas.microsoft.com/office/drawing/2014/main" id="{5EF16EBD-F99D-49F0-98E1-9FE55B71A1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67313" y="5561013"/>
                          <a:ext cx="1897992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C655C186-AD51-4652-9A43-B216B94F57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75400" y="4918075"/>
            <a:ext cx="4873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64" name="Equation" r:id="rId15" imgW="487836" imgH="333732" progId="Equation.DSMT4">
                    <p:embed/>
                  </p:oleObj>
                </mc:Choice>
                <mc:Fallback>
                  <p:oleObj name="Equation" r:id="rId15" imgW="487836" imgH="333732" progId="Equation.DSMT4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C655C186-AD51-4652-9A43-B216B94F57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375400" y="4918075"/>
                          <a:ext cx="487363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251DEB1-723D-489D-A760-1EA8ADEF8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6101"/>
              </p:ext>
            </p:extLst>
          </p:nvPr>
        </p:nvGraphicFramePr>
        <p:xfrm>
          <a:off x="830263" y="3671888"/>
          <a:ext cx="40020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65" name="Equation" r:id="rId17" imgW="1981080" imgH="406080" progId="Equation.DSMT4">
                  <p:embed/>
                </p:oleObj>
              </mc:Choice>
              <mc:Fallback>
                <p:oleObj name="Equation" r:id="rId17" imgW="1981080" imgH="4060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251DEB1-723D-489D-A760-1EA8ADEF8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0263" y="3671888"/>
                        <a:ext cx="4002087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E81CF057-B42D-4430-AA93-C3DA461FA396}"/>
              </a:ext>
            </a:extLst>
          </p:cNvPr>
          <p:cNvSpPr txBox="1"/>
          <p:nvPr/>
        </p:nvSpPr>
        <p:spPr>
          <a:xfrm>
            <a:off x="5070678" y="3696743"/>
            <a:ext cx="4111422" cy="781945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→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所有频率均相位匹配！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Ω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→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ω(THz)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的频率转换效率高。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649B519-109C-4260-96C6-9633A08DC709}"/>
              </a:ext>
            </a:extLst>
          </p:cNvPr>
          <p:cNvSpPr txBox="1"/>
          <p:nvPr/>
        </p:nvSpPr>
        <p:spPr>
          <a:xfrm>
            <a:off x="5070678" y="4620668"/>
            <a:ext cx="4320972" cy="1151277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即使将 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LN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在太赫兹 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region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的色散</a:t>
            </a: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纳入考虑，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仍小于太赫兹探测器孔径对源的张角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5D4345C-6081-489F-8BC9-3B3613620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30446"/>
              </p:ext>
            </p:extLst>
          </p:nvPr>
        </p:nvGraphicFramePr>
        <p:xfrm>
          <a:off x="5140325" y="4970463"/>
          <a:ext cx="1743826" cy="46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66" name="Equation" r:id="rId19" imgW="863280" imgH="228600" progId="Equation.DSMT4">
                  <p:embed/>
                </p:oleObj>
              </mc:Choice>
              <mc:Fallback>
                <p:oleObj name="Equation" r:id="rId19" imgW="86328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D4345C-6081-489F-8BC9-3B36136202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40325" y="4970463"/>
                        <a:ext cx="1743826" cy="461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3FD244F-105E-4CB4-B0BA-D77DB5923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045620"/>
              </p:ext>
            </p:extLst>
          </p:nvPr>
        </p:nvGraphicFramePr>
        <p:xfrm>
          <a:off x="8044170" y="4999345"/>
          <a:ext cx="1308233" cy="46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67" name="Equation" r:id="rId21" imgW="647640" imgH="228600" progId="Equation.DSMT4">
                  <p:embed/>
                </p:oleObj>
              </mc:Choice>
              <mc:Fallback>
                <p:oleObj name="Equation" r:id="rId21" imgW="64764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3FD244F-105E-4CB4-B0BA-D77DB59234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44170" y="4999345"/>
                        <a:ext cx="1308233" cy="461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43F2FDCB-A359-4E62-9925-E991A9AA7BD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契伦科夫型 波矢失配 对 所有频率 均为零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完全可以忽略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在太赫兹范围内的色散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830D92C-7987-4F2C-B8DB-48E601171069}"/>
              </a:ext>
            </a:extLst>
          </p:cNvPr>
          <p:cNvSpPr/>
          <p:nvPr/>
        </p:nvSpPr>
        <p:spPr>
          <a:xfrm>
            <a:off x="5376714" y="1852897"/>
            <a:ext cx="2236835" cy="954212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BA4B366-9289-459A-A3B8-272CB0942D71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48" name="卷形: 垂直 47">
              <a:extLst>
                <a:ext uri="{FF2B5EF4-FFF2-40B4-BE49-F238E27FC236}">
                  <a16:creationId xmlns:a16="http://schemas.microsoft.com/office/drawing/2014/main" id="{2F2EF1E0-FE7D-4B37-B0EA-ECBFD230A4C9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标题 1">
              <a:extLst>
                <a:ext uri="{FF2B5EF4-FFF2-40B4-BE49-F238E27FC236}">
                  <a16:creationId xmlns:a16="http://schemas.microsoft.com/office/drawing/2014/main" id="{D01C4641-85F6-46BC-8D07-6061D0C10E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35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21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8E2CFE-565D-49B1-B198-1C6720118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771" y="2969342"/>
            <a:ext cx="4663229" cy="3410738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B25FD3F2-B9D7-4463-B356-98AA6DF72E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84" y="4844096"/>
            <a:ext cx="5067300" cy="14991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其他方向的光学整流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契伦科夫辐射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DE183832-ABAB-4CE2-911B-509062CFA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830612"/>
              </p:ext>
            </p:extLst>
          </p:nvPr>
        </p:nvGraphicFramePr>
        <p:xfrm>
          <a:off x="2298700" y="1833563"/>
          <a:ext cx="41306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88" name="Equation" r:id="rId6" imgW="2044440" imgH="457200" progId="Equation.DSMT4">
                  <p:embed/>
                </p:oleObj>
              </mc:Choice>
              <mc:Fallback>
                <p:oleObj name="Equation" r:id="rId6" imgW="2044440" imgH="457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DE183832-ABAB-4CE2-911B-509062CFA0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98700" y="1833563"/>
                        <a:ext cx="41306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A07F2B0-1A03-43FC-A660-BBF75670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503990"/>
              </p:ext>
            </p:extLst>
          </p:nvPr>
        </p:nvGraphicFramePr>
        <p:xfrm>
          <a:off x="6932308" y="1619250"/>
          <a:ext cx="5156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89" name="Equation" r:id="rId8" imgW="2552400" imgH="711000" progId="Equation.DSMT4">
                  <p:embed/>
                </p:oleObj>
              </mc:Choice>
              <mc:Fallback>
                <p:oleObj name="Equation" r:id="rId8" imgW="2552400" imgH="7110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A07F2B0-1A03-43FC-A660-BBF7567076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32308" y="1619250"/>
                        <a:ext cx="515620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>
            <a:extLst>
              <a:ext uri="{FF2B5EF4-FFF2-40B4-BE49-F238E27FC236}">
                <a16:creationId xmlns:a16="http://schemas.microsoft.com/office/drawing/2014/main" id="{C3E35C09-22D5-4901-BA3F-6A65E231DFB3}"/>
              </a:ext>
            </a:extLst>
          </p:cNvPr>
          <p:cNvGrpSpPr/>
          <p:nvPr/>
        </p:nvGrpSpPr>
        <p:grpSpPr>
          <a:xfrm>
            <a:off x="347663" y="5055723"/>
            <a:ext cx="3563421" cy="1235075"/>
            <a:chOff x="5167313" y="4918075"/>
            <a:chExt cx="3563421" cy="1235075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57012E9-D3AA-488F-86EA-7EF7718E6051}"/>
                </a:ext>
              </a:extLst>
            </p:cNvPr>
            <p:cNvCxnSpPr>
              <a:cxnSpLocks/>
            </p:cNvCxnSpPr>
            <p:nvPr/>
          </p:nvCxnSpPr>
          <p:spPr>
            <a:xfrm>
              <a:off x="5855598" y="5349485"/>
              <a:ext cx="2875136" cy="0"/>
            </a:xfrm>
            <a:prstGeom prst="line">
              <a:avLst/>
            </a:prstGeom>
            <a:ln w="603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5277328-C0AB-4C41-A54C-961A37C96BC3}"/>
                </a:ext>
              </a:extLst>
            </p:cNvPr>
            <p:cNvCxnSpPr>
              <a:cxnSpLocks/>
            </p:cNvCxnSpPr>
            <p:nvPr/>
          </p:nvCxnSpPr>
          <p:spPr>
            <a:xfrm>
              <a:off x="6671494" y="5351821"/>
              <a:ext cx="396056" cy="45164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83C1DCB6-CA2D-4C9D-91C6-23DA5EE44F52}"/>
                </a:ext>
              </a:extLst>
            </p:cNvPr>
            <p:cNvCxnSpPr>
              <a:cxnSpLocks/>
            </p:cNvCxnSpPr>
            <p:nvPr/>
          </p:nvCxnSpPr>
          <p:spPr>
            <a:xfrm>
              <a:off x="7052494" y="5780446"/>
              <a:ext cx="1358081" cy="37270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标题 1">
              <a:extLst>
                <a:ext uri="{FF2B5EF4-FFF2-40B4-BE49-F238E27FC236}">
                  <a16:creationId xmlns:a16="http://schemas.microsoft.com/office/drawing/2014/main" id="{4068457D-8E8C-4D31-AC80-C35FE22577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96284" y="5332287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xc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D6831F7C-FE6A-489E-B441-BC7911F1ABD4}"/>
                </a:ext>
              </a:extLst>
            </p:cNvPr>
            <p:cNvSpPr/>
            <p:nvPr/>
          </p:nvSpPr>
          <p:spPr>
            <a:xfrm rot="10499169">
              <a:off x="5811378" y="5060697"/>
              <a:ext cx="1104567" cy="674810"/>
            </a:xfrm>
            <a:prstGeom prst="arc">
              <a:avLst>
                <a:gd name="adj1" fmla="val 11011995"/>
                <a:gd name="adj2" fmla="val 1202952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5EF16EBD-F99D-49F0-98E1-9FE55B71A1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7313" y="5561013"/>
            <a:ext cx="1897992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90" name="Equation" r:id="rId10" imgW="939600" imgH="228600" progId="Equation.DSMT4">
                    <p:embed/>
                  </p:oleObj>
                </mc:Choice>
                <mc:Fallback>
                  <p:oleObj name="Equation" r:id="rId10" imgW="939600" imgH="228600" progId="Equation.DSMT4">
                    <p:embed/>
                    <p:pic>
                      <p:nvPicPr>
                        <p:cNvPr id="72" name="对象 71">
                          <a:extLst>
                            <a:ext uri="{FF2B5EF4-FFF2-40B4-BE49-F238E27FC236}">
                              <a16:creationId xmlns:a16="http://schemas.microsoft.com/office/drawing/2014/main" id="{5EF16EBD-F99D-49F0-98E1-9FE55B71A1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167313" y="5561013"/>
                          <a:ext cx="1897992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C655C186-AD51-4652-9A43-B216B94F57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75400" y="4918075"/>
            <a:ext cx="4873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91" name="Equation" r:id="rId12" imgW="487836" imgH="333732" progId="Equation.DSMT4">
                    <p:embed/>
                  </p:oleObj>
                </mc:Choice>
                <mc:Fallback>
                  <p:oleObj name="Equation" r:id="rId12" imgW="487836" imgH="333732" progId="Equation.DSMT4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C655C186-AD51-4652-9A43-B216B94F57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375400" y="4918075"/>
                          <a:ext cx="487363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43F2FDCB-A359-4E62-9925-E991A9AA7BD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辐射谱 形状 只与 包络有关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辐射谱高 正比于 晶体长度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（尽管侧面辐射；设弱吸收）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59409BF-B514-4A29-8324-4B4CE85252F9}"/>
              </a:ext>
            </a:extLst>
          </p:cNvPr>
          <p:cNvSpPr/>
          <p:nvPr/>
        </p:nvSpPr>
        <p:spPr>
          <a:xfrm>
            <a:off x="5201885" y="1847849"/>
            <a:ext cx="1014254" cy="771525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92584F9-A4B5-4FB3-A998-7740D1496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4934"/>
              </p:ext>
            </p:extLst>
          </p:nvPr>
        </p:nvGraphicFramePr>
        <p:xfrm>
          <a:off x="3186266" y="2622857"/>
          <a:ext cx="397986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92" name="Equation" r:id="rId14" imgW="1968480" imgH="634680" progId="Equation.DSMT4">
                  <p:embed/>
                </p:oleObj>
              </mc:Choice>
              <mc:Fallback>
                <p:oleObj name="Equation" r:id="rId14" imgW="19684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86266" y="2622857"/>
                        <a:ext cx="3979863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FA8A845-675B-4CB0-88BB-56CF9B11008F}"/>
              </a:ext>
            </a:extLst>
          </p:cNvPr>
          <p:cNvSpPr txBox="1"/>
          <p:nvPr/>
        </p:nvSpPr>
        <p:spPr>
          <a:xfrm>
            <a:off x="9840" y="3008485"/>
            <a:ext cx="7698653" cy="41261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辐射谱 形状 仅由缓变包络                              决定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AE245CA-57BE-41FF-ACBC-109F7343B8BA}"/>
              </a:ext>
            </a:extLst>
          </p:cNvPr>
          <p:cNvSpPr txBox="1"/>
          <p:nvPr/>
        </p:nvSpPr>
        <p:spPr>
          <a:xfrm>
            <a:off x="9832" y="3613170"/>
            <a:ext cx="6086168" cy="42633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辐射谱 高度 负相关于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光束半径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正比于 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000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1ADF9F1-67AF-4C5B-8536-3A4925B9E97E}"/>
              </a:ext>
            </a:extLst>
          </p:cNvPr>
          <p:cNvSpPr txBox="1"/>
          <p:nvPr/>
        </p:nvSpPr>
        <p:spPr>
          <a:xfrm>
            <a:off x="0" y="4198190"/>
            <a:ext cx="6499123" cy="42633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辐射谱 极值点 为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；半高宽约为         ？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41A377F-A48E-47A4-A752-94D1F7587F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569610"/>
              </p:ext>
            </p:extLst>
          </p:nvPr>
        </p:nvGraphicFramePr>
        <p:xfrm>
          <a:off x="2246654" y="4050891"/>
          <a:ext cx="1102435" cy="8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93" name="Equation" r:id="rId16" imgW="545760" imgH="419040" progId="Equation.DSMT4">
                  <p:embed/>
                </p:oleObj>
              </mc:Choice>
              <mc:Fallback>
                <p:oleObj name="Equation" r:id="rId16" imgW="545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46654" y="4050891"/>
                        <a:ext cx="1102435" cy="846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73BDE7C-CC16-40A5-A12F-F5F24B3F0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31383"/>
              </p:ext>
            </p:extLst>
          </p:nvPr>
        </p:nvGraphicFramePr>
        <p:xfrm>
          <a:off x="5062640" y="4240725"/>
          <a:ext cx="948996" cy="41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94" name="Equation" r:id="rId18" imgW="469800" imgH="203040" progId="Equation.DSMT4">
                  <p:embed/>
                </p:oleObj>
              </mc:Choice>
              <mc:Fallback>
                <p:oleObj name="Equation" r:id="rId18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62640" y="4240725"/>
                        <a:ext cx="948996" cy="410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文本框 104">
            <a:extLst>
              <a:ext uri="{FF2B5EF4-FFF2-40B4-BE49-F238E27FC236}">
                <a16:creationId xmlns:a16="http://schemas.microsoft.com/office/drawing/2014/main" id="{277302DF-0FCC-4A59-9EE5-2F1380F3F32E}"/>
              </a:ext>
            </a:extLst>
          </p:cNvPr>
          <p:cNvSpPr txBox="1"/>
          <p:nvPr/>
        </p:nvSpPr>
        <p:spPr>
          <a:xfrm>
            <a:off x="95250" y="2044080"/>
            <a:ext cx="1944251" cy="49314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l-GR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4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xc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向整流场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6" name="对象 105">
            <a:extLst>
              <a:ext uri="{FF2B5EF4-FFF2-40B4-BE49-F238E27FC236}">
                <a16:creationId xmlns:a16="http://schemas.microsoft.com/office/drawing/2014/main" id="{CC29980B-5E7E-45B7-81EA-EA9F62588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834968"/>
              </p:ext>
            </p:extLst>
          </p:nvPr>
        </p:nvGraphicFramePr>
        <p:xfrm>
          <a:off x="10350705" y="3097059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95" name="Equation" r:id="rId20" imgW="253800" imgH="203040" progId="Equation.DSMT4">
                  <p:embed/>
                </p:oleObj>
              </mc:Choice>
              <mc:Fallback>
                <p:oleObj name="Equation" r:id="rId20" imgW="25380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E7585DE-CBAB-482F-BD11-ECEED46BA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50705" y="3097059"/>
                        <a:ext cx="381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22E8A131-562B-49B7-847C-34E92A9AA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356867"/>
              </p:ext>
            </p:extLst>
          </p:nvPr>
        </p:nvGraphicFramePr>
        <p:xfrm>
          <a:off x="10301850" y="4082539"/>
          <a:ext cx="9520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96" name="Equation" r:id="rId22" imgW="634680" imgH="203040" progId="Equation.DSMT4">
                  <p:embed/>
                </p:oleObj>
              </mc:Choice>
              <mc:Fallback>
                <p:oleObj name="Equation" r:id="rId22" imgW="63468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E79D44E-879F-42A0-9EC8-524AE29F62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301850" y="4082539"/>
                        <a:ext cx="9520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FD7A8431-9727-4B6F-8719-9CD4B0B90207}"/>
              </a:ext>
            </a:extLst>
          </p:cNvPr>
          <p:cNvSpPr txBox="1"/>
          <p:nvPr/>
        </p:nvSpPr>
        <p:spPr>
          <a:xfrm>
            <a:off x="5240594" y="4793042"/>
            <a:ext cx="1936953" cy="79566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可能半高宽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有点小问题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12613E-4B43-4B1B-AEE0-370B780E1F09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32" name="卷形: 垂直 31">
              <a:extLst>
                <a:ext uri="{FF2B5EF4-FFF2-40B4-BE49-F238E27FC236}">
                  <a16:creationId xmlns:a16="http://schemas.microsoft.com/office/drawing/2014/main" id="{7EF124DC-9E53-4375-9FF5-93A503A6117C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标题 1">
              <a:extLst>
                <a:ext uri="{FF2B5EF4-FFF2-40B4-BE49-F238E27FC236}">
                  <a16:creationId xmlns:a16="http://schemas.microsoft.com/office/drawing/2014/main" id="{6A73CB2A-8C8F-47D5-B1A8-E09FBA7D58D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36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66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>
            <a:extLst>
              <a:ext uri="{FF2B5EF4-FFF2-40B4-BE49-F238E27FC236}">
                <a16:creationId xmlns:a16="http://schemas.microsoft.com/office/drawing/2014/main" id="{B25FD3F2-B9D7-4463-B356-98AA6DF72E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84" y="4844096"/>
            <a:ext cx="5067300" cy="14991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块状（均一极化）铌酸锂晶体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5AC536-F60D-410B-8DC9-9670A5CD2BD6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其他方向的光学整流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契伦科夫辐射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DE183832-ABAB-4CE2-911B-509062CFA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18609"/>
              </p:ext>
            </p:extLst>
          </p:nvPr>
        </p:nvGraphicFramePr>
        <p:xfrm>
          <a:off x="2952750" y="1770063"/>
          <a:ext cx="4899025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16" name="Equation" r:id="rId5" imgW="2425680" imgH="1028520" progId="Equation.DSMT4">
                  <p:embed/>
                </p:oleObj>
              </mc:Choice>
              <mc:Fallback>
                <p:oleObj name="Equation" r:id="rId5" imgW="2425680" imgH="102852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DE183832-ABAB-4CE2-911B-509062CFA0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2750" y="1770063"/>
                        <a:ext cx="4899025" cy="207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组合 65">
            <a:extLst>
              <a:ext uri="{FF2B5EF4-FFF2-40B4-BE49-F238E27FC236}">
                <a16:creationId xmlns:a16="http://schemas.microsoft.com/office/drawing/2014/main" id="{C3E35C09-22D5-4901-BA3F-6A65E231DFB3}"/>
              </a:ext>
            </a:extLst>
          </p:cNvPr>
          <p:cNvGrpSpPr/>
          <p:nvPr/>
        </p:nvGrpSpPr>
        <p:grpSpPr>
          <a:xfrm>
            <a:off x="347663" y="5055723"/>
            <a:ext cx="3563421" cy="1235075"/>
            <a:chOff x="5167313" y="4918075"/>
            <a:chExt cx="3563421" cy="1235075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57012E9-D3AA-488F-86EA-7EF7718E6051}"/>
                </a:ext>
              </a:extLst>
            </p:cNvPr>
            <p:cNvCxnSpPr>
              <a:cxnSpLocks/>
            </p:cNvCxnSpPr>
            <p:nvPr/>
          </p:nvCxnSpPr>
          <p:spPr>
            <a:xfrm>
              <a:off x="5855598" y="5349485"/>
              <a:ext cx="2875136" cy="0"/>
            </a:xfrm>
            <a:prstGeom prst="line">
              <a:avLst/>
            </a:prstGeom>
            <a:ln w="6032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5277328-C0AB-4C41-A54C-961A37C96BC3}"/>
                </a:ext>
              </a:extLst>
            </p:cNvPr>
            <p:cNvCxnSpPr>
              <a:cxnSpLocks/>
            </p:cNvCxnSpPr>
            <p:nvPr/>
          </p:nvCxnSpPr>
          <p:spPr>
            <a:xfrm>
              <a:off x="6671494" y="5351821"/>
              <a:ext cx="396056" cy="45164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83C1DCB6-CA2D-4C9D-91C6-23DA5EE44F52}"/>
                </a:ext>
              </a:extLst>
            </p:cNvPr>
            <p:cNvCxnSpPr>
              <a:cxnSpLocks/>
            </p:cNvCxnSpPr>
            <p:nvPr/>
          </p:nvCxnSpPr>
          <p:spPr>
            <a:xfrm>
              <a:off x="7052494" y="5780446"/>
              <a:ext cx="1358081" cy="37270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标题 1">
              <a:extLst>
                <a:ext uri="{FF2B5EF4-FFF2-40B4-BE49-F238E27FC236}">
                  <a16:creationId xmlns:a16="http://schemas.microsoft.com/office/drawing/2014/main" id="{4068457D-8E8C-4D31-AC80-C35FE22577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96284" y="5332287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xc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D6831F7C-FE6A-489E-B441-BC7911F1ABD4}"/>
                </a:ext>
              </a:extLst>
            </p:cNvPr>
            <p:cNvSpPr/>
            <p:nvPr/>
          </p:nvSpPr>
          <p:spPr>
            <a:xfrm rot="10499169">
              <a:off x="5811378" y="5060697"/>
              <a:ext cx="1104567" cy="674810"/>
            </a:xfrm>
            <a:prstGeom prst="arc">
              <a:avLst>
                <a:gd name="adj1" fmla="val 11011995"/>
                <a:gd name="adj2" fmla="val 1202952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2" name="对象 71">
              <a:extLst>
                <a:ext uri="{FF2B5EF4-FFF2-40B4-BE49-F238E27FC236}">
                  <a16:creationId xmlns:a16="http://schemas.microsoft.com/office/drawing/2014/main" id="{5EF16EBD-F99D-49F0-98E1-9FE55B71A1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7313" y="5561013"/>
            <a:ext cx="1897992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517" name="Equation" r:id="rId7" imgW="939600" imgH="228600" progId="Equation.DSMT4">
                    <p:embed/>
                  </p:oleObj>
                </mc:Choice>
                <mc:Fallback>
                  <p:oleObj name="Equation" r:id="rId7" imgW="939600" imgH="228600" progId="Equation.DSMT4">
                    <p:embed/>
                    <p:pic>
                      <p:nvPicPr>
                        <p:cNvPr id="72" name="对象 71">
                          <a:extLst>
                            <a:ext uri="{FF2B5EF4-FFF2-40B4-BE49-F238E27FC236}">
                              <a16:creationId xmlns:a16="http://schemas.microsoft.com/office/drawing/2014/main" id="{5EF16EBD-F99D-49F0-98E1-9FE55B71A1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67313" y="5561013"/>
                          <a:ext cx="1897992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C655C186-AD51-4652-9A43-B216B94F57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75400" y="4918075"/>
            <a:ext cx="48736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518" name="Equation" r:id="rId9" imgW="487836" imgH="333732" progId="Equation.DSMT4">
                    <p:embed/>
                  </p:oleObj>
                </mc:Choice>
                <mc:Fallback>
                  <p:oleObj name="Equation" r:id="rId9" imgW="487836" imgH="333732" progId="Equation.DSMT4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C655C186-AD51-4652-9A43-B216B94F57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75400" y="4918075"/>
                          <a:ext cx="487363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43F2FDCB-A359-4E62-9925-E991A9AA7BD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时域整流场 为单周期 脉冲，波形为 高斯函数 二阶导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时域偶函数，但仍非高斯函数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59409BF-B514-4A29-8324-4B4CE85252F9}"/>
              </a:ext>
            </a:extLst>
          </p:cNvPr>
          <p:cNvSpPr/>
          <p:nvPr/>
        </p:nvSpPr>
        <p:spPr>
          <a:xfrm>
            <a:off x="6131852" y="2885284"/>
            <a:ext cx="1269892" cy="954212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7C2006-4848-477D-AEDA-C5D160BAB6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1099" y="2979174"/>
            <a:ext cx="4610901" cy="339491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9AD2DD4-982D-4E63-9E75-EF7F322CD6B8}"/>
              </a:ext>
            </a:extLst>
          </p:cNvPr>
          <p:cNvSpPr txBox="1"/>
          <p:nvPr/>
        </p:nvSpPr>
        <p:spPr>
          <a:xfrm>
            <a:off x="76725" y="2041800"/>
            <a:ext cx="2762250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逆变换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时域形式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F2A38D2C-D867-40BA-8986-C27B81A62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54492"/>
              </p:ext>
            </p:extLst>
          </p:nvPr>
        </p:nvGraphicFramePr>
        <p:xfrm>
          <a:off x="8143871" y="1519238"/>
          <a:ext cx="18288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19" name="Equation" r:id="rId12" imgW="1015920" imgH="799920" progId="Equation.DSMT4">
                  <p:embed/>
                </p:oleObj>
              </mc:Choice>
              <mc:Fallback>
                <p:oleObj name="Equation" r:id="rId12" imgW="1015920" imgH="79992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BC562B2-F5B3-47AA-8551-1A686EF965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43871" y="1519238"/>
                        <a:ext cx="182880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E79D44E-879F-42A0-9EC8-524AE29F6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63091"/>
              </p:ext>
            </p:extLst>
          </p:nvPr>
        </p:nvGraphicFramePr>
        <p:xfrm>
          <a:off x="10562150" y="3019682"/>
          <a:ext cx="4460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20" name="Equation" r:id="rId14" imgW="446793" imgH="323292" progId="Equation.DSMT4">
                  <p:embed/>
                </p:oleObj>
              </mc:Choice>
              <mc:Fallback>
                <p:oleObj name="Equation" r:id="rId14" imgW="446793" imgH="3232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62150" y="3019682"/>
                        <a:ext cx="446087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E7585DE-CBAB-482F-BD11-ECEED46BA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22756"/>
              </p:ext>
            </p:extLst>
          </p:nvPr>
        </p:nvGraphicFramePr>
        <p:xfrm>
          <a:off x="10616869" y="3647771"/>
          <a:ext cx="932194" cy="3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21" name="Equation" r:id="rId16" imgW="622080" imgH="203040" progId="Equation.DSMT4">
                  <p:embed/>
                </p:oleObj>
              </mc:Choice>
              <mc:Fallback>
                <p:oleObj name="Equation" r:id="rId16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16869" y="3647771"/>
                        <a:ext cx="932194" cy="30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65FB2EE7-51F4-4D7B-8B90-C51947171811}"/>
              </a:ext>
            </a:extLst>
          </p:cNvPr>
          <p:cNvSpPr txBox="1"/>
          <p:nvPr/>
        </p:nvSpPr>
        <p:spPr>
          <a:xfrm>
            <a:off x="2871019" y="3981878"/>
            <a:ext cx="4532671" cy="781945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[59]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近场到远场的惠更斯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菲涅尔衍射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会在时域，将波包进行一阶微分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4346B82-2526-4453-96B8-C22C47D3E592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23" name="卷形: 垂直 22">
              <a:extLst>
                <a:ext uri="{FF2B5EF4-FFF2-40B4-BE49-F238E27FC236}">
                  <a16:creationId xmlns:a16="http://schemas.microsoft.com/office/drawing/2014/main" id="{42D19690-0F90-41D6-B6E8-502E6F32F4C9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标题 1">
              <a:extLst>
                <a:ext uri="{FF2B5EF4-FFF2-40B4-BE49-F238E27FC236}">
                  <a16:creationId xmlns:a16="http://schemas.microsoft.com/office/drawing/2014/main" id="{F25E904B-08A4-43A0-A151-6BB0034F46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37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97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F6ED17A6-A062-4094-AA30-8AC6E91E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711" y="1248701"/>
            <a:ext cx="2887047" cy="211161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43F2FDCB-A359-4E62-9925-E991A9AA7BD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周期极化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保留包络 中心频率 附近 高频振荡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周期极化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表面发射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提高效率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14132C-7AE5-4F88-A81F-CB492433EEF6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A0E6C24-AD1A-421D-AF7D-143B61ECF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708" y="3952567"/>
            <a:ext cx="2873905" cy="2116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B5A8089-0B50-477F-AFC3-74098E533E66}"/>
              </a:ext>
            </a:extLst>
          </p:cNvPr>
          <p:cNvSpPr txBox="1"/>
          <p:nvPr/>
        </p:nvSpPr>
        <p:spPr>
          <a:xfrm>
            <a:off x="6459794" y="1166735"/>
            <a:ext cx="5732206" cy="470898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尽管 切伦科夫型 可弥补 所有频率 的波矢失配，提高了 所有频率 的转换效率。</a:t>
            </a:r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但正因其 消除了 频域包络下的 高频振荡，完全依赖于 频域包络，而 频域包络宽度 没变，所以 时域 仍很窄。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仍然 以脉冲形式存在。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人们不想要时域上 脉冲形式的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THz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，而要 准单色准连续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THz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，因此需要拓宽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时域波形，为此必须 压缩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的频域波形，产生 窄带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THz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因此不能 完全消除 频域包络下的高频振荡，反而要利用其高频特性，保留频域包络 中心频率 附近的 高频振荡，并提高其 转换效率；同时去除其他频率，人工创造 窄带脉冲。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CE659B3-4A9F-4896-B9FB-D88341FB7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30" y="3927694"/>
            <a:ext cx="2867429" cy="209857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C520098-8CDE-4BCC-AB29-21345C400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83" y="1217902"/>
            <a:ext cx="2975238" cy="216381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A03494E-0163-4705-BCD8-BD360F9A196D}"/>
              </a:ext>
            </a:extLst>
          </p:cNvPr>
          <p:cNvSpPr txBox="1"/>
          <p:nvPr/>
        </p:nvSpPr>
        <p:spPr>
          <a:xfrm>
            <a:off x="4250519" y="3354408"/>
            <a:ext cx="1766822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契伦科夫型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881A23F-0921-4CF5-9817-2A96378C6D51}"/>
              </a:ext>
            </a:extLst>
          </p:cNvPr>
          <p:cNvCxnSpPr>
            <a:cxnSpLocks/>
          </p:cNvCxnSpPr>
          <p:nvPr/>
        </p:nvCxnSpPr>
        <p:spPr>
          <a:xfrm>
            <a:off x="3470785" y="1199535"/>
            <a:ext cx="0" cy="5004620"/>
          </a:xfrm>
          <a:prstGeom prst="line">
            <a:avLst/>
          </a:prstGeom>
          <a:ln w="25400">
            <a:solidFill>
              <a:srgbClr val="D1AC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2FE4730-FABC-4E7C-8E4C-95CFD6C157AF}"/>
              </a:ext>
            </a:extLst>
          </p:cNvPr>
          <p:cNvSpPr txBox="1"/>
          <p:nvPr/>
        </p:nvSpPr>
        <p:spPr>
          <a:xfrm>
            <a:off x="853475" y="3359324"/>
            <a:ext cx="1766822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块状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向型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DEF599-109F-4E85-8938-F2F062E0FDC3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13" name="卷形: 垂直 12">
              <a:extLst>
                <a:ext uri="{FF2B5EF4-FFF2-40B4-BE49-F238E27FC236}">
                  <a16:creationId xmlns:a16="http://schemas.microsoft.com/office/drawing/2014/main" id="{37F49C5C-EFD1-414F-94FD-F56BE07D893A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C1F19F3B-129A-4C13-9AEC-CA30E308393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38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455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93EC3B6-46AE-43AB-AA7E-F31DAE4F0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59768"/>
              </p:ext>
            </p:extLst>
          </p:nvPr>
        </p:nvGraphicFramePr>
        <p:xfrm>
          <a:off x="904875" y="1822450"/>
          <a:ext cx="6362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30" name="Equation" r:id="rId4" imgW="3149280" imgH="419040" progId="Equation.DSMT4">
                  <p:embed/>
                </p:oleObj>
              </mc:Choice>
              <mc:Fallback>
                <p:oleObj name="Equation" r:id="rId4" imgW="314928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93EC3B6-46AE-43AB-AA7E-F31DAE4F0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4875" y="1822450"/>
                        <a:ext cx="6362700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59409BF-B514-4A29-8324-4B4CE85252F9}"/>
              </a:ext>
            </a:extLst>
          </p:cNvPr>
          <p:cNvSpPr/>
          <p:nvPr/>
        </p:nvSpPr>
        <p:spPr>
          <a:xfrm>
            <a:off x="5805948" y="1927123"/>
            <a:ext cx="1095375" cy="589935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745B860-9F39-4984-BB20-4D3CDA3D5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2808288"/>
          <a:ext cx="7004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31" name="Equation" r:id="rId6" imgW="3466800" imgH="469800" progId="Equation.DSMT4">
                  <p:embed/>
                </p:oleObj>
              </mc:Choice>
              <mc:Fallback>
                <p:oleObj name="Equation" r:id="rId6" imgW="3466800" imgH="469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745B860-9F39-4984-BB20-4D3CDA3D5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4875" y="2808288"/>
                        <a:ext cx="70040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588789"/>
              </p:ext>
            </p:extLst>
          </p:nvPr>
        </p:nvGraphicFramePr>
        <p:xfrm>
          <a:off x="3917950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32" name="Equation" r:id="rId8" imgW="457200" imgH="368280" progId="Equation.DSMT4">
                  <p:embed/>
                </p:oleObj>
              </mc:Choice>
              <mc:Fallback>
                <p:oleObj name="Equation" r:id="rId8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17950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1579FC-357C-43C9-9B92-B1DDABF4A1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0" y="3990378"/>
            <a:ext cx="5274866" cy="2464171"/>
          </a:xfrm>
          <a:prstGeom prst="rect">
            <a:avLst/>
          </a:prstGeom>
        </p:spPr>
      </p:pic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1C1BEF4-274D-4339-84E7-5B8F44895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6020" y="1128201"/>
          <a:ext cx="4285980" cy="211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33" name="Equation" r:id="rId11" imgW="2857320" imgH="1409400" progId="Equation.DSMT4">
                  <p:embed/>
                </p:oleObj>
              </mc:Choice>
              <mc:Fallback>
                <p:oleObj name="Equation" r:id="rId11" imgW="2857320" imgH="14094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1C1BEF4-274D-4339-84E7-5B8F44895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06020" y="1128201"/>
                        <a:ext cx="4285980" cy="211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4C4F4FC-E9B8-46A3-8977-B229CB1D0230}"/>
              </a:ext>
            </a:extLst>
          </p:cNvPr>
          <p:cNvSpPr/>
          <p:nvPr/>
        </p:nvSpPr>
        <p:spPr>
          <a:xfrm>
            <a:off x="5309419" y="2807111"/>
            <a:ext cx="2615381" cy="919315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箭头: 直角上 40">
            <a:extLst>
              <a:ext uri="{FF2B5EF4-FFF2-40B4-BE49-F238E27FC236}">
                <a16:creationId xmlns:a16="http://schemas.microsoft.com/office/drawing/2014/main" id="{5878E6BB-79A9-4554-800D-5BE9074B63B3}"/>
              </a:ext>
            </a:extLst>
          </p:cNvPr>
          <p:cNvSpPr/>
          <p:nvPr/>
        </p:nvSpPr>
        <p:spPr>
          <a:xfrm rot="16200000">
            <a:off x="8084575" y="3075039"/>
            <a:ext cx="555522" cy="707926"/>
          </a:xfrm>
          <a:prstGeom prst="bentUpArrow">
            <a:avLst>
              <a:gd name="adj1" fmla="val 15648"/>
              <a:gd name="adj2" fmla="val 186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E63F4C7-1C8F-472D-8B1C-EDB42107A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8013" y="3490913"/>
          <a:ext cx="57705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34" name="Equation" r:id="rId13" imgW="2857320" imgH="444240" progId="Equation.DSMT4">
                  <p:embed/>
                </p:oleObj>
              </mc:Choice>
              <mc:Fallback>
                <p:oleObj name="Equation" r:id="rId13" imgW="2857320" imgH="4442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E63F4C7-1C8F-472D-8B1C-EDB42107A9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88013" y="3490913"/>
                        <a:ext cx="5770562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507255E-678D-4A60-B82E-74B9622BB263}"/>
              </a:ext>
            </a:extLst>
          </p:cNvPr>
          <p:cNvGrpSpPr/>
          <p:nvPr/>
        </p:nvGrpSpPr>
        <p:grpSpPr>
          <a:xfrm>
            <a:off x="5966007" y="4316362"/>
            <a:ext cx="5704679" cy="2087258"/>
            <a:chOff x="5966007" y="4316362"/>
            <a:chExt cx="5704679" cy="208725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3F0CC80-8647-4C67-8963-756DE37DFF40}"/>
                </a:ext>
              </a:extLst>
            </p:cNvPr>
            <p:cNvPicPr/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007" y="4316362"/>
              <a:ext cx="5645887" cy="205544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25D9F7AB-2573-4232-AD9F-FC5A96894F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752335"/>
                </p:ext>
              </p:extLst>
            </p:nvPr>
          </p:nvGraphicFramePr>
          <p:xfrm>
            <a:off x="8643324" y="4487814"/>
            <a:ext cx="3027362" cy="744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35" name="Equation" r:id="rId16" imgW="1498320" imgH="368280" progId="Equation.DSMT4">
                    <p:embed/>
                  </p:oleObj>
                </mc:Choice>
                <mc:Fallback>
                  <p:oleObj name="Equation" r:id="rId16" imgW="1498320" imgH="3682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25D9F7AB-2573-4232-AD9F-FC5A96894F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643324" y="4487814"/>
                          <a:ext cx="3027362" cy="744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7CAE5160-533E-472B-84FB-4AA871EE20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1060226"/>
                </p:ext>
              </p:extLst>
            </p:nvPr>
          </p:nvGraphicFramePr>
          <p:xfrm>
            <a:off x="7303111" y="5659694"/>
            <a:ext cx="948996" cy="743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36" name="Equation" r:id="rId18" imgW="469800" imgH="368280" progId="Equation.DSMT4">
                    <p:embed/>
                  </p:oleObj>
                </mc:Choice>
                <mc:Fallback>
                  <p:oleObj name="Equation" r:id="rId18" imgW="469800" imgH="36828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7CAE5160-533E-472B-84FB-4AA871EE20B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303111" y="5659694"/>
                          <a:ext cx="948996" cy="7439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箭头: 直角上 41">
            <a:extLst>
              <a:ext uri="{FF2B5EF4-FFF2-40B4-BE49-F238E27FC236}">
                <a16:creationId xmlns:a16="http://schemas.microsoft.com/office/drawing/2014/main" id="{FC9CCE3C-07EF-41F2-88A7-FF0FED24CDF4}"/>
              </a:ext>
            </a:extLst>
          </p:cNvPr>
          <p:cNvSpPr/>
          <p:nvPr/>
        </p:nvSpPr>
        <p:spPr>
          <a:xfrm rot="16200000">
            <a:off x="10931016" y="4053347"/>
            <a:ext cx="555522" cy="707926"/>
          </a:xfrm>
          <a:prstGeom prst="bentUpArrow">
            <a:avLst>
              <a:gd name="adj1" fmla="val 15648"/>
              <a:gd name="adj2" fmla="val 186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直角上 42">
            <a:extLst>
              <a:ext uri="{FF2B5EF4-FFF2-40B4-BE49-F238E27FC236}">
                <a16:creationId xmlns:a16="http://schemas.microsoft.com/office/drawing/2014/main" id="{184171C5-24AA-4964-98C5-8E1A376AC723}"/>
              </a:ext>
            </a:extLst>
          </p:cNvPr>
          <p:cNvSpPr/>
          <p:nvPr/>
        </p:nvSpPr>
        <p:spPr>
          <a:xfrm rot="16200000">
            <a:off x="7047270" y="2313038"/>
            <a:ext cx="555522" cy="707926"/>
          </a:xfrm>
          <a:prstGeom prst="bentUpArrow">
            <a:avLst>
              <a:gd name="adj1" fmla="val 15648"/>
              <a:gd name="adj2" fmla="val 186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738CBD-A81B-42DB-ABD4-A271743A103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高频振荡，之前是以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 = 0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为中心的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振荡 中心频率 可调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9BF7985-DA13-4801-B95C-4FB8206E7AC0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22" name="卷形: 垂直 21">
              <a:extLst>
                <a:ext uri="{FF2B5EF4-FFF2-40B4-BE49-F238E27FC236}">
                  <a16:creationId xmlns:a16="http://schemas.microsoft.com/office/drawing/2014/main" id="{D3A5763C-5F67-47BF-8BD9-C17709837C64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标题 1">
              <a:extLst>
                <a:ext uri="{FF2B5EF4-FFF2-40B4-BE49-F238E27FC236}">
                  <a16:creationId xmlns:a16="http://schemas.microsoft.com/office/drawing/2014/main" id="{56C212FB-719A-4677-8FEB-681B89D7F4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39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04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21A4D2DF-7D84-4A00-A3DF-4605786E5434}"/>
              </a:ext>
            </a:extLst>
          </p:cNvPr>
          <p:cNvSpPr/>
          <p:nvPr/>
        </p:nvSpPr>
        <p:spPr>
          <a:xfrm>
            <a:off x="5341346" y="2223209"/>
            <a:ext cx="3923336" cy="498630"/>
          </a:xfrm>
          <a:prstGeom prst="rect">
            <a:avLst/>
          </a:prstGeom>
          <a:solidFill>
            <a:srgbClr val="BEBFC1"/>
          </a:solidFill>
          <a:ln w="0">
            <a:noFill/>
          </a:ln>
          <a:scene3d>
            <a:camera prst="obliqueTopRight">
              <a:rot lat="21360000" lon="0" rev="0"/>
            </a:camera>
            <a:lightRig rig="balanced" dir="t"/>
          </a:scene3d>
          <a:sp3d extrusionH="7620000" contourW="25400" prstMaterial="matte">
            <a:bevelT w="0" h="0"/>
            <a:bevelB w="0" h="0"/>
            <a:extrusionClr>
              <a:schemeClr val="bg1">
                <a:lumMod val="7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91BF9C8-ECDB-4D03-B4CD-716930C5A9BD}"/>
              </a:ext>
            </a:extLst>
          </p:cNvPr>
          <p:cNvGrpSpPr/>
          <p:nvPr/>
        </p:nvGrpSpPr>
        <p:grpSpPr>
          <a:xfrm>
            <a:off x="5336784" y="2697918"/>
            <a:ext cx="3926820" cy="323156"/>
            <a:chOff x="4176575" y="3795425"/>
            <a:chExt cx="1940243" cy="32315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72ADCCD-C87E-45BB-898B-0CC90A8D7F4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75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76FC0A0-8117-4436-8E80-E0616D1125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6818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0A9333F-EA7E-46B7-8167-306BB3037729}"/>
                </a:ext>
              </a:extLst>
            </p:cNvPr>
            <p:cNvCxnSpPr/>
            <p:nvPr/>
          </p:nvCxnSpPr>
          <p:spPr>
            <a:xfrm flipH="1">
              <a:off x="4231481" y="3952240"/>
              <a:ext cx="752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89C042F-E78F-4104-904E-96E4A354713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3952240"/>
              <a:ext cx="7596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标题 1">
              <a:extLst>
                <a:ext uri="{FF2B5EF4-FFF2-40B4-BE49-F238E27FC236}">
                  <a16:creationId xmlns:a16="http://schemas.microsoft.com/office/drawing/2014/main" id="{C0E4B9C8-634F-44A9-AB10-CE88BDDD80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79542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L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1D31538-58C4-4C21-BFD0-B415DEF1A1C7}"/>
              </a:ext>
            </a:extLst>
          </p:cNvPr>
          <p:cNvGrpSpPr/>
          <p:nvPr/>
        </p:nvGrpSpPr>
        <p:grpSpPr>
          <a:xfrm>
            <a:off x="9344570" y="1693323"/>
            <a:ext cx="1547824" cy="1147054"/>
            <a:chOff x="6130128" y="3365624"/>
            <a:chExt cx="804891" cy="596485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A6C9A31-DEAE-4ED0-8167-81BD8C58DDC5}"/>
                </a:ext>
              </a:extLst>
            </p:cNvPr>
            <p:cNvCxnSpPr>
              <a:cxnSpLocks/>
            </p:cNvCxnSpPr>
            <p:nvPr/>
          </p:nvCxnSpPr>
          <p:spPr>
            <a:xfrm>
              <a:off x="6935019" y="3365624"/>
              <a:ext cx="0" cy="95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标题 1">
              <a:extLst>
                <a:ext uri="{FF2B5EF4-FFF2-40B4-BE49-F238E27FC236}">
                  <a16:creationId xmlns:a16="http://schemas.microsoft.com/office/drawing/2014/main" id="{1D725BCA-F410-4B9D-8B7C-09FC7324BEB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21010" y="3606676"/>
              <a:ext cx="237866" cy="160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F2A19C2-6693-42A6-B7CD-FAFB8F156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89" y="3418715"/>
              <a:ext cx="287517" cy="207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14F47EA-4CE4-43D3-8E8C-CE74A5B53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128" y="3739356"/>
              <a:ext cx="310540" cy="2227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A84F0DF-E51D-40B0-860C-97C94932C0F2}"/>
              </a:ext>
            </a:extLst>
          </p:cNvPr>
          <p:cNvGrpSpPr/>
          <p:nvPr/>
        </p:nvGrpSpPr>
        <p:grpSpPr>
          <a:xfrm>
            <a:off x="10864968" y="1132326"/>
            <a:ext cx="358650" cy="509112"/>
            <a:chOff x="6912005" y="2968019"/>
            <a:chExt cx="265887" cy="312738"/>
          </a:xfrm>
        </p:grpSpPr>
        <p:sp>
          <p:nvSpPr>
            <p:cNvPr id="68" name="标题 1">
              <a:extLst>
                <a:ext uri="{FF2B5EF4-FFF2-40B4-BE49-F238E27FC236}">
                  <a16:creationId xmlns:a16="http://schemas.microsoft.com/office/drawing/2014/main" id="{732296B9-BFD8-4C73-A7AC-AFAEBC73B3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12005" y="3053717"/>
              <a:ext cx="265887" cy="16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CC08604-BA23-4DC1-88FA-3F58364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6978776" y="3280757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1BB251C-DAC5-4431-9B5B-47F994867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0576" y="3188294"/>
              <a:ext cx="0" cy="771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188CAB7-7B42-4C01-B9E2-2D349DA3B03B}"/>
                </a:ext>
              </a:extLst>
            </p:cNvPr>
            <p:cNvCxnSpPr>
              <a:cxnSpLocks/>
            </p:cNvCxnSpPr>
            <p:nvPr/>
          </p:nvCxnSpPr>
          <p:spPr>
            <a:xfrm>
              <a:off x="6982923" y="2968019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1D8BF7A-7FAA-4393-86CB-8DCA0C8B4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2959" y="2981074"/>
              <a:ext cx="0" cy="71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图片 113">
            <a:extLst>
              <a:ext uri="{FF2B5EF4-FFF2-40B4-BE49-F238E27FC236}">
                <a16:creationId xmlns:a16="http://schemas.microsoft.com/office/drawing/2014/main" id="{B522BB56-6BC1-4281-995A-66A25649EF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7917038" y="2404991"/>
            <a:ext cx="5199216" cy="309752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" name="图片 5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2848E4C4-73F8-4B05-B730-4B2C526A06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52" y="4116583"/>
            <a:ext cx="3576637" cy="159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F470D8A-8F12-4411-A26F-EF26B7E09715}"/>
              </a:ext>
            </a:extLst>
          </p:cNvPr>
          <p:cNvCxnSpPr>
            <a:cxnSpLocks/>
          </p:cNvCxnSpPr>
          <p:nvPr/>
        </p:nvCxnSpPr>
        <p:spPr>
          <a:xfrm>
            <a:off x="9488870" y="2405153"/>
            <a:ext cx="1363980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B1329BD4-2DAB-450E-8B14-0F5A7812A0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49308"/>
          <a:stretch/>
        </p:blipFill>
        <p:spPr>
          <a:xfrm>
            <a:off x="1935190" y="5251634"/>
            <a:ext cx="10654329" cy="1125356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07DEBED7-6613-41D3-BFEA-BD8C13B84231}"/>
              </a:ext>
            </a:extLst>
          </p:cNvPr>
          <p:cNvGrpSpPr/>
          <p:nvPr/>
        </p:nvGrpSpPr>
        <p:grpSpPr>
          <a:xfrm>
            <a:off x="5630795" y="5615425"/>
            <a:ext cx="3439450" cy="323156"/>
            <a:chOff x="4320905" y="3890675"/>
            <a:chExt cx="1699433" cy="323156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F1A2DDA-A330-441F-94A6-9E8B49D7E60A}"/>
                </a:ext>
              </a:extLst>
            </p:cNvPr>
            <p:cNvCxnSpPr>
              <a:cxnSpLocks/>
            </p:cNvCxnSpPr>
            <p:nvPr/>
          </p:nvCxnSpPr>
          <p:spPr>
            <a:xfrm>
              <a:off x="4320905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E28CC86A-8924-4DCA-916A-73EC491D3B33}"/>
                </a:ext>
              </a:extLst>
            </p:cNvPr>
            <p:cNvCxnSpPr>
              <a:cxnSpLocks/>
            </p:cNvCxnSpPr>
            <p:nvPr/>
          </p:nvCxnSpPr>
          <p:spPr>
            <a:xfrm>
              <a:off x="6020338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79301CD6-B167-4BDE-9EE3-D495286A2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571" y="4047490"/>
              <a:ext cx="6063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EE8D8AEE-800D-47CC-9891-616671EBC37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4047490"/>
              <a:ext cx="651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标题 1">
              <a:extLst>
                <a:ext uri="{FF2B5EF4-FFF2-40B4-BE49-F238E27FC236}">
                  <a16:creationId xmlns:a16="http://schemas.microsoft.com/office/drawing/2014/main" id="{D80DB6C4-06DE-4455-A60F-7832BF4D5E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89067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2z</a:t>
              </a:r>
              <a:r>
                <a:rPr lang="en-US" altLang="zh-CN" sz="16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endParaRPr lang="zh-CN" altLang="en-US" sz="16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-137815" y="2032561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E98B8D4-C355-458F-B68C-677572BE7E93}"/>
              </a:ext>
            </a:extLst>
          </p:cNvPr>
          <p:cNvCxnSpPr>
            <a:cxnSpLocks/>
          </p:cNvCxnSpPr>
          <p:nvPr/>
        </p:nvCxnSpPr>
        <p:spPr>
          <a:xfrm flipH="1">
            <a:off x="6917535" y="3010052"/>
            <a:ext cx="390379" cy="645319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9E8CD34-31E6-4741-9D2E-FA32F78D73C6}"/>
              </a:ext>
            </a:extLst>
          </p:cNvPr>
          <p:cNvCxnSpPr>
            <a:cxnSpLocks/>
          </p:cNvCxnSpPr>
          <p:nvPr/>
        </p:nvCxnSpPr>
        <p:spPr>
          <a:xfrm flipH="1">
            <a:off x="2586041" y="3650607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9FFEE69D-3DA5-4FE4-AD9E-145DDD3E03AD}"/>
              </a:ext>
            </a:extLst>
          </p:cNvPr>
          <p:cNvSpPr/>
          <p:nvPr/>
        </p:nvSpPr>
        <p:spPr>
          <a:xfrm>
            <a:off x="7250592" y="2955442"/>
            <a:ext cx="114298" cy="114298"/>
          </a:xfrm>
          <a:prstGeom prst="ellipse">
            <a:avLst/>
          </a:prstGeom>
          <a:solidFill>
            <a:srgbClr val="D1A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8C4B126-65DD-46BD-AF75-949E13642D34}"/>
              </a:ext>
            </a:extLst>
          </p:cNvPr>
          <p:cNvSpPr txBox="1"/>
          <p:nvPr/>
        </p:nvSpPr>
        <p:spPr>
          <a:xfrm>
            <a:off x="3007361" y="3080062"/>
            <a:ext cx="385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脉冲持续时间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8CE781E-A802-4099-AA28-431D76042ADA}"/>
              </a:ext>
            </a:extLst>
          </p:cNvPr>
          <p:cNvCxnSpPr>
            <a:cxnSpLocks/>
          </p:cNvCxnSpPr>
          <p:nvPr/>
        </p:nvCxnSpPr>
        <p:spPr>
          <a:xfrm flipH="1">
            <a:off x="7306468" y="4998243"/>
            <a:ext cx="390379" cy="645319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231774F-7DD6-4D46-9459-D13F1E3205EA}"/>
              </a:ext>
            </a:extLst>
          </p:cNvPr>
          <p:cNvCxnSpPr>
            <a:cxnSpLocks/>
          </p:cNvCxnSpPr>
          <p:nvPr/>
        </p:nvCxnSpPr>
        <p:spPr>
          <a:xfrm flipH="1">
            <a:off x="7683499" y="5003798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1E9242F5-DB6A-405E-BFF7-8DCF4C73D38B}"/>
              </a:ext>
            </a:extLst>
          </p:cNvPr>
          <p:cNvSpPr/>
          <p:nvPr/>
        </p:nvSpPr>
        <p:spPr>
          <a:xfrm>
            <a:off x="7249000" y="5591333"/>
            <a:ext cx="114298" cy="114298"/>
          </a:xfrm>
          <a:prstGeom prst="ellipse">
            <a:avLst/>
          </a:prstGeom>
          <a:solidFill>
            <a:srgbClr val="D1A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0723F51-A1AD-401D-BD8E-87EB224E79D9}"/>
              </a:ext>
            </a:extLst>
          </p:cNvPr>
          <p:cNvSpPr txBox="1"/>
          <p:nvPr/>
        </p:nvSpPr>
        <p:spPr>
          <a:xfrm>
            <a:off x="7924800" y="5004753"/>
            <a:ext cx="394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横截面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光斑半径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W(x)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7F50B69-ADE7-4508-BCC8-070343C91386}"/>
              </a:ext>
            </a:extLst>
          </p:cNvPr>
          <p:cNvSpPr/>
          <p:nvPr/>
        </p:nvSpPr>
        <p:spPr>
          <a:xfrm>
            <a:off x="7055961" y="2641600"/>
            <a:ext cx="492125" cy="33274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BB5553-B04C-41B5-891D-C1377CC10F63}"/>
              </a:ext>
            </a:extLst>
          </p:cNvPr>
          <p:cNvGrpSpPr/>
          <p:nvPr/>
        </p:nvGrpSpPr>
        <p:grpSpPr>
          <a:xfrm>
            <a:off x="7929161" y="3294501"/>
            <a:ext cx="1560913" cy="1296550"/>
            <a:chOff x="8029178" y="3294501"/>
            <a:chExt cx="1560913" cy="129655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070FACE-E48C-4A02-86EF-03F96CEC560C}"/>
                </a:ext>
              </a:extLst>
            </p:cNvPr>
            <p:cNvGrpSpPr/>
            <p:nvPr/>
          </p:nvGrpSpPr>
          <p:grpSpPr>
            <a:xfrm>
              <a:off x="8029178" y="3294501"/>
              <a:ext cx="771127" cy="1296550"/>
              <a:chOff x="6758630" y="2968019"/>
              <a:chExt cx="571679" cy="312738"/>
            </a:xfrm>
          </p:grpSpPr>
          <p:sp>
            <p:nvSpPr>
              <p:cNvPr id="83" name="标题 1">
                <a:extLst>
                  <a:ext uri="{FF2B5EF4-FFF2-40B4-BE49-F238E27FC236}">
                    <a16:creationId xmlns:a16="http://schemas.microsoft.com/office/drawing/2014/main" id="{D9FA6A94-9A9B-4405-8710-DA35A1D6D6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58630" y="3073982"/>
                <a:ext cx="571679" cy="86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7D937B2F-1F06-4549-9749-5AC92385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0758B971-3D4B-4C71-A1FC-0E4370D99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76603"/>
                <a:ext cx="0" cy="88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D8B80211-9890-4388-848F-7FE759B09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923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987F9B2A-D901-4984-989E-FCD4FDC84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2959" y="2981074"/>
                <a:ext cx="0" cy="883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B95C504-07A3-4FB4-94F8-901D4CF3110E}"/>
                </a:ext>
              </a:extLst>
            </p:cNvPr>
            <p:cNvCxnSpPr>
              <a:cxnSpLocks/>
            </p:cNvCxnSpPr>
            <p:nvPr/>
          </p:nvCxnSpPr>
          <p:spPr>
            <a:xfrm>
              <a:off x="8550796" y="3294501"/>
              <a:ext cx="10392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B6706F3-E2AD-49A1-ADC0-247D0A380873}"/>
                </a:ext>
              </a:extLst>
            </p:cNvPr>
            <p:cNvCxnSpPr>
              <a:cxnSpLocks/>
            </p:cNvCxnSpPr>
            <p:nvPr/>
          </p:nvCxnSpPr>
          <p:spPr>
            <a:xfrm>
              <a:off x="8544446" y="4589901"/>
              <a:ext cx="2391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20E062C-411D-4CD6-9774-A65429DA9FC5}"/>
              </a:ext>
            </a:extLst>
          </p:cNvPr>
          <p:cNvGrpSpPr/>
          <p:nvPr/>
        </p:nvGrpSpPr>
        <p:grpSpPr>
          <a:xfrm>
            <a:off x="4275654" y="3671570"/>
            <a:ext cx="1177726" cy="1088550"/>
            <a:chOff x="4275654" y="3671570"/>
            <a:chExt cx="1177726" cy="10885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1612303-93D5-4867-BBF9-453E6C786D07}"/>
                </a:ext>
              </a:extLst>
            </p:cNvPr>
            <p:cNvGrpSpPr/>
            <p:nvPr/>
          </p:nvGrpSpPr>
          <p:grpSpPr>
            <a:xfrm>
              <a:off x="4277360" y="3671570"/>
              <a:ext cx="1176020" cy="492821"/>
              <a:chOff x="4182110" y="3728720"/>
              <a:chExt cx="1176020" cy="492821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3BFA1CF2-1ACE-462B-B9A3-F7CEB3F13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11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40957B46-9382-4B08-A318-FBB8D1BD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C6A7911A-D41F-41F9-91E0-F015A7EB16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2301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2DC732B7-491C-478B-BDBD-59A79108B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88" y="4055200"/>
                <a:ext cx="233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标题 1">
                <a:extLst>
                  <a:ext uri="{FF2B5EF4-FFF2-40B4-BE49-F238E27FC236}">
                    <a16:creationId xmlns:a16="http://schemas.microsoft.com/office/drawing/2014/main" id="{565C31C7-53F8-47C2-895B-0F6876A9D27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8642" y="3728720"/>
                <a:ext cx="760934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59D6F5E-C9E7-421A-96C0-C135A6D55FD3}"/>
                </a:ext>
              </a:extLst>
            </p:cNvPr>
            <p:cNvCxnSpPr>
              <a:cxnSpLocks/>
            </p:cNvCxnSpPr>
            <p:nvPr/>
          </p:nvCxnSpPr>
          <p:spPr>
            <a:xfrm>
              <a:off x="5451991" y="4143972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F3117F6-C88E-404B-9710-7F17ECE62EB2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54" y="4143973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0A3ACA08-72D8-49FC-8F31-A1A90712CEDE}"/>
              </a:ext>
            </a:extLst>
          </p:cNvPr>
          <p:cNvCxnSpPr>
            <a:cxnSpLocks/>
          </p:cNvCxnSpPr>
          <p:nvPr/>
        </p:nvCxnSpPr>
        <p:spPr>
          <a:xfrm>
            <a:off x="4470238" y="2398803"/>
            <a:ext cx="861921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5C733C4F-6471-41AA-B77C-BB50E2BC164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996295" y="4044288"/>
            <a:ext cx="610289" cy="471589"/>
          </a:xfrm>
          <a:prstGeom prst="rect">
            <a:avLst/>
          </a:prstGeom>
        </p:spPr>
      </p:pic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87F5014-6E63-42A6-9CA1-A5944C7FA64E}"/>
              </a:ext>
            </a:extLst>
          </p:cNvPr>
          <p:cNvGrpSpPr/>
          <p:nvPr/>
        </p:nvGrpSpPr>
        <p:grpSpPr>
          <a:xfrm>
            <a:off x="4814889" y="4254829"/>
            <a:ext cx="2240757" cy="1319847"/>
            <a:chOff x="4037014" y="4254829"/>
            <a:chExt cx="2240757" cy="1319847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A18CA02D-A238-4100-86C4-A312392D9F51}"/>
                </a:ext>
              </a:extLst>
            </p:cNvPr>
            <p:cNvGrpSpPr/>
            <p:nvPr/>
          </p:nvGrpSpPr>
          <p:grpSpPr>
            <a:xfrm rot="5400000">
              <a:off x="4355032" y="3936811"/>
              <a:ext cx="1319847" cy="1955884"/>
              <a:chOff x="4277360" y="3906610"/>
              <a:chExt cx="1319847" cy="1955884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2FFBBBA7-3253-40FF-98B3-DB7563D39F81}"/>
                  </a:ext>
                </a:extLst>
              </p:cNvPr>
              <p:cNvGrpSpPr/>
              <p:nvPr/>
            </p:nvGrpSpPr>
            <p:grpSpPr>
              <a:xfrm>
                <a:off x="4277360" y="3906610"/>
                <a:ext cx="1318859" cy="182880"/>
                <a:chOff x="4182110" y="3963760"/>
                <a:chExt cx="1318859" cy="182880"/>
              </a:xfrm>
            </p:grpSpPr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8C87AF82-AC6D-47C9-99A5-1ED1F3477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2110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1D5DFEF8-E849-4C28-A27C-E7E903B44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0969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7A1A07C1-47FA-4330-9B87-A55E3315E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456424" y="3837719"/>
                  <a:ext cx="0" cy="434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DE0755B4-97A6-43B8-B89C-1E234C298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50962" y="3844855"/>
                  <a:ext cx="0" cy="4270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09F992C0-22C0-4EED-91EE-A837E6D992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37945" y="5003233"/>
                <a:ext cx="17185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28B9E13-D3B7-4DD4-8E26-2D6AF98421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444968" y="4977040"/>
                <a:ext cx="16661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标题 1">
              <a:extLst>
                <a:ext uri="{FF2B5EF4-FFF2-40B4-BE49-F238E27FC236}">
                  <a16:creationId xmlns:a16="http://schemas.microsoft.com/office/drawing/2014/main" id="{F6E48F5A-ED37-49FF-857D-867117A8B4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23230" y="4725038"/>
              <a:ext cx="754541" cy="359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Fixed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A299E1A7-5D6B-41EC-8F14-69A62387D7D0}"/>
              </a:ext>
            </a:extLst>
          </p:cNvPr>
          <p:cNvGrpSpPr/>
          <p:nvPr/>
        </p:nvGrpSpPr>
        <p:grpSpPr>
          <a:xfrm>
            <a:off x="9138322" y="4006163"/>
            <a:ext cx="2870790" cy="934832"/>
            <a:chOff x="4279308" y="3229559"/>
            <a:chExt cx="1174072" cy="934832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7DA3B66E-2BE2-4AAD-AB48-81841558F3F0}"/>
                </a:ext>
              </a:extLst>
            </p:cNvPr>
            <p:cNvGrpSpPr/>
            <p:nvPr/>
          </p:nvGrpSpPr>
          <p:grpSpPr>
            <a:xfrm>
              <a:off x="4279308" y="3671570"/>
              <a:ext cx="1174072" cy="492821"/>
              <a:chOff x="4184058" y="3728720"/>
              <a:chExt cx="1174072" cy="492821"/>
            </a:xfrm>
          </p:grpSpPr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AC6D9711-1EBB-4656-9616-B38E06E20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058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87268811-0352-48C5-BECB-AE0DDCC87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A1DE9837-6B71-45E8-84CA-F40943AA1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3522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294CE079-72F2-44F6-8AB8-C813054C5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576" y="4055200"/>
                <a:ext cx="3533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标题 1">
                <a:extLst>
                  <a:ext uri="{FF2B5EF4-FFF2-40B4-BE49-F238E27FC236}">
                    <a16:creationId xmlns:a16="http://schemas.microsoft.com/office/drawing/2014/main" id="{8862FDA4-2E59-49E7-A572-EE0252016E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91508" y="3728720"/>
                <a:ext cx="359400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A5B0E0D-63CE-457C-A22F-9C5304CFCB0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965" y="3229559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DF34A44-6AE1-4132-8B7A-2EDD1612E282}"/>
                </a:ext>
              </a:extLst>
            </p:cNvPr>
            <p:cNvCxnSpPr>
              <a:cxnSpLocks/>
            </p:cNvCxnSpPr>
            <p:nvPr/>
          </p:nvCxnSpPr>
          <p:spPr>
            <a:xfrm>
              <a:off x="4279550" y="3241470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74D5BCCA-2C9D-4ECE-AFDB-C0E53AA50D02}"/>
              </a:ext>
            </a:extLst>
          </p:cNvPr>
          <p:cNvCxnSpPr>
            <a:cxnSpLocks/>
          </p:cNvCxnSpPr>
          <p:nvPr/>
        </p:nvCxnSpPr>
        <p:spPr>
          <a:xfrm>
            <a:off x="5579906" y="2398802"/>
            <a:ext cx="3830794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203CEF8-17D8-41A4-9261-C1F36D771968}"/>
              </a:ext>
            </a:extLst>
          </p:cNvPr>
          <p:cNvGrpSpPr/>
          <p:nvPr/>
        </p:nvGrpSpPr>
        <p:grpSpPr>
          <a:xfrm>
            <a:off x="2814641" y="1337939"/>
            <a:ext cx="8087038" cy="1119820"/>
            <a:chOff x="2814641" y="1337939"/>
            <a:chExt cx="8087038" cy="1119820"/>
          </a:xfrm>
        </p:grpSpPr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90E2550-E1D7-4AA6-9DB4-E1CEECAE4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6138" y="1915472"/>
              <a:ext cx="273837" cy="484828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327FCA21-5508-40A2-A41B-CF442DFF9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4641" y="1910707"/>
              <a:ext cx="4344037" cy="0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C2EB78A1-CBFB-4786-B861-2D1A2A8E8026}"/>
                </a:ext>
              </a:extLst>
            </p:cNvPr>
            <p:cNvSpPr/>
            <p:nvPr/>
          </p:nvSpPr>
          <p:spPr>
            <a:xfrm>
              <a:off x="7363303" y="2343461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55731EBE-2DFD-4EDE-BF2A-4AE7D95E9DB6}"/>
                </a:ext>
              </a:extLst>
            </p:cNvPr>
            <p:cNvSpPr txBox="1"/>
            <p:nvPr/>
          </p:nvSpPr>
          <p:spPr>
            <a:xfrm>
              <a:off x="2946400" y="1337939"/>
              <a:ext cx="7955279" cy="728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假设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THz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产生效率不高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，则可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忽略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激光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脉冲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泵浦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损耗</a:t>
              </a:r>
              <a:endParaRPr lang="zh-CN" altLang="en-US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endParaRPr lang="zh-CN" altLang="en-US" sz="2000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2CE31FA-BBE0-4AC9-9B28-27581E5EC749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008EA36-A19B-4234-86B8-C08211512C56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从脉冲中汲取的能量少，对应缓变振幅近似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脉冲光 在 时域、空域振幅不衰减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40D20E9-52F8-4D52-85B6-728A9AE706FF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125" name="卷形: 垂直 124">
              <a:extLst>
                <a:ext uri="{FF2B5EF4-FFF2-40B4-BE49-F238E27FC236}">
                  <a16:creationId xmlns:a16="http://schemas.microsoft.com/office/drawing/2014/main" id="{2A1A7F95-331F-4CEB-91DC-D99142C41C11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标题 1">
              <a:extLst>
                <a:ext uri="{FF2B5EF4-FFF2-40B4-BE49-F238E27FC236}">
                  <a16:creationId xmlns:a16="http://schemas.microsoft.com/office/drawing/2014/main" id="{12BA4B4E-14C4-4FEE-9F22-7020C44B45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51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93EC3B6-46AE-43AB-AA7E-F31DAE4F0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932649"/>
              </p:ext>
            </p:extLst>
          </p:nvPr>
        </p:nvGraphicFramePr>
        <p:xfrm>
          <a:off x="1081701" y="1822450"/>
          <a:ext cx="54387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13" name="Equation" r:id="rId4" imgW="2692080" imgH="419040" progId="Equation.DSMT4">
                  <p:embed/>
                </p:oleObj>
              </mc:Choice>
              <mc:Fallback>
                <p:oleObj name="Equation" r:id="rId4" imgW="2692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1701" y="1822450"/>
                        <a:ext cx="5438775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F2FDCB-A359-4E62-9925-E991A9AA7BD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改变极化周期 可调整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高频振荡 的 中心频率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使其 输出 特定波长的 准单色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</a:t>
            </a:r>
            <a:endParaRPr lang="zh-CN" altLang="en-US" sz="2000" b="1" spc="100" dirty="0">
              <a:solidFill>
                <a:srgbClr val="D1AC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59409BF-B514-4A29-8324-4B4CE85252F9}"/>
              </a:ext>
            </a:extLst>
          </p:cNvPr>
          <p:cNvSpPr/>
          <p:nvPr/>
        </p:nvSpPr>
        <p:spPr>
          <a:xfrm>
            <a:off x="5088192" y="1927123"/>
            <a:ext cx="1095375" cy="589935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927607"/>
              </p:ext>
            </p:extLst>
          </p:nvPr>
        </p:nvGraphicFramePr>
        <p:xfrm>
          <a:off x="3917950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14" name="Equation" r:id="rId6" imgW="457200" imgH="368280" progId="Equation.DSMT4">
                  <p:embed/>
                </p:oleObj>
              </mc:Choice>
              <mc:Fallback>
                <p:oleObj name="Equation" r:id="rId6" imgW="4572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7950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1579FC-357C-43C9-9B92-B1DDABF4A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0" y="3980545"/>
            <a:ext cx="5274866" cy="2464171"/>
          </a:xfrm>
          <a:prstGeom prst="rect">
            <a:avLst/>
          </a:prstGeom>
        </p:spPr>
      </p:pic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1C1BEF4-274D-4339-84E7-5B8F44895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063206"/>
              </p:ext>
            </p:extLst>
          </p:nvPr>
        </p:nvGraphicFramePr>
        <p:xfrm>
          <a:off x="7187687" y="1848465"/>
          <a:ext cx="4897080" cy="81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15" name="Equation" r:id="rId9" imgW="2819160" imgH="469800" progId="Equation.DSMT4">
                  <p:embed/>
                </p:oleObj>
              </mc:Choice>
              <mc:Fallback>
                <p:oleObj name="Equation" r:id="rId9" imgW="2819160" imgH="469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4251DEB1-723D-489D-A760-1EA8ADEF8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87687" y="1848465"/>
                        <a:ext cx="4897080" cy="816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3D0543-AB71-4349-8207-27F1D72C5785}"/>
              </a:ext>
            </a:extLst>
          </p:cNvPr>
          <p:cNvGrpSpPr/>
          <p:nvPr/>
        </p:nvGrpSpPr>
        <p:grpSpPr>
          <a:xfrm>
            <a:off x="5966007" y="4316362"/>
            <a:ext cx="5704679" cy="2087258"/>
            <a:chOff x="5966007" y="4316362"/>
            <a:chExt cx="5704679" cy="208725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3F0CC80-8647-4C67-8963-756DE37DFF40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007" y="4316362"/>
              <a:ext cx="5645887" cy="2055444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25D9F7AB-2573-4232-AD9F-FC5A96894F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276413"/>
                </p:ext>
              </p:extLst>
            </p:nvPr>
          </p:nvGraphicFramePr>
          <p:xfrm>
            <a:off x="8643324" y="4487814"/>
            <a:ext cx="3027362" cy="744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16" name="Equation" r:id="rId12" imgW="1498320" imgH="368280" progId="Equation.DSMT4">
                    <p:embed/>
                  </p:oleObj>
                </mc:Choice>
                <mc:Fallback>
                  <p:oleObj name="Equation" r:id="rId12" imgW="149832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43324" y="4487814"/>
                          <a:ext cx="3027362" cy="744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7CAE5160-533E-472B-84FB-4AA871EE20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7001956"/>
                </p:ext>
              </p:extLst>
            </p:nvPr>
          </p:nvGraphicFramePr>
          <p:xfrm>
            <a:off x="7303111" y="5659694"/>
            <a:ext cx="948996" cy="743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17" name="Equation" r:id="rId14" imgW="469800" imgH="368280" progId="Equation.DSMT4">
                    <p:embed/>
                  </p:oleObj>
                </mc:Choice>
                <mc:Fallback>
                  <p:oleObj name="Equation" r:id="rId14" imgW="46980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303111" y="5659694"/>
                          <a:ext cx="948996" cy="7439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299197F-C461-4366-827F-7A2664931B9E}"/>
              </a:ext>
            </a:extLst>
          </p:cNvPr>
          <p:cNvSpPr txBox="1"/>
          <p:nvPr/>
        </p:nvSpPr>
        <p:spPr>
          <a:xfrm>
            <a:off x="138296" y="2671071"/>
            <a:ext cx="934983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为充分利用最大转换效率，选择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±1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级倒格矢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弥补 中心频率附近 的 波矢失配。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CB6445-C839-46C8-BC3B-5BAF2A8260C2}"/>
              </a:ext>
            </a:extLst>
          </p:cNvPr>
          <p:cNvGrpSpPr/>
          <p:nvPr/>
        </p:nvGrpSpPr>
        <p:grpSpPr>
          <a:xfrm>
            <a:off x="133165" y="3069278"/>
            <a:ext cx="9837175" cy="421175"/>
            <a:chOff x="1017638" y="3069278"/>
            <a:chExt cx="9837175" cy="421175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557899-B63F-4792-B9EA-7CAE4CA9916A}"/>
                </a:ext>
              </a:extLst>
            </p:cNvPr>
            <p:cNvSpPr txBox="1"/>
            <p:nvPr/>
          </p:nvSpPr>
          <p:spPr>
            <a:xfrm>
              <a:off x="1017638" y="3069278"/>
              <a:ext cx="983717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此时 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sinc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高频振荡 的中心频率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，对应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准单色 </a:t>
              </a:r>
              <a:r>
                <a:rPr lang="en-US" altLang="zh-CN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THz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输出波长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将仅由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决定：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10F01425-45F0-4D94-9FE4-3534182364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8870"/>
                </p:ext>
              </p:extLst>
            </p:nvPr>
          </p:nvGraphicFramePr>
          <p:xfrm>
            <a:off x="9143847" y="3080312"/>
            <a:ext cx="948996" cy="410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18" name="Equation" r:id="rId16" imgW="469800" imgH="203040" progId="Equation.DSMT4">
                    <p:embed/>
                  </p:oleObj>
                </mc:Choice>
                <mc:Fallback>
                  <p:oleObj name="Equation" r:id="rId16" imgW="4698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143847" y="3080312"/>
                          <a:ext cx="948996" cy="410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902C498-BD46-4924-9B01-92BC0099B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369589"/>
              </p:ext>
            </p:extLst>
          </p:nvPr>
        </p:nvGraphicFramePr>
        <p:xfrm>
          <a:off x="8547267" y="3406011"/>
          <a:ext cx="3425155" cy="90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19" name="Equation" r:id="rId18" imgW="1968480" imgH="520560" progId="Equation.DSMT4">
                  <p:embed/>
                </p:oleObj>
              </mc:Choice>
              <mc:Fallback>
                <p:oleObj name="Equation" r:id="rId18" imgW="1968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547267" y="3406011"/>
                        <a:ext cx="3425155" cy="905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右 30">
            <a:extLst>
              <a:ext uri="{FF2B5EF4-FFF2-40B4-BE49-F238E27FC236}">
                <a16:creationId xmlns:a16="http://schemas.microsoft.com/office/drawing/2014/main" id="{A093984A-8383-45E6-ACD9-C6B345749714}"/>
              </a:ext>
            </a:extLst>
          </p:cNvPr>
          <p:cNvSpPr/>
          <p:nvPr/>
        </p:nvSpPr>
        <p:spPr>
          <a:xfrm rot="10800000">
            <a:off x="7867530" y="3698010"/>
            <a:ext cx="571567" cy="321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8B394DA-D7EE-4563-B5A6-AF089A8AA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61162"/>
              </p:ext>
            </p:extLst>
          </p:nvPr>
        </p:nvGraphicFramePr>
        <p:xfrm>
          <a:off x="5297904" y="3463511"/>
          <a:ext cx="24907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20" name="Equation" r:id="rId20" imgW="1231560" imgH="419040" progId="Equation.DSMT4">
                  <p:embed/>
                </p:oleObj>
              </mc:Choice>
              <mc:Fallback>
                <p:oleObj name="Equation" r:id="rId20" imgW="1231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97904" y="3463511"/>
                        <a:ext cx="2490787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3866DBFE-2442-45AB-80A7-39752DF76A8F}"/>
              </a:ext>
            </a:extLst>
          </p:cNvPr>
          <p:cNvSpPr txBox="1"/>
          <p:nvPr/>
        </p:nvSpPr>
        <p:spPr>
          <a:xfrm>
            <a:off x="134627" y="3623612"/>
            <a:ext cx="528100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则反过来，极化周期正比于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输出波长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CFAEE76-F119-4515-9E45-7C5C493F2E72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27" name="卷形: 垂直 26">
              <a:extLst>
                <a:ext uri="{FF2B5EF4-FFF2-40B4-BE49-F238E27FC236}">
                  <a16:creationId xmlns:a16="http://schemas.microsoft.com/office/drawing/2014/main" id="{C6473F05-A0F4-433C-9684-CE1CDBAC818B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标题 1">
              <a:extLst>
                <a:ext uri="{FF2B5EF4-FFF2-40B4-BE49-F238E27FC236}">
                  <a16:creationId xmlns:a16="http://schemas.microsoft.com/office/drawing/2014/main" id="{509CEFF7-AD3B-477A-8B8E-B29EA8700DB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40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4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93EC3B6-46AE-43AB-AA7E-F31DAE4F0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701" y="1822450"/>
          <a:ext cx="54387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69" name="Equation" r:id="rId4" imgW="2692080" imgH="419040" progId="Equation.DSMT4">
                  <p:embed/>
                </p:oleObj>
              </mc:Choice>
              <mc:Fallback>
                <p:oleObj name="Equation" r:id="rId4" imgW="269208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93EC3B6-46AE-43AB-AA7E-F31DAE4F0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1701" y="1822450"/>
                        <a:ext cx="5438775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F2FDCB-A359-4E62-9925-E991A9AA7BD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函数随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远离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可以不衰减，但随着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远离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必衰减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相位只匹配中心频率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59409BF-B514-4A29-8324-4B4CE85252F9}"/>
              </a:ext>
            </a:extLst>
          </p:cNvPr>
          <p:cNvSpPr/>
          <p:nvPr/>
        </p:nvSpPr>
        <p:spPr>
          <a:xfrm>
            <a:off x="5088192" y="1927123"/>
            <a:ext cx="1095375" cy="589935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70" name="Equation" r:id="rId6" imgW="457200" imgH="368280" progId="Equation.DSMT4">
                  <p:embed/>
                </p:oleObj>
              </mc:Choice>
              <mc:Fallback>
                <p:oleObj name="Equation" r:id="rId6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7950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1579FC-357C-43C9-9B92-B1DDABF4A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" y="4359416"/>
            <a:ext cx="4463845" cy="2085300"/>
          </a:xfrm>
          <a:prstGeom prst="rect">
            <a:avLst/>
          </a:prstGeom>
        </p:spPr>
      </p:pic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1C1BEF4-274D-4339-84E7-5B8F44895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389024"/>
              </p:ext>
            </p:extLst>
          </p:nvPr>
        </p:nvGraphicFramePr>
        <p:xfrm>
          <a:off x="7187687" y="1848465"/>
          <a:ext cx="4897080" cy="81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71" name="Equation" r:id="rId9" imgW="2819160" imgH="469800" progId="Equation.DSMT4">
                  <p:embed/>
                </p:oleObj>
              </mc:Choice>
              <mc:Fallback>
                <p:oleObj name="Equation" r:id="rId9" imgW="2819160" imgH="4698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1C1BEF4-274D-4339-84E7-5B8F44895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87687" y="1848465"/>
                        <a:ext cx="4897080" cy="816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3299197F-C461-4366-827F-7A2664931B9E}"/>
              </a:ext>
            </a:extLst>
          </p:cNvPr>
          <p:cNvSpPr txBox="1"/>
          <p:nvPr/>
        </p:nvSpPr>
        <p:spPr>
          <a:xfrm>
            <a:off x="138295" y="2671071"/>
            <a:ext cx="1177840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问：同样有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sinc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函数，同样有 波矢失配，之前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均一极化的块状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为什么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不能产生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准单色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902C498-BD46-4924-9B01-92BC0099B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99771"/>
              </p:ext>
            </p:extLst>
          </p:nvPr>
        </p:nvGraphicFramePr>
        <p:xfrm>
          <a:off x="8661473" y="4384363"/>
          <a:ext cx="3425155" cy="90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72" name="Equation" r:id="rId11" imgW="1968480" imgH="520560" progId="Equation.DSMT4">
                  <p:embed/>
                </p:oleObj>
              </mc:Choice>
              <mc:Fallback>
                <p:oleObj name="Equation" r:id="rId11" imgW="1968480" imgH="52056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6902C498-BD46-4924-9B01-92BC0099B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61473" y="4384363"/>
                        <a:ext cx="3425155" cy="905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DE51166-60B0-4D11-9422-F47C3A64E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593179"/>
              </p:ext>
            </p:extLst>
          </p:nvPr>
        </p:nvGraphicFramePr>
        <p:xfrm>
          <a:off x="10430252" y="5376907"/>
          <a:ext cx="1692922" cy="8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73" name="Equation" r:id="rId13" imgW="838080" imgH="419040" progId="Equation.DSMT4">
                  <p:embed/>
                </p:oleObj>
              </mc:Choice>
              <mc:Fallback>
                <p:oleObj name="Equation" r:id="rId13" imgW="838080" imgH="419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DE51166-60B0-4D11-9422-F47C3A64E4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30252" y="5376907"/>
                        <a:ext cx="1692922" cy="846461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右 30">
            <a:extLst>
              <a:ext uri="{FF2B5EF4-FFF2-40B4-BE49-F238E27FC236}">
                <a16:creationId xmlns:a16="http://schemas.microsoft.com/office/drawing/2014/main" id="{A093984A-8383-45E6-ACD9-C6B345749714}"/>
              </a:ext>
            </a:extLst>
          </p:cNvPr>
          <p:cNvSpPr/>
          <p:nvPr/>
        </p:nvSpPr>
        <p:spPr>
          <a:xfrm rot="10800000">
            <a:off x="7981736" y="4676362"/>
            <a:ext cx="571567" cy="321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8B394DA-D7EE-4563-B5A6-AF089A8AA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225313"/>
              </p:ext>
            </p:extLst>
          </p:nvPr>
        </p:nvGraphicFramePr>
        <p:xfrm>
          <a:off x="5412110" y="4441863"/>
          <a:ext cx="24907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74" name="Equation" r:id="rId15" imgW="1231560" imgH="419040" progId="Equation.DSMT4">
                  <p:embed/>
                </p:oleObj>
              </mc:Choice>
              <mc:Fallback>
                <p:oleObj name="Equation" r:id="rId15" imgW="1231560" imgH="41904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F8B394DA-D7EE-4563-B5A6-AF089A8AA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2110" y="4441863"/>
                        <a:ext cx="2490787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384417-1E8E-4D5C-B130-FDA841FDDEBF}"/>
              </a:ext>
            </a:extLst>
          </p:cNvPr>
          <p:cNvGrpSpPr/>
          <p:nvPr/>
        </p:nvGrpSpPr>
        <p:grpSpPr>
          <a:xfrm>
            <a:off x="124794" y="3564620"/>
            <a:ext cx="12057374" cy="436854"/>
            <a:chOff x="124794" y="3564620"/>
            <a:chExt cx="12057374" cy="436854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866DBFE-2442-45AB-80A7-39752DF76A8F}"/>
                </a:ext>
              </a:extLst>
            </p:cNvPr>
            <p:cNvSpPr txBox="1"/>
            <p:nvPr/>
          </p:nvSpPr>
          <p:spPr>
            <a:xfrm>
              <a:off x="124794" y="3564620"/>
              <a:ext cx="1205737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问：选择观察角 为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契伦科夫辐射角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，则无论    为多少，为什么也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无法探测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到 准单色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THz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？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10F01425-45F0-4D94-9FE4-3534182364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2101"/>
                </p:ext>
              </p:extLst>
            </p:nvPr>
          </p:nvGraphicFramePr>
          <p:xfrm>
            <a:off x="4396862" y="3591845"/>
            <a:ext cx="102552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75" name="Equation" r:id="rId17" imgW="507960" imgH="203040" progId="Equation.DSMT4">
                    <p:embed/>
                  </p:oleObj>
                </mc:Choice>
                <mc:Fallback>
                  <p:oleObj name="Equation" r:id="rId17" imgW="507960" imgH="20304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10F01425-45F0-4D94-9FE4-3534182364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96862" y="3591845"/>
                          <a:ext cx="1025525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9338B40A-3C55-4285-A9B8-7D6F244ACA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6891706"/>
                </p:ext>
              </p:extLst>
            </p:nvPr>
          </p:nvGraphicFramePr>
          <p:xfrm>
            <a:off x="6570612" y="3591333"/>
            <a:ext cx="384689" cy="410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76" name="Equation" r:id="rId19" imgW="190440" imgH="203040" progId="Equation.DSMT4">
                    <p:embed/>
                  </p:oleObj>
                </mc:Choice>
                <mc:Fallback>
                  <p:oleObj name="Equation" r:id="rId19" imgW="190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70612" y="3591333"/>
                          <a:ext cx="384689" cy="410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D61F27A-46D8-459B-935A-580B8427BA2E}"/>
              </a:ext>
            </a:extLst>
          </p:cNvPr>
          <p:cNvGrpSpPr/>
          <p:nvPr/>
        </p:nvGrpSpPr>
        <p:grpSpPr>
          <a:xfrm>
            <a:off x="4379408" y="5256468"/>
            <a:ext cx="7278194" cy="556535"/>
            <a:chOff x="4448232" y="5118817"/>
            <a:chExt cx="7278194" cy="55653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97753F5-3268-4A7F-8589-76528B5AD706}"/>
                </a:ext>
              </a:extLst>
            </p:cNvPr>
            <p:cNvSpPr txBox="1"/>
            <p:nvPr/>
          </p:nvSpPr>
          <p:spPr>
            <a:xfrm>
              <a:off x="4448232" y="5118817"/>
              <a:ext cx="7278194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所以，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与          的中心频率须接近：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77424630-A728-4443-9DAE-2548962F3C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524229"/>
                </p:ext>
              </p:extLst>
            </p:nvPr>
          </p:nvGraphicFramePr>
          <p:xfrm>
            <a:off x="5446434" y="5213580"/>
            <a:ext cx="1154066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77" name="Equation" r:id="rId21" imgW="571320" imgH="228600" progId="Equation.DSMT4">
                    <p:embed/>
                  </p:oleObj>
                </mc:Choice>
                <mc:Fallback>
                  <p:oleObj name="Equation" r:id="rId21" imgW="5713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446434" y="5213580"/>
                          <a:ext cx="1154066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DF9E96B4-FF9A-447D-96DD-57535FCFAF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069647"/>
                </p:ext>
              </p:extLst>
            </p:nvPr>
          </p:nvGraphicFramePr>
          <p:xfrm>
            <a:off x="6953111" y="5210737"/>
            <a:ext cx="1205698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78" name="Equation" r:id="rId23" imgW="596880" imgH="228600" progId="Equation.DSMT4">
                    <p:embed/>
                  </p:oleObj>
                </mc:Choice>
                <mc:Fallback>
                  <p:oleObj name="Equation" r:id="rId23" imgW="596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953111" y="5210737"/>
                          <a:ext cx="1205698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33524DC-6F76-4AAA-97D6-214902D69443}"/>
              </a:ext>
            </a:extLst>
          </p:cNvPr>
          <p:cNvSpPr txBox="1"/>
          <p:nvPr/>
        </p:nvSpPr>
        <p:spPr>
          <a:xfrm>
            <a:off x="4391131" y="5835007"/>
            <a:ext cx="518549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这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限制了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THz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波长的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可调谐范围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0E8318D-EDF4-4EAF-A0D6-92CF4CF8ACC5}"/>
              </a:ext>
            </a:extLst>
          </p:cNvPr>
          <p:cNvGrpSpPr/>
          <p:nvPr/>
        </p:nvGrpSpPr>
        <p:grpSpPr>
          <a:xfrm>
            <a:off x="133165" y="3069278"/>
            <a:ext cx="9915187" cy="414892"/>
            <a:chOff x="133165" y="3069278"/>
            <a:chExt cx="9915187" cy="414892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557899-B63F-4792-B9EA-7CAE4CA9916A}"/>
                </a:ext>
              </a:extLst>
            </p:cNvPr>
            <p:cNvSpPr txBox="1"/>
            <p:nvPr/>
          </p:nvSpPr>
          <p:spPr>
            <a:xfrm>
              <a:off x="133165" y="3069278"/>
              <a:ext cx="991518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答：因此时 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sinc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函数的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中心频率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为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零      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060BCB28-6C36-4FA4-AE61-A7BB686CC5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98872"/>
                </p:ext>
              </p:extLst>
            </p:nvPr>
          </p:nvGraphicFramePr>
          <p:xfrm>
            <a:off x="5007952" y="3074029"/>
            <a:ext cx="692294" cy="410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79" name="Equation" r:id="rId25" imgW="342720" imgH="203040" progId="Equation.DSMT4">
                    <p:embed/>
                  </p:oleObj>
                </mc:Choice>
                <mc:Fallback>
                  <p:oleObj name="Equation" r:id="rId25" imgW="342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007952" y="3074029"/>
                          <a:ext cx="692294" cy="410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B3E807E-D75A-40DD-B4DE-C2DB2BBE772D}"/>
              </a:ext>
            </a:extLst>
          </p:cNvPr>
          <p:cNvGrpSpPr/>
          <p:nvPr/>
        </p:nvGrpSpPr>
        <p:grpSpPr>
          <a:xfrm>
            <a:off x="118416" y="3989542"/>
            <a:ext cx="9899791" cy="414932"/>
            <a:chOff x="118416" y="3989542"/>
            <a:chExt cx="9899791" cy="41493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E36C2FF-81DD-4F8E-A661-07BA6BF69598}"/>
                </a:ext>
              </a:extLst>
            </p:cNvPr>
            <p:cNvSpPr txBox="1"/>
            <p:nvPr/>
          </p:nvSpPr>
          <p:spPr>
            <a:xfrm>
              <a:off x="118416" y="3998426"/>
              <a:ext cx="989979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答：因此时 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sinc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函数的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中心频率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为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无限大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，且此时无法满足          。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B647F6E3-0922-4872-B0D3-52FAA0A69F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35455"/>
                </p:ext>
              </p:extLst>
            </p:nvPr>
          </p:nvGraphicFramePr>
          <p:xfrm>
            <a:off x="5466302" y="3994333"/>
            <a:ext cx="692294" cy="410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80" name="Equation" r:id="rId27" imgW="342720" imgH="203040" progId="Equation.DSMT4">
                    <p:embed/>
                  </p:oleObj>
                </mc:Choice>
                <mc:Fallback>
                  <p:oleObj name="Equation" r:id="rId27" imgW="342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466302" y="3994333"/>
                          <a:ext cx="692294" cy="410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06A5BE35-9831-4997-A3A3-9C00E99A4F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2177520"/>
                </p:ext>
              </p:extLst>
            </p:nvPr>
          </p:nvGraphicFramePr>
          <p:xfrm>
            <a:off x="8426911" y="3989542"/>
            <a:ext cx="115887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81" name="Equation" r:id="rId29" imgW="1158206" imgH="411495" progId="Equation.DSMT4">
                    <p:embed/>
                  </p:oleObj>
                </mc:Choice>
                <mc:Fallback>
                  <p:oleObj name="Equation" r:id="rId29" imgW="1158206" imgH="41149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426911" y="3989542"/>
                          <a:ext cx="1158875" cy="411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2F953143-AD47-43D7-A20D-443AA0F1697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862919" y="0"/>
            <a:ext cx="5201265" cy="187805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EE67EC7-D0A7-4E6E-865B-34C6803D70D0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33" name="卷形: 垂直 32">
              <a:extLst>
                <a:ext uri="{FF2B5EF4-FFF2-40B4-BE49-F238E27FC236}">
                  <a16:creationId xmlns:a16="http://schemas.microsoft.com/office/drawing/2014/main" id="{449B8930-7B51-47A9-9A19-F34BAEA1515E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标题 1">
              <a:extLst>
                <a:ext uri="{FF2B5EF4-FFF2-40B4-BE49-F238E27FC236}">
                  <a16:creationId xmlns:a16="http://schemas.microsoft.com/office/drawing/2014/main" id="{9CA01246-0EE5-4D10-BF5C-6F49070CC5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41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60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93EC3B6-46AE-43AB-AA7E-F31DAE4F0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849743"/>
              </p:ext>
            </p:extLst>
          </p:nvPr>
        </p:nvGraphicFramePr>
        <p:xfrm>
          <a:off x="1954930" y="1818968"/>
          <a:ext cx="53625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77" name="Equation" r:id="rId4" imgW="2654280" imgH="419040" progId="Equation.DSMT4">
                  <p:embed/>
                </p:oleObj>
              </mc:Choice>
              <mc:Fallback>
                <p:oleObj name="Equation" r:id="rId4" imgW="265428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93EC3B6-46AE-43AB-AA7E-F31DAE4F0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4930" y="1818968"/>
                        <a:ext cx="5362575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F2FDCB-A359-4E62-9925-E991A9AA7BD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失配可以振荡，或设计结构弥补；而吸收是真没办法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有中心频率，就有带宽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59409BF-B514-4A29-8324-4B4CE85252F9}"/>
              </a:ext>
            </a:extLst>
          </p:cNvPr>
          <p:cNvSpPr/>
          <p:nvPr/>
        </p:nvSpPr>
        <p:spPr>
          <a:xfrm>
            <a:off x="5923934" y="1818968"/>
            <a:ext cx="1027473" cy="845573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78" name="Equation" r:id="rId6" imgW="457200" imgH="368280" progId="Equation.DSMT4">
                  <p:embed/>
                </p:oleObj>
              </mc:Choice>
              <mc:Fallback>
                <p:oleObj name="Equation" r:id="rId6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7950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1579FC-357C-43C9-9B92-B1DDABF4A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82" y="4359416"/>
            <a:ext cx="4463845" cy="2085300"/>
          </a:xfrm>
          <a:prstGeom prst="rect">
            <a:avLst/>
          </a:prstGeom>
        </p:spPr>
      </p:pic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1C1BEF4-274D-4339-84E7-5B8F44895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80792"/>
              </p:ext>
            </p:extLst>
          </p:nvPr>
        </p:nvGraphicFramePr>
        <p:xfrm>
          <a:off x="7575342" y="1717471"/>
          <a:ext cx="4540637" cy="102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79" name="Equation" r:id="rId9" imgW="2247840" imgH="507960" progId="Equation.DSMT4">
                  <p:embed/>
                </p:oleObj>
              </mc:Choice>
              <mc:Fallback>
                <p:oleObj name="Equation" r:id="rId9" imgW="2247840" imgH="5079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1C1BEF4-274D-4339-84E7-5B8F44895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75342" y="1717471"/>
                        <a:ext cx="4540637" cy="1026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3E6ED3-4486-43DF-9239-FE7069226784}"/>
              </a:ext>
            </a:extLst>
          </p:cNvPr>
          <p:cNvGrpSpPr/>
          <p:nvPr/>
        </p:nvGrpSpPr>
        <p:grpSpPr>
          <a:xfrm>
            <a:off x="255644" y="2774950"/>
            <a:ext cx="11503742" cy="1808163"/>
            <a:chOff x="314636" y="2715958"/>
            <a:chExt cx="11503742" cy="1808163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299197F-C461-4366-827F-7A2664931B9E}"/>
                </a:ext>
              </a:extLst>
            </p:cNvPr>
            <p:cNvSpPr txBox="1"/>
            <p:nvPr/>
          </p:nvSpPr>
          <p:spPr>
            <a:xfrm>
              <a:off x="314636" y="3300338"/>
              <a:ext cx="11503742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固定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                                ，研究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单一变量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对 </a:t>
              </a:r>
              <a:r>
                <a:rPr lang="en-US" altLang="zh-CN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THz 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参数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的影响。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F92414F9-F66B-445B-AA01-23C79CE9ED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2435987"/>
                </p:ext>
              </p:extLst>
            </p:nvPr>
          </p:nvGraphicFramePr>
          <p:xfrm>
            <a:off x="1184530" y="2715958"/>
            <a:ext cx="5356225" cy="180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80" name="Equation" r:id="rId11" imgW="2819160" imgH="952200" progId="Equation.DSMT4">
                    <p:embed/>
                  </p:oleObj>
                </mc:Choice>
                <mc:Fallback>
                  <p:oleObj name="Equation" r:id="rId11" imgW="2819160" imgH="952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84530" y="2715958"/>
                          <a:ext cx="5356225" cy="1808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F6ED5B47-5040-4690-A052-F9ED5C6CFE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726820"/>
                </p:ext>
              </p:extLst>
            </p:nvPr>
          </p:nvGraphicFramePr>
          <p:xfrm>
            <a:off x="8268927" y="3247483"/>
            <a:ext cx="1026079" cy="846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781" name="Equation" r:id="rId13" imgW="507960" imgH="419040" progId="Equation.DSMT4">
                    <p:embed/>
                  </p:oleObj>
                </mc:Choice>
                <mc:Fallback>
                  <p:oleObj name="Equation" r:id="rId13" imgW="50796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268927" y="3247483"/>
                          <a:ext cx="1026079" cy="8464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DB0D502-CE81-42C5-9580-CCBEF5B68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055823"/>
              </p:ext>
            </p:extLst>
          </p:nvPr>
        </p:nvGraphicFramePr>
        <p:xfrm>
          <a:off x="9896120" y="4093912"/>
          <a:ext cx="1564207" cy="97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82" name="Equation" r:id="rId15" imgW="774360" imgH="482400" progId="Equation.DSMT4">
                  <p:embed/>
                </p:oleObj>
              </mc:Choice>
              <mc:Fallback>
                <p:oleObj name="Equation" r:id="rId15" imgW="774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96120" y="4093912"/>
                        <a:ext cx="1564207" cy="974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5D40182-EEEE-436E-8443-2A80EF3D1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9416"/>
              </p:ext>
            </p:extLst>
          </p:nvPr>
        </p:nvGraphicFramePr>
        <p:xfrm>
          <a:off x="5614426" y="4915256"/>
          <a:ext cx="871913" cy="74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83" name="Equation" r:id="rId17" imgW="431640" imgH="368280" progId="Equation.DSMT4">
                  <p:embed/>
                </p:oleObj>
              </mc:Choice>
              <mc:Fallback>
                <p:oleObj name="Equation" r:id="rId17" imgW="431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14426" y="4915256"/>
                        <a:ext cx="871913" cy="743926"/>
                      </a:xfrm>
                      <a:prstGeom prst="rect">
                        <a:avLst/>
                      </a:prstGeom>
                      <a:ln w="19050">
                        <a:solidFill>
                          <a:srgbClr val="2F528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E4963FE-F721-4978-A879-E125CFEC4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26302"/>
              </p:ext>
            </p:extLst>
          </p:nvPr>
        </p:nvGraphicFramePr>
        <p:xfrm>
          <a:off x="9798563" y="4914849"/>
          <a:ext cx="2077610" cy="74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84" name="Equation" r:id="rId19" imgW="1028520" imgH="368280" progId="Equation.DSMT4">
                  <p:embed/>
                </p:oleObj>
              </mc:Choice>
              <mc:Fallback>
                <p:oleObj name="Equation" r:id="rId19" imgW="10285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798563" y="4914849"/>
                        <a:ext cx="2077610" cy="743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B4B97316-81B4-458C-AB9A-9B2E746F4DE0}"/>
              </a:ext>
            </a:extLst>
          </p:cNvPr>
          <p:cNvSpPr txBox="1"/>
          <p:nvPr/>
        </p:nvSpPr>
        <p:spPr>
          <a:xfrm>
            <a:off x="6995651" y="4344870"/>
            <a:ext cx="303325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sinc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函数的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中心频率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9FCAEC39-B2B1-4FC8-B3E2-50E21C1E0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84068"/>
              </p:ext>
            </p:extLst>
          </p:nvPr>
        </p:nvGraphicFramePr>
        <p:xfrm>
          <a:off x="9927764" y="5642999"/>
          <a:ext cx="2231777" cy="82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85" name="Equation" r:id="rId21" imgW="1104840" imgH="406080" progId="Equation.DSMT4">
                  <p:embed/>
                </p:oleObj>
              </mc:Choice>
              <mc:Fallback>
                <p:oleObj name="Equation" r:id="rId21" imgW="1104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927764" y="5642999"/>
                        <a:ext cx="2231777" cy="820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大括号 31">
            <a:extLst>
              <a:ext uri="{FF2B5EF4-FFF2-40B4-BE49-F238E27FC236}">
                <a16:creationId xmlns:a16="http://schemas.microsoft.com/office/drawing/2014/main" id="{2A6AB66B-D406-4316-A069-62A8DE84E262}"/>
              </a:ext>
            </a:extLst>
          </p:cNvPr>
          <p:cNvSpPr/>
          <p:nvPr/>
        </p:nvSpPr>
        <p:spPr>
          <a:xfrm>
            <a:off x="6666273" y="4552334"/>
            <a:ext cx="294968" cy="1504335"/>
          </a:xfrm>
          <a:prstGeom prst="leftBrace">
            <a:avLst>
              <a:gd name="adj1" fmla="val 58333"/>
              <a:gd name="adj2" fmla="val 5065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E55E56F-7F11-4B5B-9EF1-38862C546589}"/>
              </a:ext>
            </a:extLst>
          </p:cNvPr>
          <p:cNvSpPr txBox="1"/>
          <p:nvPr/>
        </p:nvSpPr>
        <p:spPr>
          <a:xfrm>
            <a:off x="6990736" y="5067544"/>
            <a:ext cx="303325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sinc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函数的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076E94-AC7C-431C-B06C-69CBEF8E8BB7}"/>
              </a:ext>
            </a:extLst>
          </p:cNvPr>
          <p:cNvSpPr txBox="1"/>
          <p:nvPr/>
        </p:nvSpPr>
        <p:spPr>
          <a:xfrm>
            <a:off x="6980903" y="5804962"/>
            <a:ext cx="303325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sinc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函数的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相对带宽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0E14F1D-69EA-45EB-ACFA-AAC62C5926C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90736" y="0"/>
            <a:ext cx="4955461" cy="178929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C28ABBE-F954-4790-8E4D-869736F0AA5B}"/>
              </a:ext>
            </a:extLst>
          </p:cNvPr>
          <p:cNvSpPr txBox="1"/>
          <p:nvPr/>
        </p:nvSpPr>
        <p:spPr>
          <a:xfrm>
            <a:off x="88489" y="1955590"/>
            <a:ext cx="1809135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向整流场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1F5AC63-ECDA-4680-B504-BC7CB44D8B4C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28" name="卷形: 垂直 27">
              <a:extLst>
                <a:ext uri="{FF2B5EF4-FFF2-40B4-BE49-F238E27FC236}">
                  <a16:creationId xmlns:a16="http://schemas.microsoft.com/office/drawing/2014/main" id="{12706E74-15F9-4613-868B-515C6E0A00C2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标题 1">
              <a:extLst>
                <a:ext uri="{FF2B5EF4-FFF2-40B4-BE49-F238E27FC236}">
                  <a16:creationId xmlns:a16="http://schemas.microsoft.com/office/drawing/2014/main" id="{E9635353-D1C2-47AD-8A9F-754AAA81D6D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42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64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2" grpId="0" animBg="1"/>
      <p:bldP spid="42" grpId="0"/>
      <p:bldP spid="4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F2FDCB-A359-4E62-9925-E991A9AA7BD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光束半径发散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限制了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，进而限制了 有效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数、脉冲功率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可避免此问题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87" name="Equation" r:id="rId4" imgW="457200" imgH="368280" progId="Equation.DSMT4">
                  <p:embed/>
                </p:oleObj>
              </mc:Choice>
              <mc:Fallback>
                <p:oleObj name="Equation" r:id="rId4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7950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1579FC-357C-43C9-9B92-B1DDABF4A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82" y="4359416"/>
            <a:ext cx="4463845" cy="20853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6177145-720C-4FC6-ADDD-7CABD13CFA2B}"/>
              </a:ext>
            </a:extLst>
          </p:cNvPr>
          <p:cNvGrpSpPr/>
          <p:nvPr/>
        </p:nvGrpSpPr>
        <p:grpSpPr>
          <a:xfrm>
            <a:off x="265471" y="2742228"/>
            <a:ext cx="11808542" cy="820282"/>
            <a:chOff x="157316" y="2722563"/>
            <a:chExt cx="11808542" cy="82028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49A03E-B439-484A-BDEE-804816574B9D}"/>
                </a:ext>
              </a:extLst>
            </p:cNvPr>
            <p:cNvSpPr txBox="1"/>
            <p:nvPr/>
          </p:nvSpPr>
          <p:spPr>
            <a:xfrm>
              <a:off x="157316" y="2924108"/>
              <a:ext cx="11808542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sinc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函数的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中心频率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为处，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sinc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已然达到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最大值 </a:t>
              </a:r>
              <a:r>
                <a:rPr lang="en-US" altLang="zh-CN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THz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幅值由 </a:t>
              </a:r>
              <a:r>
                <a: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ω</a:t>
              </a:r>
              <a:r>
                <a:rPr lang="en-US" altLang="zh-CN" sz="20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处包络幅值           决定。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B9E9645C-2925-4054-BB95-DFCE681EA3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9425770"/>
                </p:ext>
              </p:extLst>
            </p:nvPr>
          </p:nvGraphicFramePr>
          <p:xfrm>
            <a:off x="9756879" y="2722563"/>
            <a:ext cx="1256602" cy="820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88" name="Equation" r:id="rId7" imgW="622080" imgH="406080" progId="Equation.DSMT4">
                    <p:embed/>
                  </p:oleObj>
                </mc:Choice>
                <mc:Fallback>
                  <p:oleObj name="Equation" r:id="rId7" imgW="62208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756879" y="2722563"/>
                          <a:ext cx="1256602" cy="8202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08A5693-D102-4C7B-B59E-FBD61EF55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587814"/>
              </p:ext>
            </p:extLst>
          </p:nvPr>
        </p:nvGraphicFramePr>
        <p:xfrm>
          <a:off x="828942" y="3613428"/>
          <a:ext cx="2513930" cy="89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89" name="Equation" r:id="rId9" imgW="1244520" imgH="444240" progId="Equation.DSMT4">
                  <p:embed/>
                </p:oleObj>
              </mc:Choice>
              <mc:Fallback>
                <p:oleObj name="Equation" r:id="rId9" imgW="124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8942" y="3613428"/>
                        <a:ext cx="2513930" cy="89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361B2CA-70C2-4592-A74D-DB3B47190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778706"/>
              </p:ext>
            </p:extLst>
          </p:nvPr>
        </p:nvGraphicFramePr>
        <p:xfrm>
          <a:off x="3375753" y="3439048"/>
          <a:ext cx="3052762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90" name="Equation" r:id="rId11" imgW="1511280" imgH="672840" progId="Equation.DSMT4">
                  <p:embed/>
                </p:oleObj>
              </mc:Choice>
              <mc:Fallback>
                <p:oleObj name="Equation" r:id="rId11" imgW="15112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75753" y="3439048"/>
                        <a:ext cx="3052762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0FA2C6-F2D5-4766-84CA-AE9A6809638B}"/>
              </a:ext>
            </a:extLst>
          </p:cNvPr>
          <p:cNvGrpSpPr/>
          <p:nvPr/>
        </p:nvGrpSpPr>
        <p:grpSpPr>
          <a:xfrm>
            <a:off x="6381412" y="3490752"/>
            <a:ext cx="5303747" cy="411250"/>
            <a:chOff x="6381412" y="3490752"/>
            <a:chExt cx="5303747" cy="41125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0F02C8D-C2A2-4844-9BB7-0FE273F198B9}"/>
                </a:ext>
              </a:extLst>
            </p:cNvPr>
            <p:cNvSpPr txBox="1"/>
            <p:nvPr/>
          </p:nvSpPr>
          <p:spPr>
            <a:xfrm>
              <a:off x="6381412" y="3501892"/>
              <a:ext cx="530374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首先需选定 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持续时间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短 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fs 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脉冲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2B5A23E0-3590-42C0-9F73-58222A6A87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364489"/>
                </p:ext>
              </p:extLst>
            </p:nvPr>
          </p:nvGraphicFramePr>
          <p:xfrm>
            <a:off x="8842554" y="3490752"/>
            <a:ext cx="333058" cy="410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91" name="Equation" r:id="rId13" imgW="164880" imgH="203040" progId="Equation.DSMT4">
                    <p:embed/>
                  </p:oleObj>
                </mc:Choice>
                <mc:Fallback>
                  <p:oleObj name="Equation" r:id="rId13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842554" y="3490752"/>
                          <a:ext cx="333058" cy="410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7C92AFB-8561-4E39-A025-EBA8E9183656}"/>
              </a:ext>
            </a:extLst>
          </p:cNvPr>
          <p:cNvGrpSpPr/>
          <p:nvPr/>
        </p:nvGrpSpPr>
        <p:grpSpPr>
          <a:xfrm>
            <a:off x="6383079" y="3914810"/>
            <a:ext cx="5808921" cy="871538"/>
            <a:chOff x="6383079" y="3914810"/>
            <a:chExt cx="5808921" cy="871538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BC8F425E-0DB7-48F0-8D80-BC5547D1C5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200448"/>
                </p:ext>
              </p:extLst>
            </p:nvPr>
          </p:nvGraphicFramePr>
          <p:xfrm>
            <a:off x="8948720" y="3914810"/>
            <a:ext cx="1873250" cy="87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92" name="Equation" r:id="rId15" imgW="927000" imgH="431640" progId="Equation.DSMT4">
                    <p:embed/>
                  </p:oleObj>
                </mc:Choice>
                <mc:Fallback>
                  <p:oleObj name="Equation" r:id="rId15" imgW="9270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948720" y="3914810"/>
                          <a:ext cx="1873250" cy="871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0489A01-7DCE-4B6D-9C0A-E0751BDB38EF}"/>
                </a:ext>
              </a:extLst>
            </p:cNvPr>
            <p:cNvSpPr txBox="1"/>
            <p:nvPr/>
          </p:nvSpPr>
          <p:spPr>
            <a:xfrm>
              <a:off x="6383079" y="4156704"/>
              <a:ext cx="580892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其次需选定 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窄细 束腰                            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fs 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脉冲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E13C765-49BD-403D-9FE4-AE1CF11E1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65716"/>
              </p:ext>
            </p:extLst>
          </p:nvPr>
        </p:nvGraphicFramePr>
        <p:xfrm>
          <a:off x="8101013" y="4703456"/>
          <a:ext cx="34877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93" name="Equation" r:id="rId17" imgW="1726920" imgH="228600" progId="Equation.DSMT4">
                  <p:embed/>
                </p:oleObj>
              </mc:Choice>
              <mc:Fallback>
                <p:oleObj name="Equation" r:id="rId17" imgW="1726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01013" y="4703456"/>
                        <a:ext cx="3487737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519F2C13-373B-484F-868E-EFC4645D2522}"/>
              </a:ext>
            </a:extLst>
          </p:cNvPr>
          <p:cNvSpPr txBox="1"/>
          <p:nvPr/>
        </p:nvSpPr>
        <p:spPr>
          <a:xfrm>
            <a:off x="4119716" y="5223504"/>
            <a:ext cx="7934632" cy="11726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该关系在束腰处，或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一个瑞利距离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内可能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，但会随着高斯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脉冲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在晶体内的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传播而超出限制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，因此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晶体长度有上限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；但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牺牲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会导致 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固定输出波长的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THz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降低，谱展宽，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THz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单色性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、强度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降低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DE6C811-912E-4F58-AB97-512F8BF4D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41982"/>
              </p:ext>
            </p:extLst>
          </p:nvPr>
        </p:nvGraphicFramePr>
        <p:xfrm>
          <a:off x="1954930" y="1818968"/>
          <a:ext cx="53625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94" name="Equation" r:id="rId19" imgW="2654280" imgH="419040" progId="Equation.DSMT4">
                  <p:embed/>
                </p:oleObj>
              </mc:Choice>
              <mc:Fallback>
                <p:oleObj name="Equation" r:id="rId19" imgW="265428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93EC3B6-46AE-43AB-AA7E-F31DAE4F0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4930" y="1818968"/>
                        <a:ext cx="5362575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EFDE41A-9838-470D-B3E5-50BA924B3B0A}"/>
              </a:ext>
            </a:extLst>
          </p:cNvPr>
          <p:cNvSpPr/>
          <p:nvPr/>
        </p:nvSpPr>
        <p:spPr>
          <a:xfrm>
            <a:off x="5923934" y="1818968"/>
            <a:ext cx="1027473" cy="845573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77B79575-1B15-41B8-8F45-CEB588A866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23812"/>
              </p:ext>
            </p:extLst>
          </p:nvPr>
        </p:nvGraphicFramePr>
        <p:xfrm>
          <a:off x="7575342" y="1717471"/>
          <a:ext cx="4540637" cy="102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95" name="Equation" r:id="rId21" imgW="2247840" imgH="507960" progId="Equation.DSMT4">
                  <p:embed/>
                </p:oleObj>
              </mc:Choice>
              <mc:Fallback>
                <p:oleObj name="Equation" r:id="rId21" imgW="2247840" imgH="5079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1C1BEF4-274D-4339-84E7-5B8F44895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5342" y="1717471"/>
                        <a:ext cx="4540637" cy="1026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A8EDCC41-7993-417B-A78A-AD8DA4F53861}"/>
              </a:ext>
            </a:extLst>
          </p:cNvPr>
          <p:cNvSpPr txBox="1"/>
          <p:nvPr/>
        </p:nvSpPr>
        <p:spPr>
          <a:xfrm>
            <a:off x="88489" y="1955590"/>
            <a:ext cx="1809135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向整流场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3BD9FBA-D84A-4D3D-88A9-CEE365C205CA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25" name="卷形: 垂直 24">
              <a:extLst>
                <a:ext uri="{FF2B5EF4-FFF2-40B4-BE49-F238E27FC236}">
                  <a16:creationId xmlns:a16="http://schemas.microsoft.com/office/drawing/2014/main" id="{B31B1B9F-DF37-43D0-8E12-DFF8A940EEA9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标题 1">
              <a:extLst>
                <a:ext uri="{FF2B5EF4-FFF2-40B4-BE49-F238E27FC236}">
                  <a16:creationId xmlns:a16="http://schemas.microsoft.com/office/drawing/2014/main" id="{6A7C19C5-36E3-41B6-98F5-76D81FC40A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43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76" name="Equation" r:id="rId4" imgW="457200" imgH="368280" progId="Equation.DSMT4">
                  <p:embed/>
                </p:oleObj>
              </mc:Choice>
              <mc:Fallback>
                <p:oleObj name="Equation" r:id="rId4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7950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1579FC-357C-43C9-9B92-B1DDABF4A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82" y="4359416"/>
            <a:ext cx="4463845" cy="20853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6177145-720C-4FC6-ADDD-7CABD13CFA2B}"/>
              </a:ext>
            </a:extLst>
          </p:cNvPr>
          <p:cNvGrpSpPr/>
          <p:nvPr/>
        </p:nvGrpSpPr>
        <p:grpSpPr>
          <a:xfrm>
            <a:off x="265471" y="2742228"/>
            <a:ext cx="11808542" cy="820282"/>
            <a:chOff x="157316" y="2722563"/>
            <a:chExt cx="11808542" cy="82028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49A03E-B439-484A-BDEE-804816574B9D}"/>
                </a:ext>
              </a:extLst>
            </p:cNvPr>
            <p:cNvSpPr txBox="1"/>
            <p:nvPr/>
          </p:nvSpPr>
          <p:spPr>
            <a:xfrm>
              <a:off x="157316" y="2924108"/>
              <a:ext cx="11808542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sinc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函数的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中心频率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为处，</a:t>
              </a:r>
              <a:r>
                <a:rPr lang="en-US" altLang="zh-CN" sz="20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sinc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已然达到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最大值 </a:t>
              </a:r>
              <a:r>
                <a:rPr lang="en-US" altLang="zh-CN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THz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幅值由 </a:t>
              </a:r>
              <a:r>
                <a: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ω</a:t>
              </a:r>
              <a:r>
                <a:rPr lang="en-US" altLang="zh-CN" sz="20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处包络幅值           决定。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B9E9645C-2925-4054-BB95-DFCE681EA3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6879" y="2722563"/>
            <a:ext cx="1256602" cy="820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777" name="Equation" r:id="rId7" imgW="622080" imgH="406080" progId="Equation.DSMT4">
                    <p:embed/>
                  </p:oleObj>
                </mc:Choice>
                <mc:Fallback>
                  <p:oleObj name="Equation" r:id="rId7" imgW="622080" imgH="40608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B9E9645C-2925-4054-BB95-DFCE681EA3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756879" y="2722563"/>
                          <a:ext cx="1256602" cy="8202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08A5693-D102-4C7B-B59E-FBD61EF55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20846"/>
              </p:ext>
            </p:extLst>
          </p:nvPr>
        </p:nvGraphicFramePr>
        <p:xfrm>
          <a:off x="828942" y="3613428"/>
          <a:ext cx="2513930" cy="89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78" name="Equation" r:id="rId9" imgW="1244520" imgH="444240" progId="Equation.DSMT4">
                  <p:embed/>
                </p:oleObj>
              </mc:Choice>
              <mc:Fallback>
                <p:oleObj name="Equation" r:id="rId9" imgW="1244520" imgH="4442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08A5693-D102-4C7B-B59E-FBD61EF552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8942" y="3613428"/>
                        <a:ext cx="2513930" cy="89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361B2CA-70C2-4592-A74D-DB3B47190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5025" y="3438525"/>
          <a:ext cx="30527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79" name="Equation" r:id="rId11" imgW="1511280" imgH="672840" progId="Equation.DSMT4">
                  <p:embed/>
                </p:oleObj>
              </mc:Choice>
              <mc:Fallback>
                <p:oleObj name="Equation" r:id="rId11" imgW="1511280" imgH="6728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361B2CA-70C2-4592-A74D-DB3B47190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75025" y="3438525"/>
                        <a:ext cx="3052763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0FA2C6-F2D5-4766-84CA-AE9A6809638B}"/>
              </a:ext>
            </a:extLst>
          </p:cNvPr>
          <p:cNvGrpSpPr/>
          <p:nvPr/>
        </p:nvGrpSpPr>
        <p:grpSpPr>
          <a:xfrm>
            <a:off x="6381412" y="3490752"/>
            <a:ext cx="5303747" cy="411250"/>
            <a:chOff x="6381412" y="3490752"/>
            <a:chExt cx="5303747" cy="41125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0F02C8D-C2A2-4844-9BB7-0FE273F198B9}"/>
                </a:ext>
              </a:extLst>
            </p:cNvPr>
            <p:cNvSpPr txBox="1"/>
            <p:nvPr/>
          </p:nvSpPr>
          <p:spPr>
            <a:xfrm>
              <a:off x="6381412" y="3501892"/>
              <a:ext cx="530374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首先需选定 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持续时间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短 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fs 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脉冲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2B5A23E0-3590-42C0-9F73-58222A6A8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2554" y="3490752"/>
            <a:ext cx="333058" cy="410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780" name="Equation" r:id="rId13" imgW="164880" imgH="203040" progId="Equation.DSMT4">
                    <p:embed/>
                  </p:oleObj>
                </mc:Choice>
                <mc:Fallback>
                  <p:oleObj name="Equation" r:id="rId13" imgW="164880" imgH="20304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2B5A23E0-3590-42C0-9F73-58222A6A87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842554" y="3490752"/>
                          <a:ext cx="333058" cy="410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7C92AFB-8561-4E39-A025-EBA8E9183656}"/>
              </a:ext>
            </a:extLst>
          </p:cNvPr>
          <p:cNvGrpSpPr/>
          <p:nvPr/>
        </p:nvGrpSpPr>
        <p:grpSpPr>
          <a:xfrm>
            <a:off x="6383079" y="3914810"/>
            <a:ext cx="5808921" cy="871538"/>
            <a:chOff x="6383079" y="3914810"/>
            <a:chExt cx="5808921" cy="871538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BC8F425E-0DB7-48F0-8D80-BC5547D1C5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48720" y="3914810"/>
            <a:ext cx="1873250" cy="87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781" name="Equation" r:id="rId15" imgW="927000" imgH="431640" progId="Equation.DSMT4">
                    <p:embed/>
                  </p:oleObj>
                </mc:Choice>
                <mc:Fallback>
                  <p:oleObj name="Equation" r:id="rId15" imgW="927000" imgH="4316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BC8F425E-0DB7-48F0-8D80-BC5547D1C5F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948720" y="3914810"/>
                          <a:ext cx="1873250" cy="871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0489A01-7DCE-4B6D-9C0A-E0751BDB38EF}"/>
                </a:ext>
              </a:extLst>
            </p:cNvPr>
            <p:cNvSpPr txBox="1"/>
            <p:nvPr/>
          </p:nvSpPr>
          <p:spPr>
            <a:xfrm>
              <a:off x="6383079" y="4156704"/>
              <a:ext cx="580892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其次需选定 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窄细 束腰                            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fs 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脉冲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E13C765-49BD-403D-9FE4-AE1CF11E1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00073"/>
              </p:ext>
            </p:extLst>
          </p:nvPr>
        </p:nvGraphicFramePr>
        <p:xfrm>
          <a:off x="5954765" y="4681012"/>
          <a:ext cx="5770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82" name="Equation" r:id="rId17" imgW="2857320" imgH="241200" progId="Equation.DSMT4">
                  <p:embed/>
                </p:oleObj>
              </mc:Choice>
              <mc:Fallback>
                <p:oleObj name="Equation" r:id="rId17" imgW="285732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E13C765-49BD-403D-9FE4-AE1CF11E1B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54765" y="4681012"/>
                        <a:ext cx="5770563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519F2C13-373B-484F-868E-EFC4645D2522}"/>
              </a:ext>
            </a:extLst>
          </p:cNvPr>
          <p:cNvSpPr txBox="1"/>
          <p:nvPr/>
        </p:nvSpPr>
        <p:spPr>
          <a:xfrm>
            <a:off x="4119716" y="5223504"/>
            <a:ext cx="7934632" cy="117269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该关系在束腰处，或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一个瑞利距离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内可能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，但会随着高斯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fs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脉冲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在晶体内的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传播而超出限制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，因此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晶体长度有上限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；但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牺牲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会导致 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固定输出波长的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THz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降低，谱展宽，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THz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单色性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、强度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降低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793296-F1CF-423C-AD93-42F0F3C3076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光束半径发散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限制了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，进而限制了 有效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数、脉冲功率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可避免此问题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4DD3357-7DEC-4E3C-A7FC-77698C060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41982"/>
              </p:ext>
            </p:extLst>
          </p:nvPr>
        </p:nvGraphicFramePr>
        <p:xfrm>
          <a:off x="1954930" y="1818968"/>
          <a:ext cx="53625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83" name="Equation" r:id="rId19" imgW="2654280" imgH="419040" progId="Equation.DSMT4">
                  <p:embed/>
                </p:oleObj>
              </mc:Choice>
              <mc:Fallback>
                <p:oleObj name="Equation" r:id="rId19" imgW="265428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93EC3B6-46AE-43AB-AA7E-F31DAE4F0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4930" y="1818968"/>
                        <a:ext cx="5362575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0A3D439-0BFA-431C-9739-0A6E43AAF4DB}"/>
              </a:ext>
            </a:extLst>
          </p:cNvPr>
          <p:cNvSpPr/>
          <p:nvPr/>
        </p:nvSpPr>
        <p:spPr>
          <a:xfrm>
            <a:off x="5923934" y="1818968"/>
            <a:ext cx="1027473" cy="845573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8B7030C-2B7E-4A88-A07B-9E6E62E67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23812"/>
              </p:ext>
            </p:extLst>
          </p:nvPr>
        </p:nvGraphicFramePr>
        <p:xfrm>
          <a:off x="7575342" y="1717471"/>
          <a:ext cx="4540637" cy="102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84" name="Equation" r:id="rId21" imgW="2247840" imgH="507960" progId="Equation.DSMT4">
                  <p:embed/>
                </p:oleObj>
              </mc:Choice>
              <mc:Fallback>
                <p:oleObj name="Equation" r:id="rId21" imgW="2247840" imgH="5079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1C1BEF4-274D-4339-84E7-5B8F44895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5342" y="1717471"/>
                        <a:ext cx="4540637" cy="1026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D5486365-8AD9-4DCC-AA07-45D0B810D226}"/>
              </a:ext>
            </a:extLst>
          </p:cNvPr>
          <p:cNvSpPr txBox="1"/>
          <p:nvPr/>
        </p:nvSpPr>
        <p:spPr>
          <a:xfrm>
            <a:off x="88489" y="1955590"/>
            <a:ext cx="1809135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向整流场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15A5338-3682-4FC3-A086-D54FDBCC6A7D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33" name="卷形: 垂直 32">
              <a:extLst>
                <a:ext uri="{FF2B5EF4-FFF2-40B4-BE49-F238E27FC236}">
                  <a16:creationId xmlns:a16="http://schemas.microsoft.com/office/drawing/2014/main" id="{8F16DD02-CF94-4017-980B-A1DE82459396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标题 1">
              <a:extLst>
                <a:ext uri="{FF2B5EF4-FFF2-40B4-BE49-F238E27FC236}">
                  <a16:creationId xmlns:a16="http://schemas.microsoft.com/office/drawing/2014/main" id="{E71AC1E4-1F99-426A-B599-713C6BB59ED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44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3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62727EB-9B5F-4EBF-B281-29E7A2A9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6" y="2682063"/>
            <a:ext cx="5004619" cy="36619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59" name="Equation" r:id="rId5" imgW="457200" imgH="368280" progId="Equation.DSMT4">
                  <p:embed/>
                </p:oleObj>
              </mc:Choice>
              <mc:Fallback>
                <p:oleObj name="Equation" r:id="rId5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7950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1579FC-357C-43C9-9B92-B1DDABF4A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4778379"/>
            <a:ext cx="3524250" cy="164636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8793296-F1CF-423C-AD93-42F0F3C3076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通过设计 域 分布，可得预定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时域波形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[63]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非周期极化 的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就利用了这点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24BE01B-D346-4B88-B4E8-641E1D5B2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68927"/>
              </p:ext>
            </p:extLst>
          </p:nvPr>
        </p:nvGraphicFramePr>
        <p:xfrm>
          <a:off x="3036122" y="1973263"/>
          <a:ext cx="57229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0" name="Equation" r:id="rId8" imgW="2831760" imgH="266400" progId="Equation.DSMT4">
                  <p:embed/>
                </p:oleObj>
              </mc:Choice>
              <mc:Fallback>
                <p:oleObj name="Equation" r:id="rId8" imgW="2831760" imgH="2664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93EC3B6-46AE-43AB-AA7E-F31DAE4F0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36122" y="1973263"/>
                        <a:ext cx="5722938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4EFA28D-F2C9-4485-95D1-5742DFA80B4B}"/>
              </a:ext>
            </a:extLst>
          </p:cNvPr>
          <p:cNvSpPr/>
          <p:nvPr/>
        </p:nvSpPr>
        <p:spPr>
          <a:xfrm>
            <a:off x="6907165" y="1976284"/>
            <a:ext cx="408036" cy="521109"/>
          </a:xfrm>
          <a:prstGeom prst="round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3F3EE79-1A81-4F45-985D-D782D14E620C}"/>
              </a:ext>
            </a:extLst>
          </p:cNvPr>
          <p:cNvSpPr txBox="1"/>
          <p:nvPr/>
        </p:nvSpPr>
        <p:spPr>
          <a:xfrm>
            <a:off x="203006" y="1955768"/>
            <a:ext cx="2762250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逆变换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时域形式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B76E345-5743-4C46-85C1-693C6A6C0CCF}"/>
              </a:ext>
            </a:extLst>
          </p:cNvPr>
          <p:cNvSpPr/>
          <p:nvPr/>
        </p:nvSpPr>
        <p:spPr>
          <a:xfrm>
            <a:off x="4267200" y="1976284"/>
            <a:ext cx="339214" cy="526025"/>
          </a:xfrm>
          <a:prstGeom prst="roundRect">
            <a:avLst/>
          </a:prstGeom>
          <a:solidFill>
            <a:srgbClr val="7030A0">
              <a:alpha val="1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2BD7947-63A7-4F14-BDB2-89A91B5ABD7D}"/>
              </a:ext>
            </a:extLst>
          </p:cNvPr>
          <p:cNvGrpSpPr/>
          <p:nvPr/>
        </p:nvGrpSpPr>
        <p:grpSpPr>
          <a:xfrm>
            <a:off x="4237491" y="3333135"/>
            <a:ext cx="670746" cy="1877962"/>
            <a:chOff x="4257369" y="3333135"/>
            <a:chExt cx="670746" cy="1877962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12062B2-8F06-4680-89B2-DCC780A2B126}"/>
                </a:ext>
              </a:extLst>
            </p:cNvPr>
            <p:cNvSpPr/>
            <p:nvPr/>
          </p:nvSpPr>
          <p:spPr>
            <a:xfrm>
              <a:off x="4547419" y="3780502"/>
              <a:ext cx="339214" cy="408040"/>
            </a:xfrm>
            <a:prstGeom prst="roundRect">
              <a:avLst/>
            </a:prstGeom>
            <a:solidFill>
              <a:srgbClr val="7030A0">
                <a:alpha val="1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35C6BC55-31A7-4F4E-92F9-69820760AF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665401"/>
                </p:ext>
              </p:extLst>
            </p:nvPr>
          </p:nvGraphicFramePr>
          <p:xfrm>
            <a:off x="4517974" y="3778096"/>
            <a:ext cx="410141" cy="410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561" name="Equation" r:id="rId10" imgW="203040" imgH="203040" progId="Equation.DSMT4">
                    <p:embed/>
                  </p:oleObj>
                </mc:Choice>
                <mc:Fallback>
                  <p:oleObj name="Equation" r:id="rId10" imgW="203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17974" y="3778096"/>
                          <a:ext cx="410141" cy="410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5F2B8348-53B0-44CA-AC56-0CDB9D9F2045}"/>
                </a:ext>
              </a:extLst>
            </p:cNvPr>
            <p:cNvSpPr/>
            <p:nvPr/>
          </p:nvSpPr>
          <p:spPr>
            <a:xfrm>
              <a:off x="4257369" y="3333135"/>
              <a:ext cx="235973" cy="1877962"/>
            </a:xfrm>
            <a:prstGeom prst="rightBrace">
              <a:avLst>
                <a:gd name="adj1" fmla="val 69446"/>
                <a:gd name="adj2" fmla="val 35864"/>
              </a:avLst>
            </a:prstGeom>
            <a:ln w="1905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E1316D4-AEBC-4C3E-ADDA-C7B9E42CC7ED}"/>
              </a:ext>
            </a:extLst>
          </p:cNvPr>
          <p:cNvGrpSpPr/>
          <p:nvPr/>
        </p:nvGrpSpPr>
        <p:grpSpPr>
          <a:xfrm>
            <a:off x="1376516" y="5240599"/>
            <a:ext cx="2831692" cy="606680"/>
            <a:chOff x="1376516" y="5240599"/>
            <a:chExt cx="2831692" cy="606680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4E1C23A-DDD9-423F-AA15-F0C39EDEC4B8}"/>
                </a:ext>
              </a:extLst>
            </p:cNvPr>
            <p:cNvSpPr/>
            <p:nvPr/>
          </p:nvSpPr>
          <p:spPr>
            <a:xfrm>
              <a:off x="3008671" y="5476567"/>
              <a:ext cx="427704" cy="32446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0854A9AB-847E-4C53-AB34-870B6152E7D3}"/>
                </a:ext>
              </a:extLst>
            </p:cNvPr>
            <p:cNvSpPr/>
            <p:nvPr/>
          </p:nvSpPr>
          <p:spPr>
            <a:xfrm rot="5400000">
              <a:off x="2689124" y="3927991"/>
              <a:ext cx="206475" cy="2831692"/>
            </a:xfrm>
            <a:prstGeom prst="rightBrace">
              <a:avLst>
                <a:gd name="adj1" fmla="val 69446"/>
                <a:gd name="adj2" fmla="val 33680"/>
              </a:avLst>
            </a:prstGeom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E8B729CA-BF10-43B2-8A94-63BF39E071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4092772"/>
                </p:ext>
              </p:extLst>
            </p:nvPr>
          </p:nvGraphicFramePr>
          <p:xfrm>
            <a:off x="2992376" y="5385507"/>
            <a:ext cx="487224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562" name="Equation" r:id="rId12" imgW="241200" imgH="228600" progId="Equation.DSMT4">
                    <p:embed/>
                  </p:oleObj>
                </mc:Choice>
                <mc:Fallback>
                  <p:oleObj name="Equation" r:id="rId12" imgW="241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92376" y="5385507"/>
                          <a:ext cx="487224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966C545-5A33-4464-A45F-FC70F84CC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16584"/>
              </p:ext>
            </p:extLst>
          </p:nvPr>
        </p:nvGraphicFramePr>
        <p:xfrm>
          <a:off x="5047429" y="2657476"/>
          <a:ext cx="1672035" cy="217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3" name="Equation" r:id="rId14" imgW="1002960" imgH="1307880" progId="Equation.DSMT4">
                  <p:embed/>
                </p:oleObj>
              </mc:Choice>
              <mc:Fallback>
                <p:oleObj name="Equation" r:id="rId14" imgW="100296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47429" y="2657476"/>
                        <a:ext cx="1672035" cy="2179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F8D4B6A-DCC6-45C2-B82D-5F42EDB674EF}"/>
              </a:ext>
            </a:extLst>
          </p:cNvPr>
          <p:cNvSpPr/>
          <p:nvPr/>
        </p:nvSpPr>
        <p:spPr>
          <a:xfrm>
            <a:off x="8991600" y="5172075"/>
            <a:ext cx="276225" cy="1181100"/>
          </a:xfrm>
          <a:prstGeom prst="roundRect">
            <a:avLst/>
          </a:prstGeom>
          <a:solidFill>
            <a:srgbClr val="2F528F">
              <a:alpha val="10000"/>
            </a:srgbClr>
          </a:solidFill>
          <a:ln w="254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6DD25DE-4C77-46AB-B81E-425E90F34076}"/>
              </a:ext>
            </a:extLst>
          </p:cNvPr>
          <p:cNvSpPr/>
          <p:nvPr/>
        </p:nvSpPr>
        <p:spPr>
          <a:xfrm>
            <a:off x="4124325" y="3048001"/>
            <a:ext cx="104775" cy="2562224"/>
          </a:xfrm>
          <a:prstGeom prst="roundRect">
            <a:avLst/>
          </a:prstGeom>
          <a:solidFill>
            <a:srgbClr val="2F528F">
              <a:alpha val="10000"/>
            </a:srgbClr>
          </a:solidFill>
          <a:ln w="254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F77E143-1567-44F9-8691-651F684A81D6}"/>
              </a:ext>
            </a:extLst>
          </p:cNvPr>
          <p:cNvSpPr txBox="1"/>
          <p:nvPr/>
        </p:nvSpPr>
        <p:spPr>
          <a:xfrm>
            <a:off x="5304935" y="5131450"/>
            <a:ext cx="3386781" cy="707886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ppLN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结构 中的每一个 域 ，发出一个半周期的窄带脉冲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1FA0FAB-C446-499C-B05D-A82E7527DA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87274"/>
              </p:ext>
            </p:extLst>
          </p:nvPr>
        </p:nvGraphicFramePr>
        <p:xfrm>
          <a:off x="7435900" y="3897313"/>
          <a:ext cx="46942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4" name="Equation" r:id="rId16" imgW="2323800" imgH="431640" progId="Equation.DSMT4">
                  <p:embed/>
                </p:oleObj>
              </mc:Choice>
              <mc:Fallback>
                <p:oleObj name="Equation" r:id="rId16" imgW="2323800" imgH="43164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6C2D5742-851C-45E6-84B1-2C362EA587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35900" y="3897313"/>
                        <a:ext cx="4694237" cy="871537"/>
                      </a:xfrm>
                      <a:prstGeom prst="rect">
                        <a:avLst/>
                      </a:prstGeom>
                      <a:ln w="19050">
                        <a:solidFill>
                          <a:srgbClr val="2F528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4B6D3057-E7A0-4E22-A9BA-E2464D1E8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877632"/>
              </p:ext>
            </p:extLst>
          </p:nvPr>
        </p:nvGraphicFramePr>
        <p:xfrm>
          <a:off x="8763486" y="804173"/>
          <a:ext cx="2741760" cy="287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5" name="Equation" r:id="rId18" imgW="1612800" imgH="1688760" progId="Equation.DSMT4">
                  <p:embed/>
                </p:oleObj>
              </mc:Choice>
              <mc:Fallback>
                <p:oleObj name="Equation" r:id="rId18" imgW="1612800" imgH="16887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80EDB1-83BD-4922-899E-CE39D0CAB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763486" y="804173"/>
                        <a:ext cx="2741760" cy="2870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A54F2724-6841-4045-8C35-3EBD476DF7B9}"/>
              </a:ext>
            </a:extLst>
          </p:cNvPr>
          <p:cNvSpPr/>
          <p:nvPr/>
        </p:nvSpPr>
        <p:spPr>
          <a:xfrm>
            <a:off x="8908029" y="3210016"/>
            <a:ext cx="356551" cy="357149"/>
          </a:xfrm>
          <a:prstGeom prst="round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FE6B265-7B91-49DA-B17F-5CE7E0FE55EF}"/>
              </a:ext>
            </a:extLst>
          </p:cNvPr>
          <p:cNvSpPr/>
          <p:nvPr/>
        </p:nvSpPr>
        <p:spPr>
          <a:xfrm>
            <a:off x="8892495" y="974690"/>
            <a:ext cx="335589" cy="367196"/>
          </a:xfrm>
          <a:prstGeom prst="roundRect">
            <a:avLst/>
          </a:prstGeom>
          <a:solidFill>
            <a:srgbClr val="7030A0">
              <a:alpha val="1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83292DE-8958-427B-AD63-139A42FF2FBC}"/>
              </a:ext>
            </a:extLst>
          </p:cNvPr>
          <p:cNvSpPr txBox="1"/>
          <p:nvPr/>
        </p:nvSpPr>
        <p:spPr>
          <a:xfrm>
            <a:off x="10402961" y="2996621"/>
            <a:ext cx="1730045" cy="7078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脉冲穿过晶体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的用时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A38D688-B19E-4FC5-8EA4-68A4EA14CA3A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31" name="卷形: 垂直 30">
              <a:extLst>
                <a:ext uri="{FF2B5EF4-FFF2-40B4-BE49-F238E27FC236}">
                  <a16:creationId xmlns:a16="http://schemas.microsoft.com/office/drawing/2014/main" id="{E17F293E-B022-41FB-AF45-F171D370FB38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标题 1">
              <a:extLst>
                <a:ext uri="{FF2B5EF4-FFF2-40B4-BE49-F238E27FC236}">
                  <a16:creationId xmlns:a16="http://schemas.microsoft.com/office/drawing/2014/main" id="{D70A8174-A4F1-47A5-8BC6-4170783E49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45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204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47" grpId="0" animBg="1"/>
      <p:bldP spid="48" grpId="0" animBg="1"/>
      <p:bldP spid="51" grpId="0" animBg="1"/>
      <p:bldP spid="58" grpId="0" animBg="1"/>
      <p:bldP spid="59" grpId="0" animBg="1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D2AD5C0-6D87-46ED-8AF5-588AAFCBF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858669"/>
              </p:ext>
            </p:extLst>
          </p:nvPr>
        </p:nvGraphicFramePr>
        <p:xfrm>
          <a:off x="5067865" y="2581839"/>
          <a:ext cx="3449416" cy="239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08" name="Equation" r:id="rId4" imgW="2527200" imgH="1752480" progId="Equation.DSMT4">
                  <p:embed/>
                </p:oleObj>
              </mc:Choice>
              <mc:Fallback>
                <p:oleObj name="Equation" r:id="rId4" imgW="2527200" imgH="1752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7865" y="2581839"/>
                        <a:ext cx="3449416" cy="2393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C62727EB-9B5F-4EBF-B281-29E7A2A9C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6" y="2682063"/>
            <a:ext cx="5004619" cy="36619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09" name="Equation" r:id="rId7" imgW="457200" imgH="368280" progId="Equation.DSMT4">
                  <p:embed/>
                </p:oleObj>
              </mc:Choice>
              <mc:Fallback>
                <p:oleObj name="Equation" r:id="rId7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7950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1579FC-357C-43C9-9B92-B1DDABF4A1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4778379"/>
            <a:ext cx="3524250" cy="164636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8793296-F1CF-423C-AD93-42F0F3C3076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通过设计 域 分布，可得预定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时域波形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[63]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非周期极化 的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就利用了这点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24BE01B-D346-4B88-B4E8-641E1D5B2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6122" y="1973263"/>
          <a:ext cx="57229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0" name="Equation" r:id="rId10" imgW="2831760" imgH="266400" progId="Equation.DSMT4">
                  <p:embed/>
                </p:oleObj>
              </mc:Choice>
              <mc:Fallback>
                <p:oleObj name="Equation" r:id="rId10" imgW="2831760" imgH="2664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824BE01B-D346-4B88-B4E8-641E1D5B2D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6122" y="1973263"/>
                        <a:ext cx="5722938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4EFA28D-F2C9-4485-95D1-5742DFA80B4B}"/>
              </a:ext>
            </a:extLst>
          </p:cNvPr>
          <p:cNvSpPr/>
          <p:nvPr/>
        </p:nvSpPr>
        <p:spPr>
          <a:xfrm>
            <a:off x="6907165" y="1976284"/>
            <a:ext cx="408036" cy="521109"/>
          </a:xfrm>
          <a:prstGeom prst="round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3F3EE79-1A81-4F45-985D-D782D14E620C}"/>
              </a:ext>
            </a:extLst>
          </p:cNvPr>
          <p:cNvSpPr txBox="1"/>
          <p:nvPr/>
        </p:nvSpPr>
        <p:spPr>
          <a:xfrm>
            <a:off x="203006" y="1955768"/>
            <a:ext cx="2762250" cy="47666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逆变换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时域形式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B80EDB1-83BD-4922-899E-CE39D0CAB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92022"/>
              </p:ext>
            </p:extLst>
          </p:nvPr>
        </p:nvGraphicFramePr>
        <p:xfrm>
          <a:off x="8763486" y="804173"/>
          <a:ext cx="2741760" cy="287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1" name="Equation" r:id="rId12" imgW="1612800" imgH="1688760" progId="Equation.DSMT4">
                  <p:embed/>
                </p:oleObj>
              </mc:Choice>
              <mc:Fallback>
                <p:oleObj name="Equation" r:id="rId12" imgW="1612800" imgH="16887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80EDB1-83BD-4922-899E-CE39D0CAB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63486" y="804173"/>
                        <a:ext cx="2741760" cy="2870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B76E345-5743-4C46-85C1-693C6A6C0CCF}"/>
              </a:ext>
            </a:extLst>
          </p:cNvPr>
          <p:cNvSpPr/>
          <p:nvPr/>
        </p:nvSpPr>
        <p:spPr>
          <a:xfrm>
            <a:off x="4267200" y="1976284"/>
            <a:ext cx="339214" cy="526025"/>
          </a:xfrm>
          <a:prstGeom prst="roundRect">
            <a:avLst/>
          </a:prstGeom>
          <a:solidFill>
            <a:srgbClr val="7030A0">
              <a:alpha val="1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76F324F-2F59-4DF9-A3A4-73FC94E468B2}"/>
              </a:ext>
            </a:extLst>
          </p:cNvPr>
          <p:cNvSpPr/>
          <p:nvPr/>
        </p:nvSpPr>
        <p:spPr>
          <a:xfrm>
            <a:off x="8908029" y="3210016"/>
            <a:ext cx="356551" cy="357149"/>
          </a:xfrm>
          <a:prstGeom prst="round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B77C488-E1FD-428B-8130-060A826C736C}"/>
              </a:ext>
            </a:extLst>
          </p:cNvPr>
          <p:cNvSpPr/>
          <p:nvPr/>
        </p:nvSpPr>
        <p:spPr>
          <a:xfrm>
            <a:off x="8892495" y="974690"/>
            <a:ext cx="335589" cy="367196"/>
          </a:xfrm>
          <a:prstGeom prst="roundRect">
            <a:avLst/>
          </a:prstGeom>
          <a:solidFill>
            <a:srgbClr val="7030A0">
              <a:alpha val="1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2BD7947-63A7-4F14-BDB2-89A91B5ABD7D}"/>
              </a:ext>
            </a:extLst>
          </p:cNvPr>
          <p:cNvGrpSpPr/>
          <p:nvPr/>
        </p:nvGrpSpPr>
        <p:grpSpPr>
          <a:xfrm>
            <a:off x="4237491" y="3333135"/>
            <a:ext cx="670746" cy="1877962"/>
            <a:chOff x="4257369" y="3333135"/>
            <a:chExt cx="670746" cy="1877962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12062B2-8F06-4680-89B2-DCC780A2B126}"/>
                </a:ext>
              </a:extLst>
            </p:cNvPr>
            <p:cNvSpPr/>
            <p:nvPr/>
          </p:nvSpPr>
          <p:spPr>
            <a:xfrm>
              <a:off x="4547419" y="3780502"/>
              <a:ext cx="339214" cy="408040"/>
            </a:xfrm>
            <a:prstGeom prst="roundRect">
              <a:avLst/>
            </a:prstGeom>
            <a:solidFill>
              <a:srgbClr val="7030A0">
                <a:alpha val="1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35C6BC55-31A7-4F4E-92F9-69820760AF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7974" y="3778096"/>
            <a:ext cx="410141" cy="410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12" name="Equation" r:id="rId14" imgW="203040" imgH="203040" progId="Equation.DSMT4">
                    <p:embed/>
                  </p:oleObj>
                </mc:Choice>
                <mc:Fallback>
                  <p:oleObj name="Equation" r:id="rId14" imgW="203040" imgH="20304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35C6BC55-31A7-4F4E-92F9-69820760AF5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17974" y="3778096"/>
                          <a:ext cx="410141" cy="410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5F2B8348-53B0-44CA-AC56-0CDB9D9F2045}"/>
                </a:ext>
              </a:extLst>
            </p:cNvPr>
            <p:cNvSpPr/>
            <p:nvPr/>
          </p:nvSpPr>
          <p:spPr>
            <a:xfrm>
              <a:off x="4257369" y="3333135"/>
              <a:ext cx="235973" cy="1877962"/>
            </a:xfrm>
            <a:prstGeom prst="rightBrace">
              <a:avLst>
                <a:gd name="adj1" fmla="val 69446"/>
                <a:gd name="adj2" fmla="val 35864"/>
              </a:avLst>
            </a:prstGeom>
            <a:ln w="19050" cap="rnd">
              <a:solidFill>
                <a:srgbClr val="7030A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E1316D4-AEBC-4C3E-ADDA-C7B9E42CC7ED}"/>
              </a:ext>
            </a:extLst>
          </p:cNvPr>
          <p:cNvGrpSpPr/>
          <p:nvPr/>
        </p:nvGrpSpPr>
        <p:grpSpPr>
          <a:xfrm>
            <a:off x="1376516" y="5240599"/>
            <a:ext cx="2831692" cy="606680"/>
            <a:chOff x="1376516" y="5240599"/>
            <a:chExt cx="2831692" cy="606680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4E1C23A-DDD9-423F-AA15-F0C39EDEC4B8}"/>
                </a:ext>
              </a:extLst>
            </p:cNvPr>
            <p:cNvSpPr/>
            <p:nvPr/>
          </p:nvSpPr>
          <p:spPr>
            <a:xfrm>
              <a:off x="3008671" y="5476567"/>
              <a:ext cx="427704" cy="32446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0854A9AB-847E-4C53-AB34-870B6152E7D3}"/>
                </a:ext>
              </a:extLst>
            </p:cNvPr>
            <p:cNvSpPr/>
            <p:nvPr/>
          </p:nvSpPr>
          <p:spPr>
            <a:xfrm rot="5400000">
              <a:off x="2689124" y="3927991"/>
              <a:ext cx="206475" cy="2831692"/>
            </a:xfrm>
            <a:prstGeom prst="rightBrace">
              <a:avLst>
                <a:gd name="adj1" fmla="val 69446"/>
                <a:gd name="adj2" fmla="val 33680"/>
              </a:avLst>
            </a:prstGeom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E8B729CA-BF10-43B2-8A94-63BF39E071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2376" y="5385507"/>
            <a:ext cx="487224" cy="46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13" name="Equation" r:id="rId16" imgW="241200" imgH="228600" progId="Equation.DSMT4">
                    <p:embed/>
                  </p:oleObj>
                </mc:Choice>
                <mc:Fallback>
                  <p:oleObj name="Equation" r:id="rId16" imgW="241200" imgH="22860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E8B729CA-BF10-43B2-8A94-63BF39E071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92376" y="5385507"/>
                          <a:ext cx="487224" cy="461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1EE0A30D-1608-4969-BC86-6E2EBE99EAA7}"/>
              </a:ext>
            </a:extLst>
          </p:cNvPr>
          <p:cNvSpPr txBox="1"/>
          <p:nvPr/>
        </p:nvSpPr>
        <p:spPr>
          <a:xfrm>
            <a:off x="10402961" y="2996621"/>
            <a:ext cx="1730045" cy="7078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脉冲穿过晶体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的用时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F8D4B6A-DCC6-45C2-B82D-5F42EDB674EF}"/>
              </a:ext>
            </a:extLst>
          </p:cNvPr>
          <p:cNvSpPr/>
          <p:nvPr/>
        </p:nvSpPr>
        <p:spPr>
          <a:xfrm>
            <a:off x="8991600" y="5172075"/>
            <a:ext cx="276225" cy="1181100"/>
          </a:xfrm>
          <a:prstGeom prst="roundRect">
            <a:avLst/>
          </a:prstGeom>
          <a:solidFill>
            <a:srgbClr val="2F528F">
              <a:alpha val="10000"/>
            </a:srgbClr>
          </a:solidFill>
          <a:ln w="254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6DD25DE-4C77-46AB-B81E-425E90F34076}"/>
              </a:ext>
            </a:extLst>
          </p:cNvPr>
          <p:cNvSpPr/>
          <p:nvPr/>
        </p:nvSpPr>
        <p:spPr>
          <a:xfrm>
            <a:off x="4124325" y="3048001"/>
            <a:ext cx="104775" cy="2562224"/>
          </a:xfrm>
          <a:prstGeom prst="roundRect">
            <a:avLst/>
          </a:prstGeom>
          <a:solidFill>
            <a:srgbClr val="2F528F">
              <a:alpha val="10000"/>
            </a:srgbClr>
          </a:solidFill>
          <a:ln w="254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F77E143-1567-44F9-8691-651F684A81D6}"/>
              </a:ext>
            </a:extLst>
          </p:cNvPr>
          <p:cNvSpPr txBox="1"/>
          <p:nvPr/>
        </p:nvSpPr>
        <p:spPr>
          <a:xfrm>
            <a:off x="5304935" y="5131450"/>
            <a:ext cx="3386781" cy="707886"/>
          </a:xfrm>
          <a:prstGeom prst="rect">
            <a:avLst/>
          </a:prstGeom>
          <a:noFill/>
          <a:ln w="19050"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ppLN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结构 中的每一个 域 ，发出一个半周期的窄带脉冲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7CE9F5B6-13EB-4649-93B6-935B3B7C8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949941"/>
              </p:ext>
            </p:extLst>
          </p:nvPr>
        </p:nvGraphicFramePr>
        <p:xfrm>
          <a:off x="7435900" y="3897313"/>
          <a:ext cx="46942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4" name="Equation" r:id="rId18" imgW="2323800" imgH="431640" progId="Equation.DSMT4">
                  <p:embed/>
                </p:oleObj>
              </mc:Choice>
              <mc:Fallback>
                <p:oleObj name="Equation" r:id="rId18" imgW="2323800" imgH="43164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B1FA0FAB-C446-499C-B05D-A82E7527DA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35900" y="3897313"/>
                        <a:ext cx="4694237" cy="871537"/>
                      </a:xfrm>
                      <a:prstGeom prst="rect">
                        <a:avLst/>
                      </a:prstGeom>
                      <a:ln w="19050">
                        <a:solidFill>
                          <a:srgbClr val="2F528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CD3C63-96AB-4B0A-9292-BF6E93E13DEA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33" name="卷形: 垂直 32">
              <a:extLst>
                <a:ext uri="{FF2B5EF4-FFF2-40B4-BE49-F238E27FC236}">
                  <a16:creationId xmlns:a16="http://schemas.microsoft.com/office/drawing/2014/main" id="{05274C39-4DBF-476A-B49D-5A123C25F483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标题 1">
              <a:extLst>
                <a:ext uri="{FF2B5EF4-FFF2-40B4-BE49-F238E27FC236}">
                  <a16:creationId xmlns:a16="http://schemas.microsoft.com/office/drawing/2014/main" id="{C49B5AC8-9F24-4C6D-8DF3-128C1CC366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46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32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非周期极化 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50366"/>
              </p:ext>
            </p:extLst>
          </p:nvPr>
        </p:nvGraphicFramePr>
        <p:xfrm>
          <a:off x="5805742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12" name="Equation" r:id="rId4" imgW="457200" imgH="368280" progId="Equation.DSMT4">
                  <p:embed/>
                </p:oleObj>
              </mc:Choice>
              <mc:Fallback>
                <p:oleObj name="Equation" r:id="rId4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742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C8793296-F1CF-423C-AD93-42F0F3C3076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 先退化到 均匀 再进化到 非周期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单独对每个 域 发出的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计算并求和</a:t>
            </a:r>
          </a:p>
        </p:txBody>
      </p:sp>
      <p:pic>
        <p:nvPicPr>
          <p:cNvPr id="31" name="图片 30" descr="图示&#10;&#10;描述已自动生成">
            <a:extLst>
              <a:ext uri="{FF2B5EF4-FFF2-40B4-BE49-F238E27FC236}">
                <a16:creationId xmlns:a16="http://schemas.microsoft.com/office/drawing/2014/main" id="{E839BBEE-ED9E-458F-BD83-A35A31D8C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2300"/>
            <a:ext cx="3864077" cy="1908017"/>
          </a:xfrm>
          <a:prstGeom prst="rect">
            <a:avLst/>
          </a:prstGeom>
        </p:spPr>
      </p:pic>
      <p:pic>
        <p:nvPicPr>
          <p:cNvPr id="32" name="图片 31" descr="图示&#10;&#10;描述已自动生成">
            <a:extLst>
              <a:ext uri="{FF2B5EF4-FFF2-40B4-BE49-F238E27FC236}">
                <a16:creationId xmlns:a16="http://schemas.microsoft.com/office/drawing/2014/main" id="{1D6F0F52-C203-4D2C-93E8-A72CF87ECA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2" y="1706454"/>
            <a:ext cx="3876609" cy="181097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834014-283A-4406-96FA-DF8585A1E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504375"/>
              </p:ext>
            </p:extLst>
          </p:nvPr>
        </p:nvGraphicFramePr>
        <p:xfrm>
          <a:off x="3956050" y="2111375"/>
          <a:ext cx="79771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13" name="Equation" r:id="rId8" imgW="3949560" imgH="431640" progId="Equation.DSMT4">
                  <p:embed/>
                </p:oleObj>
              </mc:Choice>
              <mc:Fallback>
                <p:oleObj name="Equation" r:id="rId8" imgW="3949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6050" y="2111375"/>
                        <a:ext cx="7977188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87EDB445-6B9C-4C33-80AA-66C9969B8758}"/>
              </a:ext>
            </a:extLst>
          </p:cNvPr>
          <p:cNvGrpSpPr/>
          <p:nvPr/>
        </p:nvGrpSpPr>
        <p:grpSpPr>
          <a:xfrm>
            <a:off x="358426" y="4004852"/>
            <a:ext cx="3111533" cy="427011"/>
            <a:chOff x="1942863" y="3093524"/>
            <a:chExt cx="4350460" cy="597034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F5DBD38-DC86-4273-8621-A39855C92675}"/>
                </a:ext>
              </a:extLst>
            </p:cNvPr>
            <p:cNvCxnSpPr>
              <a:cxnSpLocks/>
            </p:cNvCxnSpPr>
            <p:nvPr/>
          </p:nvCxnSpPr>
          <p:spPr>
            <a:xfrm>
              <a:off x="1942863" y="3093524"/>
              <a:ext cx="372476" cy="0"/>
            </a:xfrm>
            <a:prstGeom prst="line">
              <a:avLst/>
            </a:prstGeom>
            <a:ln w="60325">
              <a:solidFill>
                <a:srgbClr val="D5D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4E57280-C749-4F57-ACA0-EBF7E7510208}"/>
                </a:ext>
              </a:extLst>
            </p:cNvPr>
            <p:cNvSpPr/>
            <p:nvPr/>
          </p:nvSpPr>
          <p:spPr>
            <a:xfrm>
              <a:off x="1979863" y="3297877"/>
              <a:ext cx="3069143" cy="392681"/>
            </a:xfrm>
            <a:prstGeom prst="rect">
              <a:avLst/>
            </a:prstGeom>
            <a:solidFill>
              <a:srgbClr val="BEBFC1"/>
            </a:solidFill>
            <a:ln w="0">
              <a:noFill/>
            </a:ln>
            <a:scene3d>
              <a:camera prst="obliqueTopRight">
                <a:rot lat="21360000" lon="0" rev="0"/>
              </a:camera>
              <a:lightRig rig="balanced" dir="t"/>
            </a:scene3d>
            <a:sp3d extrusionH="4445000" contourW="25400" prstMaterial="matte">
              <a:bevelT w="0" h="0"/>
              <a:bevelB w="0" h="0"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0209577-C6B1-4C43-B459-4B4854C15FD6}"/>
                </a:ext>
              </a:extLst>
            </p:cNvPr>
            <p:cNvCxnSpPr>
              <a:cxnSpLocks/>
            </p:cNvCxnSpPr>
            <p:nvPr/>
          </p:nvCxnSpPr>
          <p:spPr>
            <a:xfrm>
              <a:off x="5567047" y="3098525"/>
              <a:ext cx="726276" cy="0"/>
            </a:xfrm>
            <a:prstGeom prst="line">
              <a:avLst/>
            </a:prstGeom>
            <a:ln w="60325">
              <a:solidFill>
                <a:srgbClr val="D5D6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D19B62B-498C-4F70-9F10-44797251D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660663"/>
              </p:ext>
            </p:extLst>
          </p:nvPr>
        </p:nvGraphicFramePr>
        <p:xfrm>
          <a:off x="3951169" y="3389276"/>
          <a:ext cx="6618247" cy="120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14" name="Equation" r:id="rId10" imgW="3276360" imgH="596880" progId="Equation.DSMT4">
                  <p:embed/>
                </p:oleObj>
              </mc:Choice>
              <mc:Fallback>
                <p:oleObj name="Equation" r:id="rId10" imgW="327636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1169" y="3389276"/>
                        <a:ext cx="6618247" cy="1205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71F65BD-B613-40E2-8892-9B5A14A75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743671"/>
              </p:ext>
            </p:extLst>
          </p:nvPr>
        </p:nvGraphicFramePr>
        <p:xfrm>
          <a:off x="3954463" y="4887913"/>
          <a:ext cx="80295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15" name="Equation" r:id="rId12" imgW="3974760" imgH="622080" progId="Equation.DSMT4">
                  <p:embed/>
                </p:oleObj>
              </mc:Choice>
              <mc:Fallback>
                <p:oleObj name="Equation" r:id="rId12" imgW="39747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54463" y="4887913"/>
                        <a:ext cx="8029575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08421DA-7C17-4E84-9230-27977A8DA2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774" y="4470134"/>
            <a:ext cx="3819525" cy="188892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97427D8-5574-49A1-92D8-D3AD6D9689E6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17" name="卷形: 垂直 16">
              <a:extLst>
                <a:ext uri="{FF2B5EF4-FFF2-40B4-BE49-F238E27FC236}">
                  <a16:creationId xmlns:a16="http://schemas.microsoft.com/office/drawing/2014/main" id="{DFE788B6-58BF-4FB9-8DAB-F31CC68FD408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标题 1">
              <a:extLst>
                <a:ext uri="{FF2B5EF4-FFF2-40B4-BE49-F238E27FC236}">
                  <a16:creationId xmlns:a16="http://schemas.microsoft.com/office/drawing/2014/main" id="{41D6AA56-9AFD-457D-9AB3-69F6069E87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47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92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非周期极化 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742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49" name="Equation" r:id="rId4" imgW="457200" imgH="368280" progId="Equation.DSMT4">
                  <p:embed/>
                </p:oleObj>
              </mc:Choice>
              <mc:Fallback>
                <p:oleObj name="Equation" r:id="rId4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742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F50D8194-C7BF-4F98-9D3C-D95A860D6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868" y="2110648"/>
            <a:ext cx="4771429" cy="395238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31" name="图片 30" descr="图示&#10;&#10;描述已自动生成">
            <a:extLst>
              <a:ext uri="{FF2B5EF4-FFF2-40B4-BE49-F238E27FC236}">
                <a16:creationId xmlns:a16="http://schemas.microsoft.com/office/drawing/2014/main" id="{E839BBEE-ED9E-458F-BD83-A35A31D8C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08" y="3763625"/>
            <a:ext cx="4603541" cy="2273152"/>
          </a:xfrm>
          <a:prstGeom prst="rect">
            <a:avLst/>
          </a:prstGeom>
        </p:spPr>
      </p:pic>
      <p:pic>
        <p:nvPicPr>
          <p:cNvPr id="32" name="图片 31" descr="图示&#10;&#10;描述已自动生成">
            <a:extLst>
              <a:ext uri="{FF2B5EF4-FFF2-40B4-BE49-F238E27FC236}">
                <a16:creationId xmlns:a16="http://schemas.microsoft.com/office/drawing/2014/main" id="{1D6F0F52-C203-4D2C-93E8-A72CF87EC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09" y="1755310"/>
            <a:ext cx="4527615" cy="21150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034D32A-18DC-407D-B7BB-8AB692FBDF0A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擦除一个域的调制，就消除 半周期 窄脉冲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个域，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个全周期，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个半周期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505761-E00D-41AB-BE2B-C39931E0A0FB}"/>
              </a:ext>
            </a:extLst>
          </p:cNvPr>
          <p:cNvCxnSpPr>
            <a:cxnSpLocks/>
          </p:cNvCxnSpPr>
          <p:nvPr/>
        </p:nvCxnSpPr>
        <p:spPr>
          <a:xfrm>
            <a:off x="8504905" y="2202428"/>
            <a:ext cx="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C5363D7-53FB-4785-9134-77FF7CD468B7}"/>
              </a:ext>
            </a:extLst>
          </p:cNvPr>
          <p:cNvCxnSpPr>
            <a:cxnSpLocks/>
          </p:cNvCxnSpPr>
          <p:nvPr/>
        </p:nvCxnSpPr>
        <p:spPr>
          <a:xfrm>
            <a:off x="8676969" y="2197516"/>
            <a:ext cx="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381C32-91B2-48B5-965D-F37EDEDFF2CF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13" name="卷形: 垂直 12">
              <a:extLst>
                <a:ext uri="{FF2B5EF4-FFF2-40B4-BE49-F238E27FC236}">
                  <a16:creationId xmlns:a16="http://schemas.microsoft.com/office/drawing/2014/main" id="{2286DD80-F9C9-4084-8998-1A20EE0B00C6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标题 1">
              <a:extLst>
                <a:ext uri="{FF2B5EF4-FFF2-40B4-BE49-F238E27FC236}">
                  <a16:creationId xmlns:a16="http://schemas.microsoft.com/office/drawing/2014/main" id="{CDF34B54-7C1E-4908-99E5-62C95419A1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48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40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99973D-F1ED-44FD-9BE1-F2827E485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530" y="2128152"/>
            <a:ext cx="4741536" cy="382036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28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非周期极化 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742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3" name="Equation" r:id="rId5" imgW="457200" imgH="368280" progId="Equation.DSMT4">
                  <p:embed/>
                </p:oleObj>
              </mc:Choice>
              <mc:Fallback>
                <p:oleObj name="Equation" r:id="rId5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5742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C8793296-F1CF-423C-AD93-42F0F3C3076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= 1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的域没有时延，持续时间也没变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极化周期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中心时间长时延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长持续时间</a:t>
            </a:r>
          </a:p>
        </p:txBody>
      </p:sp>
      <p:pic>
        <p:nvPicPr>
          <p:cNvPr id="31" name="图片 30" descr="图示&#10;&#10;描述已自动生成">
            <a:extLst>
              <a:ext uri="{FF2B5EF4-FFF2-40B4-BE49-F238E27FC236}">
                <a16:creationId xmlns:a16="http://schemas.microsoft.com/office/drawing/2014/main" id="{E839BBEE-ED9E-458F-BD83-A35A31D8C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08" y="3763625"/>
            <a:ext cx="4603541" cy="2273152"/>
          </a:xfrm>
          <a:prstGeom prst="rect">
            <a:avLst/>
          </a:prstGeom>
        </p:spPr>
      </p:pic>
      <p:pic>
        <p:nvPicPr>
          <p:cNvPr id="32" name="图片 31" descr="图示&#10;&#10;描述已自动生成">
            <a:extLst>
              <a:ext uri="{FF2B5EF4-FFF2-40B4-BE49-F238E27FC236}">
                <a16:creationId xmlns:a16="http://schemas.microsoft.com/office/drawing/2014/main" id="{1D6F0F52-C203-4D2C-93E8-A72CF87EC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09" y="1755310"/>
            <a:ext cx="4527615" cy="211509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E75796-360C-4997-86FE-ACF88055E6F2}"/>
              </a:ext>
            </a:extLst>
          </p:cNvPr>
          <p:cNvCxnSpPr>
            <a:cxnSpLocks/>
          </p:cNvCxnSpPr>
          <p:nvPr/>
        </p:nvCxnSpPr>
        <p:spPr>
          <a:xfrm>
            <a:off x="6853083" y="2320411"/>
            <a:ext cx="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3032942-3247-4C76-A4B7-ECA32437FA29}"/>
              </a:ext>
            </a:extLst>
          </p:cNvPr>
          <p:cNvCxnSpPr>
            <a:cxnSpLocks/>
          </p:cNvCxnSpPr>
          <p:nvPr/>
        </p:nvCxnSpPr>
        <p:spPr>
          <a:xfrm>
            <a:off x="8637746" y="2315496"/>
            <a:ext cx="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83E4560-FF27-45AF-ADD8-614188F11752}"/>
              </a:ext>
            </a:extLst>
          </p:cNvPr>
          <p:cNvCxnSpPr>
            <a:cxnSpLocks/>
          </p:cNvCxnSpPr>
          <p:nvPr/>
        </p:nvCxnSpPr>
        <p:spPr>
          <a:xfrm>
            <a:off x="9399635" y="2320413"/>
            <a:ext cx="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5742734-6219-41BF-8398-688588219F87}"/>
              </a:ext>
            </a:extLst>
          </p:cNvPr>
          <p:cNvCxnSpPr>
            <a:cxnSpLocks/>
          </p:cNvCxnSpPr>
          <p:nvPr/>
        </p:nvCxnSpPr>
        <p:spPr>
          <a:xfrm>
            <a:off x="9905996" y="2335159"/>
            <a:ext cx="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9ABC2D-B1B3-4BEC-A14C-4B6A3C105597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14" name="卷形: 垂直 13">
              <a:extLst>
                <a:ext uri="{FF2B5EF4-FFF2-40B4-BE49-F238E27FC236}">
                  <a16:creationId xmlns:a16="http://schemas.microsoft.com/office/drawing/2014/main" id="{EA6849FC-91E9-4680-A139-BECD3B9B21DD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标题 1">
              <a:extLst>
                <a:ext uri="{FF2B5EF4-FFF2-40B4-BE49-F238E27FC236}">
                  <a16:creationId xmlns:a16="http://schemas.microsoft.com/office/drawing/2014/main" id="{C801B42E-328F-4F85-B263-DF7E8B12CC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49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02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3F1DF789-A378-45CB-8D5F-883BE7CF036D}"/>
              </a:ext>
            </a:extLst>
          </p:cNvPr>
          <p:cNvSpPr/>
          <p:nvPr/>
        </p:nvSpPr>
        <p:spPr>
          <a:xfrm>
            <a:off x="5341346" y="2223209"/>
            <a:ext cx="3923336" cy="498630"/>
          </a:xfrm>
          <a:prstGeom prst="rect">
            <a:avLst/>
          </a:prstGeom>
          <a:solidFill>
            <a:srgbClr val="BEBFC1"/>
          </a:solidFill>
          <a:ln w="0">
            <a:noFill/>
          </a:ln>
          <a:scene3d>
            <a:camera prst="obliqueTopRight">
              <a:rot lat="21360000" lon="0" rev="0"/>
            </a:camera>
            <a:lightRig rig="balanced" dir="t"/>
          </a:scene3d>
          <a:sp3d extrusionH="7620000" contourW="25400" prstMaterial="matte">
            <a:bevelT w="0" h="0"/>
            <a:bevelB w="0" h="0"/>
            <a:extrusionClr>
              <a:schemeClr val="bg1">
                <a:lumMod val="75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91BF9C8-ECDB-4D03-B4CD-716930C5A9BD}"/>
              </a:ext>
            </a:extLst>
          </p:cNvPr>
          <p:cNvGrpSpPr/>
          <p:nvPr/>
        </p:nvGrpSpPr>
        <p:grpSpPr>
          <a:xfrm>
            <a:off x="5336784" y="2697918"/>
            <a:ext cx="3926820" cy="323156"/>
            <a:chOff x="4176575" y="3795425"/>
            <a:chExt cx="1940243" cy="32315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72ADCCD-C87E-45BB-898B-0CC90A8D7F4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575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76FC0A0-8117-4436-8E80-E0616D1125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6818" y="386080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0A9333F-EA7E-46B7-8167-306BB3037729}"/>
                </a:ext>
              </a:extLst>
            </p:cNvPr>
            <p:cNvCxnSpPr/>
            <p:nvPr/>
          </p:nvCxnSpPr>
          <p:spPr>
            <a:xfrm flipH="1">
              <a:off x="4231481" y="3952240"/>
              <a:ext cx="752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89C042F-E78F-4104-904E-96E4A354713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3952240"/>
              <a:ext cx="7596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标题 1">
              <a:extLst>
                <a:ext uri="{FF2B5EF4-FFF2-40B4-BE49-F238E27FC236}">
                  <a16:creationId xmlns:a16="http://schemas.microsoft.com/office/drawing/2014/main" id="{C0E4B9C8-634F-44A9-AB10-CE88BDDD80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79542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L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1D31538-58C4-4C21-BFD0-B415DEF1A1C7}"/>
              </a:ext>
            </a:extLst>
          </p:cNvPr>
          <p:cNvGrpSpPr/>
          <p:nvPr/>
        </p:nvGrpSpPr>
        <p:grpSpPr>
          <a:xfrm>
            <a:off x="9344570" y="1693323"/>
            <a:ext cx="1547824" cy="1147054"/>
            <a:chOff x="6130128" y="3365624"/>
            <a:chExt cx="804891" cy="596485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A6C9A31-DEAE-4ED0-8167-81BD8C58DDC5}"/>
                </a:ext>
              </a:extLst>
            </p:cNvPr>
            <p:cNvCxnSpPr>
              <a:cxnSpLocks/>
            </p:cNvCxnSpPr>
            <p:nvPr/>
          </p:nvCxnSpPr>
          <p:spPr>
            <a:xfrm>
              <a:off x="6935019" y="3365624"/>
              <a:ext cx="0" cy="95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标题 1">
              <a:extLst>
                <a:ext uri="{FF2B5EF4-FFF2-40B4-BE49-F238E27FC236}">
                  <a16:creationId xmlns:a16="http://schemas.microsoft.com/office/drawing/2014/main" id="{1D725BCA-F410-4B9D-8B7C-09FC7324BEB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21010" y="3606676"/>
              <a:ext cx="237866" cy="160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F2A19C2-6693-42A6-B7CD-FAFB8F156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89" y="3418715"/>
              <a:ext cx="287517" cy="2071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14F47EA-4CE4-43D3-8E8C-CE74A5B53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128" y="3739356"/>
              <a:ext cx="310540" cy="2227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A84F0DF-E51D-40B0-860C-97C94932C0F2}"/>
              </a:ext>
            </a:extLst>
          </p:cNvPr>
          <p:cNvGrpSpPr/>
          <p:nvPr/>
        </p:nvGrpSpPr>
        <p:grpSpPr>
          <a:xfrm>
            <a:off x="10864968" y="1132326"/>
            <a:ext cx="358650" cy="509112"/>
            <a:chOff x="6912005" y="2968019"/>
            <a:chExt cx="265887" cy="312738"/>
          </a:xfrm>
        </p:grpSpPr>
        <p:sp>
          <p:nvSpPr>
            <p:cNvPr id="68" name="标题 1">
              <a:extLst>
                <a:ext uri="{FF2B5EF4-FFF2-40B4-BE49-F238E27FC236}">
                  <a16:creationId xmlns:a16="http://schemas.microsoft.com/office/drawing/2014/main" id="{732296B9-BFD8-4C73-A7AC-AFAEBC73B3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12005" y="3053717"/>
              <a:ext cx="265887" cy="16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CC08604-BA23-4DC1-88FA-3F58364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6978776" y="3280757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1BB251C-DAC5-4431-9B5B-47F994867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0576" y="3188294"/>
              <a:ext cx="0" cy="771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188CAB7-7B42-4C01-B9E2-2D349DA3B03B}"/>
                </a:ext>
              </a:extLst>
            </p:cNvPr>
            <p:cNvCxnSpPr>
              <a:cxnSpLocks/>
            </p:cNvCxnSpPr>
            <p:nvPr/>
          </p:nvCxnSpPr>
          <p:spPr>
            <a:xfrm>
              <a:off x="6982923" y="2968019"/>
              <a:ext cx="120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1D8BF7A-7FAA-4393-86CB-8DCA0C8B4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2959" y="2981074"/>
              <a:ext cx="0" cy="71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4" name="图片 113">
            <a:extLst>
              <a:ext uri="{FF2B5EF4-FFF2-40B4-BE49-F238E27FC236}">
                <a16:creationId xmlns:a16="http://schemas.microsoft.com/office/drawing/2014/main" id="{B522BB56-6BC1-4281-995A-66A25649EF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7917038" y="2404991"/>
            <a:ext cx="5199216" cy="309752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" name="图片 5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2848E4C4-73F8-4B05-B730-4B2C526A06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52" y="4116583"/>
            <a:ext cx="3576637" cy="159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F470D8A-8F12-4411-A26F-EF26B7E09715}"/>
              </a:ext>
            </a:extLst>
          </p:cNvPr>
          <p:cNvCxnSpPr>
            <a:cxnSpLocks/>
          </p:cNvCxnSpPr>
          <p:nvPr/>
        </p:nvCxnSpPr>
        <p:spPr>
          <a:xfrm>
            <a:off x="9488870" y="2405153"/>
            <a:ext cx="1363980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B1329BD4-2DAB-450E-8B14-0F5A7812A0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49308"/>
          <a:stretch/>
        </p:blipFill>
        <p:spPr>
          <a:xfrm>
            <a:off x="1935190" y="5251634"/>
            <a:ext cx="10654329" cy="1125356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07DEBED7-6613-41D3-BFEA-BD8C13B84231}"/>
              </a:ext>
            </a:extLst>
          </p:cNvPr>
          <p:cNvGrpSpPr/>
          <p:nvPr/>
        </p:nvGrpSpPr>
        <p:grpSpPr>
          <a:xfrm>
            <a:off x="5630795" y="5615425"/>
            <a:ext cx="3439450" cy="323156"/>
            <a:chOff x="4320905" y="3890675"/>
            <a:chExt cx="1699433" cy="323156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F1A2DDA-A330-441F-94A6-9E8B49D7E60A}"/>
                </a:ext>
              </a:extLst>
            </p:cNvPr>
            <p:cNvCxnSpPr>
              <a:cxnSpLocks/>
            </p:cNvCxnSpPr>
            <p:nvPr/>
          </p:nvCxnSpPr>
          <p:spPr>
            <a:xfrm>
              <a:off x="4320905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E28CC86A-8924-4DCA-916A-73EC491D3B33}"/>
                </a:ext>
              </a:extLst>
            </p:cNvPr>
            <p:cNvCxnSpPr>
              <a:cxnSpLocks/>
            </p:cNvCxnSpPr>
            <p:nvPr/>
          </p:nvCxnSpPr>
          <p:spPr>
            <a:xfrm>
              <a:off x="6020338" y="3956050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79301CD6-B167-4BDE-9EE3-D495286A2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571" y="4047490"/>
              <a:ext cx="6063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EE8D8AEE-800D-47CC-9891-616671EBC37E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07" y="4047490"/>
              <a:ext cx="651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标题 1">
              <a:extLst>
                <a:ext uri="{FF2B5EF4-FFF2-40B4-BE49-F238E27FC236}">
                  <a16:creationId xmlns:a16="http://schemas.microsoft.com/office/drawing/2014/main" id="{D80DB6C4-06DE-4455-A60F-7832BF4D5E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41303" y="3890675"/>
              <a:ext cx="415348" cy="32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2z</a:t>
              </a:r>
              <a:r>
                <a:rPr lang="en-US" altLang="zh-CN" sz="16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endParaRPr lang="zh-CN" altLang="en-US" sz="16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-137815" y="2032561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E98B8D4-C355-458F-B68C-677572BE7E93}"/>
              </a:ext>
            </a:extLst>
          </p:cNvPr>
          <p:cNvCxnSpPr>
            <a:cxnSpLocks/>
          </p:cNvCxnSpPr>
          <p:nvPr/>
        </p:nvCxnSpPr>
        <p:spPr>
          <a:xfrm flipH="1">
            <a:off x="6917535" y="3010052"/>
            <a:ext cx="390379" cy="645319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9E8CD34-31E6-4741-9D2E-FA32F78D73C6}"/>
              </a:ext>
            </a:extLst>
          </p:cNvPr>
          <p:cNvCxnSpPr>
            <a:cxnSpLocks/>
          </p:cNvCxnSpPr>
          <p:nvPr/>
        </p:nvCxnSpPr>
        <p:spPr>
          <a:xfrm flipH="1">
            <a:off x="2586041" y="3650607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9FFEE69D-3DA5-4FE4-AD9E-145DDD3E03AD}"/>
              </a:ext>
            </a:extLst>
          </p:cNvPr>
          <p:cNvSpPr/>
          <p:nvPr/>
        </p:nvSpPr>
        <p:spPr>
          <a:xfrm>
            <a:off x="7250592" y="2955442"/>
            <a:ext cx="114298" cy="114298"/>
          </a:xfrm>
          <a:prstGeom prst="ellipse">
            <a:avLst/>
          </a:prstGeom>
          <a:solidFill>
            <a:srgbClr val="D1A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8C4B126-65DD-46BD-AF75-949E13642D34}"/>
              </a:ext>
            </a:extLst>
          </p:cNvPr>
          <p:cNvSpPr txBox="1"/>
          <p:nvPr/>
        </p:nvSpPr>
        <p:spPr>
          <a:xfrm>
            <a:off x="3007361" y="3080062"/>
            <a:ext cx="385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脉冲持续时间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8CE781E-A802-4099-AA28-431D76042ADA}"/>
              </a:ext>
            </a:extLst>
          </p:cNvPr>
          <p:cNvCxnSpPr>
            <a:cxnSpLocks/>
          </p:cNvCxnSpPr>
          <p:nvPr/>
        </p:nvCxnSpPr>
        <p:spPr>
          <a:xfrm flipH="1">
            <a:off x="7306468" y="4998243"/>
            <a:ext cx="390379" cy="645319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231774F-7DD6-4D46-9459-D13F1E3205EA}"/>
              </a:ext>
            </a:extLst>
          </p:cNvPr>
          <p:cNvCxnSpPr>
            <a:cxnSpLocks/>
          </p:cNvCxnSpPr>
          <p:nvPr/>
        </p:nvCxnSpPr>
        <p:spPr>
          <a:xfrm flipH="1">
            <a:off x="7683499" y="5003798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1E9242F5-DB6A-405E-BFF7-8DCF4C73D38B}"/>
              </a:ext>
            </a:extLst>
          </p:cNvPr>
          <p:cNvSpPr/>
          <p:nvPr/>
        </p:nvSpPr>
        <p:spPr>
          <a:xfrm>
            <a:off x="7249000" y="5591333"/>
            <a:ext cx="114298" cy="114298"/>
          </a:xfrm>
          <a:prstGeom prst="ellipse">
            <a:avLst/>
          </a:prstGeom>
          <a:solidFill>
            <a:srgbClr val="D1A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0723F51-A1AD-401D-BD8E-87EB224E79D9}"/>
              </a:ext>
            </a:extLst>
          </p:cNvPr>
          <p:cNvSpPr txBox="1"/>
          <p:nvPr/>
        </p:nvSpPr>
        <p:spPr>
          <a:xfrm>
            <a:off x="7924800" y="5004753"/>
            <a:ext cx="394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横截面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光斑半径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W(x)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7F50B69-ADE7-4508-BCC8-070343C91386}"/>
              </a:ext>
            </a:extLst>
          </p:cNvPr>
          <p:cNvSpPr/>
          <p:nvPr/>
        </p:nvSpPr>
        <p:spPr>
          <a:xfrm>
            <a:off x="7055961" y="2641600"/>
            <a:ext cx="492125" cy="33274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BB5553-B04C-41B5-891D-C1377CC10F63}"/>
              </a:ext>
            </a:extLst>
          </p:cNvPr>
          <p:cNvGrpSpPr/>
          <p:nvPr/>
        </p:nvGrpSpPr>
        <p:grpSpPr>
          <a:xfrm>
            <a:off x="7929161" y="3294501"/>
            <a:ext cx="1560913" cy="1296550"/>
            <a:chOff x="8029178" y="3294501"/>
            <a:chExt cx="1560913" cy="129655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070FACE-E48C-4A02-86EF-03F96CEC560C}"/>
                </a:ext>
              </a:extLst>
            </p:cNvPr>
            <p:cNvGrpSpPr/>
            <p:nvPr/>
          </p:nvGrpSpPr>
          <p:grpSpPr>
            <a:xfrm>
              <a:off x="8029178" y="3294501"/>
              <a:ext cx="771127" cy="1296550"/>
              <a:chOff x="6758630" y="2968019"/>
              <a:chExt cx="571679" cy="312738"/>
            </a:xfrm>
          </p:grpSpPr>
          <p:sp>
            <p:nvSpPr>
              <p:cNvPr id="83" name="标题 1">
                <a:extLst>
                  <a:ext uri="{FF2B5EF4-FFF2-40B4-BE49-F238E27FC236}">
                    <a16:creationId xmlns:a16="http://schemas.microsoft.com/office/drawing/2014/main" id="{D9FA6A94-9A9B-4405-8710-DA35A1D6D6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58630" y="3073982"/>
                <a:ext cx="571679" cy="86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7D937B2F-1F06-4549-9749-5AC92385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0758B971-3D4B-4C71-A1FC-0E4370D99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76603"/>
                <a:ext cx="0" cy="88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D8B80211-9890-4388-848F-7FE759B09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923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987F9B2A-D901-4984-989E-FCD4FDC84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2959" y="2981074"/>
                <a:ext cx="0" cy="883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B95C504-07A3-4FB4-94F8-901D4CF3110E}"/>
                </a:ext>
              </a:extLst>
            </p:cNvPr>
            <p:cNvCxnSpPr>
              <a:cxnSpLocks/>
            </p:cNvCxnSpPr>
            <p:nvPr/>
          </p:nvCxnSpPr>
          <p:spPr>
            <a:xfrm>
              <a:off x="8550796" y="3294501"/>
              <a:ext cx="10392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B6706F3-E2AD-49A1-ADC0-247D0A380873}"/>
                </a:ext>
              </a:extLst>
            </p:cNvPr>
            <p:cNvCxnSpPr>
              <a:cxnSpLocks/>
            </p:cNvCxnSpPr>
            <p:nvPr/>
          </p:nvCxnSpPr>
          <p:spPr>
            <a:xfrm>
              <a:off x="8544446" y="4589901"/>
              <a:ext cx="2391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20E062C-411D-4CD6-9774-A65429DA9FC5}"/>
              </a:ext>
            </a:extLst>
          </p:cNvPr>
          <p:cNvGrpSpPr/>
          <p:nvPr/>
        </p:nvGrpSpPr>
        <p:grpSpPr>
          <a:xfrm>
            <a:off x="4275654" y="3671570"/>
            <a:ext cx="1177726" cy="1088550"/>
            <a:chOff x="4275654" y="3671570"/>
            <a:chExt cx="1177726" cy="10885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1612303-93D5-4867-BBF9-453E6C786D07}"/>
                </a:ext>
              </a:extLst>
            </p:cNvPr>
            <p:cNvGrpSpPr/>
            <p:nvPr/>
          </p:nvGrpSpPr>
          <p:grpSpPr>
            <a:xfrm>
              <a:off x="4277360" y="3671570"/>
              <a:ext cx="1176020" cy="492821"/>
              <a:chOff x="4182110" y="3728720"/>
              <a:chExt cx="1176020" cy="492821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3BFA1CF2-1ACE-462B-B9A3-F7CEB3F13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11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40957B46-9382-4B08-A318-FBB8D1BD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C6A7911A-D41F-41F9-91E0-F015A7EB16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2301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2DC732B7-491C-478B-BDBD-59A79108B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88" y="4055200"/>
                <a:ext cx="233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标题 1">
                <a:extLst>
                  <a:ext uri="{FF2B5EF4-FFF2-40B4-BE49-F238E27FC236}">
                    <a16:creationId xmlns:a16="http://schemas.microsoft.com/office/drawing/2014/main" id="{565C31C7-53F8-47C2-895B-0F6876A9D27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8642" y="3728720"/>
                <a:ext cx="760934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59D6F5E-C9E7-421A-96C0-C135A6D55FD3}"/>
                </a:ext>
              </a:extLst>
            </p:cNvPr>
            <p:cNvCxnSpPr>
              <a:cxnSpLocks/>
            </p:cNvCxnSpPr>
            <p:nvPr/>
          </p:nvCxnSpPr>
          <p:spPr>
            <a:xfrm>
              <a:off x="5451991" y="4143972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F3117F6-C88E-404B-9710-7F17ECE62EB2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54" y="4143973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0A3ACA08-72D8-49FC-8F31-A1A90712CEDE}"/>
              </a:ext>
            </a:extLst>
          </p:cNvPr>
          <p:cNvCxnSpPr>
            <a:cxnSpLocks/>
          </p:cNvCxnSpPr>
          <p:nvPr/>
        </p:nvCxnSpPr>
        <p:spPr>
          <a:xfrm>
            <a:off x="4470238" y="2398803"/>
            <a:ext cx="861921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5C733C4F-6471-41AA-B77C-BB50E2BC164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996295" y="4044288"/>
            <a:ext cx="610289" cy="471589"/>
          </a:xfrm>
          <a:prstGeom prst="rect">
            <a:avLst/>
          </a:prstGeom>
        </p:spPr>
      </p:pic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87F5014-6E63-42A6-9CA1-A5944C7FA64E}"/>
              </a:ext>
            </a:extLst>
          </p:cNvPr>
          <p:cNvGrpSpPr/>
          <p:nvPr/>
        </p:nvGrpSpPr>
        <p:grpSpPr>
          <a:xfrm>
            <a:off x="4814889" y="4254829"/>
            <a:ext cx="2240757" cy="1319847"/>
            <a:chOff x="4037014" y="4254829"/>
            <a:chExt cx="2240757" cy="1319847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A18CA02D-A238-4100-86C4-A312392D9F51}"/>
                </a:ext>
              </a:extLst>
            </p:cNvPr>
            <p:cNvGrpSpPr/>
            <p:nvPr/>
          </p:nvGrpSpPr>
          <p:grpSpPr>
            <a:xfrm rot="5400000">
              <a:off x="4355032" y="3936811"/>
              <a:ext cx="1319847" cy="1955884"/>
              <a:chOff x="4277360" y="3906610"/>
              <a:chExt cx="1319847" cy="1955884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2FFBBBA7-3253-40FF-98B3-DB7563D39F81}"/>
                  </a:ext>
                </a:extLst>
              </p:cNvPr>
              <p:cNvGrpSpPr/>
              <p:nvPr/>
            </p:nvGrpSpPr>
            <p:grpSpPr>
              <a:xfrm>
                <a:off x="4277360" y="3906610"/>
                <a:ext cx="1318859" cy="182880"/>
                <a:chOff x="4182110" y="3963760"/>
                <a:chExt cx="1318859" cy="182880"/>
              </a:xfrm>
            </p:grpSpPr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8C87AF82-AC6D-47C9-99A5-1ED1F3477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2110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1D5DFEF8-E849-4C28-A27C-E7E903B44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0969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7A1A07C1-47FA-4330-9B87-A55E3315E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456424" y="3837719"/>
                  <a:ext cx="0" cy="434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DE0755B4-97A6-43B8-B89C-1E234C298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50962" y="3844855"/>
                  <a:ext cx="0" cy="4270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09F992C0-22C0-4EED-91EE-A837E6D992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37945" y="5003233"/>
                <a:ext cx="17185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28B9E13-D3B7-4DD4-8E26-2D6AF98421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444968" y="4977040"/>
                <a:ext cx="16661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标题 1">
              <a:extLst>
                <a:ext uri="{FF2B5EF4-FFF2-40B4-BE49-F238E27FC236}">
                  <a16:creationId xmlns:a16="http://schemas.microsoft.com/office/drawing/2014/main" id="{F6E48F5A-ED37-49FF-857D-867117A8B4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23230" y="4725038"/>
              <a:ext cx="754541" cy="359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Fixed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A299E1A7-5D6B-41EC-8F14-69A62387D7D0}"/>
              </a:ext>
            </a:extLst>
          </p:cNvPr>
          <p:cNvGrpSpPr/>
          <p:nvPr/>
        </p:nvGrpSpPr>
        <p:grpSpPr>
          <a:xfrm>
            <a:off x="9138322" y="4006163"/>
            <a:ext cx="2870790" cy="934832"/>
            <a:chOff x="4279308" y="3229559"/>
            <a:chExt cx="1174072" cy="934832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7DA3B66E-2BE2-4AAD-AB48-81841558F3F0}"/>
                </a:ext>
              </a:extLst>
            </p:cNvPr>
            <p:cNvGrpSpPr/>
            <p:nvPr/>
          </p:nvGrpSpPr>
          <p:grpSpPr>
            <a:xfrm>
              <a:off x="4279308" y="3671570"/>
              <a:ext cx="1174072" cy="492821"/>
              <a:chOff x="4184058" y="3728720"/>
              <a:chExt cx="1174072" cy="492821"/>
            </a:xfrm>
          </p:grpSpPr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AC6D9711-1EBB-4656-9616-B38E06E20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058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87268811-0352-48C5-BECB-AE0DDCC87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A1DE9837-6B71-45E8-84CA-F40943AA1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3522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294CE079-72F2-44F6-8AB8-C813054C5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576" y="4055200"/>
                <a:ext cx="3533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标题 1">
                <a:extLst>
                  <a:ext uri="{FF2B5EF4-FFF2-40B4-BE49-F238E27FC236}">
                    <a16:creationId xmlns:a16="http://schemas.microsoft.com/office/drawing/2014/main" id="{8862FDA4-2E59-49E7-A572-EE0252016E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91508" y="3728720"/>
                <a:ext cx="359400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A5B0E0D-63CE-457C-A22F-9C5304CFCB0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965" y="3229559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DF34A44-6AE1-4132-8B7A-2EDD1612E282}"/>
                </a:ext>
              </a:extLst>
            </p:cNvPr>
            <p:cNvCxnSpPr>
              <a:cxnSpLocks/>
            </p:cNvCxnSpPr>
            <p:nvPr/>
          </p:nvCxnSpPr>
          <p:spPr>
            <a:xfrm>
              <a:off x="4279550" y="3241470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74D5BCCA-2C9D-4ECE-AFDB-C0E53AA50D02}"/>
              </a:ext>
            </a:extLst>
          </p:cNvPr>
          <p:cNvCxnSpPr>
            <a:cxnSpLocks/>
          </p:cNvCxnSpPr>
          <p:nvPr/>
        </p:nvCxnSpPr>
        <p:spPr>
          <a:xfrm>
            <a:off x="5579906" y="2398802"/>
            <a:ext cx="3830794" cy="0"/>
          </a:xfrm>
          <a:prstGeom prst="line">
            <a:avLst/>
          </a:prstGeom>
          <a:ln w="60325">
            <a:solidFill>
              <a:schemeClr val="accent2">
                <a:lumMod val="60000"/>
                <a:lumOff val="40000"/>
                <a:alpha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890E2550-E1D7-4AA6-9DB4-E1CEECAE4966}"/>
              </a:ext>
            </a:extLst>
          </p:cNvPr>
          <p:cNvCxnSpPr>
            <a:cxnSpLocks/>
          </p:cNvCxnSpPr>
          <p:nvPr/>
        </p:nvCxnSpPr>
        <p:spPr>
          <a:xfrm flipH="1" flipV="1">
            <a:off x="7146138" y="1915472"/>
            <a:ext cx="273837" cy="484828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27FCA21-5508-40A2-A41B-CF442DFF904F}"/>
              </a:ext>
            </a:extLst>
          </p:cNvPr>
          <p:cNvCxnSpPr>
            <a:cxnSpLocks/>
          </p:cNvCxnSpPr>
          <p:nvPr/>
        </p:nvCxnSpPr>
        <p:spPr>
          <a:xfrm flipH="1">
            <a:off x="2814641" y="1910707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C2EB78A1-CBFB-4786-B861-2D1A2A8E8026}"/>
              </a:ext>
            </a:extLst>
          </p:cNvPr>
          <p:cNvSpPr/>
          <p:nvPr/>
        </p:nvSpPr>
        <p:spPr>
          <a:xfrm>
            <a:off x="7363303" y="2343461"/>
            <a:ext cx="114298" cy="114298"/>
          </a:xfrm>
          <a:prstGeom prst="ellipse">
            <a:avLst/>
          </a:prstGeom>
          <a:solidFill>
            <a:srgbClr val="D1A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5731EBE-2DFD-4EDE-BF2A-4AE7D95E9DB6}"/>
              </a:ext>
            </a:extLst>
          </p:cNvPr>
          <p:cNvSpPr txBox="1"/>
          <p:nvPr/>
        </p:nvSpPr>
        <p:spPr>
          <a:xfrm>
            <a:off x="2946400" y="1337939"/>
            <a:ext cx="7955279" cy="72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THz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产生效率不高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，则可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忽略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泵浦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损耗</a:t>
            </a:r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02C9805-F8A3-4659-969B-6F40795D7970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2D12F36-2490-4133-B11B-5EB696A4FE3B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从脉冲中汲取的能量少，对应缓变振幅近似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脉冲光 在 时域、空域振幅不衰减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7D72055-80FD-46EA-A9ED-2A28264F7068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126" name="卷形: 垂直 125">
              <a:extLst>
                <a:ext uri="{FF2B5EF4-FFF2-40B4-BE49-F238E27FC236}">
                  <a16:creationId xmlns:a16="http://schemas.microsoft.com/office/drawing/2014/main" id="{90C5836A-355A-4A98-87A1-5A9A32AE6992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标题 1">
              <a:extLst>
                <a:ext uri="{FF2B5EF4-FFF2-40B4-BE49-F238E27FC236}">
                  <a16:creationId xmlns:a16="http://schemas.microsoft.com/office/drawing/2014/main" id="{D5C8BAC2-5D96-4ACB-8F39-296EA9D914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5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098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90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二维周期极化 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642135"/>
              </p:ext>
            </p:extLst>
          </p:nvPr>
        </p:nvGraphicFramePr>
        <p:xfrm>
          <a:off x="6159701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15" name="Equation" r:id="rId4" imgW="457200" imgH="368280" progId="Equation.DSMT4">
                  <p:embed/>
                </p:oleObj>
              </mc:Choice>
              <mc:Fallback>
                <p:oleObj name="Equation" r:id="rId4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9701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C8793296-F1CF-423C-AD93-42F0F3C3076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向波矢失配 只能约束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向光斑直径提供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平面内 一维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向波矢是匹配的</a:t>
            </a:r>
          </a:p>
        </p:txBody>
      </p:sp>
      <p:pic>
        <p:nvPicPr>
          <p:cNvPr id="9" name="图片 8" descr="图片包含 图形用户界面&#10;&#10;描述已自动生成">
            <a:extLst>
              <a:ext uri="{FF2B5EF4-FFF2-40B4-BE49-F238E27FC236}">
                <a16:creationId xmlns:a16="http://schemas.microsoft.com/office/drawing/2014/main" id="{AA312202-3360-400F-95E0-6AFB65387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142"/>
            <a:ext cx="4910434" cy="2332456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C803EAF6-8C9A-45E9-B447-535B9DCEB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5185"/>
            <a:ext cx="4866969" cy="230841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26BF38E-042A-4FD3-8C4F-8F59C3CC3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521925"/>
              </p:ext>
            </p:extLst>
          </p:nvPr>
        </p:nvGraphicFramePr>
        <p:xfrm>
          <a:off x="5187183" y="1990725"/>
          <a:ext cx="679926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16" name="Equation" r:id="rId8" imgW="3098520" imgH="698400" progId="Equation.DSMT4">
                  <p:embed/>
                </p:oleObj>
              </mc:Choice>
              <mc:Fallback>
                <p:oleObj name="Equation" r:id="rId8" imgW="3098520" imgH="698400" progId="Equation.DSMT4">
                  <p:embed/>
                  <p:pic>
                    <p:nvPicPr>
                      <p:cNvPr id="125" name="对象 124">
                        <a:extLst>
                          <a:ext uri="{FF2B5EF4-FFF2-40B4-BE49-F238E27FC236}">
                            <a16:creationId xmlns:a16="http://schemas.microsoft.com/office/drawing/2014/main" id="{DDCC091C-0959-42A5-B7CB-78E8C681E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7183" y="1990725"/>
                        <a:ext cx="6799262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DA372D-9B46-4AC2-A860-846E5E9416DE}"/>
              </a:ext>
            </a:extLst>
          </p:cNvPr>
          <p:cNvGrpSpPr/>
          <p:nvPr/>
        </p:nvGrpSpPr>
        <p:grpSpPr>
          <a:xfrm>
            <a:off x="9299726" y="3317225"/>
            <a:ext cx="3102118" cy="3049439"/>
            <a:chOff x="4855546" y="2707625"/>
            <a:chExt cx="3102118" cy="3049439"/>
          </a:xfrm>
        </p:grpSpPr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E63AAAD0-9B14-4E51-B9BE-58F9E75016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08843" y="4478607"/>
              <a:ext cx="748821" cy="54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x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28C8705-9878-4593-89D1-74102049F125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78" y="3198896"/>
              <a:ext cx="0" cy="154991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666503E-059D-4EE2-8301-7993F1CCF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100" y="4747326"/>
              <a:ext cx="984175" cy="6912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A2EA114-4988-44DA-8B00-E7196661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8506" y="4748820"/>
              <a:ext cx="155079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标题 1">
              <a:extLst>
                <a:ext uri="{FF2B5EF4-FFF2-40B4-BE49-F238E27FC236}">
                  <a16:creationId xmlns:a16="http://schemas.microsoft.com/office/drawing/2014/main" id="{038C73CB-1D21-46BF-A5D8-076D55A633C9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4855546" y="5220565"/>
              <a:ext cx="781763" cy="53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</a:t>
              </a: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y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" name="标题 1">
              <a:extLst>
                <a:ext uri="{FF2B5EF4-FFF2-40B4-BE49-F238E27FC236}">
                  <a16:creationId xmlns:a16="http://schemas.microsoft.com/office/drawing/2014/main" id="{FB5D90D5-7963-4541-B73F-FA832E595F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3158" y="2707625"/>
              <a:ext cx="748812" cy="58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z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591E6E9-7C49-4489-BF51-4A46E7038870}"/>
              </a:ext>
            </a:extLst>
          </p:cNvPr>
          <p:cNvCxnSpPr>
            <a:cxnSpLocks/>
          </p:cNvCxnSpPr>
          <p:nvPr/>
        </p:nvCxnSpPr>
        <p:spPr>
          <a:xfrm flipH="1">
            <a:off x="5720530" y="5358420"/>
            <a:ext cx="457989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4264954-EC04-46EC-B188-64A0A1EFB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72144"/>
              </p:ext>
            </p:extLst>
          </p:nvPr>
        </p:nvGraphicFramePr>
        <p:xfrm>
          <a:off x="9422580" y="4740275"/>
          <a:ext cx="854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17" name="Equation" r:id="rId10" imgW="304560" imgH="203040" progId="Equation.DSMT4">
                  <p:embed/>
                </p:oleObj>
              </mc:Choice>
              <mc:Fallback>
                <p:oleObj name="Equation" r:id="rId10" imgW="30456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4DF43BA-870D-4D40-A809-C64C5F2C5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22580" y="4740275"/>
                        <a:ext cx="85407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CE4D4B5-3651-4D8A-A007-6E0A15FE8BE0}"/>
              </a:ext>
            </a:extLst>
          </p:cNvPr>
          <p:cNvCxnSpPr>
            <a:cxnSpLocks/>
          </p:cNvCxnSpPr>
          <p:nvPr/>
        </p:nvCxnSpPr>
        <p:spPr>
          <a:xfrm flipH="1">
            <a:off x="5720531" y="5358420"/>
            <a:ext cx="3438524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D2A8955-2592-44B6-9B44-D60D90D17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23322"/>
              </p:ext>
            </p:extLst>
          </p:nvPr>
        </p:nvGraphicFramePr>
        <p:xfrm>
          <a:off x="8066855" y="4748213"/>
          <a:ext cx="53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18" name="Equation" r:id="rId12" imgW="190440" imgH="203040" progId="Equation.DSMT4">
                  <p:embed/>
                </p:oleObj>
              </mc:Choice>
              <mc:Fallback>
                <p:oleObj name="Equation" r:id="rId12" imgW="190440" imgH="2030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43F17DC-B3AB-4E0C-A103-21DAC35B4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66855" y="4748213"/>
                        <a:ext cx="5334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9D406F7-81B2-4D71-80B1-F60B288E2E89}"/>
              </a:ext>
            </a:extLst>
          </p:cNvPr>
          <p:cNvCxnSpPr>
            <a:cxnSpLocks/>
          </p:cNvCxnSpPr>
          <p:nvPr/>
        </p:nvCxnSpPr>
        <p:spPr>
          <a:xfrm flipV="1">
            <a:off x="8701855" y="5353058"/>
            <a:ext cx="1590675" cy="77151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B638888-2003-4A55-88B3-75C29C3CE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25634"/>
              </p:ext>
            </p:extLst>
          </p:nvPr>
        </p:nvGraphicFramePr>
        <p:xfrm>
          <a:off x="8827268" y="6008688"/>
          <a:ext cx="6032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19" name="Equation" r:id="rId14" imgW="215640" imgH="164880" progId="Equation.DSMT4">
                  <p:embed/>
                </p:oleObj>
              </mc:Choice>
              <mc:Fallback>
                <p:oleObj name="Equation" r:id="rId14" imgW="215640" imgH="16488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110313CB-FA21-4933-BA5E-D26EEAE429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27268" y="6008688"/>
                        <a:ext cx="6032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861D5DCA-A592-4BD1-8CA3-1D530ADB3F7E}"/>
              </a:ext>
            </a:extLst>
          </p:cNvPr>
          <p:cNvGrpSpPr/>
          <p:nvPr/>
        </p:nvGrpSpPr>
        <p:grpSpPr>
          <a:xfrm>
            <a:off x="8165280" y="4840703"/>
            <a:ext cx="1482536" cy="1283872"/>
            <a:chOff x="5464175" y="4821653"/>
            <a:chExt cx="1482536" cy="128387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BE0940B-0B0D-4F2F-B0A5-A57F0E6FFD8B}"/>
                </a:ext>
              </a:extLst>
            </p:cNvPr>
            <p:cNvGrpSpPr/>
            <p:nvPr/>
          </p:nvGrpSpPr>
          <p:grpSpPr>
            <a:xfrm>
              <a:off x="5464175" y="5334005"/>
              <a:ext cx="927104" cy="771520"/>
              <a:chOff x="4930775" y="5286380"/>
              <a:chExt cx="927104" cy="771520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2F3A6718-4FBC-421D-AEB5-2D8CEBEFDE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7350" y="5286380"/>
                <a:ext cx="390529" cy="771520"/>
              </a:xfrm>
              <a:prstGeom prst="line">
                <a:avLst/>
              </a:prstGeom>
              <a:ln w="38100">
                <a:solidFill>
                  <a:srgbClr val="EC7C30"/>
                </a:solidFill>
                <a:prstDash val="solid"/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2" name="对象 41">
                <a:extLst>
                  <a:ext uri="{FF2B5EF4-FFF2-40B4-BE49-F238E27FC236}">
                    <a16:creationId xmlns:a16="http://schemas.microsoft.com/office/drawing/2014/main" id="{43B46F84-D08B-4E01-A8BC-5E59D823F1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30775" y="5440363"/>
              <a:ext cx="496888" cy="568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620" name="Equation" r:id="rId16" imgW="177480" imgH="203040" progId="Equation.DSMT4">
                      <p:embed/>
                    </p:oleObj>
                  </mc:Choice>
                  <mc:Fallback>
                    <p:oleObj name="Equation" r:id="rId16" imgW="177480" imgH="203040" progId="Equation.DSMT4">
                      <p:embed/>
                      <p:pic>
                        <p:nvPicPr>
                          <p:cNvPr id="38" name="对象 37">
                            <a:extLst>
                              <a:ext uri="{FF2B5EF4-FFF2-40B4-BE49-F238E27FC236}">
                                <a16:creationId xmlns:a16="http://schemas.microsoft.com/office/drawing/2014/main" id="{7469AE46-E982-4FDA-9815-9EDE682F3CC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930775" y="5440363"/>
                            <a:ext cx="496888" cy="5683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9C977103-F983-45F2-8309-ADDD32D40E43}"/>
                </a:ext>
              </a:extLst>
            </p:cNvPr>
            <p:cNvSpPr/>
            <p:nvPr/>
          </p:nvSpPr>
          <p:spPr>
            <a:xfrm rot="9026784">
              <a:off x="5800320" y="4821653"/>
              <a:ext cx="1104567" cy="674810"/>
            </a:xfrm>
            <a:prstGeom prst="arc">
              <a:avLst>
                <a:gd name="adj1" fmla="val 14409201"/>
                <a:gd name="adj2" fmla="val 18463633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标题 1">
              <a:extLst>
                <a:ext uri="{FF2B5EF4-FFF2-40B4-BE49-F238E27FC236}">
                  <a16:creationId xmlns:a16="http://schemas.microsoft.com/office/drawing/2014/main" id="{9426120A-89A2-4459-8CAE-3B8D07BABC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97899" y="5345270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B1D1D33-BFFD-43DC-BA7B-8EBADCF0845D}"/>
              </a:ext>
            </a:extLst>
          </p:cNvPr>
          <p:cNvSpPr txBox="1"/>
          <p:nvPr/>
        </p:nvSpPr>
        <p:spPr>
          <a:xfrm>
            <a:off x="2478160" y="3652311"/>
            <a:ext cx="7284965" cy="78194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一维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ppLN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只能弥补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sinc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中心频率 附近的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波矢失配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YZ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向波矢失配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只能由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约束光束半径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不确定性原理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补偿 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04F1C7C-919C-4797-A71D-48745F43E61B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46" name="卷形: 垂直 45">
              <a:extLst>
                <a:ext uri="{FF2B5EF4-FFF2-40B4-BE49-F238E27FC236}">
                  <a16:creationId xmlns:a16="http://schemas.microsoft.com/office/drawing/2014/main" id="{EFA3ADED-A79F-42B7-B93C-8DD8C08C8002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标题 1">
              <a:extLst>
                <a:ext uri="{FF2B5EF4-FFF2-40B4-BE49-F238E27FC236}">
                  <a16:creationId xmlns:a16="http://schemas.microsoft.com/office/drawing/2014/main" id="{F185D46A-F650-4C99-AD37-D9BBD973E5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50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62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90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二维周期极化 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701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64" name="Equation" r:id="rId4" imgW="457200" imgH="368280" progId="Equation.DSMT4">
                  <p:embed/>
                </p:oleObj>
              </mc:Choice>
              <mc:Fallback>
                <p:oleObj name="Equation" r:id="rId4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9701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26BF38E-042A-4FD3-8C4F-8F59C3CC3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183" y="1990725"/>
          <a:ext cx="679926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65" name="Equation" r:id="rId6" imgW="3098520" imgH="698400" progId="Equation.DSMT4">
                  <p:embed/>
                </p:oleObj>
              </mc:Choice>
              <mc:Fallback>
                <p:oleObj name="Equation" r:id="rId6" imgW="3098520" imgH="698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26BF38E-042A-4FD3-8C4F-8F59C3CC3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7183" y="1990725"/>
                        <a:ext cx="6799262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DA372D-9B46-4AC2-A860-846E5E9416DE}"/>
              </a:ext>
            </a:extLst>
          </p:cNvPr>
          <p:cNvGrpSpPr/>
          <p:nvPr/>
        </p:nvGrpSpPr>
        <p:grpSpPr>
          <a:xfrm>
            <a:off x="9299726" y="3317225"/>
            <a:ext cx="3102118" cy="3049439"/>
            <a:chOff x="4855546" y="2707625"/>
            <a:chExt cx="3102118" cy="3049439"/>
          </a:xfrm>
        </p:grpSpPr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E63AAAD0-9B14-4E51-B9BE-58F9E75016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08843" y="4478607"/>
              <a:ext cx="748821" cy="54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x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28C8705-9878-4593-89D1-74102049F125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78" y="3198896"/>
              <a:ext cx="0" cy="154991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666503E-059D-4EE2-8301-7993F1CCF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100" y="4747326"/>
              <a:ext cx="984175" cy="6912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A2EA114-4988-44DA-8B00-E7196661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8506" y="4748820"/>
              <a:ext cx="155079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标题 1">
              <a:extLst>
                <a:ext uri="{FF2B5EF4-FFF2-40B4-BE49-F238E27FC236}">
                  <a16:creationId xmlns:a16="http://schemas.microsoft.com/office/drawing/2014/main" id="{038C73CB-1D21-46BF-A5D8-076D55A633C9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4855546" y="5220565"/>
              <a:ext cx="781763" cy="53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</a:t>
              </a: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y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" name="标题 1">
              <a:extLst>
                <a:ext uri="{FF2B5EF4-FFF2-40B4-BE49-F238E27FC236}">
                  <a16:creationId xmlns:a16="http://schemas.microsoft.com/office/drawing/2014/main" id="{FB5D90D5-7963-4541-B73F-FA832E595F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3158" y="2707625"/>
              <a:ext cx="748812" cy="58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z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591E6E9-7C49-4489-BF51-4A46E7038870}"/>
              </a:ext>
            </a:extLst>
          </p:cNvPr>
          <p:cNvCxnSpPr>
            <a:cxnSpLocks/>
          </p:cNvCxnSpPr>
          <p:nvPr/>
        </p:nvCxnSpPr>
        <p:spPr>
          <a:xfrm flipH="1">
            <a:off x="7273105" y="4615470"/>
            <a:ext cx="457989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4264954-EC04-46EC-B188-64A0A1EFB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627390"/>
              </p:ext>
            </p:extLst>
          </p:nvPr>
        </p:nvGraphicFramePr>
        <p:xfrm>
          <a:off x="10975155" y="3997325"/>
          <a:ext cx="854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66" name="Equation" r:id="rId8" imgW="304560" imgH="203040" progId="Equation.DSMT4">
                  <p:embed/>
                </p:oleObj>
              </mc:Choice>
              <mc:Fallback>
                <p:oleObj name="Equation" r:id="rId8" imgW="304560" imgH="203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B4264954-EC04-46EC-B188-64A0A1EFBB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75155" y="3997325"/>
                        <a:ext cx="85407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CE4D4B5-3651-4D8A-A007-6E0A15FE8BE0}"/>
              </a:ext>
            </a:extLst>
          </p:cNvPr>
          <p:cNvCxnSpPr>
            <a:cxnSpLocks/>
          </p:cNvCxnSpPr>
          <p:nvPr/>
        </p:nvCxnSpPr>
        <p:spPr>
          <a:xfrm flipH="1">
            <a:off x="6892106" y="5358420"/>
            <a:ext cx="3438524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D2A8955-2592-44B6-9B44-D60D90D17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48704"/>
              </p:ext>
            </p:extLst>
          </p:nvPr>
        </p:nvGraphicFramePr>
        <p:xfrm>
          <a:off x="9238430" y="4748213"/>
          <a:ext cx="53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67" name="Equation" r:id="rId10" imgW="190440" imgH="203040" progId="Equation.DSMT4">
                  <p:embed/>
                </p:oleObj>
              </mc:Choice>
              <mc:Fallback>
                <p:oleObj name="Equation" r:id="rId10" imgW="190440" imgH="203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CD2A8955-2592-44B6-9B44-D60D90D171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38430" y="4748213"/>
                        <a:ext cx="5334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B638888-2003-4A55-88B3-75C29C3CE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01735"/>
              </p:ext>
            </p:extLst>
          </p:nvPr>
        </p:nvGraphicFramePr>
        <p:xfrm>
          <a:off x="11312525" y="4837113"/>
          <a:ext cx="428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68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B638888-2003-4A55-88B3-75C29C3CE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312525" y="4837113"/>
                        <a:ext cx="42862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861D5DCA-A592-4BD1-8CA3-1D530ADB3F7E}"/>
              </a:ext>
            </a:extLst>
          </p:cNvPr>
          <p:cNvGrpSpPr/>
          <p:nvPr/>
        </p:nvGrpSpPr>
        <p:grpSpPr>
          <a:xfrm>
            <a:off x="6355530" y="4097753"/>
            <a:ext cx="1482536" cy="1283872"/>
            <a:chOff x="5464175" y="4821653"/>
            <a:chExt cx="1482536" cy="128387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BE0940B-0B0D-4F2F-B0A5-A57F0E6FFD8B}"/>
                </a:ext>
              </a:extLst>
            </p:cNvPr>
            <p:cNvGrpSpPr/>
            <p:nvPr/>
          </p:nvGrpSpPr>
          <p:grpSpPr>
            <a:xfrm>
              <a:off x="5464175" y="5334005"/>
              <a:ext cx="927104" cy="771520"/>
              <a:chOff x="4930775" y="5286380"/>
              <a:chExt cx="927104" cy="771520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2F3A6718-4FBC-421D-AEB5-2D8CEBEFDE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7350" y="5286380"/>
                <a:ext cx="390529" cy="771520"/>
              </a:xfrm>
              <a:prstGeom prst="line">
                <a:avLst/>
              </a:prstGeom>
              <a:ln w="38100">
                <a:solidFill>
                  <a:srgbClr val="EC7C30"/>
                </a:solidFill>
                <a:prstDash val="solid"/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2" name="对象 41">
                <a:extLst>
                  <a:ext uri="{FF2B5EF4-FFF2-40B4-BE49-F238E27FC236}">
                    <a16:creationId xmlns:a16="http://schemas.microsoft.com/office/drawing/2014/main" id="{43B46F84-D08B-4E01-A8BC-5E59D823F1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30775" y="5440363"/>
              <a:ext cx="496888" cy="568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669" name="Equation" r:id="rId14" imgW="177480" imgH="203040" progId="Equation.DSMT4">
                      <p:embed/>
                    </p:oleObj>
                  </mc:Choice>
                  <mc:Fallback>
                    <p:oleObj name="Equation" r:id="rId14" imgW="177480" imgH="203040" progId="Equation.DSMT4">
                      <p:embed/>
                      <p:pic>
                        <p:nvPicPr>
                          <p:cNvPr id="42" name="对象 41">
                            <a:extLst>
                              <a:ext uri="{FF2B5EF4-FFF2-40B4-BE49-F238E27FC236}">
                                <a16:creationId xmlns:a16="http://schemas.microsoft.com/office/drawing/2014/main" id="{43B46F84-D08B-4E01-A8BC-5E59D823F17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930775" y="5440363"/>
                            <a:ext cx="496888" cy="5683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9C977103-F983-45F2-8309-ADDD32D40E43}"/>
                </a:ext>
              </a:extLst>
            </p:cNvPr>
            <p:cNvSpPr/>
            <p:nvPr/>
          </p:nvSpPr>
          <p:spPr>
            <a:xfrm rot="9026784">
              <a:off x="5800320" y="4821653"/>
              <a:ext cx="1104567" cy="674810"/>
            </a:xfrm>
            <a:prstGeom prst="arc">
              <a:avLst>
                <a:gd name="adj1" fmla="val 14409201"/>
                <a:gd name="adj2" fmla="val 18463633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标题 1">
              <a:extLst>
                <a:ext uri="{FF2B5EF4-FFF2-40B4-BE49-F238E27FC236}">
                  <a16:creationId xmlns:a16="http://schemas.microsoft.com/office/drawing/2014/main" id="{9426120A-89A2-4459-8CAE-3B8D07BABC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97899" y="5345270"/>
              <a:ext cx="748812" cy="43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l-GR" altLang="zh-CN" sz="24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D9C50C84-D659-4DBD-AAE5-D0CFAD9EA934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向失配 与之前相同，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向失配匹配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平面内 二维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向波矢 也是匹配的</a:t>
            </a:r>
          </a:p>
        </p:txBody>
      </p:sp>
      <p:pic>
        <p:nvPicPr>
          <p:cNvPr id="32" name="图片 31" descr="图片包含 图形用户界面&#10;&#10;描述已自动生成">
            <a:extLst>
              <a:ext uri="{FF2B5EF4-FFF2-40B4-BE49-F238E27FC236}">
                <a16:creationId xmlns:a16="http://schemas.microsoft.com/office/drawing/2014/main" id="{54B39BDC-DE4E-46D3-862B-13B3FC0014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142"/>
            <a:ext cx="4910434" cy="2332456"/>
          </a:xfrm>
          <a:prstGeom prst="rect">
            <a:avLst/>
          </a:prstGeom>
        </p:spPr>
      </p:pic>
      <p:pic>
        <p:nvPicPr>
          <p:cNvPr id="44" name="图片 43" descr="图示&#10;&#10;描述已自动生成">
            <a:extLst>
              <a:ext uri="{FF2B5EF4-FFF2-40B4-BE49-F238E27FC236}">
                <a16:creationId xmlns:a16="http://schemas.microsoft.com/office/drawing/2014/main" id="{8905E479-A9E5-4247-913D-B3EFF660DA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5185"/>
            <a:ext cx="4866969" cy="2308416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A9395D-3E78-4A76-9AA7-926674554C86}"/>
              </a:ext>
            </a:extLst>
          </p:cNvPr>
          <p:cNvCxnSpPr>
            <a:cxnSpLocks/>
          </p:cNvCxnSpPr>
          <p:nvPr/>
        </p:nvCxnSpPr>
        <p:spPr>
          <a:xfrm flipH="1">
            <a:off x="10287000" y="4616450"/>
            <a:ext cx="1562100" cy="74612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894AB25-977B-4A7F-A5E1-797B5D9F6A79}"/>
              </a:ext>
            </a:extLst>
          </p:cNvPr>
          <p:cNvSpPr txBox="1"/>
          <p:nvPr/>
        </p:nvSpPr>
        <p:spPr>
          <a:xfrm>
            <a:off x="2038650" y="3651640"/>
            <a:ext cx="8104114" cy="78194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二维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ppLN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可提供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 倒格矢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弥补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波矢失配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；又 </a:t>
            </a:r>
            <a:r>
              <a:rPr lang="el-GR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= 90°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 无波矢失配，因此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光斑半径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在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ZY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向均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无需约束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68D4260-C372-48E8-9893-C9F01BD32D78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49" name="卷形: 垂直 48">
              <a:extLst>
                <a:ext uri="{FF2B5EF4-FFF2-40B4-BE49-F238E27FC236}">
                  <a16:creationId xmlns:a16="http://schemas.microsoft.com/office/drawing/2014/main" id="{A74CA7DA-BEDC-4BBB-884E-D1C7C68844C2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标题 1">
              <a:extLst>
                <a:ext uri="{FF2B5EF4-FFF2-40B4-BE49-F238E27FC236}">
                  <a16:creationId xmlns:a16="http://schemas.microsoft.com/office/drawing/2014/main" id="{6A058053-8236-4B32-9C01-5A13EB7FD5F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51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817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90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二维周期极化 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701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58" name="Equation" r:id="rId4" imgW="457200" imgH="368280" progId="Equation.DSMT4">
                  <p:embed/>
                </p:oleObj>
              </mc:Choice>
              <mc:Fallback>
                <p:oleObj name="Equation" r:id="rId4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9701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26BF38E-042A-4FD3-8C4F-8F59C3CC3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183" y="1990725"/>
          <a:ext cx="679926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59" name="Equation" r:id="rId6" imgW="3098520" imgH="698400" progId="Equation.DSMT4">
                  <p:embed/>
                </p:oleObj>
              </mc:Choice>
              <mc:Fallback>
                <p:oleObj name="Equation" r:id="rId6" imgW="3098520" imgH="698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26BF38E-042A-4FD3-8C4F-8F59C3CC3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7183" y="1990725"/>
                        <a:ext cx="6799262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DA372D-9B46-4AC2-A860-846E5E9416DE}"/>
              </a:ext>
            </a:extLst>
          </p:cNvPr>
          <p:cNvGrpSpPr/>
          <p:nvPr/>
        </p:nvGrpSpPr>
        <p:grpSpPr>
          <a:xfrm>
            <a:off x="9299726" y="3317225"/>
            <a:ext cx="3102118" cy="3049439"/>
            <a:chOff x="4855546" y="2707625"/>
            <a:chExt cx="3102118" cy="3049439"/>
          </a:xfrm>
        </p:grpSpPr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E63AAAD0-9B14-4E51-B9BE-58F9E75016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08843" y="4478607"/>
              <a:ext cx="748821" cy="54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x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28C8705-9878-4593-89D1-74102049F125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78" y="3198896"/>
              <a:ext cx="0" cy="154991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666503E-059D-4EE2-8301-7993F1CCF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100" y="4747326"/>
              <a:ext cx="984175" cy="6912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A2EA114-4988-44DA-8B00-E7196661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8506" y="4748820"/>
              <a:ext cx="155079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标题 1">
              <a:extLst>
                <a:ext uri="{FF2B5EF4-FFF2-40B4-BE49-F238E27FC236}">
                  <a16:creationId xmlns:a16="http://schemas.microsoft.com/office/drawing/2014/main" id="{038C73CB-1D21-46BF-A5D8-076D55A633C9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4855546" y="5220565"/>
              <a:ext cx="781763" cy="53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</a:t>
              </a: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y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" name="标题 1">
              <a:extLst>
                <a:ext uri="{FF2B5EF4-FFF2-40B4-BE49-F238E27FC236}">
                  <a16:creationId xmlns:a16="http://schemas.microsoft.com/office/drawing/2014/main" id="{FB5D90D5-7963-4541-B73F-FA832E595F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3158" y="2707625"/>
              <a:ext cx="748812" cy="58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z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591E6E9-7C49-4489-BF51-4A46E7038870}"/>
              </a:ext>
            </a:extLst>
          </p:cNvPr>
          <p:cNvCxnSpPr>
            <a:cxnSpLocks/>
          </p:cNvCxnSpPr>
          <p:nvPr/>
        </p:nvCxnSpPr>
        <p:spPr>
          <a:xfrm flipH="1">
            <a:off x="7273105" y="4615470"/>
            <a:ext cx="457989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4264954-EC04-46EC-B188-64A0A1EFB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75155" y="3997325"/>
          <a:ext cx="854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0" name="Equation" r:id="rId8" imgW="304560" imgH="203040" progId="Equation.DSMT4">
                  <p:embed/>
                </p:oleObj>
              </mc:Choice>
              <mc:Fallback>
                <p:oleObj name="Equation" r:id="rId8" imgW="304560" imgH="203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B4264954-EC04-46EC-B188-64A0A1EFBB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75155" y="3997325"/>
                        <a:ext cx="85407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CE4D4B5-3651-4D8A-A007-6E0A15FE8BE0}"/>
              </a:ext>
            </a:extLst>
          </p:cNvPr>
          <p:cNvCxnSpPr>
            <a:cxnSpLocks/>
          </p:cNvCxnSpPr>
          <p:nvPr/>
        </p:nvCxnSpPr>
        <p:spPr>
          <a:xfrm flipH="1">
            <a:off x="6892106" y="5358420"/>
            <a:ext cx="3438524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D2A8955-2592-44B6-9B44-D60D90D17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8430" y="4748213"/>
          <a:ext cx="53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1" name="Equation" r:id="rId10" imgW="190440" imgH="203040" progId="Equation.DSMT4">
                  <p:embed/>
                </p:oleObj>
              </mc:Choice>
              <mc:Fallback>
                <p:oleObj name="Equation" r:id="rId10" imgW="190440" imgH="203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CD2A8955-2592-44B6-9B44-D60D90D171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38430" y="4748213"/>
                        <a:ext cx="5334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B638888-2003-4A55-88B3-75C29C3CE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2525" y="4837113"/>
          <a:ext cx="428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2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B638888-2003-4A55-88B3-75C29C3CE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312525" y="4837113"/>
                        <a:ext cx="42862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F3A6718-4FBC-421D-AEB5-2D8CEBEFDE83}"/>
              </a:ext>
            </a:extLst>
          </p:cNvPr>
          <p:cNvCxnSpPr>
            <a:cxnSpLocks/>
          </p:cNvCxnSpPr>
          <p:nvPr/>
        </p:nvCxnSpPr>
        <p:spPr>
          <a:xfrm flipV="1">
            <a:off x="6892105" y="4610105"/>
            <a:ext cx="390529" cy="771520"/>
          </a:xfrm>
          <a:prstGeom prst="line">
            <a:avLst/>
          </a:prstGeom>
          <a:ln w="38100">
            <a:solidFill>
              <a:srgbClr val="EC7C3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43B46F84-D08B-4E01-A8BC-5E59D823F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5530" y="4764088"/>
          <a:ext cx="4968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3" name="Equation" r:id="rId14" imgW="177480" imgH="203040" progId="Equation.DSMT4">
                  <p:embed/>
                </p:oleObj>
              </mc:Choice>
              <mc:Fallback>
                <p:oleObj name="Equation" r:id="rId14" imgW="177480" imgH="20304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43B46F84-D08B-4E01-A8BC-5E59D823F1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55530" y="4764088"/>
                        <a:ext cx="49688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弧形 38">
            <a:extLst>
              <a:ext uri="{FF2B5EF4-FFF2-40B4-BE49-F238E27FC236}">
                <a16:creationId xmlns:a16="http://schemas.microsoft.com/office/drawing/2014/main" id="{9C977103-F983-45F2-8309-ADDD32D40E43}"/>
              </a:ext>
            </a:extLst>
          </p:cNvPr>
          <p:cNvSpPr/>
          <p:nvPr/>
        </p:nvSpPr>
        <p:spPr>
          <a:xfrm rot="9026784">
            <a:off x="6691675" y="4097753"/>
            <a:ext cx="1104567" cy="674810"/>
          </a:xfrm>
          <a:prstGeom prst="arc">
            <a:avLst>
              <a:gd name="adj1" fmla="val 14409201"/>
              <a:gd name="adj2" fmla="val 18463633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9426120A-89A2-4459-8CAE-3B8D07BABC8E}"/>
              </a:ext>
            </a:extLst>
          </p:cNvPr>
          <p:cNvSpPr txBox="1">
            <a:spLocks/>
          </p:cNvSpPr>
          <p:nvPr/>
        </p:nvSpPr>
        <p:spPr bwMode="auto">
          <a:xfrm>
            <a:off x="7089254" y="4621370"/>
            <a:ext cx="748812" cy="43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l-GR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800" baseline="-250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C50C84-D659-4DBD-AAE5-D0CFAD9EA934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向失配 与之前相同，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向失配匹配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平面内 二维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向波矢 也是匹配的</a:t>
            </a:r>
          </a:p>
        </p:txBody>
      </p:sp>
      <p:pic>
        <p:nvPicPr>
          <p:cNvPr id="32" name="图片 31" descr="图片包含 图形用户界面&#10;&#10;描述已自动生成">
            <a:extLst>
              <a:ext uri="{FF2B5EF4-FFF2-40B4-BE49-F238E27FC236}">
                <a16:creationId xmlns:a16="http://schemas.microsoft.com/office/drawing/2014/main" id="{54B39BDC-DE4E-46D3-862B-13B3FC0014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142"/>
            <a:ext cx="4910434" cy="2332456"/>
          </a:xfrm>
          <a:prstGeom prst="rect">
            <a:avLst/>
          </a:prstGeom>
        </p:spPr>
      </p:pic>
      <p:pic>
        <p:nvPicPr>
          <p:cNvPr id="44" name="图片 43" descr="图示&#10;&#10;描述已自动生成">
            <a:extLst>
              <a:ext uri="{FF2B5EF4-FFF2-40B4-BE49-F238E27FC236}">
                <a16:creationId xmlns:a16="http://schemas.microsoft.com/office/drawing/2014/main" id="{8905E479-A9E5-4247-913D-B3EFF660DA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5185"/>
            <a:ext cx="4866969" cy="230841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9894AB25-977B-4A7F-A5E1-797B5D9F6A79}"/>
              </a:ext>
            </a:extLst>
          </p:cNvPr>
          <p:cNvSpPr txBox="1"/>
          <p:nvPr/>
        </p:nvSpPr>
        <p:spPr>
          <a:xfrm>
            <a:off x="2038650" y="3651640"/>
            <a:ext cx="8104114" cy="78194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二维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ppLN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可提供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 倒格矢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弥补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波矢失配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；又 </a:t>
            </a:r>
            <a:r>
              <a:rPr lang="el-GR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= 90°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 无波矢失配，因此 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光斑半径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在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ZY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向均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无需约束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2087237-FE4B-4980-82D5-3A912BB99E00}"/>
              </a:ext>
            </a:extLst>
          </p:cNvPr>
          <p:cNvCxnSpPr>
            <a:cxnSpLocks/>
          </p:cNvCxnSpPr>
          <p:nvPr/>
        </p:nvCxnSpPr>
        <p:spPr>
          <a:xfrm flipH="1">
            <a:off x="10287000" y="4616450"/>
            <a:ext cx="1562100" cy="74612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5255921-153D-48C9-A185-0361DDBA8F1D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46" name="卷形: 垂直 45">
              <a:extLst>
                <a:ext uri="{FF2B5EF4-FFF2-40B4-BE49-F238E27FC236}">
                  <a16:creationId xmlns:a16="http://schemas.microsoft.com/office/drawing/2014/main" id="{492FBCCA-CAD1-4066-8DEB-C87AA2ECA1C3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标题 1">
              <a:extLst>
                <a:ext uri="{FF2B5EF4-FFF2-40B4-BE49-F238E27FC236}">
                  <a16:creationId xmlns:a16="http://schemas.microsoft.com/office/drawing/2014/main" id="{E7E0ED8E-825C-4D7A-8EE1-6D77AF3834D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52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328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90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二维周期极化 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701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8" name="Equation" r:id="rId4" imgW="457200" imgH="368280" progId="Equation.DSMT4">
                  <p:embed/>
                </p:oleObj>
              </mc:Choice>
              <mc:Fallback>
                <p:oleObj name="Equation" r:id="rId4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9701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DA372D-9B46-4AC2-A860-846E5E9416DE}"/>
              </a:ext>
            </a:extLst>
          </p:cNvPr>
          <p:cNvGrpSpPr/>
          <p:nvPr/>
        </p:nvGrpSpPr>
        <p:grpSpPr>
          <a:xfrm>
            <a:off x="4886885" y="1531747"/>
            <a:ext cx="3102118" cy="3049439"/>
            <a:chOff x="4855546" y="2707625"/>
            <a:chExt cx="3102118" cy="3049439"/>
          </a:xfrm>
        </p:grpSpPr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E63AAAD0-9B14-4E51-B9BE-58F9E75016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08843" y="4478607"/>
              <a:ext cx="748821" cy="54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x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28C8705-9878-4593-89D1-74102049F125}"/>
                </a:ext>
              </a:extLst>
            </p:cNvPr>
            <p:cNvCxnSpPr>
              <a:cxnSpLocks/>
            </p:cNvCxnSpPr>
            <p:nvPr/>
          </p:nvCxnSpPr>
          <p:spPr>
            <a:xfrm>
              <a:off x="5846878" y="3198896"/>
              <a:ext cx="0" cy="154991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666503E-059D-4EE2-8301-7993F1CCF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100" y="4747326"/>
              <a:ext cx="984175" cy="6912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A2EA114-4988-44DA-8B00-E7196661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8506" y="4748820"/>
              <a:ext cx="155079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标题 1">
              <a:extLst>
                <a:ext uri="{FF2B5EF4-FFF2-40B4-BE49-F238E27FC236}">
                  <a16:creationId xmlns:a16="http://schemas.microsoft.com/office/drawing/2014/main" id="{038C73CB-1D21-46BF-A5D8-076D55A633C9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4855546" y="5220565"/>
              <a:ext cx="781763" cy="53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</a:t>
              </a: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y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8" name="标题 1">
              <a:extLst>
                <a:ext uri="{FF2B5EF4-FFF2-40B4-BE49-F238E27FC236}">
                  <a16:creationId xmlns:a16="http://schemas.microsoft.com/office/drawing/2014/main" id="{FB5D90D5-7963-4541-B73F-FA832E595F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83158" y="2707625"/>
              <a:ext cx="748812" cy="58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2800" i="1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</a:t>
              </a:r>
              <a:r>
                <a:rPr lang="en-US" altLang="zh-CN" sz="2800" i="1" baseline="-250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z</a:t>
              </a:r>
              <a:endParaRPr lang="zh-CN" altLang="en-US" sz="2800" i="1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591E6E9-7C49-4489-BF51-4A46E7038870}"/>
              </a:ext>
            </a:extLst>
          </p:cNvPr>
          <p:cNvCxnSpPr>
            <a:cxnSpLocks/>
          </p:cNvCxnSpPr>
          <p:nvPr/>
        </p:nvCxnSpPr>
        <p:spPr>
          <a:xfrm flipH="1">
            <a:off x="3540534" y="2829992"/>
            <a:ext cx="389962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4264954-EC04-46EC-B188-64A0A1EFB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3008"/>
              </p:ext>
            </p:extLst>
          </p:nvPr>
        </p:nvGraphicFramePr>
        <p:xfrm>
          <a:off x="6562314" y="2211847"/>
          <a:ext cx="854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9" name="Equation" r:id="rId6" imgW="304560" imgH="203040" progId="Equation.DSMT4">
                  <p:embed/>
                </p:oleObj>
              </mc:Choice>
              <mc:Fallback>
                <p:oleObj name="Equation" r:id="rId6" imgW="304560" imgH="203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B4264954-EC04-46EC-B188-64A0A1EFBB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62314" y="2211847"/>
                        <a:ext cx="85407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CE4D4B5-3651-4D8A-A007-6E0A15FE8BE0}"/>
              </a:ext>
            </a:extLst>
          </p:cNvPr>
          <p:cNvCxnSpPr>
            <a:cxnSpLocks/>
          </p:cNvCxnSpPr>
          <p:nvPr/>
        </p:nvCxnSpPr>
        <p:spPr>
          <a:xfrm flipH="1">
            <a:off x="2479265" y="3572942"/>
            <a:ext cx="3438524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D2A8955-2592-44B6-9B44-D60D90D171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71283"/>
              </p:ext>
            </p:extLst>
          </p:nvPr>
        </p:nvGraphicFramePr>
        <p:xfrm>
          <a:off x="4825589" y="2962735"/>
          <a:ext cx="53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0" name="Equation" r:id="rId8" imgW="190440" imgH="203040" progId="Equation.DSMT4">
                  <p:embed/>
                </p:oleObj>
              </mc:Choice>
              <mc:Fallback>
                <p:oleObj name="Equation" r:id="rId8" imgW="190440" imgH="20304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CD2A8955-2592-44B6-9B44-D60D90D171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5589" y="2962735"/>
                        <a:ext cx="5334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B638888-2003-4A55-88B3-75C29C3CE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986475"/>
              </p:ext>
            </p:extLst>
          </p:nvPr>
        </p:nvGraphicFramePr>
        <p:xfrm>
          <a:off x="6023384" y="2908760"/>
          <a:ext cx="428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1"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B638888-2003-4A55-88B3-75C29C3CE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23384" y="2908760"/>
                        <a:ext cx="42862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标题 1">
            <a:extLst>
              <a:ext uri="{FF2B5EF4-FFF2-40B4-BE49-F238E27FC236}">
                <a16:creationId xmlns:a16="http://schemas.microsoft.com/office/drawing/2014/main" id="{9426120A-89A2-4459-8CAE-3B8D07BABC8E}"/>
              </a:ext>
            </a:extLst>
          </p:cNvPr>
          <p:cNvSpPr txBox="1">
            <a:spLocks/>
          </p:cNvSpPr>
          <p:nvPr/>
        </p:nvSpPr>
        <p:spPr bwMode="auto">
          <a:xfrm>
            <a:off x="3260613" y="2873992"/>
            <a:ext cx="748812" cy="43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l-GR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800" baseline="-250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F3A6718-4FBC-421D-AEB5-2D8CEBEFDE83}"/>
              </a:ext>
            </a:extLst>
          </p:cNvPr>
          <p:cNvCxnSpPr>
            <a:cxnSpLocks/>
          </p:cNvCxnSpPr>
          <p:nvPr/>
        </p:nvCxnSpPr>
        <p:spPr>
          <a:xfrm flipV="1">
            <a:off x="2461803" y="2819860"/>
            <a:ext cx="1089845" cy="762000"/>
          </a:xfrm>
          <a:prstGeom prst="line">
            <a:avLst/>
          </a:prstGeom>
          <a:ln w="38100">
            <a:solidFill>
              <a:srgbClr val="EC7C3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43B46F84-D08B-4E01-A8BC-5E59D823F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296682"/>
              </p:ext>
            </p:extLst>
          </p:nvPr>
        </p:nvGraphicFramePr>
        <p:xfrm>
          <a:off x="2486691" y="2653992"/>
          <a:ext cx="4968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2" name="Equation" r:id="rId12" imgW="177480" imgH="203040" progId="Equation.DSMT4">
                  <p:embed/>
                </p:oleObj>
              </mc:Choice>
              <mc:Fallback>
                <p:oleObj name="Equation" r:id="rId12" imgW="177480" imgH="20304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43B46F84-D08B-4E01-A8BC-5E59D823F1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6691" y="2653992"/>
                        <a:ext cx="49688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弧形 38">
            <a:extLst>
              <a:ext uri="{FF2B5EF4-FFF2-40B4-BE49-F238E27FC236}">
                <a16:creationId xmlns:a16="http://schemas.microsoft.com/office/drawing/2014/main" id="{9C977103-F983-45F2-8309-ADDD32D40E43}"/>
              </a:ext>
            </a:extLst>
          </p:cNvPr>
          <p:cNvSpPr/>
          <p:nvPr/>
        </p:nvSpPr>
        <p:spPr>
          <a:xfrm rot="9671808">
            <a:off x="2945585" y="2261476"/>
            <a:ext cx="1104567" cy="674810"/>
          </a:xfrm>
          <a:prstGeom prst="arc">
            <a:avLst>
              <a:gd name="adj1" fmla="val 14409201"/>
              <a:gd name="adj2" fmla="val 18463633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C50C84-D659-4DBD-AAE5-D0CFAD9EA934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向失配 与之前相同，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向失配匹配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2000" b="1" spc="100" dirty="0" err="1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y,z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方向的束腰 以及发散 均无限制</a:t>
            </a:r>
          </a:p>
        </p:txBody>
      </p:sp>
      <p:pic>
        <p:nvPicPr>
          <p:cNvPr id="32" name="图片 31" descr="图片包含 图形用户界面&#10;&#10;描述已自动生成">
            <a:extLst>
              <a:ext uri="{FF2B5EF4-FFF2-40B4-BE49-F238E27FC236}">
                <a16:creationId xmlns:a16="http://schemas.microsoft.com/office/drawing/2014/main" id="{54B39BDC-DE4E-46D3-862B-13B3FC0014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206"/>
            <a:ext cx="4910434" cy="2332456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A30F3F3-38F4-4C8B-ADA0-308502DDD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80273"/>
              </p:ext>
            </p:extLst>
          </p:nvPr>
        </p:nvGraphicFramePr>
        <p:xfrm>
          <a:off x="3797709" y="2723975"/>
          <a:ext cx="495300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3" name="Equation" r:id="rId15" imgW="253800" imgH="368280" progId="Equation.DSMT4">
                  <p:embed/>
                </p:oleObj>
              </mc:Choice>
              <mc:Fallback>
                <p:oleObj name="Equation" r:id="rId15" imgW="2538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97709" y="2723975"/>
                        <a:ext cx="495300" cy="7181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7CB4035-B163-45BD-9283-1063E7453FD6}"/>
              </a:ext>
            </a:extLst>
          </p:cNvPr>
          <p:cNvCxnSpPr>
            <a:cxnSpLocks/>
          </p:cNvCxnSpPr>
          <p:nvPr/>
        </p:nvCxnSpPr>
        <p:spPr>
          <a:xfrm flipV="1">
            <a:off x="6366284" y="2829385"/>
            <a:ext cx="1065214" cy="74478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7E08806-F1E5-4B31-8A30-CF75EF14F7D0}"/>
              </a:ext>
            </a:extLst>
          </p:cNvPr>
          <p:cNvCxnSpPr>
            <a:cxnSpLocks/>
          </p:cNvCxnSpPr>
          <p:nvPr/>
        </p:nvCxnSpPr>
        <p:spPr>
          <a:xfrm>
            <a:off x="5874159" y="3572334"/>
            <a:ext cx="52705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E7D5845-3086-4327-AB3E-14895C87FFF1}"/>
              </a:ext>
            </a:extLst>
          </p:cNvPr>
          <p:cNvCxnSpPr>
            <a:cxnSpLocks/>
          </p:cNvCxnSpPr>
          <p:nvPr/>
        </p:nvCxnSpPr>
        <p:spPr>
          <a:xfrm flipH="1">
            <a:off x="5877491" y="2831445"/>
            <a:ext cx="1562100" cy="74612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5CE1C493-C9B8-41B1-B986-3ADCC613C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32244"/>
              </p:ext>
            </p:extLst>
          </p:nvPr>
        </p:nvGraphicFramePr>
        <p:xfrm>
          <a:off x="5923372" y="4543885"/>
          <a:ext cx="10255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4" name="Equation" r:id="rId17" imgW="1025717" imgH="846030" progId="Equation.DSMT4">
                  <p:embed/>
                </p:oleObj>
              </mc:Choice>
              <mc:Fallback>
                <p:oleObj name="Equation" r:id="rId17" imgW="1025717" imgH="8460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23372" y="4543885"/>
                        <a:ext cx="1025525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22950B48-ECB1-4D32-B420-70370DF03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76394"/>
              </p:ext>
            </p:extLst>
          </p:nvPr>
        </p:nvGraphicFramePr>
        <p:xfrm>
          <a:off x="9220609" y="2896060"/>
          <a:ext cx="123031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5" name="Equation" r:id="rId19" imgW="609480" imgH="406080" progId="Equation.DSMT4">
                  <p:embed/>
                </p:oleObj>
              </mc:Choice>
              <mc:Fallback>
                <p:oleObj name="Equation" r:id="rId19" imgW="609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20609" y="2896060"/>
                        <a:ext cx="1230313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7B673364-FF21-45C7-9095-71BDA89C2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358660"/>
              </p:ext>
            </p:extLst>
          </p:nvPr>
        </p:nvGraphicFramePr>
        <p:xfrm>
          <a:off x="5936070" y="3575508"/>
          <a:ext cx="1282054" cy="76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6" name="Equation" r:id="rId21" imgW="634680" imgH="380880" progId="Equation.DSMT4">
                  <p:embed/>
                </p:oleObj>
              </mc:Choice>
              <mc:Fallback>
                <p:oleObj name="Equation" r:id="rId21" imgW="634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36070" y="3575508"/>
                        <a:ext cx="1282054" cy="769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9FADFB24-4E99-44CA-B7ED-7ECAF5EE1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42233"/>
              </p:ext>
            </p:extLst>
          </p:nvPr>
        </p:nvGraphicFramePr>
        <p:xfrm>
          <a:off x="7171147" y="2896060"/>
          <a:ext cx="1487851" cy="74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7" name="Equation" r:id="rId23" imgW="736560" imgH="368280" progId="Equation.DSMT4">
                  <p:embed/>
                </p:oleObj>
              </mc:Choice>
              <mc:Fallback>
                <p:oleObj name="Equation" r:id="rId23" imgW="7365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71147" y="2896060"/>
                        <a:ext cx="1487851" cy="743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箭头: 下 77">
            <a:extLst>
              <a:ext uri="{FF2B5EF4-FFF2-40B4-BE49-F238E27FC236}">
                <a16:creationId xmlns:a16="http://schemas.microsoft.com/office/drawing/2014/main" id="{ACD6F8BB-D977-45E6-A4CB-ECA0391E9124}"/>
              </a:ext>
            </a:extLst>
          </p:cNvPr>
          <p:cNvSpPr/>
          <p:nvPr/>
        </p:nvSpPr>
        <p:spPr>
          <a:xfrm>
            <a:off x="6302784" y="4243847"/>
            <a:ext cx="238125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7B16BB1A-9427-43B2-A23F-A373D938233C}"/>
              </a:ext>
            </a:extLst>
          </p:cNvPr>
          <p:cNvSpPr/>
          <p:nvPr/>
        </p:nvSpPr>
        <p:spPr>
          <a:xfrm rot="16200000">
            <a:off x="8826909" y="3081797"/>
            <a:ext cx="238125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图片 79" descr="图示&#10;&#10;描述已自动生成">
            <a:extLst>
              <a:ext uri="{FF2B5EF4-FFF2-40B4-BE49-F238E27FC236}">
                <a16:creationId xmlns:a16="http://schemas.microsoft.com/office/drawing/2014/main" id="{22498D0D-D456-443A-BDA5-4F1944FA779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30" y="4095521"/>
            <a:ext cx="4866969" cy="2308416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285657E6-5AF9-4C4F-B319-113588767BBF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82" name="卷形: 垂直 81">
              <a:extLst>
                <a:ext uri="{FF2B5EF4-FFF2-40B4-BE49-F238E27FC236}">
                  <a16:creationId xmlns:a16="http://schemas.microsoft.com/office/drawing/2014/main" id="{AEFF0638-42F6-47D0-863E-BED6F4E755C1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标题 1">
              <a:extLst>
                <a:ext uri="{FF2B5EF4-FFF2-40B4-BE49-F238E27FC236}">
                  <a16:creationId xmlns:a16="http://schemas.microsoft.com/office/drawing/2014/main" id="{C319F07D-7433-4263-A60D-81316EBD0ED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53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993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69EE07-41F3-45FD-8E5A-FDF0B2CE1D2D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周期极化的铌酸锂晶体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ppLN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9C567B-7C27-406A-AAFE-8EBE826DB94E}"/>
              </a:ext>
            </a:extLst>
          </p:cNvPr>
          <p:cNvSpPr txBox="1"/>
          <p:nvPr/>
        </p:nvSpPr>
        <p:spPr>
          <a:xfrm>
            <a:off x="874879" y="1177857"/>
            <a:ext cx="790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二维周期极化 侧面发射几何          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83D8AFF-C8A4-4865-97A8-26C4273C5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701" y="1060450"/>
          <a:ext cx="922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56" name="Equation" r:id="rId4" imgW="457200" imgH="368280" progId="Equation.DSMT4">
                  <p:embed/>
                </p:oleObj>
              </mc:Choice>
              <mc:Fallback>
                <p:oleObj name="Equation" r:id="rId4" imgW="457200" imgH="3682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83D8AFF-C8A4-4865-97A8-26C4273C5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9701" y="1060450"/>
                        <a:ext cx="922338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9C50C84-D659-4DBD-AAE5-D0CFAD9EA934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收集角 越大，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强度越大，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4°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时达到饱和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收集角 越小，单色性越好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38A447-D333-481D-BF3E-9BDFE4EA9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820" y="2078355"/>
            <a:ext cx="5876179" cy="37128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2B33E5-82BB-417E-8CA0-6C788B3F3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2016631"/>
            <a:ext cx="6322143" cy="3842135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4F8A27D2-1C4B-4227-A6AD-61AECC725363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47" name="卷形: 垂直 46">
              <a:extLst>
                <a:ext uri="{FF2B5EF4-FFF2-40B4-BE49-F238E27FC236}">
                  <a16:creationId xmlns:a16="http://schemas.microsoft.com/office/drawing/2014/main" id="{E4D903D9-7B27-444B-A619-74C202A86E3C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标题 1">
              <a:extLst>
                <a:ext uri="{FF2B5EF4-FFF2-40B4-BE49-F238E27FC236}">
                  <a16:creationId xmlns:a16="http://schemas.microsoft.com/office/drawing/2014/main" id="{697F524E-57ED-4393-BECA-7968EF08FE3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54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63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13">
            <a:extLst>
              <a:ext uri="{FF2B5EF4-FFF2-40B4-BE49-F238E27FC236}">
                <a16:creationId xmlns:a16="http://schemas.microsoft.com/office/drawing/2014/main" id="{B522BB56-6BC1-4281-995A-66A25649EF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5859638" y="953007"/>
            <a:ext cx="5199216" cy="309752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" name="图片 5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2848E4C4-73F8-4B05-B730-4B2C526A06B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29" y="1679864"/>
            <a:ext cx="3576637" cy="1597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598331" y="3307550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9E8CD34-31E6-4741-9D2E-FA32F78D73C6}"/>
              </a:ext>
            </a:extLst>
          </p:cNvPr>
          <p:cNvCxnSpPr>
            <a:cxnSpLocks/>
          </p:cNvCxnSpPr>
          <p:nvPr/>
        </p:nvCxnSpPr>
        <p:spPr>
          <a:xfrm flipH="1">
            <a:off x="890591" y="2684398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8C4B126-65DD-46BD-AF75-949E13642D34}"/>
              </a:ext>
            </a:extLst>
          </p:cNvPr>
          <p:cNvSpPr txBox="1"/>
          <p:nvPr/>
        </p:nvSpPr>
        <p:spPr>
          <a:xfrm>
            <a:off x="895986" y="2113853"/>
            <a:ext cx="410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脉冲持续时间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231774F-7DD6-4D46-9459-D13F1E3205EA}"/>
              </a:ext>
            </a:extLst>
          </p:cNvPr>
          <p:cNvCxnSpPr>
            <a:cxnSpLocks/>
          </p:cNvCxnSpPr>
          <p:nvPr/>
        </p:nvCxnSpPr>
        <p:spPr>
          <a:xfrm flipH="1">
            <a:off x="887731" y="3285114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0723F51-A1AD-401D-BD8E-87EB224E79D9}"/>
              </a:ext>
            </a:extLst>
          </p:cNvPr>
          <p:cNvSpPr txBox="1"/>
          <p:nvPr/>
        </p:nvSpPr>
        <p:spPr>
          <a:xfrm>
            <a:off x="897257" y="2714360"/>
            <a:ext cx="430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横截面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光斑半径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W(x)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BB5553-B04C-41B5-891D-C1377CC10F63}"/>
              </a:ext>
            </a:extLst>
          </p:cNvPr>
          <p:cNvGrpSpPr/>
          <p:nvPr/>
        </p:nvGrpSpPr>
        <p:grpSpPr>
          <a:xfrm>
            <a:off x="5871761" y="1842517"/>
            <a:ext cx="1560913" cy="1296550"/>
            <a:chOff x="8029178" y="3294501"/>
            <a:chExt cx="1560913" cy="129655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070FACE-E48C-4A02-86EF-03F96CEC560C}"/>
                </a:ext>
              </a:extLst>
            </p:cNvPr>
            <p:cNvGrpSpPr/>
            <p:nvPr/>
          </p:nvGrpSpPr>
          <p:grpSpPr>
            <a:xfrm>
              <a:off x="8029178" y="3294501"/>
              <a:ext cx="771127" cy="1296550"/>
              <a:chOff x="6758630" y="2968019"/>
              <a:chExt cx="571679" cy="312738"/>
            </a:xfrm>
          </p:grpSpPr>
          <p:sp>
            <p:nvSpPr>
              <p:cNvPr id="83" name="标题 1">
                <a:extLst>
                  <a:ext uri="{FF2B5EF4-FFF2-40B4-BE49-F238E27FC236}">
                    <a16:creationId xmlns:a16="http://schemas.microsoft.com/office/drawing/2014/main" id="{D9FA6A94-9A9B-4405-8710-DA35A1D6D6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58630" y="3073982"/>
                <a:ext cx="571679" cy="86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7D937B2F-1F06-4549-9749-5AC92385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0758B971-3D4B-4C71-A1FC-0E4370D99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76603"/>
                <a:ext cx="0" cy="88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D8B80211-9890-4388-848F-7FE759B09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923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987F9B2A-D901-4984-989E-FCD4FDC84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2959" y="2981074"/>
                <a:ext cx="0" cy="883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B95C504-07A3-4FB4-94F8-901D4CF3110E}"/>
                </a:ext>
              </a:extLst>
            </p:cNvPr>
            <p:cNvCxnSpPr>
              <a:cxnSpLocks/>
            </p:cNvCxnSpPr>
            <p:nvPr/>
          </p:nvCxnSpPr>
          <p:spPr>
            <a:xfrm>
              <a:off x="8550796" y="3294501"/>
              <a:ext cx="10392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B6706F3-E2AD-49A1-ADC0-247D0A380873}"/>
                </a:ext>
              </a:extLst>
            </p:cNvPr>
            <p:cNvCxnSpPr>
              <a:cxnSpLocks/>
            </p:cNvCxnSpPr>
            <p:nvPr/>
          </p:nvCxnSpPr>
          <p:spPr>
            <a:xfrm>
              <a:off x="8544446" y="4589901"/>
              <a:ext cx="2391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20E062C-411D-4CD6-9774-A65429DA9FC5}"/>
              </a:ext>
            </a:extLst>
          </p:cNvPr>
          <p:cNvGrpSpPr/>
          <p:nvPr/>
        </p:nvGrpSpPr>
        <p:grpSpPr>
          <a:xfrm>
            <a:off x="7925731" y="1234851"/>
            <a:ext cx="1177726" cy="1088550"/>
            <a:chOff x="4275654" y="3671570"/>
            <a:chExt cx="1177726" cy="10885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1612303-93D5-4867-BBF9-453E6C786D07}"/>
                </a:ext>
              </a:extLst>
            </p:cNvPr>
            <p:cNvGrpSpPr/>
            <p:nvPr/>
          </p:nvGrpSpPr>
          <p:grpSpPr>
            <a:xfrm>
              <a:off x="4277360" y="3671570"/>
              <a:ext cx="1176020" cy="492821"/>
              <a:chOff x="4182110" y="3728720"/>
              <a:chExt cx="1176020" cy="492821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3BFA1CF2-1ACE-462B-B9A3-F7CEB3F13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11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40957B46-9382-4B08-A318-FBB8D1BD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C6A7911A-D41F-41F9-91E0-F015A7EB16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2301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2DC732B7-491C-478B-BDBD-59A79108B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88" y="4055200"/>
                <a:ext cx="233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标题 1">
                <a:extLst>
                  <a:ext uri="{FF2B5EF4-FFF2-40B4-BE49-F238E27FC236}">
                    <a16:creationId xmlns:a16="http://schemas.microsoft.com/office/drawing/2014/main" id="{565C31C7-53F8-47C2-895B-0F6876A9D27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8642" y="3728720"/>
                <a:ext cx="760934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59D6F5E-C9E7-421A-96C0-C135A6D55FD3}"/>
                </a:ext>
              </a:extLst>
            </p:cNvPr>
            <p:cNvCxnSpPr>
              <a:cxnSpLocks/>
            </p:cNvCxnSpPr>
            <p:nvPr/>
          </p:nvCxnSpPr>
          <p:spPr>
            <a:xfrm>
              <a:off x="5451991" y="4143972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F3117F6-C88E-404B-9710-7F17ECE62EB2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54" y="4143973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87F5014-6E63-42A6-9CA1-A5944C7FA64E}"/>
              </a:ext>
            </a:extLst>
          </p:cNvPr>
          <p:cNvGrpSpPr/>
          <p:nvPr/>
        </p:nvGrpSpPr>
        <p:grpSpPr>
          <a:xfrm>
            <a:off x="8464966" y="1818110"/>
            <a:ext cx="2240757" cy="1319847"/>
            <a:chOff x="4037014" y="4254829"/>
            <a:chExt cx="2240757" cy="1319847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A18CA02D-A238-4100-86C4-A312392D9F51}"/>
                </a:ext>
              </a:extLst>
            </p:cNvPr>
            <p:cNvGrpSpPr/>
            <p:nvPr/>
          </p:nvGrpSpPr>
          <p:grpSpPr>
            <a:xfrm rot="5400000">
              <a:off x="4355032" y="3936811"/>
              <a:ext cx="1319847" cy="1955884"/>
              <a:chOff x="4277360" y="3906610"/>
              <a:chExt cx="1319847" cy="1955884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2FFBBBA7-3253-40FF-98B3-DB7563D39F81}"/>
                  </a:ext>
                </a:extLst>
              </p:cNvPr>
              <p:cNvGrpSpPr/>
              <p:nvPr/>
            </p:nvGrpSpPr>
            <p:grpSpPr>
              <a:xfrm>
                <a:off x="4277360" y="3906610"/>
                <a:ext cx="1318859" cy="182880"/>
                <a:chOff x="4182110" y="3963760"/>
                <a:chExt cx="1318859" cy="182880"/>
              </a:xfrm>
            </p:grpSpPr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8C87AF82-AC6D-47C9-99A5-1ED1F3477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2110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1D5DFEF8-E849-4C28-A27C-E7E903B44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0969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7A1A07C1-47FA-4330-9B87-A55E3315E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456424" y="3837719"/>
                  <a:ext cx="0" cy="434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DE0755B4-97A6-43B8-B89C-1E234C298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50962" y="3844855"/>
                  <a:ext cx="0" cy="4270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09F992C0-22C0-4EED-91EE-A837E6D992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37945" y="5003233"/>
                <a:ext cx="17185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28B9E13-D3B7-4DD4-8E26-2D6AF98421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444968" y="4977040"/>
                <a:ext cx="16661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标题 1">
              <a:extLst>
                <a:ext uri="{FF2B5EF4-FFF2-40B4-BE49-F238E27FC236}">
                  <a16:creationId xmlns:a16="http://schemas.microsoft.com/office/drawing/2014/main" id="{F6E48F5A-ED37-49FF-857D-867117A8B4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23230" y="4725038"/>
              <a:ext cx="754541" cy="359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Fixed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A299E1A7-5D6B-41EC-8F14-69A62387D7D0}"/>
              </a:ext>
            </a:extLst>
          </p:cNvPr>
          <p:cNvGrpSpPr/>
          <p:nvPr/>
        </p:nvGrpSpPr>
        <p:grpSpPr>
          <a:xfrm>
            <a:off x="7080922" y="2554179"/>
            <a:ext cx="2870790" cy="934832"/>
            <a:chOff x="4279308" y="3229559"/>
            <a:chExt cx="1174072" cy="934832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7DA3B66E-2BE2-4AAD-AB48-81841558F3F0}"/>
                </a:ext>
              </a:extLst>
            </p:cNvPr>
            <p:cNvGrpSpPr/>
            <p:nvPr/>
          </p:nvGrpSpPr>
          <p:grpSpPr>
            <a:xfrm>
              <a:off x="4279308" y="3671570"/>
              <a:ext cx="1174072" cy="492821"/>
              <a:chOff x="4184058" y="3728720"/>
              <a:chExt cx="1174072" cy="492821"/>
            </a:xfrm>
          </p:grpSpPr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AC6D9711-1EBB-4656-9616-B38E06E20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058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87268811-0352-48C5-BECB-AE0DDCC87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A1DE9837-6B71-45E8-84CA-F40943AA1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3522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294CE079-72F2-44F6-8AB8-C813054C5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576" y="4055200"/>
                <a:ext cx="3533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标题 1">
                <a:extLst>
                  <a:ext uri="{FF2B5EF4-FFF2-40B4-BE49-F238E27FC236}">
                    <a16:creationId xmlns:a16="http://schemas.microsoft.com/office/drawing/2014/main" id="{8862FDA4-2E59-49E7-A572-EE0252016E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91508" y="3728720"/>
                <a:ext cx="359400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A5B0E0D-63CE-457C-A22F-9C5304CFCB0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965" y="3229559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DF34A44-6AE1-4132-8B7A-2EDD1612E282}"/>
                </a:ext>
              </a:extLst>
            </p:cNvPr>
            <p:cNvCxnSpPr>
              <a:cxnSpLocks/>
            </p:cNvCxnSpPr>
            <p:nvPr/>
          </p:nvCxnSpPr>
          <p:spPr>
            <a:xfrm>
              <a:off x="4279550" y="3241470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27FCA21-5508-40A2-A41B-CF442DFF904F}"/>
              </a:ext>
            </a:extLst>
          </p:cNvPr>
          <p:cNvCxnSpPr>
            <a:cxnSpLocks/>
          </p:cNvCxnSpPr>
          <p:nvPr/>
        </p:nvCxnSpPr>
        <p:spPr>
          <a:xfrm flipH="1">
            <a:off x="896941" y="2081783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5731EBE-2DFD-4EDE-BF2A-4AE7D95E9DB6}"/>
              </a:ext>
            </a:extLst>
          </p:cNvPr>
          <p:cNvSpPr txBox="1"/>
          <p:nvPr/>
        </p:nvSpPr>
        <p:spPr>
          <a:xfrm>
            <a:off x="895350" y="1509015"/>
            <a:ext cx="4070350" cy="72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忽略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泵浦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损耗</a:t>
            </a:r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5329DBC-1DE9-4EF3-9A4A-E412C0005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738581"/>
              </p:ext>
            </p:extLst>
          </p:nvPr>
        </p:nvGraphicFramePr>
        <p:xfrm>
          <a:off x="4937125" y="3398838"/>
          <a:ext cx="70215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2" name="Equation" r:id="rId8" imgW="2984400" imgH="495000" progId="Equation.DSMT4">
                  <p:embed/>
                </p:oleObj>
              </mc:Choice>
              <mc:Fallback>
                <p:oleObj name="Equation" r:id="rId8" imgW="298440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B7AD9C3-5304-4B80-B19B-0A10C8104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7125" y="3398838"/>
                        <a:ext cx="7021513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A509FBF6-3E24-449F-9DB4-6D842E22E65E}"/>
              </a:ext>
            </a:extLst>
          </p:cNvPr>
          <p:cNvSpPr/>
          <p:nvPr/>
        </p:nvSpPr>
        <p:spPr>
          <a:xfrm>
            <a:off x="4572000" y="3848101"/>
            <a:ext cx="200025" cy="83819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8A725DF-84FC-4E8C-8819-0B91BC488F19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15746B3-9F05-4186-AF10-D782539EFFD9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晶体内任意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r, t )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的泵浦光，数学形式不变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脉冲光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向偏振：利用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、标量化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B080C59-109B-4D64-93F6-DD447E472010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73" name="卷形: 垂直 72">
              <a:extLst>
                <a:ext uri="{FF2B5EF4-FFF2-40B4-BE49-F238E27FC236}">
                  <a16:creationId xmlns:a16="http://schemas.microsoft.com/office/drawing/2014/main" id="{3B85950E-9B8C-43BE-AFE2-AD92DF8C4020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标题 1">
              <a:extLst>
                <a:ext uri="{FF2B5EF4-FFF2-40B4-BE49-F238E27FC236}">
                  <a16:creationId xmlns:a16="http://schemas.microsoft.com/office/drawing/2014/main" id="{58D08CF5-2D82-481F-8A3B-B2084C134F2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6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926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>
            <a:extLst>
              <a:ext uri="{FF2B5EF4-FFF2-40B4-BE49-F238E27FC236}">
                <a16:creationId xmlns:a16="http://schemas.microsoft.com/office/drawing/2014/main" id="{A5840A9A-028D-4932-BE70-91F228190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6033059" y="1130106"/>
            <a:ext cx="4642795" cy="2766031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9" name="图片 68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99FEFD48-98E0-412F-8865-DBDB18BEB4F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200" y="1681200"/>
            <a:ext cx="3576637" cy="159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B522BB56-6BC1-4281-995A-66A25649EF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5860800" y="954000"/>
            <a:ext cx="5199216" cy="309752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" name="图片 5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2848E4C4-73F8-4B05-B730-4B2C526A06B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200" y="1681200"/>
            <a:ext cx="3576637" cy="159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9E8CD34-31E6-4741-9D2E-FA32F78D73C6}"/>
              </a:ext>
            </a:extLst>
          </p:cNvPr>
          <p:cNvCxnSpPr>
            <a:cxnSpLocks/>
          </p:cNvCxnSpPr>
          <p:nvPr/>
        </p:nvCxnSpPr>
        <p:spPr>
          <a:xfrm flipH="1">
            <a:off x="890591" y="2684398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8C4B126-65DD-46BD-AF75-949E13642D34}"/>
              </a:ext>
            </a:extLst>
          </p:cNvPr>
          <p:cNvSpPr txBox="1"/>
          <p:nvPr/>
        </p:nvSpPr>
        <p:spPr>
          <a:xfrm>
            <a:off x="895986" y="2113853"/>
            <a:ext cx="410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脉冲持续时间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231774F-7DD6-4D46-9459-D13F1E3205EA}"/>
              </a:ext>
            </a:extLst>
          </p:cNvPr>
          <p:cNvCxnSpPr>
            <a:cxnSpLocks/>
          </p:cNvCxnSpPr>
          <p:nvPr/>
        </p:nvCxnSpPr>
        <p:spPr>
          <a:xfrm flipH="1">
            <a:off x="887731" y="3285114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0723F51-A1AD-401D-BD8E-87EB224E79D9}"/>
              </a:ext>
            </a:extLst>
          </p:cNvPr>
          <p:cNvSpPr txBox="1"/>
          <p:nvPr/>
        </p:nvSpPr>
        <p:spPr>
          <a:xfrm>
            <a:off x="897257" y="2714360"/>
            <a:ext cx="430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横截面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光斑半径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W(x)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BB5553-B04C-41B5-891D-C1377CC10F63}"/>
              </a:ext>
            </a:extLst>
          </p:cNvPr>
          <p:cNvGrpSpPr/>
          <p:nvPr/>
        </p:nvGrpSpPr>
        <p:grpSpPr>
          <a:xfrm>
            <a:off x="5871761" y="1842517"/>
            <a:ext cx="1560913" cy="1296550"/>
            <a:chOff x="8029178" y="3294501"/>
            <a:chExt cx="1560913" cy="129655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070FACE-E48C-4A02-86EF-03F96CEC560C}"/>
                </a:ext>
              </a:extLst>
            </p:cNvPr>
            <p:cNvGrpSpPr/>
            <p:nvPr/>
          </p:nvGrpSpPr>
          <p:grpSpPr>
            <a:xfrm>
              <a:off x="8029178" y="3294501"/>
              <a:ext cx="771127" cy="1296550"/>
              <a:chOff x="6758630" y="2968019"/>
              <a:chExt cx="571679" cy="312738"/>
            </a:xfrm>
          </p:grpSpPr>
          <p:sp>
            <p:nvSpPr>
              <p:cNvPr id="83" name="标题 1">
                <a:extLst>
                  <a:ext uri="{FF2B5EF4-FFF2-40B4-BE49-F238E27FC236}">
                    <a16:creationId xmlns:a16="http://schemas.microsoft.com/office/drawing/2014/main" id="{D9FA6A94-9A9B-4405-8710-DA35A1D6D6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58630" y="3073982"/>
                <a:ext cx="571679" cy="86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7D937B2F-1F06-4549-9749-5AC92385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0758B971-3D4B-4C71-A1FC-0E4370D99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76603"/>
                <a:ext cx="0" cy="88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D8B80211-9890-4388-848F-7FE759B09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923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987F9B2A-D901-4984-989E-FCD4FDC84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2959" y="2981074"/>
                <a:ext cx="0" cy="883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B95C504-07A3-4FB4-94F8-901D4CF3110E}"/>
                </a:ext>
              </a:extLst>
            </p:cNvPr>
            <p:cNvCxnSpPr>
              <a:cxnSpLocks/>
            </p:cNvCxnSpPr>
            <p:nvPr/>
          </p:nvCxnSpPr>
          <p:spPr>
            <a:xfrm>
              <a:off x="8550796" y="3294501"/>
              <a:ext cx="10392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B6706F3-E2AD-49A1-ADC0-247D0A380873}"/>
                </a:ext>
              </a:extLst>
            </p:cNvPr>
            <p:cNvCxnSpPr>
              <a:cxnSpLocks/>
            </p:cNvCxnSpPr>
            <p:nvPr/>
          </p:nvCxnSpPr>
          <p:spPr>
            <a:xfrm>
              <a:off x="8544446" y="4589901"/>
              <a:ext cx="2391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20E062C-411D-4CD6-9774-A65429DA9FC5}"/>
              </a:ext>
            </a:extLst>
          </p:cNvPr>
          <p:cNvGrpSpPr/>
          <p:nvPr/>
        </p:nvGrpSpPr>
        <p:grpSpPr>
          <a:xfrm>
            <a:off x="7925731" y="1234851"/>
            <a:ext cx="1177726" cy="1088550"/>
            <a:chOff x="4275654" y="3671570"/>
            <a:chExt cx="1177726" cy="10885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1612303-93D5-4867-BBF9-453E6C786D07}"/>
                </a:ext>
              </a:extLst>
            </p:cNvPr>
            <p:cNvGrpSpPr/>
            <p:nvPr/>
          </p:nvGrpSpPr>
          <p:grpSpPr>
            <a:xfrm>
              <a:off x="4277360" y="3671570"/>
              <a:ext cx="1176020" cy="492821"/>
              <a:chOff x="4182110" y="3728720"/>
              <a:chExt cx="1176020" cy="492821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3BFA1CF2-1ACE-462B-B9A3-F7CEB3F13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11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40957B46-9382-4B08-A318-FBB8D1BD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C6A7911A-D41F-41F9-91E0-F015A7EB16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2301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2DC732B7-491C-478B-BDBD-59A79108B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88" y="4055200"/>
                <a:ext cx="233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标题 1">
                <a:extLst>
                  <a:ext uri="{FF2B5EF4-FFF2-40B4-BE49-F238E27FC236}">
                    <a16:creationId xmlns:a16="http://schemas.microsoft.com/office/drawing/2014/main" id="{565C31C7-53F8-47C2-895B-0F6876A9D27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8642" y="3728720"/>
                <a:ext cx="760934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59D6F5E-C9E7-421A-96C0-C135A6D55FD3}"/>
                </a:ext>
              </a:extLst>
            </p:cNvPr>
            <p:cNvCxnSpPr>
              <a:cxnSpLocks/>
            </p:cNvCxnSpPr>
            <p:nvPr/>
          </p:nvCxnSpPr>
          <p:spPr>
            <a:xfrm>
              <a:off x="5451991" y="4143972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F3117F6-C88E-404B-9710-7F17ECE62EB2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54" y="4143973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87F5014-6E63-42A6-9CA1-A5944C7FA64E}"/>
              </a:ext>
            </a:extLst>
          </p:cNvPr>
          <p:cNvGrpSpPr/>
          <p:nvPr/>
        </p:nvGrpSpPr>
        <p:grpSpPr>
          <a:xfrm>
            <a:off x="8464966" y="1818110"/>
            <a:ext cx="2240757" cy="1319847"/>
            <a:chOff x="4037014" y="4254829"/>
            <a:chExt cx="2240757" cy="1319847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A18CA02D-A238-4100-86C4-A312392D9F51}"/>
                </a:ext>
              </a:extLst>
            </p:cNvPr>
            <p:cNvGrpSpPr/>
            <p:nvPr/>
          </p:nvGrpSpPr>
          <p:grpSpPr>
            <a:xfrm rot="5400000">
              <a:off x="4355032" y="3936811"/>
              <a:ext cx="1319847" cy="1955884"/>
              <a:chOff x="4277360" y="3906610"/>
              <a:chExt cx="1319847" cy="1955884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2FFBBBA7-3253-40FF-98B3-DB7563D39F81}"/>
                  </a:ext>
                </a:extLst>
              </p:cNvPr>
              <p:cNvGrpSpPr/>
              <p:nvPr/>
            </p:nvGrpSpPr>
            <p:grpSpPr>
              <a:xfrm>
                <a:off x="4277360" y="3906610"/>
                <a:ext cx="1318859" cy="182880"/>
                <a:chOff x="4182110" y="3963760"/>
                <a:chExt cx="1318859" cy="182880"/>
              </a:xfrm>
            </p:grpSpPr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8C87AF82-AC6D-47C9-99A5-1ED1F3477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2110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1D5DFEF8-E849-4C28-A27C-E7E903B44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0969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7A1A07C1-47FA-4330-9B87-A55E3315E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456424" y="3837719"/>
                  <a:ext cx="0" cy="434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DE0755B4-97A6-43B8-B89C-1E234C298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50962" y="3844855"/>
                  <a:ext cx="0" cy="4270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09F992C0-22C0-4EED-91EE-A837E6D992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37945" y="5003233"/>
                <a:ext cx="17185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28B9E13-D3B7-4DD4-8E26-2D6AF98421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444968" y="4977040"/>
                <a:ext cx="16661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标题 1">
              <a:extLst>
                <a:ext uri="{FF2B5EF4-FFF2-40B4-BE49-F238E27FC236}">
                  <a16:creationId xmlns:a16="http://schemas.microsoft.com/office/drawing/2014/main" id="{F6E48F5A-ED37-49FF-857D-867117A8B4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23230" y="4725038"/>
              <a:ext cx="754541" cy="359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Fixed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A299E1A7-5D6B-41EC-8F14-69A62387D7D0}"/>
              </a:ext>
            </a:extLst>
          </p:cNvPr>
          <p:cNvGrpSpPr/>
          <p:nvPr/>
        </p:nvGrpSpPr>
        <p:grpSpPr>
          <a:xfrm>
            <a:off x="7080922" y="2554179"/>
            <a:ext cx="2870790" cy="934832"/>
            <a:chOff x="4279308" y="3229559"/>
            <a:chExt cx="1174072" cy="934832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7DA3B66E-2BE2-4AAD-AB48-81841558F3F0}"/>
                </a:ext>
              </a:extLst>
            </p:cNvPr>
            <p:cNvGrpSpPr/>
            <p:nvPr/>
          </p:nvGrpSpPr>
          <p:grpSpPr>
            <a:xfrm>
              <a:off x="4279308" y="3671570"/>
              <a:ext cx="1174072" cy="492821"/>
              <a:chOff x="4184058" y="3728720"/>
              <a:chExt cx="1174072" cy="492821"/>
            </a:xfrm>
          </p:grpSpPr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AC6D9711-1EBB-4656-9616-B38E06E20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058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87268811-0352-48C5-BECB-AE0DDCC87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A1DE9837-6B71-45E8-84CA-F40943AA1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3522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294CE079-72F2-44F6-8AB8-C813054C5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576" y="4055200"/>
                <a:ext cx="3533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标题 1">
                <a:extLst>
                  <a:ext uri="{FF2B5EF4-FFF2-40B4-BE49-F238E27FC236}">
                    <a16:creationId xmlns:a16="http://schemas.microsoft.com/office/drawing/2014/main" id="{8862FDA4-2E59-49E7-A572-EE0252016E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91508" y="3728720"/>
                <a:ext cx="359400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A5B0E0D-63CE-457C-A22F-9C5304CFCB0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965" y="3229559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DF34A44-6AE1-4132-8B7A-2EDD1612E282}"/>
                </a:ext>
              </a:extLst>
            </p:cNvPr>
            <p:cNvCxnSpPr>
              <a:cxnSpLocks/>
            </p:cNvCxnSpPr>
            <p:nvPr/>
          </p:nvCxnSpPr>
          <p:spPr>
            <a:xfrm>
              <a:off x="4279550" y="3241470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27FCA21-5508-40A2-A41B-CF442DFF904F}"/>
              </a:ext>
            </a:extLst>
          </p:cNvPr>
          <p:cNvCxnSpPr>
            <a:cxnSpLocks/>
          </p:cNvCxnSpPr>
          <p:nvPr/>
        </p:nvCxnSpPr>
        <p:spPr>
          <a:xfrm flipH="1">
            <a:off x="896941" y="2081783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5731EBE-2DFD-4EDE-BF2A-4AE7D95E9DB6}"/>
              </a:ext>
            </a:extLst>
          </p:cNvPr>
          <p:cNvSpPr txBox="1"/>
          <p:nvPr/>
        </p:nvSpPr>
        <p:spPr>
          <a:xfrm>
            <a:off x="895350" y="1509015"/>
            <a:ext cx="4070350" cy="72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忽略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泵浦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损耗</a:t>
            </a:r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AC71EE00-E379-4936-82FC-DB7188D84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255172"/>
              </p:ext>
            </p:extLst>
          </p:nvPr>
        </p:nvGraphicFramePr>
        <p:xfrm>
          <a:off x="4937125" y="3398838"/>
          <a:ext cx="70215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06" name="Equation" r:id="rId8" imgW="2984400" imgH="495000" progId="Equation.DSMT4">
                  <p:embed/>
                </p:oleObj>
              </mc:Choice>
              <mc:Fallback>
                <p:oleObj name="Equation" r:id="rId8" imgW="2984400" imgH="495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5329DBC-1DE9-4EF3-9A4A-E412C0005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7125" y="3398838"/>
                        <a:ext cx="7021513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组合 90">
            <a:extLst>
              <a:ext uri="{FF2B5EF4-FFF2-40B4-BE49-F238E27FC236}">
                <a16:creationId xmlns:a16="http://schemas.microsoft.com/office/drawing/2014/main" id="{7C189926-89A1-4113-9AA7-A3D1D09C1C8F}"/>
              </a:ext>
            </a:extLst>
          </p:cNvPr>
          <p:cNvGrpSpPr/>
          <p:nvPr/>
        </p:nvGrpSpPr>
        <p:grpSpPr>
          <a:xfrm>
            <a:off x="598331" y="3307550"/>
            <a:ext cx="3866535" cy="3068489"/>
            <a:chOff x="6334105" y="1077521"/>
            <a:chExt cx="3866535" cy="3068489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A857F99-1391-43D3-9D4B-198241829295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95" name="标题 1">
                <a:extLst>
                  <a:ext uri="{FF2B5EF4-FFF2-40B4-BE49-F238E27FC236}">
                    <a16:creationId xmlns:a16="http://schemas.microsoft.com/office/drawing/2014/main" id="{2BF22893-5C78-4789-B713-F677A6FED0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4C9ED39B-5126-4D8B-B340-FEDBF0CA6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弧形 96">
                <a:extLst>
                  <a:ext uri="{FF2B5EF4-FFF2-40B4-BE49-F238E27FC236}">
                    <a16:creationId xmlns:a16="http://schemas.microsoft.com/office/drawing/2014/main" id="{6292227D-11FA-476E-8AF8-8C6387CB2E10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标题 1">
                <a:extLst>
                  <a:ext uri="{FF2B5EF4-FFF2-40B4-BE49-F238E27FC236}">
                    <a16:creationId xmlns:a16="http://schemas.microsoft.com/office/drawing/2014/main" id="{8FEECE83-D5F4-4C36-8E5C-B89BF634B8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4B7C2849-3E1C-45D3-85C6-E71DA7779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860E3B8D-1E62-42A6-9637-FCE8FE8D46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6A51CDB8-6D86-4890-9AC1-C52572DB38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标题 1">
                <a:extLst>
                  <a:ext uri="{FF2B5EF4-FFF2-40B4-BE49-F238E27FC236}">
                    <a16:creationId xmlns:a16="http://schemas.microsoft.com/office/drawing/2014/main" id="{E3AC6EEF-914A-40DE-B92E-8631E92238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9" name="标题 1">
                <a:extLst>
                  <a:ext uri="{FF2B5EF4-FFF2-40B4-BE49-F238E27FC236}">
                    <a16:creationId xmlns:a16="http://schemas.microsoft.com/office/drawing/2014/main" id="{23B484ED-C309-4E6F-9EF4-15470E145B2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10EEB165-105A-4F80-90FC-E67936769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5B14DC59-46A6-442E-9BAA-9E5574514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弧形 119">
                <a:extLst>
                  <a:ext uri="{FF2B5EF4-FFF2-40B4-BE49-F238E27FC236}">
                    <a16:creationId xmlns:a16="http://schemas.microsoft.com/office/drawing/2014/main" id="{FE54EBD4-553C-4CCD-923B-FE4E43E3FBD8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标题 1">
                <a:extLst>
                  <a:ext uri="{FF2B5EF4-FFF2-40B4-BE49-F238E27FC236}">
                    <a16:creationId xmlns:a16="http://schemas.microsoft.com/office/drawing/2014/main" id="{1F8ED0CB-FC44-4F6C-87F2-4FA225CB1F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标题 1">
                <a:extLst>
                  <a:ext uri="{FF2B5EF4-FFF2-40B4-BE49-F238E27FC236}">
                    <a16:creationId xmlns:a16="http://schemas.microsoft.com/office/drawing/2014/main" id="{A58CE632-EB30-466D-B8FF-F7595B61DB2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标题 1">
                <a:extLst>
                  <a:ext uri="{FF2B5EF4-FFF2-40B4-BE49-F238E27FC236}">
                    <a16:creationId xmlns:a16="http://schemas.microsoft.com/office/drawing/2014/main" id="{20CBE3DD-1A75-4028-8C76-36921DB3187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弧形 125">
                <a:extLst>
                  <a:ext uri="{FF2B5EF4-FFF2-40B4-BE49-F238E27FC236}">
                    <a16:creationId xmlns:a16="http://schemas.microsoft.com/office/drawing/2014/main" id="{EB6A883B-3C18-4CC7-889C-1C1C3906F97D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标题 1">
              <a:extLst>
                <a:ext uri="{FF2B5EF4-FFF2-40B4-BE49-F238E27FC236}">
                  <a16:creationId xmlns:a16="http://schemas.microsoft.com/office/drawing/2014/main" id="{2D944958-C38C-4FF9-AAED-FD05163808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094A6A13-9C60-42AA-9F4E-A000E21E9CBE}"/>
              </a:ext>
            </a:extLst>
          </p:cNvPr>
          <p:cNvSpPr/>
          <p:nvPr/>
        </p:nvSpPr>
        <p:spPr>
          <a:xfrm>
            <a:off x="4572000" y="3848101"/>
            <a:ext cx="200025" cy="838199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C384D8B-A1EB-4C83-BC53-3554DBABCBCA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6B8323D-E404-4265-9AD4-FECE4FA95D8F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晶体内任意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r, t )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的泵浦光，数学形式不变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脉冲光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向偏振：利用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="1" spc="100" baseline="-250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、标量化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DA76D0-F71C-4E7D-9740-16F98925D9C4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82" name="卷形: 垂直 81">
              <a:extLst>
                <a:ext uri="{FF2B5EF4-FFF2-40B4-BE49-F238E27FC236}">
                  <a16:creationId xmlns:a16="http://schemas.microsoft.com/office/drawing/2014/main" id="{3923929B-47C8-46AB-9D64-9D5E7775356B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标题 1">
              <a:extLst>
                <a:ext uri="{FF2B5EF4-FFF2-40B4-BE49-F238E27FC236}">
                  <a16:creationId xmlns:a16="http://schemas.microsoft.com/office/drawing/2014/main" id="{A7288180-F636-4225-A4FC-6B3898307A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7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9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4137F9DA-C937-4776-89E8-C432B488A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47530"/>
              </p:ext>
            </p:extLst>
          </p:nvPr>
        </p:nvGraphicFramePr>
        <p:xfrm>
          <a:off x="4937125" y="3398838"/>
          <a:ext cx="70215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8" name="Equation" r:id="rId4" imgW="2984400" imgH="495000" progId="Equation.DSMT4">
                  <p:embed/>
                </p:oleObj>
              </mc:Choice>
              <mc:Fallback>
                <p:oleObj name="Equation" r:id="rId4" imgW="2984400" imgH="495000" progId="Equation.DSMT4">
                  <p:embed/>
                  <p:pic>
                    <p:nvPicPr>
                      <p:cNvPr id="85" name="对象 84">
                        <a:extLst>
                          <a:ext uri="{FF2B5EF4-FFF2-40B4-BE49-F238E27FC236}">
                            <a16:creationId xmlns:a16="http://schemas.microsoft.com/office/drawing/2014/main" id="{AC71EE00-E379-4936-82FC-DB7188D848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7125" y="3398838"/>
                        <a:ext cx="7021513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" name="图片 67">
            <a:extLst>
              <a:ext uri="{FF2B5EF4-FFF2-40B4-BE49-F238E27FC236}">
                <a16:creationId xmlns:a16="http://schemas.microsoft.com/office/drawing/2014/main" id="{A5840A9A-028D-4932-BE70-91F228190D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6410805" y="4200527"/>
            <a:ext cx="2400298" cy="1430023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9" name="图片 68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99FEFD48-98E0-412F-8865-DBDB18BEB4F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30" y="5420665"/>
            <a:ext cx="2214186" cy="98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B522BB56-6BC1-4281-995A-66A25649EF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5860800" y="954000"/>
            <a:ext cx="5199216" cy="3097529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6" name="图片 5" descr="图片包含 游戏机, 物体, 梳子, 围栏&#10;&#10;描述已自动生成">
            <a:extLst>
              <a:ext uri="{FF2B5EF4-FFF2-40B4-BE49-F238E27FC236}">
                <a16:creationId xmlns:a16="http://schemas.microsoft.com/office/drawing/2014/main" id="{2848E4C4-73F8-4B05-B730-4B2C526A06B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80649" y1="21512" x2="80649" y2="21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200" y="1681200"/>
            <a:ext cx="3576637" cy="1597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9E8CD34-31E6-4741-9D2E-FA32F78D73C6}"/>
              </a:ext>
            </a:extLst>
          </p:cNvPr>
          <p:cNvCxnSpPr>
            <a:cxnSpLocks/>
          </p:cNvCxnSpPr>
          <p:nvPr/>
        </p:nvCxnSpPr>
        <p:spPr>
          <a:xfrm flipH="1">
            <a:off x="890591" y="2684398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8C4B126-65DD-46BD-AF75-949E13642D34}"/>
              </a:ext>
            </a:extLst>
          </p:cNvPr>
          <p:cNvSpPr txBox="1"/>
          <p:nvPr/>
        </p:nvSpPr>
        <p:spPr>
          <a:xfrm>
            <a:off x="895986" y="2113853"/>
            <a:ext cx="410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脉冲持续时间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sz="2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231774F-7DD6-4D46-9459-D13F1E3205EA}"/>
              </a:ext>
            </a:extLst>
          </p:cNvPr>
          <p:cNvCxnSpPr>
            <a:cxnSpLocks/>
          </p:cNvCxnSpPr>
          <p:nvPr/>
        </p:nvCxnSpPr>
        <p:spPr>
          <a:xfrm flipH="1">
            <a:off x="887731" y="3285114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0723F51-A1AD-401D-BD8E-87EB224E79D9}"/>
              </a:ext>
            </a:extLst>
          </p:cNvPr>
          <p:cNvSpPr txBox="1"/>
          <p:nvPr/>
        </p:nvSpPr>
        <p:spPr>
          <a:xfrm>
            <a:off x="897257" y="2714360"/>
            <a:ext cx="430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横截面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光斑半径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W(x)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BB5553-B04C-41B5-891D-C1377CC10F63}"/>
              </a:ext>
            </a:extLst>
          </p:cNvPr>
          <p:cNvGrpSpPr/>
          <p:nvPr/>
        </p:nvGrpSpPr>
        <p:grpSpPr>
          <a:xfrm>
            <a:off x="5871761" y="1842517"/>
            <a:ext cx="1560913" cy="1296550"/>
            <a:chOff x="8029178" y="3294501"/>
            <a:chExt cx="1560913" cy="129655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070FACE-E48C-4A02-86EF-03F96CEC560C}"/>
                </a:ext>
              </a:extLst>
            </p:cNvPr>
            <p:cNvGrpSpPr/>
            <p:nvPr/>
          </p:nvGrpSpPr>
          <p:grpSpPr>
            <a:xfrm>
              <a:off x="8029178" y="3294501"/>
              <a:ext cx="771127" cy="1296550"/>
              <a:chOff x="6758630" y="2968019"/>
              <a:chExt cx="571679" cy="312738"/>
            </a:xfrm>
          </p:grpSpPr>
          <p:sp>
            <p:nvSpPr>
              <p:cNvPr id="83" name="标题 1">
                <a:extLst>
                  <a:ext uri="{FF2B5EF4-FFF2-40B4-BE49-F238E27FC236}">
                    <a16:creationId xmlns:a16="http://schemas.microsoft.com/office/drawing/2014/main" id="{D9FA6A94-9A9B-4405-8710-DA35A1D6D6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58630" y="3073982"/>
                <a:ext cx="571679" cy="86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7D937B2F-1F06-4549-9749-5AC92385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776" y="3280757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0758B971-3D4B-4C71-A1FC-0E4370D99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0576" y="3176603"/>
                <a:ext cx="0" cy="88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D8B80211-9890-4388-848F-7FE759B09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923" y="2968019"/>
                <a:ext cx="12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987F9B2A-D901-4984-989E-FCD4FDC84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2959" y="2981074"/>
                <a:ext cx="0" cy="883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B95C504-07A3-4FB4-94F8-901D4CF3110E}"/>
                </a:ext>
              </a:extLst>
            </p:cNvPr>
            <p:cNvCxnSpPr>
              <a:cxnSpLocks/>
            </p:cNvCxnSpPr>
            <p:nvPr/>
          </p:nvCxnSpPr>
          <p:spPr>
            <a:xfrm>
              <a:off x="8550796" y="3294501"/>
              <a:ext cx="10392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B6706F3-E2AD-49A1-ADC0-247D0A380873}"/>
                </a:ext>
              </a:extLst>
            </p:cNvPr>
            <p:cNvCxnSpPr>
              <a:cxnSpLocks/>
            </p:cNvCxnSpPr>
            <p:nvPr/>
          </p:nvCxnSpPr>
          <p:spPr>
            <a:xfrm>
              <a:off x="8544446" y="4589901"/>
              <a:ext cx="23919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20E062C-411D-4CD6-9774-A65429DA9FC5}"/>
              </a:ext>
            </a:extLst>
          </p:cNvPr>
          <p:cNvGrpSpPr/>
          <p:nvPr/>
        </p:nvGrpSpPr>
        <p:grpSpPr>
          <a:xfrm>
            <a:off x="7925731" y="1234851"/>
            <a:ext cx="1177726" cy="1088550"/>
            <a:chOff x="4275654" y="3671570"/>
            <a:chExt cx="1177726" cy="10885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1612303-93D5-4867-BBF9-453E6C786D07}"/>
                </a:ext>
              </a:extLst>
            </p:cNvPr>
            <p:cNvGrpSpPr/>
            <p:nvPr/>
          </p:nvGrpSpPr>
          <p:grpSpPr>
            <a:xfrm>
              <a:off x="4277360" y="3671570"/>
              <a:ext cx="1176020" cy="492821"/>
              <a:chOff x="4182110" y="3728720"/>
              <a:chExt cx="1176020" cy="492821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3BFA1CF2-1ACE-462B-B9A3-F7CEB3F13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11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40957B46-9382-4B08-A318-FBB8D1BD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C6A7911A-D41F-41F9-91E0-F015A7EB16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2301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2DC732B7-491C-478B-BDBD-59A79108B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88" y="4055200"/>
                <a:ext cx="2333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标题 1">
                <a:extLst>
                  <a:ext uri="{FF2B5EF4-FFF2-40B4-BE49-F238E27FC236}">
                    <a16:creationId xmlns:a16="http://schemas.microsoft.com/office/drawing/2014/main" id="{565C31C7-53F8-47C2-895B-0F6876A9D27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8642" y="3728720"/>
                <a:ext cx="760934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59D6F5E-C9E7-421A-96C0-C135A6D55FD3}"/>
                </a:ext>
              </a:extLst>
            </p:cNvPr>
            <p:cNvCxnSpPr>
              <a:cxnSpLocks/>
            </p:cNvCxnSpPr>
            <p:nvPr/>
          </p:nvCxnSpPr>
          <p:spPr>
            <a:xfrm>
              <a:off x="5451991" y="4143972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F3117F6-C88E-404B-9710-7F17ECE62EB2}"/>
                </a:ext>
              </a:extLst>
            </p:cNvPr>
            <p:cNvCxnSpPr>
              <a:cxnSpLocks/>
            </p:cNvCxnSpPr>
            <p:nvPr/>
          </p:nvCxnSpPr>
          <p:spPr>
            <a:xfrm>
              <a:off x="4275654" y="4143973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87F5014-6E63-42A6-9CA1-A5944C7FA64E}"/>
              </a:ext>
            </a:extLst>
          </p:cNvPr>
          <p:cNvGrpSpPr/>
          <p:nvPr/>
        </p:nvGrpSpPr>
        <p:grpSpPr>
          <a:xfrm>
            <a:off x="8464966" y="1818110"/>
            <a:ext cx="2240757" cy="1319847"/>
            <a:chOff x="4037014" y="4254829"/>
            <a:chExt cx="2240757" cy="1319847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A18CA02D-A238-4100-86C4-A312392D9F51}"/>
                </a:ext>
              </a:extLst>
            </p:cNvPr>
            <p:cNvGrpSpPr/>
            <p:nvPr/>
          </p:nvGrpSpPr>
          <p:grpSpPr>
            <a:xfrm rot="5400000">
              <a:off x="4355032" y="3936811"/>
              <a:ext cx="1319847" cy="1955884"/>
              <a:chOff x="4277360" y="3906610"/>
              <a:chExt cx="1319847" cy="1955884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2FFBBBA7-3253-40FF-98B3-DB7563D39F81}"/>
                  </a:ext>
                </a:extLst>
              </p:cNvPr>
              <p:cNvGrpSpPr/>
              <p:nvPr/>
            </p:nvGrpSpPr>
            <p:grpSpPr>
              <a:xfrm>
                <a:off x="4277360" y="3906610"/>
                <a:ext cx="1318859" cy="182880"/>
                <a:chOff x="4182110" y="3963760"/>
                <a:chExt cx="1318859" cy="182880"/>
              </a:xfrm>
            </p:grpSpPr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8C87AF82-AC6D-47C9-99A5-1ED1F3477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2110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1D5DFEF8-E849-4C28-A27C-E7E903B44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0969" y="3963760"/>
                  <a:ext cx="0" cy="1828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7A1A07C1-47FA-4330-9B87-A55E3315E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456424" y="3837719"/>
                  <a:ext cx="0" cy="434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DE0755B4-97A6-43B8-B89C-1E234C298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50962" y="3844855"/>
                  <a:ext cx="0" cy="4270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09F992C0-22C0-4EED-91EE-A837E6D992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37945" y="5003233"/>
                <a:ext cx="17185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28B9E13-D3B7-4DD4-8E26-2D6AF98421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444968" y="4977040"/>
                <a:ext cx="16661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标题 1">
              <a:extLst>
                <a:ext uri="{FF2B5EF4-FFF2-40B4-BE49-F238E27FC236}">
                  <a16:creationId xmlns:a16="http://schemas.microsoft.com/office/drawing/2014/main" id="{F6E48F5A-ED37-49FF-857D-867117A8B4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23230" y="4725038"/>
              <a:ext cx="754541" cy="359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Fixed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A299E1A7-5D6B-41EC-8F14-69A62387D7D0}"/>
              </a:ext>
            </a:extLst>
          </p:cNvPr>
          <p:cNvGrpSpPr/>
          <p:nvPr/>
        </p:nvGrpSpPr>
        <p:grpSpPr>
          <a:xfrm>
            <a:off x="7080922" y="2554179"/>
            <a:ext cx="2870790" cy="934832"/>
            <a:chOff x="4279308" y="3229559"/>
            <a:chExt cx="1174072" cy="934832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7DA3B66E-2BE2-4AAD-AB48-81841558F3F0}"/>
                </a:ext>
              </a:extLst>
            </p:cNvPr>
            <p:cNvGrpSpPr/>
            <p:nvPr/>
          </p:nvGrpSpPr>
          <p:grpSpPr>
            <a:xfrm>
              <a:off x="4279308" y="3671570"/>
              <a:ext cx="1174072" cy="492821"/>
              <a:chOff x="4184058" y="3728720"/>
              <a:chExt cx="1174072" cy="492821"/>
            </a:xfrm>
          </p:grpSpPr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AC6D9711-1EBB-4656-9616-B38E06E20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4058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87268811-0352-48C5-BECB-AE0DDCC87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8130" y="3963760"/>
                <a:ext cx="0" cy="1828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A1DE9837-6B71-45E8-84CA-F40943AA1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2750" y="4055200"/>
                <a:ext cx="3522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294CE079-72F2-44F6-8AB8-C813054C5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576" y="4055200"/>
                <a:ext cx="3533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标题 1">
                <a:extLst>
                  <a:ext uri="{FF2B5EF4-FFF2-40B4-BE49-F238E27FC236}">
                    <a16:creationId xmlns:a16="http://schemas.microsoft.com/office/drawing/2014/main" id="{8862FDA4-2E59-49E7-A572-EE0252016E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91508" y="3728720"/>
                <a:ext cx="359400" cy="49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Fixed</a:t>
                </a:r>
                <a:endParaRPr lang="zh-CN" altLang="en-US" sz="18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A5B0E0D-63CE-457C-A22F-9C5304CFCB00}"/>
                </a:ext>
              </a:extLst>
            </p:cNvPr>
            <p:cNvCxnSpPr>
              <a:cxnSpLocks/>
            </p:cNvCxnSpPr>
            <p:nvPr/>
          </p:nvCxnSpPr>
          <p:spPr>
            <a:xfrm>
              <a:off x="5452965" y="3229559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DF34A44-6AE1-4132-8B7A-2EDD1612E282}"/>
                </a:ext>
              </a:extLst>
            </p:cNvPr>
            <p:cNvCxnSpPr>
              <a:cxnSpLocks/>
            </p:cNvCxnSpPr>
            <p:nvPr/>
          </p:nvCxnSpPr>
          <p:spPr>
            <a:xfrm>
              <a:off x="4279550" y="3241470"/>
              <a:ext cx="0" cy="6161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27FCA21-5508-40A2-A41B-CF442DFF904F}"/>
              </a:ext>
            </a:extLst>
          </p:cNvPr>
          <p:cNvCxnSpPr>
            <a:cxnSpLocks/>
          </p:cNvCxnSpPr>
          <p:nvPr/>
        </p:nvCxnSpPr>
        <p:spPr>
          <a:xfrm flipH="1">
            <a:off x="896941" y="2081783"/>
            <a:ext cx="4344037" cy="0"/>
          </a:xfrm>
          <a:prstGeom prst="straightConnector1">
            <a:avLst/>
          </a:prstGeom>
          <a:ln w="31750">
            <a:solidFill>
              <a:srgbClr val="D1AC9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5731EBE-2DFD-4EDE-BF2A-4AE7D95E9DB6}"/>
              </a:ext>
            </a:extLst>
          </p:cNvPr>
          <p:cNvSpPr txBox="1"/>
          <p:nvPr/>
        </p:nvSpPr>
        <p:spPr>
          <a:xfrm>
            <a:off x="895350" y="1509015"/>
            <a:ext cx="4070350" cy="72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忽略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脉冲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泵浦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损耗</a:t>
            </a:r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1EC74CB-75BE-49F8-887E-75F666BD445E}"/>
              </a:ext>
            </a:extLst>
          </p:cNvPr>
          <p:cNvSpPr/>
          <p:nvPr/>
        </p:nvSpPr>
        <p:spPr>
          <a:xfrm rot="10800000">
            <a:off x="8713380" y="4605337"/>
            <a:ext cx="1319726" cy="626190"/>
          </a:xfrm>
          <a:custGeom>
            <a:avLst/>
            <a:gdLst>
              <a:gd name="connsiteX0" fmla="*/ 195949 w 9153152"/>
              <a:gd name="connsiteY0" fmla="*/ 2120943 h 4256056"/>
              <a:gd name="connsiteX1" fmla="*/ 2339381 w 9153152"/>
              <a:gd name="connsiteY1" fmla="*/ 1845640 h 4256056"/>
              <a:gd name="connsiteX2" fmla="*/ 3361936 w 9153152"/>
              <a:gd name="connsiteY2" fmla="*/ 1059059 h 4256056"/>
              <a:gd name="connsiteX3" fmla="*/ 4089523 w 9153152"/>
              <a:gd name="connsiteY3" fmla="*/ 164324 h 4256056"/>
              <a:gd name="connsiteX4" fmla="*/ 4708955 w 9153152"/>
              <a:gd name="connsiteY4" fmla="*/ 7007 h 4256056"/>
              <a:gd name="connsiteX5" fmla="*/ 5249730 w 9153152"/>
              <a:gd name="connsiteY5" fmla="*/ 262646 h 4256056"/>
              <a:gd name="connsiteX6" fmla="*/ 5810168 w 9153152"/>
              <a:gd name="connsiteY6" fmla="*/ 980401 h 4256056"/>
              <a:gd name="connsiteX7" fmla="*/ 6518091 w 9153152"/>
              <a:gd name="connsiteY7" fmla="*/ 1698156 h 4256056"/>
              <a:gd name="connsiteX8" fmla="*/ 9153136 w 9153152"/>
              <a:gd name="connsiteY8" fmla="*/ 2179936 h 4256056"/>
              <a:gd name="connsiteX9" fmla="*/ 6557420 w 9153152"/>
              <a:gd name="connsiteY9" fmla="*/ 2671549 h 4256056"/>
              <a:gd name="connsiteX10" fmla="*/ 5367717 w 9153152"/>
              <a:gd name="connsiteY10" fmla="*/ 3890749 h 4256056"/>
              <a:gd name="connsiteX11" fmla="*/ 4561471 w 9153152"/>
              <a:gd name="connsiteY11" fmla="*/ 4254543 h 4256056"/>
              <a:gd name="connsiteX12" fmla="*/ 3774891 w 9153152"/>
              <a:gd name="connsiteY12" fmla="*/ 3792427 h 4256056"/>
              <a:gd name="connsiteX13" fmla="*/ 3204620 w 9153152"/>
              <a:gd name="connsiteY13" fmla="*/ 2907524 h 4256056"/>
              <a:gd name="connsiteX14" fmla="*/ 2713007 w 9153152"/>
              <a:gd name="connsiteY14" fmla="*/ 2612556 h 4256056"/>
              <a:gd name="connsiteX15" fmla="*/ 2132904 w 9153152"/>
              <a:gd name="connsiteY15" fmla="*/ 2514233 h 4256056"/>
              <a:gd name="connsiteX16" fmla="*/ 549910 w 9153152"/>
              <a:gd name="connsiteY16" fmla="*/ 2376582 h 4256056"/>
              <a:gd name="connsiteX17" fmla="*/ 215613 w 9153152"/>
              <a:gd name="connsiteY17" fmla="*/ 2327420 h 4256056"/>
              <a:gd name="connsiteX18" fmla="*/ 107459 w 9153152"/>
              <a:gd name="connsiteY18" fmla="*/ 2248762 h 4256056"/>
              <a:gd name="connsiteX19" fmla="*/ 87794 w 9153152"/>
              <a:gd name="connsiteY19" fmla="*/ 2160272 h 4256056"/>
              <a:gd name="connsiteX20" fmla="*/ 195949 w 9153152"/>
              <a:gd name="connsiteY20" fmla="*/ 2120943 h 425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53152" h="4256056">
                <a:moveTo>
                  <a:pt x="195949" y="2120943"/>
                </a:moveTo>
                <a:cubicBezTo>
                  <a:pt x="571213" y="2068504"/>
                  <a:pt x="1811717" y="2022621"/>
                  <a:pt x="2339381" y="1845640"/>
                </a:cubicBezTo>
                <a:cubicBezTo>
                  <a:pt x="2867046" y="1668659"/>
                  <a:pt x="3070246" y="1339278"/>
                  <a:pt x="3361936" y="1059059"/>
                </a:cubicBezTo>
                <a:cubicBezTo>
                  <a:pt x="3653626" y="778840"/>
                  <a:pt x="3865020" y="339666"/>
                  <a:pt x="4089523" y="164324"/>
                </a:cubicBezTo>
                <a:cubicBezTo>
                  <a:pt x="4314026" y="-11018"/>
                  <a:pt x="4515587" y="-9380"/>
                  <a:pt x="4708955" y="7007"/>
                </a:cubicBezTo>
                <a:cubicBezTo>
                  <a:pt x="4902323" y="23394"/>
                  <a:pt x="5066195" y="100414"/>
                  <a:pt x="5249730" y="262646"/>
                </a:cubicBezTo>
                <a:cubicBezTo>
                  <a:pt x="5433265" y="424878"/>
                  <a:pt x="5598775" y="741149"/>
                  <a:pt x="5810168" y="980401"/>
                </a:cubicBezTo>
                <a:cubicBezTo>
                  <a:pt x="6021562" y="1219653"/>
                  <a:pt x="5960930" y="1498233"/>
                  <a:pt x="6518091" y="1698156"/>
                </a:cubicBezTo>
                <a:cubicBezTo>
                  <a:pt x="7075252" y="1898078"/>
                  <a:pt x="9146581" y="2017704"/>
                  <a:pt x="9153136" y="2179936"/>
                </a:cubicBezTo>
                <a:cubicBezTo>
                  <a:pt x="9159691" y="2342168"/>
                  <a:pt x="7188323" y="2386414"/>
                  <a:pt x="6557420" y="2671549"/>
                </a:cubicBezTo>
                <a:cubicBezTo>
                  <a:pt x="5926517" y="2956684"/>
                  <a:pt x="5700375" y="3626917"/>
                  <a:pt x="5367717" y="3890749"/>
                </a:cubicBezTo>
                <a:cubicBezTo>
                  <a:pt x="5035059" y="4154581"/>
                  <a:pt x="4826942" y="4270930"/>
                  <a:pt x="4561471" y="4254543"/>
                </a:cubicBezTo>
                <a:cubicBezTo>
                  <a:pt x="4296000" y="4238156"/>
                  <a:pt x="4001033" y="4016930"/>
                  <a:pt x="3774891" y="3792427"/>
                </a:cubicBezTo>
                <a:cubicBezTo>
                  <a:pt x="3548749" y="3567924"/>
                  <a:pt x="3381601" y="3104169"/>
                  <a:pt x="3204620" y="2907524"/>
                </a:cubicBezTo>
                <a:cubicBezTo>
                  <a:pt x="3027639" y="2710879"/>
                  <a:pt x="2891626" y="2678104"/>
                  <a:pt x="2713007" y="2612556"/>
                </a:cubicBezTo>
                <a:cubicBezTo>
                  <a:pt x="2534388" y="2547008"/>
                  <a:pt x="2493420" y="2553562"/>
                  <a:pt x="2132904" y="2514233"/>
                </a:cubicBezTo>
                <a:cubicBezTo>
                  <a:pt x="1772388" y="2474904"/>
                  <a:pt x="869458" y="2407717"/>
                  <a:pt x="549910" y="2376582"/>
                </a:cubicBezTo>
                <a:cubicBezTo>
                  <a:pt x="230362" y="2345447"/>
                  <a:pt x="289355" y="2348723"/>
                  <a:pt x="215613" y="2327420"/>
                </a:cubicBezTo>
                <a:cubicBezTo>
                  <a:pt x="141871" y="2306117"/>
                  <a:pt x="128762" y="2276620"/>
                  <a:pt x="107459" y="2248762"/>
                </a:cubicBezTo>
                <a:cubicBezTo>
                  <a:pt x="86156" y="2220904"/>
                  <a:pt x="73046" y="2178298"/>
                  <a:pt x="87794" y="2160272"/>
                </a:cubicBezTo>
                <a:cubicBezTo>
                  <a:pt x="102542" y="2142246"/>
                  <a:pt x="-179315" y="2173382"/>
                  <a:pt x="195949" y="212094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EF8FF528-A439-45AD-B620-4BDCA58079F4}"/>
              </a:ext>
            </a:extLst>
          </p:cNvPr>
          <p:cNvSpPr/>
          <p:nvPr/>
        </p:nvSpPr>
        <p:spPr>
          <a:xfrm>
            <a:off x="10316210" y="4627243"/>
            <a:ext cx="1289050" cy="571502"/>
          </a:xfrm>
          <a:custGeom>
            <a:avLst/>
            <a:gdLst>
              <a:gd name="connsiteX0" fmla="*/ 0 w 1739900"/>
              <a:gd name="connsiteY0" fmla="*/ 565152 h 571502"/>
              <a:gd name="connsiteX1" fmla="*/ 88900 w 1739900"/>
              <a:gd name="connsiteY1" fmla="*/ 2 h 571502"/>
              <a:gd name="connsiteX2" fmla="*/ 146050 w 1739900"/>
              <a:gd name="connsiteY2" fmla="*/ 571502 h 571502"/>
              <a:gd name="connsiteX3" fmla="*/ 247650 w 1739900"/>
              <a:gd name="connsiteY3" fmla="*/ 2 h 571502"/>
              <a:gd name="connsiteX4" fmla="*/ 304800 w 1739900"/>
              <a:gd name="connsiteY4" fmla="*/ 571502 h 571502"/>
              <a:gd name="connsiteX5" fmla="*/ 406400 w 1739900"/>
              <a:gd name="connsiteY5" fmla="*/ 2 h 571502"/>
              <a:gd name="connsiteX6" fmla="*/ 476250 w 1739900"/>
              <a:gd name="connsiteY6" fmla="*/ 565152 h 571502"/>
              <a:gd name="connsiteX7" fmla="*/ 571500 w 1739900"/>
              <a:gd name="connsiteY7" fmla="*/ 6352 h 571502"/>
              <a:gd name="connsiteX8" fmla="*/ 641350 w 1739900"/>
              <a:gd name="connsiteY8" fmla="*/ 565152 h 571502"/>
              <a:gd name="connsiteX9" fmla="*/ 730250 w 1739900"/>
              <a:gd name="connsiteY9" fmla="*/ 6352 h 571502"/>
              <a:gd name="connsiteX10" fmla="*/ 800100 w 1739900"/>
              <a:gd name="connsiteY10" fmla="*/ 571502 h 571502"/>
              <a:gd name="connsiteX11" fmla="*/ 908050 w 1739900"/>
              <a:gd name="connsiteY11" fmla="*/ 6352 h 571502"/>
              <a:gd name="connsiteX12" fmla="*/ 977900 w 1739900"/>
              <a:gd name="connsiteY12" fmla="*/ 565152 h 571502"/>
              <a:gd name="connsiteX13" fmla="*/ 1073150 w 1739900"/>
              <a:gd name="connsiteY13" fmla="*/ 6352 h 571502"/>
              <a:gd name="connsiteX14" fmla="*/ 1149350 w 1739900"/>
              <a:gd name="connsiteY14" fmla="*/ 565152 h 571502"/>
              <a:gd name="connsiteX15" fmla="*/ 1244600 w 1739900"/>
              <a:gd name="connsiteY15" fmla="*/ 6352 h 571502"/>
              <a:gd name="connsiteX16" fmla="*/ 1314450 w 1739900"/>
              <a:gd name="connsiteY16" fmla="*/ 565152 h 571502"/>
              <a:gd name="connsiteX17" fmla="*/ 1428750 w 1739900"/>
              <a:gd name="connsiteY17" fmla="*/ 6352 h 571502"/>
              <a:gd name="connsiteX18" fmla="*/ 1485900 w 1739900"/>
              <a:gd name="connsiteY18" fmla="*/ 565152 h 571502"/>
              <a:gd name="connsiteX19" fmla="*/ 1587500 w 1739900"/>
              <a:gd name="connsiteY19" fmla="*/ 6352 h 571502"/>
              <a:gd name="connsiteX20" fmla="*/ 1663700 w 1739900"/>
              <a:gd name="connsiteY20" fmla="*/ 565152 h 571502"/>
              <a:gd name="connsiteX21" fmla="*/ 1739900 w 1739900"/>
              <a:gd name="connsiteY21" fmla="*/ 6352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9900" h="571502">
                <a:moveTo>
                  <a:pt x="0" y="565152"/>
                </a:moveTo>
                <a:cubicBezTo>
                  <a:pt x="32279" y="282048"/>
                  <a:pt x="64558" y="-1056"/>
                  <a:pt x="88900" y="2"/>
                </a:cubicBezTo>
                <a:cubicBezTo>
                  <a:pt x="113242" y="1060"/>
                  <a:pt x="119592" y="571502"/>
                  <a:pt x="146050" y="571502"/>
                </a:cubicBezTo>
                <a:cubicBezTo>
                  <a:pt x="172508" y="571502"/>
                  <a:pt x="221192" y="2"/>
                  <a:pt x="247650" y="2"/>
                </a:cubicBezTo>
                <a:cubicBezTo>
                  <a:pt x="274108" y="2"/>
                  <a:pt x="278342" y="571502"/>
                  <a:pt x="304800" y="571502"/>
                </a:cubicBezTo>
                <a:cubicBezTo>
                  <a:pt x="331258" y="571502"/>
                  <a:pt x="377825" y="1060"/>
                  <a:pt x="406400" y="2"/>
                </a:cubicBezTo>
                <a:cubicBezTo>
                  <a:pt x="434975" y="-1056"/>
                  <a:pt x="448733" y="564094"/>
                  <a:pt x="476250" y="565152"/>
                </a:cubicBezTo>
                <a:cubicBezTo>
                  <a:pt x="503767" y="566210"/>
                  <a:pt x="543983" y="6352"/>
                  <a:pt x="571500" y="6352"/>
                </a:cubicBezTo>
                <a:cubicBezTo>
                  <a:pt x="599017" y="6352"/>
                  <a:pt x="614892" y="565152"/>
                  <a:pt x="641350" y="565152"/>
                </a:cubicBezTo>
                <a:cubicBezTo>
                  <a:pt x="667808" y="565152"/>
                  <a:pt x="703792" y="5294"/>
                  <a:pt x="730250" y="6352"/>
                </a:cubicBezTo>
                <a:cubicBezTo>
                  <a:pt x="756708" y="7410"/>
                  <a:pt x="770467" y="571502"/>
                  <a:pt x="800100" y="571502"/>
                </a:cubicBezTo>
                <a:cubicBezTo>
                  <a:pt x="829733" y="571502"/>
                  <a:pt x="878417" y="7410"/>
                  <a:pt x="908050" y="6352"/>
                </a:cubicBezTo>
                <a:cubicBezTo>
                  <a:pt x="937683" y="5294"/>
                  <a:pt x="950383" y="565152"/>
                  <a:pt x="977900" y="565152"/>
                </a:cubicBezTo>
                <a:cubicBezTo>
                  <a:pt x="1005417" y="565152"/>
                  <a:pt x="1044575" y="6352"/>
                  <a:pt x="1073150" y="6352"/>
                </a:cubicBezTo>
                <a:cubicBezTo>
                  <a:pt x="1101725" y="6352"/>
                  <a:pt x="1120775" y="565152"/>
                  <a:pt x="1149350" y="565152"/>
                </a:cubicBezTo>
                <a:cubicBezTo>
                  <a:pt x="1177925" y="565152"/>
                  <a:pt x="1217083" y="6352"/>
                  <a:pt x="1244600" y="6352"/>
                </a:cubicBezTo>
                <a:cubicBezTo>
                  <a:pt x="1272117" y="6352"/>
                  <a:pt x="1283758" y="565152"/>
                  <a:pt x="1314450" y="565152"/>
                </a:cubicBezTo>
                <a:cubicBezTo>
                  <a:pt x="1345142" y="565152"/>
                  <a:pt x="1400175" y="6352"/>
                  <a:pt x="1428750" y="6352"/>
                </a:cubicBezTo>
                <a:cubicBezTo>
                  <a:pt x="1457325" y="6352"/>
                  <a:pt x="1459442" y="565152"/>
                  <a:pt x="1485900" y="565152"/>
                </a:cubicBezTo>
                <a:cubicBezTo>
                  <a:pt x="1512358" y="565152"/>
                  <a:pt x="1557867" y="6352"/>
                  <a:pt x="1587500" y="6352"/>
                </a:cubicBezTo>
                <a:cubicBezTo>
                  <a:pt x="1617133" y="6352"/>
                  <a:pt x="1638300" y="565152"/>
                  <a:pt x="1663700" y="565152"/>
                </a:cubicBezTo>
                <a:cubicBezTo>
                  <a:pt x="1689100" y="565152"/>
                  <a:pt x="1714500" y="285752"/>
                  <a:pt x="1739900" y="63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7693615F-0D74-4B12-9264-57ED08BA3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860913"/>
              </p:ext>
            </p:extLst>
          </p:nvPr>
        </p:nvGraphicFramePr>
        <p:xfrm>
          <a:off x="8323263" y="4747895"/>
          <a:ext cx="2603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79"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2F415378-92CF-4991-A5B9-29B80BFC9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23263" y="4747895"/>
                        <a:ext cx="26035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030862CC-688E-42F0-879F-EE54D9205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10494"/>
              </p:ext>
            </p:extLst>
          </p:nvPr>
        </p:nvGraphicFramePr>
        <p:xfrm>
          <a:off x="10066020" y="4751071"/>
          <a:ext cx="2603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0" name="Equation" r:id="rId12" imgW="260659" imgH="289810" progId="Equation.DSMT4">
                  <p:embed/>
                </p:oleObj>
              </mc:Choice>
              <mc:Fallback>
                <p:oleObj name="Equation" r:id="rId12" imgW="260659" imgH="28981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5062CBA1-4CD8-4097-A02A-A38177A045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66020" y="4751071"/>
                        <a:ext cx="260350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双括号 83">
            <a:extLst>
              <a:ext uri="{FF2B5EF4-FFF2-40B4-BE49-F238E27FC236}">
                <a16:creationId xmlns:a16="http://schemas.microsoft.com/office/drawing/2014/main" id="{C2CCE475-5712-44D1-9FEE-25DC3A17E34E}"/>
              </a:ext>
            </a:extLst>
          </p:cNvPr>
          <p:cNvSpPr/>
          <p:nvPr/>
        </p:nvSpPr>
        <p:spPr>
          <a:xfrm>
            <a:off x="8601710" y="4776470"/>
            <a:ext cx="3126740" cy="266700"/>
          </a:xfrm>
          <a:prstGeom prst="bracketPair">
            <a:avLst/>
          </a:prstGeom>
          <a:ln w="19050"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1800"/>
                      <a:gd name="connsiteY0" fmla="*/ 44451 h 266700"/>
                      <a:gd name="connsiteX1" fmla="*/ 44451 w 2971800"/>
                      <a:gd name="connsiteY1" fmla="*/ 0 h 266700"/>
                      <a:gd name="connsiteX2" fmla="*/ 2927349 w 2971800"/>
                      <a:gd name="connsiteY2" fmla="*/ 0 h 266700"/>
                      <a:gd name="connsiteX3" fmla="*/ 2971800 w 2971800"/>
                      <a:gd name="connsiteY3" fmla="*/ 44451 h 266700"/>
                      <a:gd name="connsiteX4" fmla="*/ 2971800 w 2971800"/>
                      <a:gd name="connsiteY4" fmla="*/ 222249 h 266700"/>
                      <a:gd name="connsiteX5" fmla="*/ 2927349 w 2971800"/>
                      <a:gd name="connsiteY5" fmla="*/ 266700 h 266700"/>
                      <a:gd name="connsiteX6" fmla="*/ 44451 w 2971800"/>
                      <a:gd name="connsiteY6" fmla="*/ 266700 h 266700"/>
                      <a:gd name="connsiteX7" fmla="*/ 0 w 2971800"/>
                      <a:gd name="connsiteY7" fmla="*/ 222249 h 266700"/>
                      <a:gd name="connsiteX8" fmla="*/ 0 w 2971800"/>
                      <a:gd name="connsiteY8" fmla="*/ 44451 h 266700"/>
                      <a:gd name="connsiteX0" fmla="*/ 44451 w 2971800"/>
                      <a:gd name="connsiteY0" fmla="*/ 266700 h 266700"/>
                      <a:gd name="connsiteX1" fmla="*/ 0 w 2971800"/>
                      <a:gd name="connsiteY1" fmla="*/ 222249 h 266700"/>
                      <a:gd name="connsiteX2" fmla="*/ 0 w 2971800"/>
                      <a:gd name="connsiteY2" fmla="*/ 44451 h 266700"/>
                      <a:gd name="connsiteX3" fmla="*/ 44451 w 2971800"/>
                      <a:gd name="connsiteY3" fmla="*/ 0 h 266700"/>
                      <a:gd name="connsiteX4" fmla="*/ 2927349 w 2971800"/>
                      <a:gd name="connsiteY4" fmla="*/ 0 h 266700"/>
                      <a:gd name="connsiteX5" fmla="*/ 2971800 w 2971800"/>
                      <a:gd name="connsiteY5" fmla="*/ 44451 h 266700"/>
                      <a:gd name="connsiteX6" fmla="*/ 2971800 w 2971800"/>
                      <a:gd name="connsiteY6" fmla="*/ 222249 h 266700"/>
                      <a:gd name="connsiteX7" fmla="*/ 2927349 w 2971800"/>
                      <a:gd name="connsiteY7" fmla="*/ 266700 h 266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71800" h="266700" stroke="0" extrusionOk="0">
                        <a:moveTo>
                          <a:pt x="0" y="44451"/>
                        </a:moveTo>
                        <a:cubicBezTo>
                          <a:pt x="-2291" y="18488"/>
                          <a:pt x="18140" y="661"/>
                          <a:pt x="44451" y="0"/>
                        </a:cubicBezTo>
                        <a:cubicBezTo>
                          <a:pt x="1099865" y="132882"/>
                          <a:pt x="2329888" y="-84951"/>
                          <a:pt x="2927349" y="0"/>
                        </a:cubicBezTo>
                        <a:cubicBezTo>
                          <a:pt x="2948878" y="2950"/>
                          <a:pt x="2971316" y="22578"/>
                          <a:pt x="2971800" y="44451"/>
                        </a:cubicBezTo>
                        <a:cubicBezTo>
                          <a:pt x="2987205" y="112875"/>
                          <a:pt x="2974449" y="170211"/>
                          <a:pt x="2971800" y="222249"/>
                        </a:cubicBezTo>
                        <a:cubicBezTo>
                          <a:pt x="2975963" y="247293"/>
                          <a:pt x="2952482" y="265500"/>
                          <a:pt x="2927349" y="266700"/>
                        </a:cubicBezTo>
                        <a:cubicBezTo>
                          <a:pt x="1938646" y="354339"/>
                          <a:pt x="871239" y="194021"/>
                          <a:pt x="44451" y="266700"/>
                        </a:cubicBezTo>
                        <a:cubicBezTo>
                          <a:pt x="19576" y="263601"/>
                          <a:pt x="-542" y="247553"/>
                          <a:pt x="0" y="222249"/>
                        </a:cubicBezTo>
                        <a:cubicBezTo>
                          <a:pt x="-13912" y="173691"/>
                          <a:pt x="-12890" y="96499"/>
                          <a:pt x="0" y="44451"/>
                        </a:cubicBezTo>
                        <a:close/>
                      </a:path>
                      <a:path w="2971800" h="266700" fill="none" extrusionOk="0">
                        <a:moveTo>
                          <a:pt x="44451" y="266700"/>
                        </a:moveTo>
                        <a:cubicBezTo>
                          <a:pt x="15599" y="266004"/>
                          <a:pt x="1573" y="248085"/>
                          <a:pt x="0" y="222249"/>
                        </a:cubicBezTo>
                        <a:cubicBezTo>
                          <a:pt x="-15159" y="191718"/>
                          <a:pt x="15960" y="120425"/>
                          <a:pt x="0" y="44451"/>
                        </a:cubicBezTo>
                        <a:cubicBezTo>
                          <a:pt x="1789" y="22657"/>
                          <a:pt x="21251" y="1653"/>
                          <a:pt x="44451" y="0"/>
                        </a:cubicBezTo>
                        <a:moveTo>
                          <a:pt x="2927349" y="0"/>
                        </a:moveTo>
                        <a:cubicBezTo>
                          <a:pt x="2953439" y="-1348"/>
                          <a:pt x="2972628" y="16007"/>
                          <a:pt x="2971800" y="44451"/>
                        </a:cubicBezTo>
                        <a:cubicBezTo>
                          <a:pt x="2966214" y="65631"/>
                          <a:pt x="2984026" y="190277"/>
                          <a:pt x="2971800" y="222249"/>
                        </a:cubicBezTo>
                        <a:cubicBezTo>
                          <a:pt x="2967363" y="246484"/>
                          <a:pt x="2950040" y="262911"/>
                          <a:pt x="2927349" y="2667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E62AAF-8CD4-42F3-BD2C-AEFA845894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0027285" y="5169728"/>
            <a:ext cx="297180" cy="268224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C2FCAA2-FBAB-4935-A6EF-70A37C98A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946216"/>
              </p:ext>
            </p:extLst>
          </p:nvPr>
        </p:nvGraphicFramePr>
        <p:xfrm>
          <a:off x="4740275" y="4483100"/>
          <a:ext cx="21113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1" name="Equation" r:id="rId15" imgW="1091880" imgH="457200" progId="Equation.DSMT4">
                  <p:embed/>
                </p:oleObj>
              </mc:Choice>
              <mc:Fallback>
                <p:oleObj name="Equation" r:id="rId15" imgW="1091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40275" y="4483100"/>
                        <a:ext cx="2111375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2D6EF37-20F2-4DBC-B93D-DEAA6CC61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941137"/>
              </p:ext>
            </p:extLst>
          </p:nvPr>
        </p:nvGraphicFramePr>
        <p:xfrm>
          <a:off x="10763773" y="2416175"/>
          <a:ext cx="11414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2" name="Equation" r:id="rId17" imgW="761760" imgH="419040" progId="Equation.DSMT4">
                  <p:embed/>
                </p:oleObj>
              </mc:Choice>
              <mc:Fallback>
                <p:oleObj name="Equation" r:id="rId17" imgW="761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763773" y="2416175"/>
                        <a:ext cx="1141413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3EB9E6E-915C-4D66-828E-64647B66F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681359"/>
              </p:ext>
            </p:extLst>
          </p:nvPr>
        </p:nvGraphicFramePr>
        <p:xfrm>
          <a:off x="10690225" y="3602038"/>
          <a:ext cx="13144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3" name="Equation" r:id="rId19" imgW="876240" imgH="215640" progId="Equation.DSMT4">
                  <p:embed/>
                </p:oleObj>
              </mc:Choice>
              <mc:Fallback>
                <p:oleObj name="Equation" r:id="rId19" imgW="876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690225" y="3602038"/>
                        <a:ext cx="131445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50D5A04-E844-4F23-BA7E-221AC83E2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32507"/>
              </p:ext>
            </p:extLst>
          </p:nvPr>
        </p:nvGraphicFramePr>
        <p:xfrm>
          <a:off x="10693400" y="2981325"/>
          <a:ext cx="1427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4" name="Equation" r:id="rId21" imgW="952200" imgH="406080" progId="Equation.DSMT4">
                  <p:embed/>
                </p:oleObj>
              </mc:Choice>
              <mc:Fallback>
                <p:oleObj name="Equation" r:id="rId21" imgW="952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93400" y="2981325"/>
                        <a:ext cx="142716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D1DF918-9FCB-41F5-8320-6E75A9EFC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807033"/>
              </p:ext>
            </p:extLst>
          </p:nvPr>
        </p:nvGraphicFramePr>
        <p:xfrm>
          <a:off x="10602913" y="1703388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5" name="Equation" r:id="rId23" imgW="914400" imgH="457200" progId="Equation.DSMT4">
                  <p:embed/>
                </p:oleObj>
              </mc:Choice>
              <mc:Fallback>
                <p:oleObj name="Equation" r:id="rId23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602913" y="1703388"/>
                        <a:ext cx="1371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7E0DD5B-3B65-40F8-9AB6-E94F274F6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763211"/>
              </p:ext>
            </p:extLst>
          </p:nvPr>
        </p:nvGraphicFramePr>
        <p:xfrm>
          <a:off x="10266045" y="955040"/>
          <a:ext cx="1905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6" name="Equation" r:id="rId25" imgW="1269720" imgH="495000" progId="Equation.DSMT4">
                  <p:embed/>
                </p:oleObj>
              </mc:Choice>
              <mc:Fallback>
                <p:oleObj name="Equation" r:id="rId25" imgW="12697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266045" y="955040"/>
                        <a:ext cx="190500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5794031-0132-46C2-8099-FF8FA416B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021649"/>
              </p:ext>
            </p:extLst>
          </p:nvPr>
        </p:nvGraphicFramePr>
        <p:xfrm>
          <a:off x="5670550" y="5708650"/>
          <a:ext cx="876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7" name="Equation" r:id="rId27" imgW="583920" imgH="444240" progId="Equation.DSMT4">
                  <p:embed/>
                </p:oleObj>
              </mc:Choice>
              <mc:Fallback>
                <p:oleObj name="Equation" r:id="rId27" imgW="583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70550" y="5708650"/>
                        <a:ext cx="876300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74D7CBA-43BC-45A8-B70E-1CC1C7C08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73838"/>
              </p:ext>
            </p:extLst>
          </p:nvPr>
        </p:nvGraphicFramePr>
        <p:xfrm>
          <a:off x="5140325" y="5424488"/>
          <a:ext cx="2152440" cy="32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8" name="Equation" r:id="rId29" imgW="1434960" imgH="215640" progId="Equation.DSMT4">
                  <p:embed/>
                </p:oleObj>
              </mc:Choice>
              <mc:Fallback>
                <p:oleObj name="Equation" r:id="rId29" imgW="1434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140325" y="5424488"/>
                        <a:ext cx="2152440" cy="32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组合 92">
            <a:extLst>
              <a:ext uri="{FF2B5EF4-FFF2-40B4-BE49-F238E27FC236}">
                <a16:creationId xmlns:a16="http://schemas.microsoft.com/office/drawing/2014/main" id="{9FBA81B5-4BA4-4EA9-9B39-699928763FF1}"/>
              </a:ext>
            </a:extLst>
          </p:cNvPr>
          <p:cNvGrpSpPr/>
          <p:nvPr/>
        </p:nvGrpSpPr>
        <p:grpSpPr>
          <a:xfrm>
            <a:off x="598331" y="3307550"/>
            <a:ext cx="3866535" cy="3068489"/>
            <a:chOff x="6334105" y="1077521"/>
            <a:chExt cx="3866535" cy="3068489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8516DF87-8594-4895-9122-67E3E477E405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97" name="标题 1">
                <a:extLst>
                  <a:ext uri="{FF2B5EF4-FFF2-40B4-BE49-F238E27FC236}">
                    <a16:creationId xmlns:a16="http://schemas.microsoft.com/office/drawing/2014/main" id="{12C72A8D-AB05-4046-91D4-1456F0BA33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BCBAA060-317A-4D6E-87CC-9F205BF0F5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弧形 100">
                <a:extLst>
                  <a:ext uri="{FF2B5EF4-FFF2-40B4-BE49-F238E27FC236}">
                    <a16:creationId xmlns:a16="http://schemas.microsoft.com/office/drawing/2014/main" id="{7EACAD67-42EE-4097-A0B6-5477B5534C23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标题 1">
                <a:extLst>
                  <a:ext uri="{FF2B5EF4-FFF2-40B4-BE49-F238E27FC236}">
                    <a16:creationId xmlns:a16="http://schemas.microsoft.com/office/drawing/2014/main" id="{4FF81CA5-5C9F-4758-93C5-05FBE75BC30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458318A-07A1-4820-8C64-8F418CCFB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D591F31F-453E-4280-8449-187C0064C3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C1E6D476-C79B-43B0-B9FD-E30DFED3CC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标题 1">
                <a:extLst>
                  <a:ext uri="{FF2B5EF4-FFF2-40B4-BE49-F238E27FC236}">
                    <a16:creationId xmlns:a16="http://schemas.microsoft.com/office/drawing/2014/main" id="{A324461F-2F9B-4D83-BF1F-1BB06F1638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标题 1">
                <a:extLst>
                  <a:ext uri="{FF2B5EF4-FFF2-40B4-BE49-F238E27FC236}">
                    <a16:creationId xmlns:a16="http://schemas.microsoft.com/office/drawing/2014/main" id="{C0A47678-8758-48B1-8635-DC643A733D4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CDAA6125-DF49-42ED-B6AE-4365BC1CF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629A90EB-7E6E-4333-B796-51C5FB188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弧形 122">
                <a:extLst>
                  <a:ext uri="{FF2B5EF4-FFF2-40B4-BE49-F238E27FC236}">
                    <a16:creationId xmlns:a16="http://schemas.microsoft.com/office/drawing/2014/main" id="{30C70058-DF7C-459F-AF53-50FD73B6261A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标题 1">
                <a:extLst>
                  <a:ext uri="{FF2B5EF4-FFF2-40B4-BE49-F238E27FC236}">
                    <a16:creationId xmlns:a16="http://schemas.microsoft.com/office/drawing/2014/main" id="{64D89160-D045-41B6-8C63-26BA2E1ECDD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标题 1">
                <a:extLst>
                  <a:ext uri="{FF2B5EF4-FFF2-40B4-BE49-F238E27FC236}">
                    <a16:creationId xmlns:a16="http://schemas.microsoft.com/office/drawing/2014/main" id="{43CE6768-1B65-48B2-A900-887492A7EBA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标题 1">
                <a:extLst>
                  <a:ext uri="{FF2B5EF4-FFF2-40B4-BE49-F238E27FC236}">
                    <a16:creationId xmlns:a16="http://schemas.microsoft.com/office/drawing/2014/main" id="{6F8D1A7C-E299-457F-AD0F-C701F629600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弧形 127">
                <a:extLst>
                  <a:ext uri="{FF2B5EF4-FFF2-40B4-BE49-F238E27FC236}">
                    <a16:creationId xmlns:a16="http://schemas.microsoft.com/office/drawing/2014/main" id="{07216D1A-5559-4FF4-8A5E-128CEC9A661F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6" name="标题 1">
              <a:extLst>
                <a:ext uri="{FF2B5EF4-FFF2-40B4-BE49-F238E27FC236}">
                  <a16:creationId xmlns:a16="http://schemas.microsoft.com/office/drawing/2014/main" id="{B885C164-CFB9-4327-B589-492C0E3D78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04E87A47-54A3-4F2D-9B4D-AD9EAB109A29}"/>
              </a:ext>
            </a:extLst>
          </p:cNvPr>
          <p:cNvSpPr/>
          <p:nvPr/>
        </p:nvSpPr>
        <p:spPr>
          <a:xfrm>
            <a:off x="4413250" y="3848101"/>
            <a:ext cx="200025" cy="1501774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8754E33-40B5-47B1-830A-1626CD1BABCE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0E1D3C6-DFE6-4043-8937-569581D43CF5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脉冲时域包络宽度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半高宽的定义，与空间横场上高斯分布对应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群速度，中心频率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610BC65-2443-444D-9F06-CF2162E09F7C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129" name="卷形: 垂直 128">
              <a:extLst>
                <a:ext uri="{FF2B5EF4-FFF2-40B4-BE49-F238E27FC236}">
                  <a16:creationId xmlns:a16="http://schemas.microsoft.com/office/drawing/2014/main" id="{1BD71247-B942-4726-BB32-E639E1FE51C3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标题 1">
              <a:extLst>
                <a:ext uri="{FF2B5EF4-FFF2-40B4-BE49-F238E27FC236}">
                  <a16:creationId xmlns:a16="http://schemas.microsoft.com/office/drawing/2014/main" id="{997DF304-5B38-4AC9-828C-FDAE357396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8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76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>
            <a:extLst>
              <a:ext uri="{FF2B5EF4-FFF2-40B4-BE49-F238E27FC236}">
                <a16:creationId xmlns:a16="http://schemas.microsoft.com/office/drawing/2014/main" id="{A5840A9A-028D-4932-BE70-91F228190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64833" y1="24113" x2="64833" y2="24113"/>
                      </a14:backgroundRemoval>
                    </a14:imgEffect>
                  </a14:imgLayer>
                </a14:imgProps>
              </a:ext>
            </a:extLst>
          </a:blip>
          <a:srcRect t="27301" b="13825"/>
          <a:stretch/>
        </p:blipFill>
        <p:spPr>
          <a:xfrm rot="5400000">
            <a:off x="1776127" y="1966762"/>
            <a:ext cx="2400298" cy="1430023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247DEC-DB94-499D-B687-ABC8C597D5C9}"/>
              </a:ext>
            </a:extLst>
          </p:cNvPr>
          <p:cNvGrpSpPr/>
          <p:nvPr/>
        </p:nvGrpSpPr>
        <p:grpSpPr>
          <a:xfrm>
            <a:off x="8122621" y="1297925"/>
            <a:ext cx="3866535" cy="3068489"/>
            <a:chOff x="6334105" y="1077521"/>
            <a:chExt cx="3866535" cy="3068489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149BBFF-6038-4B64-B032-F9676ED2729A}"/>
                </a:ext>
              </a:extLst>
            </p:cNvPr>
            <p:cNvGrpSpPr/>
            <p:nvPr/>
          </p:nvGrpSpPr>
          <p:grpSpPr>
            <a:xfrm>
              <a:off x="6334105" y="1077521"/>
              <a:ext cx="3692668" cy="3068489"/>
              <a:chOff x="5397574" y="1096432"/>
              <a:chExt cx="2048234" cy="1702017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D31890B0-32BC-4294-A0C2-E641EA2D1E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0455" y="2078753"/>
                <a:ext cx="415353" cy="29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8F7DFF1-7389-4770-B0AF-D5D243CB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8861" y="1589728"/>
                <a:ext cx="479105" cy="640111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弧形 23">
                <a:extLst>
                  <a:ext uri="{FF2B5EF4-FFF2-40B4-BE49-F238E27FC236}">
                    <a16:creationId xmlns:a16="http://schemas.microsoft.com/office/drawing/2014/main" id="{229A1EA3-36A5-437B-8A02-9D7BC46AB45F}"/>
                  </a:ext>
                </a:extLst>
              </p:cNvPr>
              <p:cNvSpPr/>
              <p:nvPr/>
            </p:nvSpPr>
            <p:spPr>
              <a:xfrm>
                <a:off x="5975196" y="1726175"/>
                <a:ext cx="612676" cy="352578"/>
              </a:xfrm>
              <a:prstGeom prst="arc">
                <a:avLst>
                  <a:gd name="adj1" fmla="val 16220336"/>
                  <a:gd name="adj2" fmla="val 20768391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标题 1">
                <a:extLst>
                  <a:ext uri="{FF2B5EF4-FFF2-40B4-BE49-F238E27FC236}">
                    <a16:creationId xmlns:a16="http://schemas.microsoft.com/office/drawing/2014/main" id="{DA10DFA3-D6B0-4A1B-8998-E688BABF8B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79047" y="1741900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endParaRPr lang="zh-CN" altLang="en-US" sz="28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A6C7981-5C35-4CD6-9450-7DC7ED5EB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006" y="1368928"/>
                <a:ext cx="0" cy="8597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79293E2-79FB-47EC-AE25-A84173D58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656" y="2227805"/>
                <a:ext cx="545898" cy="38339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69A89D8-1A25-4AEE-8A91-1311620A81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5909" y="2228634"/>
                <a:ext cx="8601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C9594E4F-0FA5-4B2F-9AF2-536B9ADFC37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flipH="1">
                <a:off x="5397574" y="2500866"/>
                <a:ext cx="433625" cy="29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-y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标题 1">
                <a:extLst>
                  <a:ext uri="{FF2B5EF4-FFF2-40B4-BE49-F238E27FC236}">
                    <a16:creationId xmlns:a16="http://schemas.microsoft.com/office/drawing/2014/main" id="{94D977CC-38A7-487B-891E-9EFA2D473B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73259" y="1096432"/>
                <a:ext cx="415348" cy="323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z</a:t>
                </a:r>
                <a:endParaRPr lang="zh-CN" altLang="en-US" sz="28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D23138E-55BD-495F-804B-A6BF5C97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85" y="1592109"/>
                <a:ext cx="0" cy="98202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95B9397-F09F-4FFE-96C9-8F65B5FBB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6168" y="2228631"/>
                <a:ext cx="470885" cy="33253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7AEC546-3832-418A-931E-C12843E30164}"/>
                  </a:ext>
                </a:extLst>
              </p:cNvPr>
              <p:cNvSpPr/>
              <p:nvPr/>
            </p:nvSpPr>
            <p:spPr>
              <a:xfrm rot="6837738">
                <a:off x="6155854" y="2016522"/>
                <a:ext cx="612677" cy="509894"/>
              </a:xfrm>
              <a:prstGeom prst="arc">
                <a:avLst>
                  <a:gd name="adj1" fmla="val 14359365"/>
                  <a:gd name="adj2" fmla="val 1782075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标题 1">
                <a:extLst>
                  <a:ext uri="{FF2B5EF4-FFF2-40B4-BE49-F238E27FC236}">
                    <a16:creationId xmlns:a16="http://schemas.microsoft.com/office/drawing/2014/main" id="{22B43AE0-D9C5-4306-8306-673EC4E6C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12121" y="2213812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lang="en-US" altLang="zh-CN" sz="28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标题 1">
                <a:extLst>
                  <a:ext uri="{FF2B5EF4-FFF2-40B4-BE49-F238E27FC236}">
                    <a16:creationId xmlns:a16="http://schemas.microsoft.com/office/drawing/2014/main" id="{9D3C66FD-20B6-4F48-91B2-23586F7ABA3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1509" y="1497077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i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endParaRPr lang="zh-CN" altLang="en-US" sz="16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标题 1">
                <a:extLst>
                  <a:ext uri="{FF2B5EF4-FFF2-40B4-BE49-F238E27FC236}">
                    <a16:creationId xmlns:a16="http://schemas.microsoft.com/office/drawing/2014/main" id="{01F03BFA-A5BE-4FA5-83B6-4049D3A262D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35367" y="1889813"/>
                <a:ext cx="415348" cy="2419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6000" kern="1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  <a:cs typeface="+mj-cs"/>
                  </a:defRPr>
                </a:lvl1pPr>
                <a:lvl2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2pPr>
                <a:lvl3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3pPr>
                <a:lvl4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4pPr>
                <a:lvl5pPr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5pPr>
                <a:lvl6pPr marL="4572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6pPr>
                <a:lvl7pPr marL="9144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7pPr>
                <a:lvl8pPr marL="13716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8pPr>
                <a:lvl9pPr marL="1828800" algn="l" rtl="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l-GR" altLang="zh-CN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zh-CN" altLang="en-US" sz="2800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弧形 45">
                <a:extLst>
                  <a:ext uri="{FF2B5EF4-FFF2-40B4-BE49-F238E27FC236}">
                    <a16:creationId xmlns:a16="http://schemas.microsoft.com/office/drawing/2014/main" id="{9A2C68CE-2C0C-4451-B9EE-FAAE48723344}"/>
                  </a:ext>
                </a:extLst>
              </p:cNvPr>
              <p:cNvSpPr/>
              <p:nvPr/>
            </p:nvSpPr>
            <p:spPr>
              <a:xfrm rot="3425330">
                <a:off x="6074832" y="1978451"/>
                <a:ext cx="612677" cy="374301"/>
              </a:xfrm>
              <a:prstGeom prst="arc">
                <a:avLst>
                  <a:gd name="adj1" fmla="val 14409201"/>
                  <a:gd name="adj2" fmla="val 18987154"/>
                </a:avLst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标题 1">
              <a:extLst>
                <a:ext uri="{FF2B5EF4-FFF2-40B4-BE49-F238E27FC236}">
                  <a16:creationId xmlns:a16="http://schemas.microsoft.com/office/drawing/2014/main" id="{D50CA9E6-6C7A-4D71-A90F-DDB61ACBA3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14080" y="1431290"/>
              <a:ext cx="1686560" cy="59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24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lang="en-US" altLang="zh-CN" sz="2400" baseline="-25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 </a:t>
              </a:r>
              <a:r>
                <a:rPr lang="en-US" altLang="zh-CN" sz="2800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,φ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16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1EC74CB-75BE-49F8-887E-75F666BD445E}"/>
              </a:ext>
            </a:extLst>
          </p:cNvPr>
          <p:cNvSpPr/>
          <p:nvPr/>
        </p:nvSpPr>
        <p:spPr>
          <a:xfrm rot="10800000">
            <a:off x="4078702" y="2371572"/>
            <a:ext cx="1319726" cy="626190"/>
          </a:xfrm>
          <a:custGeom>
            <a:avLst/>
            <a:gdLst>
              <a:gd name="connsiteX0" fmla="*/ 195949 w 9153152"/>
              <a:gd name="connsiteY0" fmla="*/ 2120943 h 4256056"/>
              <a:gd name="connsiteX1" fmla="*/ 2339381 w 9153152"/>
              <a:gd name="connsiteY1" fmla="*/ 1845640 h 4256056"/>
              <a:gd name="connsiteX2" fmla="*/ 3361936 w 9153152"/>
              <a:gd name="connsiteY2" fmla="*/ 1059059 h 4256056"/>
              <a:gd name="connsiteX3" fmla="*/ 4089523 w 9153152"/>
              <a:gd name="connsiteY3" fmla="*/ 164324 h 4256056"/>
              <a:gd name="connsiteX4" fmla="*/ 4708955 w 9153152"/>
              <a:gd name="connsiteY4" fmla="*/ 7007 h 4256056"/>
              <a:gd name="connsiteX5" fmla="*/ 5249730 w 9153152"/>
              <a:gd name="connsiteY5" fmla="*/ 262646 h 4256056"/>
              <a:gd name="connsiteX6" fmla="*/ 5810168 w 9153152"/>
              <a:gd name="connsiteY6" fmla="*/ 980401 h 4256056"/>
              <a:gd name="connsiteX7" fmla="*/ 6518091 w 9153152"/>
              <a:gd name="connsiteY7" fmla="*/ 1698156 h 4256056"/>
              <a:gd name="connsiteX8" fmla="*/ 9153136 w 9153152"/>
              <a:gd name="connsiteY8" fmla="*/ 2179936 h 4256056"/>
              <a:gd name="connsiteX9" fmla="*/ 6557420 w 9153152"/>
              <a:gd name="connsiteY9" fmla="*/ 2671549 h 4256056"/>
              <a:gd name="connsiteX10" fmla="*/ 5367717 w 9153152"/>
              <a:gd name="connsiteY10" fmla="*/ 3890749 h 4256056"/>
              <a:gd name="connsiteX11" fmla="*/ 4561471 w 9153152"/>
              <a:gd name="connsiteY11" fmla="*/ 4254543 h 4256056"/>
              <a:gd name="connsiteX12" fmla="*/ 3774891 w 9153152"/>
              <a:gd name="connsiteY12" fmla="*/ 3792427 h 4256056"/>
              <a:gd name="connsiteX13" fmla="*/ 3204620 w 9153152"/>
              <a:gd name="connsiteY13" fmla="*/ 2907524 h 4256056"/>
              <a:gd name="connsiteX14" fmla="*/ 2713007 w 9153152"/>
              <a:gd name="connsiteY14" fmla="*/ 2612556 h 4256056"/>
              <a:gd name="connsiteX15" fmla="*/ 2132904 w 9153152"/>
              <a:gd name="connsiteY15" fmla="*/ 2514233 h 4256056"/>
              <a:gd name="connsiteX16" fmla="*/ 549910 w 9153152"/>
              <a:gd name="connsiteY16" fmla="*/ 2376582 h 4256056"/>
              <a:gd name="connsiteX17" fmla="*/ 215613 w 9153152"/>
              <a:gd name="connsiteY17" fmla="*/ 2327420 h 4256056"/>
              <a:gd name="connsiteX18" fmla="*/ 107459 w 9153152"/>
              <a:gd name="connsiteY18" fmla="*/ 2248762 h 4256056"/>
              <a:gd name="connsiteX19" fmla="*/ 87794 w 9153152"/>
              <a:gd name="connsiteY19" fmla="*/ 2160272 h 4256056"/>
              <a:gd name="connsiteX20" fmla="*/ 195949 w 9153152"/>
              <a:gd name="connsiteY20" fmla="*/ 2120943 h 425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53152" h="4256056">
                <a:moveTo>
                  <a:pt x="195949" y="2120943"/>
                </a:moveTo>
                <a:cubicBezTo>
                  <a:pt x="571213" y="2068504"/>
                  <a:pt x="1811717" y="2022621"/>
                  <a:pt x="2339381" y="1845640"/>
                </a:cubicBezTo>
                <a:cubicBezTo>
                  <a:pt x="2867046" y="1668659"/>
                  <a:pt x="3070246" y="1339278"/>
                  <a:pt x="3361936" y="1059059"/>
                </a:cubicBezTo>
                <a:cubicBezTo>
                  <a:pt x="3653626" y="778840"/>
                  <a:pt x="3865020" y="339666"/>
                  <a:pt x="4089523" y="164324"/>
                </a:cubicBezTo>
                <a:cubicBezTo>
                  <a:pt x="4314026" y="-11018"/>
                  <a:pt x="4515587" y="-9380"/>
                  <a:pt x="4708955" y="7007"/>
                </a:cubicBezTo>
                <a:cubicBezTo>
                  <a:pt x="4902323" y="23394"/>
                  <a:pt x="5066195" y="100414"/>
                  <a:pt x="5249730" y="262646"/>
                </a:cubicBezTo>
                <a:cubicBezTo>
                  <a:pt x="5433265" y="424878"/>
                  <a:pt x="5598775" y="741149"/>
                  <a:pt x="5810168" y="980401"/>
                </a:cubicBezTo>
                <a:cubicBezTo>
                  <a:pt x="6021562" y="1219653"/>
                  <a:pt x="5960930" y="1498233"/>
                  <a:pt x="6518091" y="1698156"/>
                </a:cubicBezTo>
                <a:cubicBezTo>
                  <a:pt x="7075252" y="1898078"/>
                  <a:pt x="9146581" y="2017704"/>
                  <a:pt x="9153136" y="2179936"/>
                </a:cubicBezTo>
                <a:cubicBezTo>
                  <a:pt x="9159691" y="2342168"/>
                  <a:pt x="7188323" y="2386414"/>
                  <a:pt x="6557420" y="2671549"/>
                </a:cubicBezTo>
                <a:cubicBezTo>
                  <a:pt x="5926517" y="2956684"/>
                  <a:pt x="5700375" y="3626917"/>
                  <a:pt x="5367717" y="3890749"/>
                </a:cubicBezTo>
                <a:cubicBezTo>
                  <a:pt x="5035059" y="4154581"/>
                  <a:pt x="4826942" y="4270930"/>
                  <a:pt x="4561471" y="4254543"/>
                </a:cubicBezTo>
                <a:cubicBezTo>
                  <a:pt x="4296000" y="4238156"/>
                  <a:pt x="4001033" y="4016930"/>
                  <a:pt x="3774891" y="3792427"/>
                </a:cubicBezTo>
                <a:cubicBezTo>
                  <a:pt x="3548749" y="3567924"/>
                  <a:pt x="3381601" y="3104169"/>
                  <a:pt x="3204620" y="2907524"/>
                </a:cubicBezTo>
                <a:cubicBezTo>
                  <a:pt x="3027639" y="2710879"/>
                  <a:pt x="2891626" y="2678104"/>
                  <a:pt x="2713007" y="2612556"/>
                </a:cubicBezTo>
                <a:cubicBezTo>
                  <a:pt x="2534388" y="2547008"/>
                  <a:pt x="2493420" y="2553562"/>
                  <a:pt x="2132904" y="2514233"/>
                </a:cubicBezTo>
                <a:cubicBezTo>
                  <a:pt x="1772388" y="2474904"/>
                  <a:pt x="869458" y="2407717"/>
                  <a:pt x="549910" y="2376582"/>
                </a:cubicBezTo>
                <a:cubicBezTo>
                  <a:pt x="230362" y="2345447"/>
                  <a:pt x="289355" y="2348723"/>
                  <a:pt x="215613" y="2327420"/>
                </a:cubicBezTo>
                <a:cubicBezTo>
                  <a:pt x="141871" y="2306117"/>
                  <a:pt x="128762" y="2276620"/>
                  <a:pt x="107459" y="2248762"/>
                </a:cubicBezTo>
                <a:cubicBezTo>
                  <a:pt x="86156" y="2220904"/>
                  <a:pt x="73046" y="2178298"/>
                  <a:pt x="87794" y="2160272"/>
                </a:cubicBezTo>
                <a:cubicBezTo>
                  <a:pt x="102542" y="2142246"/>
                  <a:pt x="-179315" y="2173382"/>
                  <a:pt x="195949" y="212094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EF8FF528-A439-45AD-B620-4BDCA58079F4}"/>
              </a:ext>
            </a:extLst>
          </p:cNvPr>
          <p:cNvSpPr/>
          <p:nvPr/>
        </p:nvSpPr>
        <p:spPr>
          <a:xfrm>
            <a:off x="5681532" y="2393478"/>
            <a:ext cx="1289050" cy="571502"/>
          </a:xfrm>
          <a:custGeom>
            <a:avLst/>
            <a:gdLst>
              <a:gd name="connsiteX0" fmla="*/ 0 w 1739900"/>
              <a:gd name="connsiteY0" fmla="*/ 565152 h 571502"/>
              <a:gd name="connsiteX1" fmla="*/ 88900 w 1739900"/>
              <a:gd name="connsiteY1" fmla="*/ 2 h 571502"/>
              <a:gd name="connsiteX2" fmla="*/ 146050 w 1739900"/>
              <a:gd name="connsiteY2" fmla="*/ 571502 h 571502"/>
              <a:gd name="connsiteX3" fmla="*/ 247650 w 1739900"/>
              <a:gd name="connsiteY3" fmla="*/ 2 h 571502"/>
              <a:gd name="connsiteX4" fmla="*/ 304800 w 1739900"/>
              <a:gd name="connsiteY4" fmla="*/ 571502 h 571502"/>
              <a:gd name="connsiteX5" fmla="*/ 406400 w 1739900"/>
              <a:gd name="connsiteY5" fmla="*/ 2 h 571502"/>
              <a:gd name="connsiteX6" fmla="*/ 476250 w 1739900"/>
              <a:gd name="connsiteY6" fmla="*/ 565152 h 571502"/>
              <a:gd name="connsiteX7" fmla="*/ 571500 w 1739900"/>
              <a:gd name="connsiteY7" fmla="*/ 6352 h 571502"/>
              <a:gd name="connsiteX8" fmla="*/ 641350 w 1739900"/>
              <a:gd name="connsiteY8" fmla="*/ 565152 h 571502"/>
              <a:gd name="connsiteX9" fmla="*/ 730250 w 1739900"/>
              <a:gd name="connsiteY9" fmla="*/ 6352 h 571502"/>
              <a:gd name="connsiteX10" fmla="*/ 800100 w 1739900"/>
              <a:gd name="connsiteY10" fmla="*/ 571502 h 571502"/>
              <a:gd name="connsiteX11" fmla="*/ 908050 w 1739900"/>
              <a:gd name="connsiteY11" fmla="*/ 6352 h 571502"/>
              <a:gd name="connsiteX12" fmla="*/ 977900 w 1739900"/>
              <a:gd name="connsiteY12" fmla="*/ 565152 h 571502"/>
              <a:gd name="connsiteX13" fmla="*/ 1073150 w 1739900"/>
              <a:gd name="connsiteY13" fmla="*/ 6352 h 571502"/>
              <a:gd name="connsiteX14" fmla="*/ 1149350 w 1739900"/>
              <a:gd name="connsiteY14" fmla="*/ 565152 h 571502"/>
              <a:gd name="connsiteX15" fmla="*/ 1244600 w 1739900"/>
              <a:gd name="connsiteY15" fmla="*/ 6352 h 571502"/>
              <a:gd name="connsiteX16" fmla="*/ 1314450 w 1739900"/>
              <a:gd name="connsiteY16" fmla="*/ 565152 h 571502"/>
              <a:gd name="connsiteX17" fmla="*/ 1428750 w 1739900"/>
              <a:gd name="connsiteY17" fmla="*/ 6352 h 571502"/>
              <a:gd name="connsiteX18" fmla="*/ 1485900 w 1739900"/>
              <a:gd name="connsiteY18" fmla="*/ 565152 h 571502"/>
              <a:gd name="connsiteX19" fmla="*/ 1587500 w 1739900"/>
              <a:gd name="connsiteY19" fmla="*/ 6352 h 571502"/>
              <a:gd name="connsiteX20" fmla="*/ 1663700 w 1739900"/>
              <a:gd name="connsiteY20" fmla="*/ 565152 h 571502"/>
              <a:gd name="connsiteX21" fmla="*/ 1739900 w 1739900"/>
              <a:gd name="connsiteY21" fmla="*/ 6352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9900" h="571502">
                <a:moveTo>
                  <a:pt x="0" y="565152"/>
                </a:moveTo>
                <a:cubicBezTo>
                  <a:pt x="32279" y="282048"/>
                  <a:pt x="64558" y="-1056"/>
                  <a:pt x="88900" y="2"/>
                </a:cubicBezTo>
                <a:cubicBezTo>
                  <a:pt x="113242" y="1060"/>
                  <a:pt x="119592" y="571502"/>
                  <a:pt x="146050" y="571502"/>
                </a:cubicBezTo>
                <a:cubicBezTo>
                  <a:pt x="172508" y="571502"/>
                  <a:pt x="221192" y="2"/>
                  <a:pt x="247650" y="2"/>
                </a:cubicBezTo>
                <a:cubicBezTo>
                  <a:pt x="274108" y="2"/>
                  <a:pt x="278342" y="571502"/>
                  <a:pt x="304800" y="571502"/>
                </a:cubicBezTo>
                <a:cubicBezTo>
                  <a:pt x="331258" y="571502"/>
                  <a:pt x="377825" y="1060"/>
                  <a:pt x="406400" y="2"/>
                </a:cubicBezTo>
                <a:cubicBezTo>
                  <a:pt x="434975" y="-1056"/>
                  <a:pt x="448733" y="564094"/>
                  <a:pt x="476250" y="565152"/>
                </a:cubicBezTo>
                <a:cubicBezTo>
                  <a:pt x="503767" y="566210"/>
                  <a:pt x="543983" y="6352"/>
                  <a:pt x="571500" y="6352"/>
                </a:cubicBezTo>
                <a:cubicBezTo>
                  <a:pt x="599017" y="6352"/>
                  <a:pt x="614892" y="565152"/>
                  <a:pt x="641350" y="565152"/>
                </a:cubicBezTo>
                <a:cubicBezTo>
                  <a:pt x="667808" y="565152"/>
                  <a:pt x="703792" y="5294"/>
                  <a:pt x="730250" y="6352"/>
                </a:cubicBezTo>
                <a:cubicBezTo>
                  <a:pt x="756708" y="7410"/>
                  <a:pt x="770467" y="571502"/>
                  <a:pt x="800100" y="571502"/>
                </a:cubicBezTo>
                <a:cubicBezTo>
                  <a:pt x="829733" y="571502"/>
                  <a:pt x="878417" y="7410"/>
                  <a:pt x="908050" y="6352"/>
                </a:cubicBezTo>
                <a:cubicBezTo>
                  <a:pt x="937683" y="5294"/>
                  <a:pt x="950383" y="565152"/>
                  <a:pt x="977900" y="565152"/>
                </a:cubicBezTo>
                <a:cubicBezTo>
                  <a:pt x="1005417" y="565152"/>
                  <a:pt x="1044575" y="6352"/>
                  <a:pt x="1073150" y="6352"/>
                </a:cubicBezTo>
                <a:cubicBezTo>
                  <a:pt x="1101725" y="6352"/>
                  <a:pt x="1120775" y="565152"/>
                  <a:pt x="1149350" y="565152"/>
                </a:cubicBezTo>
                <a:cubicBezTo>
                  <a:pt x="1177925" y="565152"/>
                  <a:pt x="1217083" y="6352"/>
                  <a:pt x="1244600" y="6352"/>
                </a:cubicBezTo>
                <a:cubicBezTo>
                  <a:pt x="1272117" y="6352"/>
                  <a:pt x="1283758" y="565152"/>
                  <a:pt x="1314450" y="565152"/>
                </a:cubicBezTo>
                <a:cubicBezTo>
                  <a:pt x="1345142" y="565152"/>
                  <a:pt x="1400175" y="6352"/>
                  <a:pt x="1428750" y="6352"/>
                </a:cubicBezTo>
                <a:cubicBezTo>
                  <a:pt x="1457325" y="6352"/>
                  <a:pt x="1459442" y="565152"/>
                  <a:pt x="1485900" y="565152"/>
                </a:cubicBezTo>
                <a:cubicBezTo>
                  <a:pt x="1512358" y="565152"/>
                  <a:pt x="1557867" y="6352"/>
                  <a:pt x="1587500" y="6352"/>
                </a:cubicBezTo>
                <a:cubicBezTo>
                  <a:pt x="1617133" y="6352"/>
                  <a:pt x="1638300" y="565152"/>
                  <a:pt x="1663700" y="565152"/>
                </a:cubicBezTo>
                <a:cubicBezTo>
                  <a:pt x="1689100" y="565152"/>
                  <a:pt x="1714500" y="285752"/>
                  <a:pt x="1739900" y="63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7693615F-0D74-4B12-9264-57ED08BA3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275831"/>
              </p:ext>
            </p:extLst>
          </p:nvPr>
        </p:nvGraphicFramePr>
        <p:xfrm>
          <a:off x="3688585" y="2514130"/>
          <a:ext cx="2603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11"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7693615F-0D74-4B12-9264-57ED08BA3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8585" y="2514130"/>
                        <a:ext cx="26035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030862CC-688E-42F0-879F-EE54D9205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699320"/>
              </p:ext>
            </p:extLst>
          </p:nvPr>
        </p:nvGraphicFramePr>
        <p:xfrm>
          <a:off x="5431342" y="2517306"/>
          <a:ext cx="26035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12" name="Equation" r:id="rId8" imgW="260659" imgH="289810" progId="Equation.DSMT4">
                  <p:embed/>
                </p:oleObj>
              </mc:Choice>
              <mc:Fallback>
                <p:oleObj name="Equation" r:id="rId8" imgW="260659" imgH="28981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030862CC-688E-42F0-879F-EE54D9205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1342" y="2517306"/>
                        <a:ext cx="260350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双括号 83">
            <a:extLst>
              <a:ext uri="{FF2B5EF4-FFF2-40B4-BE49-F238E27FC236}">
                <a16:creationId xmlns:a16="http://schemas.microsoft.com/office/drawing/2014/main" id="{C2CCE475-5712-44D1-9FEE-25DC3A17E34E}"/>
              </a:ext>
            </a:extLst>
          </p:cNvPr>
          <p:cNvSpPr/>
          <p:nvPr/>
        </p:nvSpPr>
        <p:spPr>
          <a:xfrm>
            <a:off x="3967032" y="2542705"/>
            <a:ext cx="3126740" cy="266700"/>
          </a:xfrm>
          <a:prstGeom prst="bracketPair">
            <a:avLst/>
          </a:prstGeom>
          <a:ln w="19050"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1800"/>
                      <a:gd name="connsiteY0" fmla="*/ 44451 h 266700"/>
                      <a:gd name="connsiteX1" fmla="*/ 44451 w 2971800"/>
                      <a:gd name="connsiteY1" fmla="*/ 0 h 266700"/>
                      <a:gd name="connsiteX2" fmla="*/ 2927349 w 2971800"/>
                      <a:gd name="connsiteY2" fmla="*/ 0 h 266700"/>
                      <a:gd name="connsiteX3" fmla="*/ 2971800 w 2971800"/>
                      <a:gd name="connsiteY3" fmla="*/ 44451 h 266700"/>
                      <a:gd name="connsiteX4" fmla="*/ 2971800 w 2971800"/>
                      <a:gd name="connsiteY4" fmla="*/ 222249 h 266700"/>
                      <a:gd name="connsiteX5" fmla="*/ 2927349 w 2971800"/>
                      <a:gd name="connsiteY5" fmla="*/ 266700 h 266700"/>
                      <a:gd name="connsiteX6" fmla="*/ 44451 w 2971800"/>
                      <a:gd name="connsiteY6" fmla="*/ 266700 h 266700"/>
                      <a:gd name="connsiteX7" fmla="*/ 0 w 2971800"/>
                      <a:gd name="connsiteY7" fmla="*/ 222249 h 266700"/>
                      <a:gd name="connsiteX8" fmla="*/ 0 w 2971800"/>
                      <a:gd name="connsiteY8" fmla="*/ 44451 h 266700"/>
                      <a:gd name="connsiteX0" fmla="*/ 44451 w 2971800"/>
                      <a:gd name="connsiteY0" fmla="*/ 266700 h 266700"/>
                      <a:gd name="connsiteX1" fmla="*/ 0 w 2971800"/>
                      <a:gd name="connsiteY1" fmla="*/ 222249 h 266700"/>
                      <a:gd name="connsiteX2" fmla="*/ 0 w 2971800"/>
                      <a:gd name="connsiteY2" fmla="*/ 44451 h 266700"/>
                      <a:gd name="connsiteX3" fmla="*/ 44451 w 2971800"/>
                      <a:gd name="connsiteY3" fmla="*/ 0 h 266700"/>
                      <a:gd name="connsiteX4" fmla="*/ 2927349 w 2971800"/>
                      <a:gd name="connsiteY4" fmla="*/ 0 h 266700"/>
                      <a:gd name="connsiteX5" fmla="*/ 2971800 w 2971800"/>
                      <a:gd name="connsiteY5" fmla="*/ 44451 h 266700"/>
                      <a:gd name="connsiteX6" fmla="*/ 2971800 w 2971800"/>
                      <a:gd name="connsiteY6" fmla="*/ 222249 h 266700"/>
                      <a:gd name="connsiteX7" fmla="*/ 2927349 w 2971800"/>
                      <a:gd name="connsiteY7" fmla="*/ 266700 h 266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71800" h="266700" stroke="0" extrusionOk="0">
                        <a:moveTo>
                          <a:pt x="0" y="44451"/>
                        </a:moveTo>
                        <a:cubicBezTo>
                          <a:pt x="-2291" y="18488"/>
                          <a:pt x="18140" y="661"/>
                          <a:pt x="44451" y="0"/>
                        </a:cubicBezTo>
                        <a:cubicBezTo>
                          <a:pt x="1099865" y="132882"/>
                          <a:pt x="2329888" y="-84951"/>
                          <a:pt x="2927349" y="0"/>
                        </a:cubicBezTo>
                        <a:cubicBezTo>
                          <a:pt x="2948878" y="2950"/>
                          <a:pt x="2971316" y="22578"/>
                          <a:pt x="2971800" y="44451"/>
                        </a:cubicBezTo>
                        <a:cubicBezTo>
                          <a:pt x="2987205" y="112875"/>
                          <a:pt x="2974449" y="170211"/>
                          <a:pt x="2971800" y="222249"/>
                        </a:cubicBezTo>
                        <a:cubicBezTo>
                          <a:pt x="2975963" y="247293"/>
                          <a:pt x="2952482" y="265500"/>
                          <a:pt x="2927349" y="266700"/>
                        </a:cubicBezTo>
                        <a:cubicBezTo>
                          <a:pt x="1938646" y="354339"/>
                          <a:pt x="871239" y="194021"/>
                          <a:pt x="44451" y="266700"/>
                        </a:cubicBezTo>
                        <a:cubicBezTo>
                          <a:pt x="19576" y="263601"/>
                          <a:pt x="-542" y="247553"/>
                          <a:pt x="0" y="222249"/>
                        </a:cubicBezTo>
                        <a:cubicBezTo>
                          <a:pt x="-13912" y="173691"/>
                          <a:pt x="-12890" y="96499"/>
                          <a:pt x="0" y="44451"/>
                        </a:cubicBezTo>
                        <a:close/>
                      </a:path>
                      <a:path w="2971800" h="266700" fill="none" extrusionOk="0">
                        <a:moveTo>
                          <a:pt x="44451" y="266700"/>
                        </a:moveTo>
                        <a:cubicBezTo>
                          <a:pt x="15599" y="266004"/>
                          <a:pt x="1573" y="248085"/>
                          <a:pt x="0" y="222249"/>
                        </a:cubicBezTo>
                        <a:cubicBezTo>
                          <a:pt x="-15159" y="191718"/>
                          <a:pt x="15960" y="120425"/>
                          <a:pt x="0" y="44451"/>
                        </a:cubicBezTo>
                        <a:cubicBezTo>
                          <a:pt x="1789" y="22657"/>
                          <a:pt x="21251" y="1653"/>
                          <a:pt x="44451" y="0"/>
                        </a:cubicBezTo>
                        <a:moveTo>
                          <a:pt x="2927349" y="0"/>
                        </a:moveTo>
                        <a:cubicBezTo>
                          <a:pt x="2953439" y="-1348"/>
                          <a:pt x="2972628" y="16007"/>
                          <a:pt x="2971800" y="44451"/>
                        </a:cubicBezTo>
                        <a:cubicBezTo>
                          <a:pt x="2966214" y="65631"/>
                          <a:pt x="2984026" y="190277"/>
                          <a:pt x="2971800" y="222249"/>
                        </a:cubicBezTo>
                        <a:cubicBezTo>
                          <a:pt x="2967363" y="246484"/>
                          <a:pt x="2950040" y="262911"/>
                          <a:pt x="2927349" y="2667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C2FCAA2-FBAB-4935-A6EF-70A37C98A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902135"/>
              </p:ext>
            </p:extLst>
          </p:nvPr>
        </p:nvGraphicFramePr>
        <p:xfrm>
          <a:off x="105597" y="2249335"/>
          <a:ext cx="21113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13" name="Equation" r:id="rId10" imgW="1091880" imgH="457200" progId="Equation.DSMT4">
                  <p:embed/>
                </p:oleObj>
              </mc:Choice>
              <mc:Fallback>
                <p:oleObj name="Equation" r:id="rId10" imgW="1091880" imgH="457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C2FCAA2-FBAB-4935-A6EF-70A37C98A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97" y="2249335"/>
                        <a:ext cx="2111375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4137F9DA-C937-4776-89E8-C432B488A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455221"/>
              </p:ext>
            </p:extLst>
          </p:nvPr>
        </p:nvGraphicFramePr>
        <p:xfrm>
          <a:off x="303213" y="1165225"/>
          <a:ext cx="70215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14" name="Equation" r:id="rId12" imgW="2984400" imgH="495000" progId="Equation.DSMT4">
                  <p:embed/>
                </p:oleObj>
              </mc:Choice>
              <mc:Fallback>
                <p:oleObj name="Equation" r:id="rId12" imgW="2984400" imgH="49500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4137F9DA-C937-4776-89E8-C432B488A0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3213" y="1165225"/>
                        <a:ext cx="7021512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99CB5BA-11CC-426D-8F73-BA37B1FC385F}"/>
              </a:ext>
            </a:extLst>
          </p:cNvPr>
          <p:cNvSpPr/>
          <p:nvPr/>
        </p:nvSpPr>
        <p:spPr>
          <a:xfrm>
            <a:off x="2192595" y="1160206"/>
            <a:ext cx="2900516" cy="1887794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7F16EB-3595-4B9B-AB7E-80DA83314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55056"/>
              </p:ext>
            </p:extLst>
          </p:nvPr>
        </p:nvGraphicFramePr>
        <p:xfrm>
          <a:off x="257175" y="4324350"/>
          <a:ext cx="10593388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15" name="Equation" r:id="rId14" imgW="4508280" imgH="838080" progId="Equation.DSMT4">
                  <p:embed/>
                </p:oleObj>
              </mc:Choice>
              <mc:Fallback>
                <p:oleObj name="Equation" r:id="rId14" imgW="45082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7175" y="4324350"/>
                        <a:ext cx="10593388" cy="196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25EC8F0-5E60-4421-AA5B-EAE72812E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84860"/>
              </p:ext>
            </p:extLst>
          </p:nvPr>
        </p:nvGraphicFramePr>
        <p:xfrm>
          <a:off x="6146800" y="3251200"/>
          <a:ext cx="914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16" name="Equation" r:id="rId16" imgW="914400" imgH="190080" progId="Equation.DSMT4">
                  <p:embed/>
                </p:oleObj>
              </mc:Choice>
              <mc:Fallback>
                <p:oleObj name="Equation" r:id="rId16" imgW="914400" imgH="190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46800" y="3251200"/>
                        <a:ext cx="914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9C080866-DFA2-48A0-A8B8-FAA6D6B65E50}"/>
              </a:ext>
            </a:extLst>
          </p:cNvPr>
          <p:cNvGrpSpPr/>
          <p:nvPr/>
        </p:nvGrpSpPr>
        <p:grpSpPr>
          <a:xfrm>
            <a:off x="5581335" y="1120259"/>
            <a:ext cx="5115240" cy="754887"/>
            <a:chOff x="5581335" y="1120259"/>
            <a:chExt cx="5115240" cy="754887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A795666-8C10-4852-AE92-40DBDC6CD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207" y="1528008"/>
              <a:ext cx="4662218" cy="0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DE2F89-8729-4B57-9376-41A03683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544" y="1524000"/>
              <a:ext cx="347919" cy="290922"/>
            </a:xfrm>
            <a:prstGeom prst="straightConnector1">
              <a:avLst/>
            </a:prstGeom>
            <a:ln w="31750">
              <a:solidFill>
                <a:srgbClr val="D1AC93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3555EED-7234-413B-8ECF-A4B11C6A3E7F}"/>
                </a:ext>
              </a:extLst>
            </p:cNvPr>
            <p:cNvSpPr/>
            <p:nvPr/>
          </p:nvSpPr>
          <p:spPr>
            <a:xfrm>
              <a:off x="5581335" y="1760848"/>
              <a:ext cx="114298" cy="114298"/>
            </a:xfrm>
            <a:prstGeom prst="ellipse">
              <a:avLst/>
            </a:prstGeom>
            <a:solidFill>
              <a:srgbClr val="D1A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B11FC45-EA6F-40E2-B5C5-2211B039507E}"/>
                </a:ext>
              </a:extLst>
            </p:cNvPr>
            <p:cNvSpPr txBox="1"/>
            <p:nvPr/>
          </p:nvSpPr>
          <p:spPr>
            <a:xfrm>
              <a:off x="5910262" y="1120259"/>
              <a:ext cx="47863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指数形式的模的平方为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，对光强无贡献</a:t>
              </a:r>
              <a:endParaRPr lang="zh-CN" altLang="en-US" dirty="0"/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F463524-F46E-4BFB-A52C-C104D891D628}"/>
              </a:ext>
            </a:extLst>
          </p:cNvPr>
          <p:cNvSpPr/>
          <p:nvPr/>
        </p:nvSpPr>
        <p:spPr>
          <a:xfrm>
            <a:off x="8912944" y="4449097"/>
            <a:ext cx="1420760" cy="897323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CCD4B07-578E-44E2-84EF-4B2D7AF92F10}"/>
              </a:ext>
            </a:extLst>
          </p:cNvPr>
          <p:cNvSpPr/>
          <p:nvPr/>
        </p:nvSpPr>
        <p:spPr>
          <a:xfrm>
            <a:off x="2733261" y="5751872"/>
            <a:ext cx="875177" cy="582690"/>
          </a:xfrm>
          <a:prstGeom prst="roundRect">
            <a:avLst/>
          </a:prstGeom>
          <a:solidFill>
            <a:schemeClr val="bg2">
              <a:lumMod val="50000"/>
              <a:alpha val="1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B3F128AB-D1F3-4A9D-8747-6AEBFA26854D}"/>
              </a:ext>
            </a:extLst>
          </p:cNvPr>
          <p:cNvSpPr/>
          <p:nvPr/>
        </p:nvSpPr>
        <p:spPr>
          <a:xfrm rot="16200000">
            <a:off x="6129210" y="5466244"/>
            <a:ext cx="276780" cy="1143000"/>
          </a:xfrm>
          <a:prstGeom prst="downArrow">
            <a:avLst/>
          </a:prstGeom>
          <a:solidFill>
            <a:srgbClr val="959595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C6B22C87-600D-4261-A773-0D2B700D8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361806"/>
              </p:ext>
            </p:extLst>
          </p:nvPr>
        </p:nvGraphicFramePr>
        <p:xfrm>
          <a:off x="6956425" y="5749925"/>
          <a:ext cx="52514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17" name="Equation" r:id="rId18" imgW="2234880" imgH="241200" progId="Equation.DSMT4">
                  <p:embed/>
                </p:oleObj>
              </mc:Choice>
              <mc:Fallback>
                <p:oleObj name="Equation" r:id="rId18" imgW="2234880" imgH="2412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5C03613-10E8-48BB-A5DC-D461A6F2E5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56425" y="5749925"/>
                        <a:ext cx="5251450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62927B71-26D3-4AAD-9187-68700AD62025}"/>
              </a:ext>
            </a:extLst>
          </p:cNvPr>
          <p:cNvSpPr txBox="1"/>
          <p:nvPr/>
        </p:nvSpPr>
        <p:spPr>
          <a:xfrm>
            <a:off x="5456691" y="5411857"/>
            <a:ext cx="3081022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非线性极化波的低频分量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467045-5158-47BA-A034-687DDA81A575}"/>
              </a:ext>
            </a:extLst>
          </p:cNvPr>
          <p:cNvGrpSpPr/>
          <p:nvPr/>
        </p:nvGrpSpPr>
        <p:grpSpPr>
          <a:xfrm>
            <a:off x="737418" y="2258370"/>
            <a:ext cx="6794092" cy="2400298"/>
            <a:chOff x="737418" y="2258370"/>
            <a:chExt cx="6794092" cy="240029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F69DC18-E308-49E4-AB88-325D5272369C}"/>
                </a:ext>
              </a:extLst>
            </p:cNvPr>
            <p:cNvSpPr txBox="1"/>
            <p:nvPr/>
          </p:nvSpPr>
          <p:spPr>
            <a:xfrm>
              <a:off x="737418" y="3162300"/>
              <a:ext cx="6794092" cy="1076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对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脉冲光光强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包络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进行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时域傅里叶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变换，   得 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250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的 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频谱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20D67FC2-4C87-446C-8AC6-850A5520BE6B}"/>
                </a:ext>
              </a:extLst>
            </p:cNvPr>
            <p:cNvSpPr/>
            <p:nvPr/>
          </p:nvSpPr>
          <p:spPr>
            <a:xfrm>
              <a:off x="3834581" y="3207976"/>
              <a:ext cx="289744" cy="1143000"/>
            </a:xfrm>
            <a:prstGeom prst="downArrow">
              <a:avLst/>
            </a:prstGeom>
            <a:solidFill>
              <a:srgbClr val="959595"/>
            </a:solidFill>
            <a:ln>
              <a:solidFill>
                <a:srgbClr val="9595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970EFDD-D1A5-4E48-98F8-92BC5625CB03}"/>
                </a:ext>
              </a:extLst>
            </p:cNvPr>
            <p:cNvGrpSpPr/>
            <p:nvPr/>
          </p:nvGrpSpPr>
          <p:grpSpPr>
            <a:xfrm>
              <a:off x="4681076" y="2258370"/>
              <a:ext cx="1803400" cy="2400298"/>
              <a:chOff x="581025" y="636048"/>
              <a:chExt cx="1803400" cy="2400298"/>
            </a:xfrm>
          </p:grpSpPr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243919CD-D0D8-4F27-BEC4-672AF495A5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64833" y1="24113" x2="64833" y2="24113"/>
                          </a14:backgroundRemoval>
                        </a14:imgEffect>
                      </a14:imgLayer>
                    </a14:imgProps>
                  </a:ext>
                </a:extLst>
              </a:blip>
              <a:srcRect t="27301" b="13825"/>
              <a:stretch/>
            </p:blipFill>
            <p:spPr>
              <a:xfrm rot="5400000">
                <a:off x="173466" y="1121185"/>
                <a:ext cx="2400298" cy="1430023"/>
              </a:xfrm>
              <a:prstGeom prst="rect">
                <a:avLst/>
              </a:prstGeom>
              <a:scene3d>
                <a:camera prst="isometricOffAxis1Left"/>
                <a:lightRig rig="threePt" dir="t"/>
              </a:scene3d>
            </p:spPr>
          </p:pic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FDE60160-83AB-452C-B61E-4CAA59B1BED0}"/>
                  </a:ext>
                </a:extLst>
              </p:cNvPr>
              <p:cNvSpPr/>
              <p:nvPr/>
            </p:nvSpPr>
            <p:spPr>
              <a:xfrm rot="10800000">
                <a:off x="735427" y="1514322"/>
                <a:ext cx="1319726" cy="626190"/>
              </a:xfrm>
              <a:custGeom>
                <a:avLst/>
                <a:gdLst>
                  <a:gd name="connsiteX0" fmla="*/ 195949 w 9153152"/>
                  <a:gd name="connsiteY0" fmla="*/ 2120943 h 4256056"/>
                  <a:gd name="connsiteX1" fmla="*/ 2339381 w 9153152"/>
                  <a:gd name="connsiteY1" fmla="*/ 1845640 h 4256056"/>
                  <a:gd name="connsiteX2" fmla="*/ 3361936 w 9153152"/>
                  <a:gd name="connsiteY2" fmla="*/ 1059059 h 4256056"/>
                  <a:gd name="connsiteX3" fmla="*/ 4089523 w 9153152"/>
                  <a:gd name="connsiteY3" fmla="*/ 164324 h 4256056"/>
                  <a:gd name="connsiteX4" fmla="*/ 4708955 w 9153152"/>
                  <a:gd name="connsiteY4" fmla="*/ 7007 h 4256056"/>
                  <a:gd name="connsiteX5" fmla="*/ 5249730 w 9153152"/>
                  <a:gd name="connsiteY5" fmla="*/ 262646 h 4256056"/>
                  <a:gd name="connsiteX6" fmla="*/ 5810168 w 9153152"/>
                  <a:gd name="connsiteY6" fmla="*/ 980401 h 4256056"/>
                  <a:gd name="connsiteX7" fmla="*/ 6518091 w 9153152"/>
                  <a:gd name="connsiteY7" fmla="*/ 1698156 h 4256056"/>
                  <a:gd name="connsiteX8" fmla="*/ 9153136 w 9153152"/>
                  <a:gd name="connsiteY8" fmla="*/ 2179936 h 4256056"/>
                  <a:gd name="connsiteX9" fmla="*/ 6557420 w 9153152"/>
                  <a:gd name="connsiteY9" fmla="*/ 2671549 h 4256056"/>
                  <a:gd name="connsiteX10" fmla="*/ 5367717 w 9153152"/>
                  <a:gd name="connsiteY10" fmla="*/ 3890749 h 4256056"/>
                  <a:gd name="connsiteX11" fmla="*/ 4561471 w 9153152"/>
                  <a:gd name="connsiteY11" fmla="*/ 4254543 h 4256056"/>
                  <a:gd name="connsiteX12" fmla="*/ 3774891 w 9153152"/>
                  <a:gd name="connsiteY12" fmla="*/ 3792427 h 4256056"/>
                  <a:gd name="connsiteX13" fmla="*/ 3204620 w 9153152"/>
                  <a:gd name="connsiteY13" fmla="*/ 2907524 h 4256056"/>
                  <a:gd name="connsiteX14" fmla="*/ 2713007 w 9153152"/>
                  <a:gd name="connsiteY14" fmla="*/ 2612556 h 4256056"/>
                  <a:gd name="connsiteX15" fmla="*/ 2132904 w 9153152"/>
                  <a:gd name="connsiteY15" fmla="*/ 2514233 h 4256056"/>
                  <a:gd name="connsiteX16" fmla="*/ 549910 w 9153152"/>
                  <a:gd name="connsiteY16" fmla="*/ 2376582 h 4256056"/>
                  <a:gd name="connsiteX17" fmla="*/ 215613 w 9153152"/>
                  <a:gd name="connsiteY17" fmla="*/ 2327420 h 4256056"/>
                  <a:gd name="connsiteX18" fmla="*/ 107459 w 9153152"/>
                  <a:gd name="connsiteY18" fmla="*/ 2248762 h 4256056"/>
                  <a:gd name="connsiteX19" fmla="*/ 87794 w 9153152"/>
                  <a:gd name="connsiteY19" fmla="*/ 2160272 h 4256056"/>
                  <a:gd name="connsiteX20" fmla="*/ 195949 w 9153152"/>
                  <a:gd name="connsiteY20" fmla="*/ 2120943 h 425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153152" h="4256056">
                    <a:moveTo>
                      <a:pt x="195949" y="2120943"/>
                    </a:moveTo>
                    <a:cubicBezTo>
                      <a:pt x="571213" y="2068504"/>
                      <a:pt x="1811717" y="2022621"/>
                      <a:pt x="2339381" y="1845640"/>
                    </a:cubicBezTo>
                    <a:cubicBezTo>
                      <a:pt x="2867046" y="1668659"/>
                      <a:pt x="3070246" y="1339278"/>
                      <a:pt x="3361936" y="1059059"/>
                    </a:cubicBezTo>
                    <a:cubicBezTo>
                      <a:pt x="3653626" y="778840"/>
                      <a:pt x="3865020" y="339666"/>
                      <a:pt x="4089523" y="164324"/>
                    </a:cubicBezTo>
                    <a:cubicBezTo>
                      <a:pt x="4314026" y="-11018"/>
                      <a:pt x="4515587" y="-9380"/>
                      <a:pt x="4708955" y="7007"/>
                    </a:cubicBezTo>
                    <a:cubicBezTo>
                      <a:pt x="4902323" y="23394"/>
                      <a:pt x="5066195" y="100414"/>
                      <a:pt x="5249730" y="262646"/>
                    </a:cubicBezTo>
                    <a:cubicBezTo>
                      <a:pt x="5433265" y="424878"/>
                      <a:pt x="5598775" y="741149"/>
                      <a:pt x="5810168" y="980401"/>
                    </a:cubicBezTo>
                    <a:cubicBezTo>
                      <a:pt x="6021562" y="1219653"/>
                      <a:pt x="5960930" y="1498233"/>
                      <a:pt x="6518091" y="1698156"/>
                    </a:cubicBezTo>
                    <a:cubicBezTo>
                      <a:pt x="7075252" y="1898078"/>
                      <a:pt x="9146581" y="2017704"/>
                      <a:pt x="9153136" y="2179936"/>
                    </a:cubicBezTo>
                    <a:cubicBezTo>
                      <a:pt x="9159691" y="2342168"/>
                      <a:pt x="7188323" y="2386414"/>
                      <a:pt x="6557420" y="2671549"/>
                    </a:cubicBezTo>
                    <a:cubicBezTo>
                      <a:pt x="5926517" y="2956684"/>
                      <a:pt x="5700375" y="3626917"/>
                      <a:pt x="5367717" y="3890749"/>
                    </a:cubicBezTo>
                    <a:cubicBezTo>
                      <a:pt x="5035059" y="4154581"/>
                      <a:pt x="4826942" y="4270930"/>
                      <a:pt x="4561471" y="4254543"/>
                    </a:cubicBezTo>
                    <a:cubicBezTo>
                      <a:pt x="4296000" y="4238156"/>
                      <a:pt x="4001033" y="4016930"/>
                      <a:pt x="3774891" y="3792427"/>
                    </a:cubicBezTo>
                    <a:cubicBezTo>
                      <a:pt x="3548749" y="3567924"/>
                      <a:pt x="3381601" y="3104169"/>
                      <a:pt x="3204620" y="2907524"/>
                    </a:cubicBezTo>
                    <a:cubicBezTo>
                      <a:pt x="3027639" y="2710879"/>
                      <a:pt x="2891626" y="2678104"/>
                      <a:pt x="2713007" y="2612556"/>
                    </a:cubicBezTo>
                    <a:cubicBezTo>
                      <a:pt x="2534388" y="2547008"/>
                      <a:pt x="2493420" y="2553562"/>
                      <a:pt x="2132904" y="2514233"/>
                    </a:cubicBezTo>
                    <a:cubicBezTo>
                      <a:pt x="1772388" y="2474904"/>
                      <a:pt x="869458" y="2407717"/>
                      <a:pt x="549910" y="2376582"/>
                    </a:cubicBezTo>
                    <a:cubicBezTo>
                      <a:pt x="230362" y="2345447"/>
                      <a:pt x="289355" y="2348723"/>
                      <a:pt x="215613" y="2327420"/>
                    </a:cubicBezTo>
                    <a:cubicBezTo>
                      <a:pt x="141871" y="2306117"/>
                      <a:pt x="128762" y="2276620"/>
                      <a:pt x="107459" y="2248762"/>
                    </a:cubicBezTo>
                    <a:cubicBezTo>
                      <a:pt x="86156" y="2220904"/>
                      <a:pt x="73046" y="2178298"/>
                      <a:pt x="87794" y="2160272"/>
                    </a:cubicBezTo>
                    <a:cubicBezTo>
                      <a:pt x="102542" y="2142246"/>
                      <a:pt x="-179315" y="2173382"/>
                      <a:pt x="195949" y="2120943"/>
                    </a:cubicBez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68B184C8-0D4C-42F2-82C1-4F48332668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0179914"/>
                  </p:ext>
                </p:extLst>
              </p:nvPr>
            </p:nvGraphicFramePr>
            <p:xfrm>
              <a:off x="581025" y="1417108"/>
              <a:ext cx="1803400" cy="7514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9718" name="Equation" r:id="rId20" imgW="609480" imgH="253800" progId="Equation.DSMT4">
                      <p:embed/>
                    </p:oleObj>
                  </mc:Choice>
                  <mc:Fallback>
                    <p:oleObj name="Equation" r:id="rId20" imgW="609480" imgH="253800" progId="Equation.DSMT4">
                      <p:embed/>
                      <p:pic>
                        <p:nvPicPr>
                          <p:cNvPr id="4" name="对象 3">
                            <a:extLst>
                              <a:ext uri="{FF2B5EF4-FFF2-40B4-BE49-F238E27FC236}">
                                <a16:creationId xmlns:a16="http://schemas.microsoft.com/office/drawing/2014/main" id="{70BF749A-2389-4179-B5ED-E3CA6784EF0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581025" y="1417108"/>
                            <a:ext cx="1803400" cy="75141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031A305-421E-4436-831F-B18B6A680329}"/>
              </a:ext>
            </a:extLst>
          </p:cNvPr>
          <p:cNvSpPr txBox="1"/>
          <p:nvPr/>
        </p:nvSpPr>
        <p:spPr>
          <a:xfrm>
            <a:off x="865356" y="158682"/>
            <a:ext cx="928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二维非线性晶体中的整流场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84D77A-45E0-4AD2-A59C-9AC30D2DD10D}"/>
              </a:ext>
            </a:extLst>
          </p:cNvPr>
          <p:cNvSpPr txBox="1"/>
          <p:nvPr/>
        </p:nvSpPr>
        <p:spPr>
          <a:xfrm>
            <a:off x="864161" y="6427746"/>
            <a:ext cx="1132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脉冲光谱，振幅平方的傅里叶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频域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单色，可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DFG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，脉冲光谱的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DFG 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 </a:t>
            </a:r>
            <a:r>
              <a:rPr lang="en-US" altLang="zh-CN" sz="2000" b="1" spc="100" dirty="0">
                <a:solidFill>
                  <a:srgbClr val="D1AC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 spc="100" dirty="0">
              <a:solidFill>
                <a:srgbClr val="D1AC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D97ED4C-CE27-419C-B7AA-82C882C0579A}"/>
              </a:ext>
            </a:extLst>
          </p:cNvPr>
          <p:cNvGrpSpPr/>
          <p:nvPr/>
        </p:nvGrpSpPr>
        <p:grpSpPr>
          <a:xfrm>
            <a:off x="31809" y="6472365"/>
            <a:ext cx="437891" cy="299556"/>
            <a:chOff x="8539422" y="6009541"/>
            <a:chExt cx="437891" cy="299556"/>
          </a:xfrm>
        </p:grpSpPr>
        <p:sp>
          <p:nvSpPr>
            <p:cNvPr id="60" name="卷形: 垂直 59">
              <a:extLst>
                <a:ext uri="{FF2B5EF4-FFF2-40B4-BE49-F238E27FC236}">
                  <a16:creationId xmlns:a16="http://schemas.microsoft.com/office/drawing/2014/main" id="{D33858AE-B1FF-4081-A662-F8DFADFC8B26}"/>
                </a:ext>
              </a:extLst>
            </p:cNvPr>
            <p:cNvSpPr/>
            <p:nvPr/>
          </p:nvSpPr>
          <p:spPr>
            <a:xfrm>
              <a:off x="8594985" y="6009541"/>
              <a:ext cx="326766" cy="292101"/>
            </a:xfrm>
            <a:prstGeom prst="verticalScroll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标题 1">
              <a:extLst>
                <a:ext uri="{FF2B5EF4-FFF2-40B4-BE49-F238E27FC236}">
                  <a16:creationId xmlns:a16="http://schemas.microsoft.com/office/drawing/2014/main" id="{864BAB87-EE13-494E-81DD-A1A363574C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539422" y="6034809"/>
              <a:ext cx="437891" cy="27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ct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6000" kern="1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5pPr>
              <a:lvl6pPr marL="4572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6pPr>
              <a:lvl7pPr marL="9144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7pPr>
              <a:lvl8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8pPr>
              <a:lvl9pPr marL="1828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defRPr>
              </a:lvl9pPr>
            </a:lstStyle>
            <a:p>
              <a:pPr defTabSz="914400"/>
              <a:r>
                <a:rPr lang="en-US" altLang="zh-CN" sz="1400" b="1" dirty="0">
                  <a:latin typeface="+mn-ea"/>
                  <a:ea typeface="+mn-ea"/>
                  <a:cs typeface="Times New Roman" panose="02020603050405020304" pitchFamily="18" charset="0"/>
                </a:rPr>
                <a:t>9</a:t>
              </a:r>
              <a:endParaRPr lang="zh-CN" altLang="en-US" sz="1600" b="1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56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5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5711</Words>
  <Application>Microsoft Office PowerPoint</Application>
  <PresentationFormat>宽屏</PresentationFormat>
  <Paragraphs>789</Paragraphs>
  <Slides>54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等线</vt:lpstr>
      <vt:lpstr>等线 Light</vt:lpstr>
      <vt:lpstr>黑体</vt:lpstr>
      <vt:lpstr>华文行楷</vt:lpstr>
      <vt:lpstr>微软雅黑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尘竹</dc:creator>
  <cp:lastModifiedBy>谢 尘竹</cp:lastModifiedBy>
  <cp:revision>2137</cp:revision>
  <dcterms:created xsi:type="dcterms:W3CDTF">2020-10-21T04:25:15Z</dcterms:created>
  <dcterms:modified xsi:type="dcterms:W3CDTF">2020-11-07T10:42:26Z</dcterms:modified>
</cp:coreProperties>
</file>