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7" autoAdjust="0"/>
  </p:normalViewPr>
  <p:slideViewPr>
    <p:cSldViewPr>
      <p:cViewPr varScale="1">
        <p:scale>
          <a:sx n="65" d="100"/>
          <a:sy n="65" d="100"/>
        </p:scale>
        <p:origin x="-9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Freeform 50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3100" name="Freeform 28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29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0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57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3103" name="Freeform 31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Freeform 32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5" name="Freeform 33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Freeform 34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Freeform 35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3109" name="Freeform 37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8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3112" name="Freeform 40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41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4" name="Freeform 42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5" name="Freeform 43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6" name="Freeform 44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7" name="Freeform 45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37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4" name="Group 128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126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41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8" name="Group 132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13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Administrator\Desktop\&#29289;&#29702;&#35838;&#23567;&#23637;&#31034;\Video_2017-05-24_224858.wmv" TargetMode="Externa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将</a:t>
            </a:r>
            <a:r>
              <a:rPr lang="zh-CN" altLang="en-US" dirty="0" smtClean="0">
                <a:solidFill>
                  <a:srgbClr val="00B0F0"/>
                </a:solidFill>
              </a:rPr>
              <a:t>电子的单缝衍射</a:t>
            </a:r>
            <a:r>
              <a:rPr lang="zh-CN" alt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与        </a:t>
            </a:r>
            <a:r>
              <a:rPr lang="zh-CN" altLang="en-US" dirty="0" smtClean="0">
                <a:solidFill>
                  <a:srgbClr val="FF0000"/>
                </a:solidFill>
              </a:rPr>
              <a:t>光的双缝干涉</a:t>
            </a:r>
            <a:r>
              <a:rPr lang="zh-CN" alt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类比</a:t>
            </a:r>
            <a:endParaRPr lang="zh-CN" altLang="en-US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00B050"/>
                </a:solidFill>
              </a:rPr>
              <a:t>仅为解释△</a:t>
            </a:r>
            <a:r>
              <a:rPr lang="en-US" altLang="zh-CN" dirty="0" err="1" smtClean="0">
                <a:solidFill>
                  <a:srgbClr val="00B050"/>
                </a:solidFill>
              </a:rPr>
              <a:t>x·sinθ</a:t>
            </a:r>
            <a:r>
              <a:rPr lang="en-US" altLang="zh-CN" dirty="0" smtClean="0">
                <a:solidFill>
                  <a:srgbClr val="00B050"/>
                </a:solidFill>
              </a:rPr>
              <a:t>=</a:t>
            </a:r>
            <a:r>
              <a:rPr lang="en-US" altLang="zh-CN" dirty="0" err="1" smtClean="0">
                <a:solidFill>
                  <a:srgbClr val="00B050"/>
                </a:solidFill>
              </a:rPr>
              <a:t>n</a:t>
            </a:r>
            <a:r>
              <a:rPr lang="en-US" altLang="zh-CN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endParaRPr lang="zh-CN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085676" y="332656"/>
            <a:ext cx="6870700" cy="6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15-7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不确定关系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941660" y="152400"/>
            <a:ext cx="6870700" cy="6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15-6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德布罗意波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71600" y="836712"/>
            <a:ext cx="74888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kern="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因为物质波是概率波，与经典物理学中研究的波截然不同：机械波是机械振动在空间的传播，而德布罗意波则用于</a:t>
            </a:r>
            <a:r>
              <a:rPr lang="zh-CN" alt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对微观粒子运动的统计描述</a:t>
            </a:r>
            <a:r>
              <a:rPr lang="zh-CN" altLang="en-US" sz="3200" kern="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971600" y="2996952"/>
            <a:ext cx="74888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所以</a:t>
            </a:r>
            <a:r>
              <a:rPr lang="en-US" altLang="zh-CN" sz="3200" kern="0" dirty="0" smtClean="0"/>
              <a:t>E=</a:t>
            </a:r>
            <a:r>
              <a:rPr lang="en-US" altLang="zh-CN" sz="3200" kern="0" dirty="0" err="1" smtClean="0"/>
              <a:t>hv</a:t>
            </a:r>
            <a:r>
              <a:rPr lang="zh-CN" altLang="en-US" sz="3200" kern="0" dirty="0" smtClean="0"/>
              <a:t>和</a:t>
            </a:r>
            <a:r>
              <a:rPr lang="en-US" altLang="zh-CN" sz="3200" kern="0" dirty="0" smtClean="0"/>
              <a:t>p=h/</a:t>
            </a:r>
            <a:r>
              <a:rPr lang="en-US" altLang="zh-CN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lang="zh-CN" altLang="en-US" sz="3200" kern="0" dirty="0" smtClean="0">
                <a:solidFill>
                  <a:schemeClr val="accent6"/>
                </a:solidFill>
              </a:rPr>
              <a:t>中的频率</a:t>
            </a:r>
            <a:r>
              <a:rPr lang="en-US" altLang="zh-CN" sz="3200" kern="0" dirty="0" smtClean="0">
                <a:solidFill>
                  <a:schemeClr val="accent6"/>
                </a:solidFill>
              </a:rPr>
              <a:t>v</a:t>
            </a:r>
            <a:r>
              <a:rPr lang="zh-CN" altLang="en-US" sz="3200" kern="0" dirty="0" smtClean="0">
                <a:solidFill>
                  <a:schemeClr val="accent6"/>
                </a:solidFill>
              </a:rPr>
              <a:t>和波长</a:t>
            </a:r>
            <a:r>
              <a:rPr lang="en-US" altLang="zh-CN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，均有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崭新的物理意义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：它们用于描述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微观粒子运动的统计规律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比如书上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P357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中的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dsinθ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=k</a:t>
            </a:r>
            <a:r>
              <a:rPr lang="en-US" altLang="zh-CN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 λ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中的</a:t>
            </a:r>
            <a:r>
              <a:rPr lang="en-US" altLang="zh-CN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便可使用</a:t>
            </a:r>
            <a:r>
              <a:rPr lang="en-US" altLang="zh-CN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=h/p)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2699792" y="5517232"/>
            <a:ext cx="41764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Thanks fo</a:t>
            </a:r>
            <a:r>
              <a:rPr lang="en-US" altLang="zh-CN" sz="3200" kern="0" noProof="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r listening!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660" y="152400"/>
            <a:ext cx="6870700" cy="684312"/>
          </a:xfrm>
        </p:spPr>
        <p:txBody>
          <a:bodyPr/>
          <a:lstStyle/>
          <a:p>
            <a:r>
              <a:rPr lang="en-US" altLang="zh-CN" dirty="0" smtClean="0"/>
              <a:t>15-7 </a:t>
            </a:r>
            <a:r>
              <a:rPr lang="zh-CN" altLang="en-US" dirty="0" smtClean="0"/>
              <a:t>不确定关系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52736"/>
            <a:ext cx="7486600" cy="1080120"/>
          </a:xfrm>
        </p:spPr>
        <p:txBody>
          <a:bodyPr/>
          <a:lstStyle/>
          <a:p>
            <a:r>
              <a:rPr lang="zh-CN" altLang="en-US" dirty="0" smtClean="0"/>
              <a:t>首先，光的双缝干涉的物理模型相当于一个</a:t>
            </a:r>
            <a:r>
              <a:rPr lang="zh-CN" altLang="en-US" dirty="0" smtClean="0">
                <a:solidFill>
                  <a:srgbClr val="FF0000"/>
                </a:solidFill>
              </a:rPr>
              <a:t>定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变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的平面</a:t>
            </a:r>
            <a:r>
              <a:rPr lang="zh-CN" altLang="en-US" dirty="0" smtClean="0">
                <a:solidFill>
                  <a:srgbClr val="FF0000"/>
                </a:solidFill>
              </a:rPr>
              <a:t>双曲线簇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3568" y="2060848"/>
            <a:ext cx="74866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两个初相相同的相干波源，关于原点对称地分居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轴的正负半轴，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相距为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2c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3568" y="3068960"/>
            <a:ext cx="74866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方程为直线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x=L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的光屏，与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有相同焦点</a:t>
            </a:r>
            <a:r>
              <a:rPr lang="zh-CN" altLang="en-US" sz="3200" kern="0" dirty="0" smtClean="0"/>
              <a:t>，但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2a</a:t>
            </a:r>
            <a:r>
              <a:rPr lang="zh-CN" altLang="en-US" sz="3200" kern="0" dirty="0" smtClean="0"/>
              <a:t>分别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=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光程差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波程差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=n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(n=0,1,…)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双曲线簇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相交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交点们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即为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振动加强点的集合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，或者说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亮条纹处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941660" y="152400"/>
            <a:ext cx="6870700" cy="6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15-7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不确定关系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85800" y="1052736"/>
            <a:ext cx="7486600" cy="1080120"/>
          </a:xfrm>
        </p:spPr>
        <p:txBody>
          <a:bodyPr/>
          <a:lstStyle/>
          <a:p>
            <a:r>
              <a:rPr lang="zh-CN" altLang="en-US" dirty="0" smtClean="0"/>
              <a:t>于是，根据</a:t>
            </a:r>
            <a:r>
              <a:rPr lang="en-US" altLang="zh-CN" dirty="0" smtClean="0">
                <a:solidFill>
                  <a:srgbClr val="FF0000"/>
                </a:solidFill>
              </a:rPr>
              <a:t>2a=</a:t>
            </a:r>
            <a:r>
              <a:rPr lang="en-US" altLang="zh-CN" dirty="0" err="1" smtClean="0">
                <a:solidFill>
                  <a:srgbClr val="FF0000"/>
                </a:solidFill>
              </a:rPr>
              <a:t>n</a:t>
            </a:r>
            <a:r>
              <a:rPr lang="en-US" altLang="zh-C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lang="zh-CN" altLang="en-US" dirty="0" smtClean="0">
                <a:solidFill>
                  <a:schemeClr val="accent6"/>
                </a:solidFill>
                <a:latin typeface="Dotum" pitchFamily="34" charset="-127"/>
                <a:ea typeface="Dotum" pitchFamily="34" charset="-127"/>
              </a:rPr>
              <a:t>，</a:t>
            </a:r>
            <a:r>
              <a:rPr lang="zh-CN" altLang="en-US" dirty="0" smtClean="0">
                <a:solidFill>
                  <a:schemeClr val="accent6"/>
                </a:solidFill>
                <a:latin typeface="+mn-ea"/>
              </a:rPr>
              <a:t>双曲线簇中各个双曲线的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a(n)=0.5·n·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lang="en-US" altLang="zh-CN" dirty="0" smtClean="0">
                <a:solidFill>
                  <a:schemeClr val="accent6"/>
                </a:solidFill>
              </a:rPr>
              <a:t>(n=0,1,…)</a:t>
            </a:r>
            <a:r>
              <a:rPr lang="zh-CN" altLang="en-US" dirty="0" smtClean="0">
                <a:solidFill>
                  <a:schemeClr val="accent6"/>
                </a:solidFill>
                <a:latin typeface="+mn-ea"/>
              </a:rPr>
              <a:t>。</a:t>
            </a:r>
            <a:endParaRPr lang="zh-CN" altLang="en-US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83568" y="2060848"/>
            <a:ext cx="74866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下面取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n=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某正整数，画出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轴竖直向上，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轴水平向右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的平面直角坐标系下，对应的双曲线               的图像</a:t>
            </a:r>
            <a:r>
              <a:rPr lang="zh-CN" altLang="en-US" sz="3200" kern="0" dirty="0" smtClean="0"/>
              <a:t>：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-725028" y="3068960"/>
          <a:ext cx="9833532" cy="864096"/>
        </p:xfrm>
        <a:graphic>
          <a:graphicData uri="http://schemas.openxmlformats.org/presentationml/2006/ole">
            <p:oleObj spid="_x0000_s1029" name="金山 WPS 文字" r:id="rId4" imgW="5274753" imgH="463337" progId="">
              <p:embed/>
            </p:oleObj>
          </a:graphicData>
        </a:graphic>
      </p:graphicFrame>
      <p:pic>
        <p:nvPicPr>
          <p:cNvPr id="8" name="Video_2017-05-24_224858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0" y="800752"/>
            <a:ext cx="9144000" cy="5148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2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6" grpId="0" build="p"/>
      <p:bldP spid="7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941660" y="152400"/>
            <a:ext cx="6870700" cy="6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15-7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不确定关系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5800" y="1052736"/>
            <a:ext cx="74866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3200" kern="0" dirty="0" smtClean="0"/>
              <a:t>由于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lang="zh-CN" altLang="en-US" sz="3200" kern="0" dirty="0" smtClean="0"/>
              <a:t>非常小并且</a:t>
            </a:r>
            <a:r>
              <a:rPr lang="zh-CN" altLang="en-US" sz="3200" kern="0" dirty="0" smtClean="0">
                <a:solidFill>
                  <a:srgbClr val="00B0F0"/>
                </a:solidFill>
              </a:rPr>
              <a:t>当所取的</a:t>
            </a:r>
            <a:r>
              <a:rPr lang="en-US" altLang="zh-CN" sz="3200" kern="0" dirty="0" smtClean="0">
                <a:solidFill>
                  <a:srgbClr val="00B0F0"/>
                </a:solidFill>
              </a:rPr>
              <a:t>n</a:t>
            </a:r>
            <a:r>
              <a:rPr lang="zh-CN" altLang="en-US" sz="3200" kern="0" dirty="0" smtClean="0">
                <a:solidFill>
                  <a:srgbClr val="00B0F0"/>
                </a:solidFill>
              </a:rPr>
              <a:t>也不大时</a:t>
            </a:r>
            <a:r>
              <a:rPr lang="zh-CN" altLang="en-US" sz="3200" kern="0" dirty="0" smtClean="0"/>
              <a:t>，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a=0.5·n·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lang="zh-CN" altLang="en-US" sz="3200" dirty="0" smtClean="0">
                <a:solidFill>
                  <a:schemeClr val="accent6"/>
                </a:solidFill>
                <a:latin typeface="Dotum" pitchFamily="34" charset="-127"/>
                <a:ea typeface="Dotum" pitchFamily="34" charset="-127"/>
              </a:rPr>
              <a:t>将</a:t>
            </a:r>
            <a:r>
              <a:rPr lang="zh-CN" altLang="en-US" sz="3200" kern="0" dirty="0" smtClean="0"/>
              <a:t>非常小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>
                <a:solidFill>
                  <a:srgbClr val="00B050"/>
                </a:solidFill>
              </a:rPr>
              <a:t>相对于</a:t>
            </a:r>
            <a:r>
              <a:rPr lang="en-US" altLang="zh-CN" sz="3200" kern="0" dirty="0" smtClean="0">
                <a:solidFill>
                  <a:srgbClr val="00B050"/>
                </a:solidFill>
              </a:rPr>
              <a:t>c</a:t>
            </a:r>
            <a:r>
              <a:rPr lang="zh-CN" altLang="en-US" sz="3200" kern="0" dirty="0" smtClean="0">
                <a:solidFill>
                  <a:srgbClr val="00B050"/>
                </a:solidFill>
              </a:rPr>
              <a:t>来说</a:t>
            </a:r>
            <a:r>
              <a:rPr lang="en-US" altLang="zh-CN" sz="3200" kern="0" dirty="0" smtClean="0"/>
              <a:t>)</a:t>
            </a:r>
            <a:r>
              <a:rPr lang="zh-CN" altLang="en-US" sz="3200" kern="0" dirty="0" smtClean="0"/>
              <a:t>，所以对于双缝干涉，我们有如下结论：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83568" y="3284984"/>
            <a:ext cx="74866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即有高中课本中的公式：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83568" y="3933056"/>
            <a:ext cx="74866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类似地，我们把</a:t>
            </a:r>
            <a:r>
              <a:rPr lang="en-US" altLang="zh-CN" sz="3200" kern="0" dirty="0" smtClean="0"/>
              <a:t>2c=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双缝干涉中的</a:t>
            </a:r>
            <a:r>
              <a:rPr lang="zh-CN" altLang="en-US" sz="3200" kern="0" noProof="0" dirty="0" smtClean="0"/>
              <a:t>两波源间的距离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，修改为电子单缝衍射的单缝缝宽△</a:t>
            </a:r>
            <a:r>
              <a:rPr lang="en-US" altLang="zh-CN" sz="3200" kern="0" dirty="0" smtClean="0"/>
              <a:t>x</a:t>
            </a:r>
            <a:r>
              <a:rPr lang="zh-CN" altLang="en-US" sz="3200" kern="0" dirty="0" smtClean="0"/>
              <a:t>，就会有：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67544" y="3212976"/>
          <a:ext cx="12050203" cy="1008112"/>
        </p:xfrm>
        <a:graphic>
          <a:graphicData uri="http://schemas.openxmlformats.org/presentationml/2006/ole">
            <p:oleObj spid="_x0000_s2052" name="金山 WPS 文字" r:id="rId3" imgW="5274753" imgH="441016" progId="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-1548680" y="2636912"/>
          <a:ext cx="10218485" cy="864096"/>
        </p:xfrm>
        <a:graphic>
          <a:graphicData uri="http://schemas.openxmlformats.org/presentationml/2006/ole">
            <p:oleObj spid="_x0000_s2053" name="金山 WPS 文字" r:id="rId4" imgW="5274753" imgH="44533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allAtOnce"/>
      <p:bldP spid="8" grpId="0" build="allAtOnce"/>
      <p:bldP spid="1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700808"/>
            <a:ext cx="6768752" cy="720080"/>
          </a:xfrm>
        </p:spPr>
        <p:txBody>
          <a:bodyPr/>
          <a:lstStyle/>
          <a:p>
            <a:r>
              <a:rPr lang="zh-CN" altLang="en-US" sz="3200" dirty="0" smtClean="0"/>
              <a:t>于是便得到了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方向上的不确定关系：</a:t>
            </a:r>
            <a:endParaRPr lang="zh-CN" alt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1660" y="152400"/>
            <a:ext cx="6870700" cy="6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15-7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不确定关系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-900608" y="908720"/>
          <a:ext cx="10375407" cy="1152128"/>
        </p:xfrm>
        <a:graphic>
          <a:graphicData uri="http://schemas.openxmlformats.org/presentationml/2006/ole">
            <p:oleObj spid="_x0000_s3075" name="金山 WPS 文字" r:id="rId3" imgW="5274753" imgH="585021" progId="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-991880" y="2564904"/>
          <a:ext cx="10460424" cy="576064"/>
        </p:xfrm>
        <a:graphic>
          <a:graphicData uri="http://schemas.openxmlformats.org/presentationml/2006/ole">
            <p:oleObj spid="_x0000_s3076" name="金山 WPS 文字" r:id="rId4" imgW="5274753" imgH="290890" progId="">
              <p:embed/>
            </p:oleObj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 bwMode="auto">
          <a:xfrm>
            <a:off x="467544" y="2996952"/>
            <a:ext cx="82089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当然，</a:t>
            </a:r>
            <a:r>
              <a:rPr lang="zh-CN" altLang="en-US" sz="3200" kern="0" dirty="0" smtClean="0">
                <a:latin typeface="+mj-lt"/>
                <a:ea typeface="+mj-ea"/>
                <a:cs typeface="+mj-cs"/>
              </a:rPr>
              <a:t>按照量子力学的严格的证明，将得出：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331640" y="3600905"/>
          <a:ext cx="12169352" cy="908215"/>
        </p:xfrm>
        <a:graphic>
          <a:graphicData uri="http://schemas.openxmlformats.org/presentationml/2006/ole">
            <p:oleObj spid="_x0000_s3077" name="金山 WPS 文字" r:id="rId5" imgW="5274753" imgH="394214" progId="">
              <p:embed/>
            </p:oleObj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467544" y="4293096"/>
            <a:ext cx="82089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latin typeface="+mj-lt"/>
                <a:ea typeface="+mj-ea"/>
                <a:cs typeface="+mj-cs"/>
              </a:rPr>
              <a:t>其过程需要用到</a:t>
            </a:r>
            <a:r>
              <a:rPr lang="en-US" altLang="zh-CN" sz="3200" kern="0" dirty="0" smtClean="0">
                <a:latin typeface="+mj-lt"/>
                <a:ea typeface="+mj-ea"/>
                <a:cs typeface="+mj-cs"/>
              </a:rPr>
              <a:t>15-8</a:t>
            </a:r>
            <a:r>
              <a:rPr lang="zh-CN" altLang="en-US" sz="3200" kern="0" dirty="0" smtClean="0">
                <a:latin typeface="+mj-lt"/>
                <a:ea typeface="+mj-ea"/>
                <a:cs typeface="+mj-cs"/>
              </a:rPr>
              <a:t>的知识做进一步讨论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467544" y="4941168"/>
            <a:ext cx="82089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latin typeface="+mj-lt"/>
                <a:ea typeface="+mj-ea"/>
                <a:cs typeface="+mj-cs"/>
              </a:rPr>
              <a:t>在此就不演示了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941660" y="152400"/>
            <a:ext cx="6870700" cy="6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15-6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德布罗意波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496" y="836712"/>
            <a:ext cx="5400600" cy="720080"/>
          </a:xfrm>
        </p:spPr>
        <p:txBody>
          <a:bodyPr/>
          <a:lstStyle/>
          <a:p>
            <a:r>
              <a:rPr lang="zh-CN" altLang="en-US" sz="3200" dirty="0" smtClean="0"/>
              <a:t>我们首先来推导一下</a:t>
            </a:r>
            <a:endParaRPr lang="zh-CN" altLang="en-US" sz="3200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-468560" y="1052736"/>
          <a:ext cx="12888404" cy="725289"/>
        </p:xfrm>
        <a:graphic>
          <a:graphicData uri="http://schemas.openxmlformats.org/presentationml/2006/ole">
            <p:oleObj spid="_x0000_s18434" name="金山 WPS 文字" r:id="rId3" imgW="5274753" imgH="297371" progId="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-756592" y="1556792"/>
          <a:ext cx="9352194" cy="1103238"/>
        </p:xfrm>
        <a:graphic>
          <a:graphicData uri="http://schemas.openxmlformats.org/presentationml/2006/ole">
            <p:oleObj spid="_x0000_s18435" name="金山 WPS 文字" r:id="rId4" imgW="5274753" imgH="622462" progId="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52999" y="2492896"/>
          <a:ext cx="9791609" cy="1152128"/>
        </p:xfrm>
        <a:graphic>
          <a:graphicData uri="http://schemas.openxmlformats.org/presentationml/2006/ole">
            <p:oleObj spid="_x0000_s18437" name="金山 WPS 文字" r:id="rId5" imgW="5274753" imgH="621382" progId="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-900608" y="3429000"/>
          <a:ext cx="9156223" cy="1080120"/>
        </p:xfrm>
        <a:graphic>
          <a:graphicData uri="http://schemas.openxmlformats.org/presentationml/2006/ole">
            <p:oleObj spid="_x0000_s18438" name="金山 WPS 文字" r:id="rId6" imgW="5274753" imgH="622462" progId="">
              <p:embed/>
            </p:oleObj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-1776240" y="4437112"/>
          <a:ext cx="10236672" cy="576064"/>
        </p:xfrm>
        <a:graphic>
          <a:graphicData uri="http://schemas.openxmlformats.org/presentationml/2006/ole">
            <p:oleObj spid="_x0000_s18439" name="金山 WPS 文字" r:id="rId7" imgW="5274753" imgH="297371" progId="">
              <p:embed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198236" y="5013176"/>
          <a:ext cx="10358540" cy="720080"/>
        </p:xfrm>
        <a:graphic>
          <a:graphicData uri="http://schemas.openxmlformats.org/presentationml/2006/ole">
            <p:oleObj spid="_x0000_s18440" name="金山 WPS 文字" r:id="rId8" imgW="5274753" imgH="366493" progId="">
              <p:embed/>
            </p:oleObj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4177032" y="5045050"/>
          <a:ext cx="9900024" cy="688206"/>
        </p:xfrm>
        <a:graphic>
          <a:graphicData uri="http://schemas.openxmlformats.org/presentationml/2006/ole">
            <p:oleObj spid="_x0000_s18441" name="金山 WPS 文字" r:id="rId9" imgW="5274753" imgH="36649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941660" y="152400"/>
            <a:ext cx="6870700" cy="6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15-6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德布罗意波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496" y="836712"/>
            <a:ext cx="9108504" cy="720080"/>
          </a:xfrm>
        </p:spPr>
        <p:txBody>
          <a:bodyPr/>
          <a:lstStyle/>
          <a:p>
            <a:r>
              <a:rPr lang="zh-CN" altLang="en-US" sz="3200" dirty="0" smtClean="0"/>
              <a:t>然而从这个角度我们无法推出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p=h/λ 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126228" y="1628800"/>
          <a:ext cx="10358540" cy="720080"/>
        </p:xfrm>
        <a:graphic>
          <a:graphicData uri="http://schemas.openxmlformats.org/presentationml/2006/ole">
            <p:oleObj spid="_x0000_s19458" name="金山 WPS 文字" r:id="rId3" imgW="5274753" imgH="366493" progId="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-2412776" y="2417267"/>
          <a:ext cx="10412415" cy="579685"/>
        </p:xfrm>
        <a:graphic>
          <a:graphicData uri="http://schemas.openxmlformats.org/presentationml/2006/ole">
            <p:oleObj spid="_x0000_s19459" name="金山 WPS 文字" r:id="rId4" imgW="5274753" imgH="293771" progId="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-2340768" y="2924944"/>
          <a:ext cx="10218486" cy="864096"/>
        </p:xfrm>
        <a:graphic>
          <a:graphicData uri="http://schemas.openxmlformats.org/presentationml/2006/ole">
            <p:oleObj spid="_x0000_s19460" name="金山 WPS 文字" r:id="rId5" imgW="5274753" imgH="445696" progId="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-2268760" y="3645024"/>
          <a:ext cx="10377053" cy="1224136"/>
        </p:xfrm>
        <a:graphic>
          <a:graphicData uri="http://schemas.openxmlformats.org/presentationml/2006/ole">
            <p:oleObj spid="_x0000_s19461" name="金山 WPS 文字" r:id="rId6" imgW="5274753" imgH="622462" progId="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99603" y="3645024"/>
          <a:ext cx="10377053" cy="1224136"/>
        </p:xfrm>
        <a:graphic>
          <a:graphicData uri="http://schemas.openxmlformats.org/presentationml/2006/ole">
            <p:oleObj spid="_x0000_s19462" name="金山 WPS 文字" r:id="rId7" imgW="5274753" imgH="622462" progId="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99604" y="4725144"/>
          <a:ext cx="10377052" cy="1224136"/>
        </p:xfrm>
        <a:graphic>
          <a:graphicData uri="http://schemas.openxmlformats.org/presentationml/2006/ole">
            <p:oleObj spid="_x0000_s19463" name="金山 WPS 文字" r:id="rId8" imgW="5274753" imgH="62246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043608" y="764704"/>
            <a:ext cx="72728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不仅从这个角度无法推出，从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E=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hv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=mc^2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也无法推出：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p=h/λ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1660" y="152400"/>
            <a:ext cx="6870700" cy="6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15-6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德布罗意波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-4645024" y="1988840"/>
          <a:ext cx="14227627" cy="792087"/>
        </p:xfrm>
        <a:graphic>
          <a:graphicData uri="http://schemas.openxmlformats.org/presentationml/2006/ole">
            <p:oleObj spid="_x0000_s20482" name="金山 WPS 文字" r:id="rId3" imgW="5274753" imgH="293771" progId="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-4429000" y="2420888"/>
          <a:ext cx="14476190" cy="1224136"/>
        </p:xfrm>
        <a:graphic>
          <a:graphicData uri="http://schemas.openxmlformats.org/presentationml/2006/ole">
            <p:oleObj spid="_x0000_s20483" name="金山 WPS 文字" r:id="rId4" imgW="5274753" imgH="445696" progId="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-3651861" y="3356992"/>
          <a:ext cx="12795861" cy="1440160"/>
        </p:xfrm>
        <a:graphic>
          <a:graphicData uri="http://schemas.openxmlformats.org/presentationml/2006/ole">
            <p:oleObj spid="_x0000_s20484" name="金山 WPS 文字" r:id="rId5" imgW="5274753" imgH="593661" progId="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-2412776" y="3356992"/>
          <a:ext cx="12627040" cy="1440160"/>
        </p:xfrm>
        <a:graphic>
          <a:graphicData uri="http://schemas.openxmlformats.org/presentationml/2006/ole">
            <p:oleObj spid="_x0000_s20485" name="金山 WPS 文字" r:id="rId6" imgW="5274753" imgH="601942" progId="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-1332656" y="3356992"/>
          <a:ext cx="12673408" cy="1445448"/>
        </p:xfrm>
        <a:graphic>
          <a:graphicData uri="http://schemas.openxmlformats.org/presentationml/2006/ole">
            <p:oleObj spid="_x0000_s20486" name="金山 WPS 文字" r:id="rId7" imgW="5274753" imgH="601942" progId="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-1476672" y="4581128"/>
          <a:ext cx="13650350" cy="1224136"/>
        </p:xfrm>
        <a:graphic>
          <a:graphicData uri="http://schemas.openxmlformats.org/presentationml/2006/ole">
            <p:oleObj spid="_x0000_s20488" name="金山 WPS 文字" r:id="rId8" imgW="5274753" imgH="473777" progId="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4283968" y="5589240"/>
          <a:ext cx="11737304" cy="1041983"/>
        </p:xfrm>
        <a:graphic>
          <a:graphicData uri="http://schemas.openxmlformats.org/presentationml/2006/ole">
            <p:oleObj spid="_x0000_s20490" name="金山 WPS 文字" r:id="rId9" imgW="5274753" imgH="46801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941660" y="152400"/>
            <a:ext cx="6870700" cy="6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15-6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德布罗意波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99592" y="836712"/>
            <a:ext cx="727280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这两个思维过程有个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共同点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，即总是尝试着将德布罗意波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物质波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想象成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经典物理学中的波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，要让他满足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v=</a:t>
            </a:r>
            <a:r>
              <a:rPr lang="en-US" altLang="zh-CN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，而所有这样的尝试均失败了。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899592" y="2708920"/>
            <a:ext cx="727280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然而德布罗意这个家伙不正常就不正常在不进行推导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因为这是推不出来的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-)(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怪不得只有他才能得到它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，只经过理性思考，直接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假设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对于任何实物粒子同时满足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E=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hv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p=h/</a:t>
            </a:r>
            <a:r>
              <a:rPr lang="en-US" altLang="zh-CN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899592" y="5013176"/>
            <a:ext cx="74888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即使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和</a:t>
            </a:r>
            <a:r>
              <a:rPr lang="en-US" altLang="zh-CN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不满足</a:t>
            </a:r>
            <a:r>
              <a:rPr lang="en-US" altLang="zh-CN" sz="3200" kern="0" dirty="0" smtClean="0">
                <a:solidFill>
                  <a:srgbClr val="00B050"/>
                </a:solidFill>
              </a:rPr>
              <a:t>v=</a:t>
            </a:r>
            <a:r>
              <a:rPr lang="en-US" altLang="zh-CN" sz="32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λ</a:t>
            </a:r>
            <a:r>
              <a:rPr lang="en-US" altLang="zh-CN" sz="3200" kern="0" dirty="0" err="1" smtClean="0">
                <a:solidFill>
                  <a:srgbClr val="00B050"/>
                </a:solidFill>
              </a:rPr>
              <a:t>f</a:t>
            </a:r>
            <a:r>
              <a:rPr lang="en-US" altLang="zh-CN" sz="3200" kern="0" dirty="0" smtClean="0">
                <a:solidFill>
                  <a:srgbClr val="00B050"/>
                </a:solidFill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，也可以自圆其说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Crayons">
  <a:themeElements>
    <a:clrScheme name="Office 主题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 主题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470</TotalTime>
  <Words>775</Words>
  <Application>Microsoft Office PowerPoint</Application>
  <PresentationFormat>全屏显示(4:3)</PresentationFormat>
  <Paragraphs>33</Paragraphs>
  <Slides>10</Slides>
  <Notes>0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Crayons</vt:lpstr>
      <vt:lpstr>金山 WPS 文字</vt:lpstr>
      <vt:lpstr>将电子的单缝衍射与        光的双缝干涉类比</vt:lpstr>
      <vt:lpstr>15-7 不确定关系</vt:lpstr>
      <vt:lpstr>幻灯片 3</vt:lpstr>
      <vt:lpstr>幻灯片 4</vt:lpstr>
      <vt:lpstr>于是便得到了x方向上的不确定关系：</vt:lpstr>
      <vt:lpstr>我们首先来推导一下</vt:lpstr>
      <vt:lpstr>然而从这个角度我们无法推出p=h/λ ：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将电子的单缝衍射与        光的双缝干涉的类比</dc:title>
  <cp:lastModifiedBy>Administrator</cp:lastModifiedBy>
  <cp:revision>49</cp:revision>
  <dcterms:modified xsi:type="dcterms:W3CDTF">2017-05-25T01:21:24Z</dcterms:modified>
</cp:coreProperties>
</file>