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837" r:id="rId2"/>
    <p:sldId id="260" r:id="rId3"/>
    <p:sldId id="773" r:id="rId4"/>
    <p:sldId id="774" r:id="rId5"/>
    <p:sldId id="817" r:id="rId6"/>
    <p:sldId id="818" r:id="rId7"/>
    <p:sldId id="819" r:id="rId8"/>
    <p:sldId id="820" r:id="rId9"/>
    <p:sldId id="822" r:id="rId10"/>
    <p:sldId id="823" r:id="rId11"/>
    <p:sldId id="821" r:id="rId12"/>
    <p:sldId id="824" r:id="rId13"/>
    <p:sldId id="825" r:id="rId14"/>
    <p:sldId id="826" r:id="rId15"/>
    <p:sldId id="827" r:id="rId16"/>
    <p:sldId id="828" r:id="rId17"/>
    <p:sldId id="829" r:id="rId18"/>
    <p:sldId id="830" r:id="rId19"/>
    <p:sldId id="831" r:id="rId20"/>
    <p:sldId id="832" r:id="rId21"/>
    <p:sldId id="833" r:id="rId22"/>
    <p:sldId id="836" r:id="rId23"/>
    <p:sldId id="834" r:id="rId24"/>
    <p:sldId id="835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 F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00A5"/>
    <a:srgbClr val="BF926D"/>
    <a:srgbClr val="C99E81"/>
    <a:srgbClr val="D1AC93"/>
    <a:srgbClr val="6AF1A3"/>
    <a:srgbClr val="CCCCFF"/>
    <a:srgbClr val="CE3AC3"/>
    <a:srgbClr val="F4EFEA"/>
    <a:srgbClr val="CFD5EA"/>
    <a:srgbClr val="00B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529" autoAdjust="0"/>
  </p:normalViewPr>
  <p:slideViewPr>
    <p:cSldViewPr snapToGrid="0">
      <p:cViewPr varScale="1">
        <p:scale>
          <a:sx n="120" d="100"/>
          <a:sy n="120" d="100"/>
        </p:scale>
        <p:origin x="1404" y="102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尘竹 谢" userId="917774927e47455c" providerId="LiveId" clId="{74167AC6-A721-443A-A74B-A62FFAB9798A}"/>
    <pc:docChg chg="modSld">
      <pc:chgData name="尘竹 谢" userId="917774927e47455c" providerId="LiveId" clId="{74167AC6-A721-443A-A74B-A62FFAB9798A}" dt="2019-04-07T05:40:08.756" v="25"/>
      <pc:docMkLst>
        <pc:docMk/>
      </pc:docMkLst>
      <pc:sldChg chg="modSp">
        <pc:chgData name="尘竹 谢" userId="917774927e47455c" providerId="LiveId" clId="{74167AC6-A721-443A-A74B-A62FFAB9798A}" dt="2019-04-07T05:40:08.756" v="25"/>
        <pc:sldMkLst>
          <pc:docMk/>
          <pc:sldMk cId="4115770299" sldId="832"/>
        </pc:sldMkLst>
        <pc:spChg chg="mod">
          <ac:chgData name="尘竹 谢" userId="917774927e47455c" providerId="LiveId" clId="{74167AC6-A721-443A-A74B-A62FFAB9798A}" dt="2019-04-07T05:40:08.756" v="25"/>
          <ac:spMkLst>
            <pc:docMk/>
            <pc:sldMk cId="4115770299" sldId="832"/>
            <ac:spMk id="8" creationId="{C4D59538-7022-4DE5-9E7E-0009C133832D}"/>
          </ac:spMkLst>
        </pc:spChg>
      </pc:sldChg>
      <pc:sldChg chg="modSp">
        <pc:chgData name="尘竹 谢" userId="917774927e47455c" providerId="LiveId" clId="{74167AC6-A721-443A-A74B-A62FFAB9798A}" dt="2019-04-07T05:39:59.108" v="23"/>
        <pc:sldMkLst>
          <pc:docMk/>
          <pc:sldMk cId="3997508114" sldId="833"/>
        </pc:sldMkLst>
        <pc:spChg chg="mod">
          <ac:chgData name="尘竹 谢" userId="917774927e47455c" providerId="LiveId" clId="{74167AC6-A721-443A-A74B-A62FFAB9798A}" dt="2019-04-07T05:39:49.994" v="14"/>
          <ac:spMkLst>
            <pc:docMk/>
            <pc:sldMk cId="3997508114" sldId="833"/>
            <ac:spMk id="8" creationId="{C4D59538-7022-4DE5-9E7E-0009C133832D}"/>
          </ac:spMkLst>
        </pc:spChg>
        <pc:spChg chg="mod">
          <ac:chgData name="尘竹 谢" userId="917774927e47455c" providerId="LiveId" clId="{74167AC6-A721-443A-A74B-A62FFAB9798A}" dt="2019-04-07T05:39:59.108" v="23"/>
          <ac:spMkLst>
            <pc:docMk/>
            <pc:sldMk cId="3997508114" sldId="833"/>
            <ac:spMk id="9" creationId="{332ED3CA-BC68-4D4F-A9FB-43E0670AFB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A6FF7E-9FEB-4A52-8DDF-94E34F48C008}" type="datetimeFigureOut">
              <a:rPr lang="zh-CN" altLang="en-US"/>
              <a:pPr>
                <a:defRPr/>
              </a:pPr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E3FE320-86F8-40D5-8714-8F826DE3A3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886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39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162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721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49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298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142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594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701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163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413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24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开场寒暄。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28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134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429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685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676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39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介绍一下个人基本情况，包括但不限于课题组、导师、研究方向成果等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6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5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52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28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797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231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一起先来看个视频，简单了解一下物理所的历史。</a:t>
            </a:r>
            <a:r>
              <a:rPr lang="zh-CN" altLang="en-US" b="1" dirty="0"/>
              <a:t>请在宣讲之前确认视频的超链接是否有效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E320-86F8-40D5-8714-8F826DE3A3A0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29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1599"/>
            <a:ext cx="7847135" cy="449286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46" y="203131"/>
            <a:ext cx="5393209" cy="743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07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04" y="2632755"/>
            <a:ext cx="7886700" cy="4333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1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47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47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0203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425947"/>
            <a:ext cx="3868340" cy="3385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02035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25947"/>
            <a:ext cx="3887391" cy="3385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2546" y="203131"/>
            <a:ext cx="5393209" cy="743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5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95548"/>
            <a:ext cx="4629150" cy="43655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3485"/>
            <a:ext cx="2949178" cy="43655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2546" y="203131"/>
            <a:ext cx="5393209" cy="743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 userDrawn="1"/>
        </p:nvSpPr>
        <p:spPr>
          <a:xfrm>
            <a:off x="282575" y="203200"/>
            <a:ext cx="5392738" cy="7429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21067"/>
            <a:ext cx="4629150" cy="4339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21068"/>
            <a:ext cx="2949178" cy="43479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86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15975" y="98808"/>
            <a:ext cx="539273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522413"/>
            <a:ext cx="78867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771896-5C73-48C3-A803-45565CB2C78F}"/>
              </a:ext>
            </a:extLst>
          </p:cNvPr>
          <p:cNvSpPr txBox="1"/>
          <p:nvPr userDrawn="1"/>
        </p:nvSpPr>
        <p:spPr>
          <a:xfrm>
            <a:off x="7303592" y="123747"/>
            <a:ext cx="177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自强   不息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知行   合一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F1979D-D511-4E64-A806-61D0C0EB245C}"/>
              </a:ext>
            </a:extLst>
          </p:cNvPr>
          <p:cNvSpPr txBox="1"/>
          <p:nvPr userDrawn="1"/>
        </p:nvSpPr>
        <p:spPr>
          <a:xfrm>
            <a:off x="622931" y="6457209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BF926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汇报人：周健豪                         主题确立、</a:t>
            </a:r>
            <a:r>
              <a:rPr lang="en-US" altLang="zh-CN" sz="1600" dirty="0">
                <a:solidFill>
                  <a:srgbClr val="BF926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ppt</a:t>
            </a:r>
            <a:r>
              <a:rPr lang="zh-CN" altLang="en-US" sz="1600" dirty="0">
                <a:solidFill>
                  <a:srgbClr val="BF926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制作：谢尘竹                  信息搜集：姚家铭</a:t>
            </a:r>
            <a:endParaRPr lang="en-US" altLang="zh-CN" sz="1600" dirty="0">
              <a:solidFill>
                <a:srgbClr val="BF926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63" r:id="rId9"/>
    <p:sldLayoutId id="2147483654" r:id="rId10"/>
    <p:sldLayoutId id="2147483653" r:id="rId11"/>
    <p:sldLayoutId id="2147483651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隶书" panose="02010509060101010101" pitchFamily="49" charset="-122"/>
          <a:ea typeface="隶书" panose="020105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8ABBBFB-B38A-4FF2-8098-45D84364BD36}"/>
              </a:ext>
            </a:extLst>
          </p:cNvPr>
          <p:cNvSpPr txBox="1">
            <a:spLocks/>
          </p:cNvSpPr>
          <p:nvPr/>
        </p:nvSpPr>
        <p:spPr bwMode="auto">
          <a:xfrm>
            <a:off x="801530" y="150236"/>
            <a:ext cx="1163754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endParaRPr lang="zh-CN" altLang="en-US" sz="3200" b="1" spc="500" dirty="0">
              <a:latin typeface="Times New Roman" pitchFamily="18" charset="0"/>
              <a:ea typeface="微软雅黑" panose="020B050302020402020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45D4FD0-B71A-45A8-AD5F-78DCD6437687}"/>
              </a:ext>
            </a:extLst>
          </p:cNvPr>
          <p:cNvSpPr txBox="1">
            <a:spLocks/>
          </p:cNvSpPr>
          <p:nvPr/>
        </p:nvSpPr>
        <p:spPr bwMode="auto">
          <a:xfrm>
            <a:off x="1244379" y="1348204"/>
            <a:ext cx="6655241" cy="189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6600" b="1" spc="5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利用漫反射重建隐藏的三维物体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1725777-6E2A-4DB8-A074-A6D258EB71D2}"/>
              </a:ext>
            </a:extLst>
          </p:cNvPr>
          <p:cNvSpPr txBox="1">
            <a:spLocks/>
          </p:cNvSpPr>
          <p:nvPr/>
        </p:nvSpPr>
        <p:spPr bwMode="auto">
          <a:xfrm>
            <a:off x="2765564" y="3429000"/>
            <a:ext cx="3612872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华文新魏" panose="02010800040101010101" pitchFamily="2" charset="-122"/>
                <a:ea typeface="华文新魏" panose="02010800040101010101" pitchFamily="2" charset="-122"/>
              </a:rPr>
              <a:t>汇报人：</a:t>
            </a:r>
            <a:r>
              <a:rPr lang="zh-CN" altLang="en-US" sz="3200" b="1" spc="5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周健豪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555BB27-F196-40CE-B5A9-E1EDAE9F6F55}"/>
              </a:ext>
            </a:extLst>
          </p:cNvPr>
          <p:cNvSpPr txBox="1">
            <a:spLocks/>
          </p:cNvSpPr>
          <p:nvPr/>
        </p:nvSpPr>
        <p:spPr bwMode="auto">
          <a:xfrm>
            <a:off x="1495884" y="4185010"/>
            <a:ext cx="6152225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主题确立、</a:t>
            </a:r>
            <a:r>
              <a:rPr lang="en-US" altLang="zh-CN" sz="3200" b="1" spc="500" dirty="0">
                <a:latin typeface="华文新魏" panose="02010800040101010101" pitchFamily="2" charset="-122"/>
                <a:ea typeface="华文新魏" panose="02010800040101010101" pitchFamily="2" charset="-122"/>
              </a:rPr>
              <a:t>ppt</a:t>
            </a:r>
            <a:r>
              <a:rPr lang="zh-CN" altLang="en-US" sz="3200" b="1" spc="5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制作：</a:t>
            </a:r>
            <a:r>
              <a:rPr lang="zh-CN" altLang="en-US" sz="3200" b="1" spc="5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谢尘竹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386F555-A193-4AEC-BD9B-FF7802B43C51}"/>
              </a:ext>
            </a:extLst>
          </p:cNvPr>
          <p:cNvSpPr txBox="1">
            <a:spLocks/>
          </p:cNvSpPr>
          <p:nvPr/>
        </p:nvSpPr>
        <p:spPr bwMode="auto">
          <a:xfrm>
            <a:off x="2592277" y="4941020"/>
            <a:ext cx="3959441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华文新魏" panose="02010800040101010101" pitchFamily="2" charset="-122"/>
                <a:ea typeface="华文新魏" panose="02010800040101010101" pitchFamily="2" charset="-122"/>
              </a:rPr>
              <a:t>信息搜集：</a:t>
            </a:r>
            <a:r>
              <a:rPr lang="zh-CN" altLang="en-US" sz="3200" b="1" spc="5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姚家铭</a:t>
            </a:r>
          </a:p>
        </p:txBody>
      </p:sp>
    </p:spTree>
    <p:extLst>
      <p:ext uri="{BB962C8B-B14F-4D97-AF65-F5344CB8AC3E}">
        <p14:creationId xmlns:p14="http://schemas.microsoft.com/office/powerpoint/2010/main" val="42021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3427579-4502-4505-ABFA-C835F23CB0DD}"/>
              </a:ext>
            </a:extLst>
          </p:cNvPr>
          <p:cNvSpPr/>
          <p:nvPr/>
        </p:nvSpPr>
        <p:spPr>
          <a:xfrm>
            <a:off x="452762" y="1309415"/>
            <a:ext cx="8238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荷兰乌得勒支大学的光学物理学家</a:t>
            </a:r>
            <a:r>
              <a:rPr lang="en-US" altLang="zh-CN" dirty="0"/>
              <a:t>Allard </a:t>
            </a:r>
            <a:r>
              <a:rPr lang="en-US" altLang="zh-CN" dirty="0" err="1"/>
              <a:t>Mosk</a:t>
            </a:r>
            <a:r>
              <a:rPr lang="zh-CN" altLang="en-US" dirty="0"/>
              <a:t>曾表示：“人们认为，在没有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任何先进仪器的情况下，只利用墙面上漫反射的光重建图像几乎是不可能的。”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F104A2D-8486-4D43-85BD-DA45F51071F9}"/>
              </a:ext>
            </a:extLst>
          </p:cNvPr>
          <p:cNvSpPr txBox="1">
            <a:spLocks/>
          </p:cNvSpPr>
          <p:nvPr/>
        </p:nvSpPr>
        <p:spPr bwMode="auto">
          <a:xfrm>
            <a:off x="582101" y="158187"/>
            <a:ext cx="6639535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4000" dirty="0"/>
              <a:t> </a:t>
            </a:r>
            <a:r>
              <a:rPr lang="zh-CN" altLang="en-US" sz="3200" b="1" spc="5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甚至连专业物理学家都不看好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777F3F-5F3F-4AA5-BFBF-47738C3B3D9C}"/>
              </a:ext>
            </a:extLst>
          </p:cNvPr>
          <p:cNvSpPr/>
          <p:nvPr/>
        </p:nvSpPr>
        <p:spPr>
          <a:xfrm>
            <a:off x="2171343" y="264024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没想到，这群波士顿大学的研究人员做到了：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D8FE95-35E8-4835-85D9-EC6513B74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4275"/>
            <a:ext cx="9144000" cy="14533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385D4F-F9D7-4A14-9F90-2543771BE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0" y="3194846"/>
            <a:ext cx="8984202" cy="4683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EEEEFD6-0CCC-4484-8AAE-598C1D83823E}"/>
              </a:ext>
            </a:extLst>
          </p:cNvPr>
          <p:cNvSpPr/>
          <p:nvPr/>
        </p:nvSpPr>
        <p:spPr>
          <a:xfrm>
            <a:off x="2118078" y="5290554"/>
            <a:ext cx="10601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spc="500" dirty="0">
                <a:latin typeface="Times New Roman" pitchFamily="18" charset="0"/>
                <a:ea typeface="微软雅黑" panose="020B0503020204020204" charset="-122"/>
              </a:rPr>
              <a:t>漫反射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B72139-7F0F-4A98-8E3D-546E25568AA5}"/>
              </a:ext>
            </a:extLst>
          </p:cNvPr>
          <p:cNvSpPr/>
          <p:nvPr/>
        </p:nvSpPr>
        <p:spPr>
          <a:xfrm>
            <a:off x="199261" y="5152055"/>
            <a:ext cx="137546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spc="500" dirty="0">
                <a:latin typeface="Times New Roman" pitchFamily="18" charset="0"/>
                <a:ea typeface="微软雅黑" panose="020B0503020204020204" charset="-122"/>
              </a:rPr>
              <a:t>  原图</a:t>
            </a:r>
            <a:r>
              <a:rPr lang="en-US" altLang="zh-CN" b="1" spc="500" dirty="0">
                <a:latin typeface="Times New Roman" pitchFamily="18" charset="0"/>
                <a:ea typeface="微软雅黑" panose="020B0503020204020204" charset="-122"/>
              </a:rPr>
              <a:t>/</a:t>
            </a:r>
          </a:p>
          <a:p>
            <a:r>
              <a:rPr lang="zh-CN" altLang="en-US" b="1" spc="500" dirty="0">
                <a:latin typeface="Times New Roman" pitchFamily="18" charset="0"/>
                <a:ea typeface="微软雅黑" panose="020B0503020204020204" charset="-122"/>
              </a:rPr>
              <a:t>镜面反射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6EACA1-33F4-4A8E-8026-CEA215DFBAD8}"/>
              </a:ext>
            </a:extLst>
          </p:cNvPr>
          <p:cNvSpPr/>
          <p:nvPr/>
        </p:nvSpPr>
        <p:spPr>
          <a:xfrm>
            <a:off x="3630967" y="5290554"/>
            <a:ext cx="53976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spc="500" dirty="0">
                <a:latin typeface="Times New Roman" pitchFamily="18" charset="0"/>
                <a:ea typeface="微软雅黑" panose="020B0503020204020204" charset="-122"/>
              </a:rPr>
              <a:t>基于漫反射，根据算法还原的图像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2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3427579-4502-4505-ABFA-C835F23CB0DD}"/>
              </a:ext>
            </a:extLst>
          </p:cNvPr>
          <p:cNvSpPr/>
          <p:nvPr/>
        </p:nvSpPr>
        <p:spPr>
          <a:xfrm>
            <a:off x="976543" y="1305341"/>
            <a:ext cx="7190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这个</a:t>
            </a:r>
            <a:r>
              <a:rPr lang="en-US" altLang="zh-CN" dirty="0"/>
              <a:t>AI</a:t>
            </a:r>
            <a:r>
              <a:rPr lang="zh-CN" altLang="en-US" dirty="0"/>
              <a:t>算法无需借助昂贵的拍摄器材就能还原屏幕，甚至你在自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己家都可以把实验模拟出来。因为这项研究只需要普通照相机。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45309B-02D9-4AC4-BFA3-0C4A3576E8C3}"/>
              </a:ext>
            </a:extLst>
          </p:cNvPr>
          <p:cNvSpPr txBox="1">
            <a:spLocks/>
          </p:cNvSpPr>
          <p:nvPr/>
        </p:nvSpPr>
        <p:spPr bwMode="auto">
          <a:xfrm>
            <a:off x="606379" y="160772"/>
            <a:ext cx="4264125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4000" dirty="0"/>
              <a:t> </a:t>
            </a:r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实验器材也很便宜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382DB-5F08-4B9B-9742-8442C6D00721}"/>
              </a:ext>
            </a:extLst>
          </p:cNvPr>
          <p:cNvSpPr/>
          <p:nvPr/>
        </p:nvSpPr>
        <p:spPr>
          <a:xfrm>
            <a:off x="976543" y="2816759"/>
            <a:ext cx="7190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波士顿大学的</a:t>
            </a:r>
            <a:r>
              <a:rPr lang="en-US" altLang="zh-CN" dirty="0"/>
              <a:t>Vivek K Goyal</a:t>
            </a:r>
            <a:r>
              <a:rPr lang="zh-CN" altLang="en-US" dirty="0"/>
              <a:t>小组采用了一台</a:t>
            </a:r>
            <a:r>
              <a:rPr lang="en-US" altLang="zh-CN" dirty="0"/>
              <a:t>400</a:t>
            </a:r>
            <a:r>
              <a:rPr lang="zh-CN" altLang="en-US" dirty="0"/>
              <a:t>万像素的数码相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机完成这个实验，售价约为</a:t>
            </a:r>
            <a:r>
              <a:rPr lang="en-US" altLang="zh-CN" dirty="0"/>
              <a:t>1400</a:t>
            </a:r>
            <a:r>
              <a:rPr lang="zh-CN" altLang="en-US" dirty="0"/>
              <a:t>美元（约人民币</a:t>
            </a:r>
            <a:r>
              <a:rPr lang="en-US" altLang="zh-CN" dirty="0"/>
              <a:t>9500</a:t>
            </a:r>
            <a:r>
              <a:rPr lang="zh-CN" altLang="en-US" dirty="0"/>
              <a:t>元），预计比此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前用脉冲激光相机探物</a:t>
            </a:r>
            <a:r>
              <a:rPr lang="zh-CN" altLang="en-US" b="1" dirty="0"/>
              <a:t>便宜了至少</a:t>
            </a:r>
            <a:r>
              <a:rPr lang="en-US" altLang="zh-CN" b="1" dirty="0"/>
              <a:t>30</a:t>
            </a:r>
            <a:r>
              <a:rPr lang="zh-CN" altLang="en-US" b="1" dirty="0"/>
              <a:t>倍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E60E2-A8DA-4271-858A-CE2364FBFB33}"/>
              </a:ext>
            </a:extLst>
          </p:cNvPr>
          <p:cNvSpPr/>
          <p:nvPr/>
        </p:nvSpPr>
        <p:spPr>
          <a:xfrm>
            <a:off x="976542" y="4882175"/>
            <a:ext cx="7190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而这台数码摄像机要做的，是要仅仅通过拍摄屏幕发射到对面墙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壁的光，还原屏幕上的图像。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956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3427579-4502-4505-ABFA-C835F23CB0DD}"/>
              </a:ext>
            </a:extLst>
          </p:cNvPr>
          <p:cNvSpPr/>
          <p:nvPr/>
        </p:nvSpPr>
        <p:spPr>
          <a:xfrm>
            <a:off x="976543" y="1305341"/>
            <a:ext cx="7190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先让我们来复习一下初中物理知识：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物体对光线的反射分为</a:t>
            </a:r>
            <a:r>
              <a:rPr lang="zh-CN" altLang="en-US" b="1" dirty="0"/>
              <a:t>镜面反射</a:t>
            </a:r>
            <a:r>
              <a:rPr lang="zh-CN" altLang="en-US" dirty="0"/>
              <a:t>和</a:t>
            </a:r>
            <a:r>
              <a:rPr lang="zh-CN" altLang="en-US" b="1" dirty="0"/>
              <a:t>漫反射</a:t>
            </a:r>
            <a:r>
              <a:rPr lang="zh-CN" altLang="en-US" dirty="0"/>
              <a:t>两种。镜子能让我们看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清物体，是因为镜子表面光滑，能把光线按照某个固定方向反射回去。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45309B-02D9-4AC4-BFA3-0C4A3576E8C3}"/>
              </a:ext>
            </a:extLst>
          </p:cNvPr>
          <p:cNvSpPr txBox="1">
            <a:spLocks/>
          </p:cNvSpPr>
          <p:nvPr/>
        </p:nvSpPr>
        <p:spPr bwMode="auto">
          <a:xfrm>
            <a:off x="823384" y="201174"/>
            <a:ext cx="3403065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4000" dirty="0"/>
              <a:t> </a:t>
            </a:r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让墙变成镜子！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E1082D-47A0-4553-AED3-03E74B6F1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46" y="3801888"/>
            <a:ext cx="6361905" cy="25714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381F49F-3908-4F1C-B24B-73B7A5F20EB7}"/>
              </a:ext>
            </a:extLst>
          </p:cNvPr>
          <p:cNvSpPr/>
          <p:nvPr/>
        </p:nvSpPr>
        <p:spPr>
          <a:xfrm>
            <a:off x="976543" y="2914392"/>
            <a:ext cx="7190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但墙面是粗糙的，当屏幕上的光投射到上面时，光线会往各个方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向反射，我们称之为“漫反射”：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42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3427579-4502-4505-ABFA-C835F23CB0DD}"/>
              </a:ext>
            </a:extLst>
          </p:cNvPr>
          <p:cNvSpPr/>
          <p:nvPr/>
        </p:nvSpPr>
        <p:spPr>
          <a:xfrm>
            <a:off x="976543" y="1305341"/>
            <a:ext cx="7190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在常识中，我们是无法通过漫反射的混乱光线恢复物体原貌的。之前也有些技术能恢复图像，但对光线的要求极高，比如激光，成本也高得多。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45309B-02D9-4AC4-BFA3-0C4A3576E8C3}"/>
              </a:ext>
            </a:extLst>
          </p:cNvPr>
          <p:cNvSpPr txBox="1">
            <a:spLocks/>
          </p:cNvSpPr>
          <p:nvPr/>
        </p:nvSpPr>
        <p:spPr bwMode="auto">
          <a:xfrm>
            <a:off x="886994" y="150236"/>
            <a:ext cx="6572986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4000" dirty="0"/>
              <a:t> </a:t>
            </a:r>
            <a:r>
              <a:rPr lang="en-US" altLang="zh-CN" sz="3200" b="1" spc="500" dirty="0">
                <a:latin typeface="Times New Roman" pitchFamily="18" charset="0"/>
                <a:ea typeface="微软雅黑" panose="020B0503020204020204" charset="-122"/>
              </a:rPr>
              <a:t>Mirror </a:t>
            </a:r>
            <a:r>
              <a:rPr lang="en-US" altLang="zh-CN" sz="3200" b="1" spc="500" dirty="0" err="1">
                <a:latin typeface="Times New Roman" pitchFamily="18" charset="0"/>
                <a:ea typeface="微软雅黑" panose="020B0503020204020204" charset="-122"/>
              </a:rPr>
              <a:t>mirror</a:t>
            </a:r>
            <a:r>
              <a:rPr lang="en-US" altLang="zh-CN" sz="3200" b="1" spc="500" dirty="0">
                <a:latin typeface="Times New Roman" pitchFamily="18" charset="0"/>
                <a:ea typeface="微软雅黑" panose="020B0503020204020204" charset="-122"/>
              </a:rPr>
              <a:t> on the wall</a:t>
            </a:r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0AC497-4EA9-4331-AB1A-CDBDE747651C}"/>
              </a:ext>
            </a:extLst>
          </p:cNvPr>
          <p:cNvSpPr/>
          <p:nvPr/>
        </p:nvSpPr>
        <p:spPr>
          <a:xfrm>
            <a:off x="976543" y="5229493"/>
            <a:ext cx="7190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以上只是定性的描述，若要精确恢复屏幕上的图像，我们需要建立墙面上各点亮度与屏幕亮度的函数关系：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1A8550-1927-4AF6-A416-D6B940C12856}"/>
              </a:ext>
            </a:extLst>
          </p:cNvPr>
          <p:cNvSpPr/>
          <p:nvPr/>
        </p:nvSpPr>
        <p:spPr>
          <a:xfrm>
            <a:off x="976542" y="2425413"/>
            <a:ext cx="71909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与镜面成像不同的是，在镜子前个东西加与阻挡视线，而在屏幕和墙面之间插入障碍物，反而会降低我们还原图像的难度。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这看似违反常识，其实是有道理的。想象一下小时候做过的“小孔成像”实验，当光线只能通过一个小孔时，屏幕的光就会在墙面上形成清晰图像。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这是因为显示器和墙面之间的障碍物减少了杂散光线，让入射光线更少，就能让成像稍微清晰一点。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4D59EE-9E66-461D-8F40-1B06A854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59" y="1329256"/>
            <a:ext cx="5579677" cy="3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4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3427579-4502-4505-ABFA-C835F23CB0DD}"/>
                  </a:ext>
                </a:extLst>
              </p:cNvPr>
              <p:cNvSpPr/>
              <p:nvPr/>
            </p:nvSpPr>
            <p:spPr>
              <a:xfrm>
                <a:off x="976542" y="3606332"/>
                <a:ext cx="7190913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	</a:t>
                </a:r>
                <a:r>
                  <a:rPr lang="zh-CN" altLang="en-US" dirty="0"/>
                  <a:t>在上面方程中，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zh-CN" altLang="en-US" dirty="0"/>
                  <a:t>是墙上的点，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是屏幕上的点，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是障碍物上的点，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zh-CN" altLang="en-US" dirty="0"/>
                  <a:t>分别是显示器与墙面的法向量，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表示的是从点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指向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zh-CN" altLang="en-US" dirty="0"/>
                  <a:t>的向量。</a:t>
                </a:r>
                <a:br>
                  <a:rPr lang="zh-CN" altLang="en-US" dirty="0"/>
                </a:b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墙上点表示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zh-CN" altLang="en-US" dirty="0"/>
                  <a:t>的亮度，可以由相机拍摄的图像获得；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表示屏幕上点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的亮度，实际代表着显示器上的图像；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之间时，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，否则等于</a:t>
                </a:r>
                <a:r>
                  <a:rPr lang="en-US" altLang="zh-CN" dirty="0"/>
                  <a:t>1;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表示显示器指向不同角度光照差异；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表示背景光对墙面亮度的贡献。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3427579-4502-4505-ABFA-C835F23CB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42" y="3606332"/>
                <a:ext cx="7190913" cy="2585323"/>
              </a:xfrm>
              <a:prstGeom prst="rect">
                <a:avLst/>
              </a:prstGeom>
              <a:blipFill>
                <a:blip r:embed="rId3"/>
                <a:stretch>
                  <a:fillRect l="-678" t="-1887" b="-2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id="{98ABBBFB-B38A-4FF2-8098-45D84364BD36}"/>
              </a:ext>
            </a:extLst>
          </p:cNvPr>
          <p:cNvSpPr txBox="1">
            <a:spLocks/>
          </p:cNvSpPr>
          <p:nvPr/>
        </p:nvSpPr>
        <p:spPr bwMode="auto">
          <a:xfrm>
            <a:off x="753826" y="150236"/>
            <a:ext cx="6774434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只要算法够强，墙也能变成镜子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B48BC3-15DE-40A5-BC78-BD8641D69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18" y="1244427"/>
            <a:ext cx="6504762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3427579-4502-4505-ABFA-C835F23CB0DD}"/>
                  </a:ext>
                </a:extLst>
              </p:cNvPr>
              <p:cNvSpPr/>
              <p:nvPr/>
            </p:nvSpPr>
            <p:spPr>
              <a:xfrm>
                <a:off x="976542" y="3606332"/>
                <a:ext cx="719091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	(1).</a:t>
                </a:r>
                <a:r>
                  <a:rPr lang="zh-CN" altLang="en-US" dirty="0"/>
                  <a:t>以上方程中，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我们可以用相机照片获得，通过以上方程反向推算出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en-US" altLang="zh-CN" dirty="0"/>
                  <a:t>       (2).</a:t>
                </a:r>
                <a:r>
                  <a:rPr lang="zh-CN" altLang="en-US" dirty="0"/>
                  <a:t>如果没有障碍物，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处处等于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的依赖关系太弱，反而不利于恢复图像，这也是在屏幕和墙面之间加入障碍物的原因。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	(3).</a:t>
                </a:r>
                <a:r>
                  <a:rPr lang="zh-CN" altLang="en-US" dirty="0"/>
                  <a:t>以上方程太复杂，也不利于计算。既然屏幕的光照越强，墙上的点也就越亮，我们可以把上面的积分方程转化为一个线性方程。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3427579-4502-4505-ABFA-C835F23CB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42" y="3606332"/>
                <a:ext cx="7190913" cy="2308324"/>
              </a:xfrm>
              <a:prstGeom prst="rect">
                <a:avLst/>
              </a:prstGeom>
              <a:blipFill>
                <a:blip r:embed="rId3"/>
                <a:stretch>
                  <a:fillRect l="-678" t="-2116" r="-3814" b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id="{98ABBBFB-B38A-4FF2-8098-45D84364BD36}"/>
              </a:ext>
            </a:extLst>
          </p:cNvPr>
          <p:cNvSpPr txBox="1">
            <a:spLocks/>
          </p:cNvSpPr>
          <p:nvPr/>
        </p:nvSpPr>
        <p:spPr bwMode="auto">
          <a:xfrm>
            <a:off x="753826" y="150236"/>
            <a:ext cx="6774434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只要算法够强，墙也能变成镜子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3F01F-13CA-444B-A12D-A21B66FC5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18" y="1244427"/>
            <a:ext cx="6504762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3427579-4502-4505-ABFA-C835F23CB0DD}"/>
                  </a:ext>
                </a:extLst>
              </p:cNvPr>
              <p:cNvSpPr/>
              <p:nvPr/>
            </p:nvSpPr>
            <p:spPr>
              <a:xfrm>
                <a:off x="976539" y="4567107"/>
                <a:ext cx="719091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	</a:t>
                </a:r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r>
                  <a:rPr lang="zh-CN" altLang="en-US" dirty="0"/>
                  <a:t>代表一个变换矩阵；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是墙上各点的亮度，我们选取</a:t>
                </a:r>
                <a:r>
                  <a:rPr lang="en-US" altLang="zh-CN" dirty="0"/>
                  <a:t>126×126</a:t>
                </a:r>
                <a:r>
                  <a:rPr lang="zh-CN" altLang="en-US" dirty="0"/>
                  <a:t>个点，对应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的取值均有</a:t>
                </a:r>
                <a:r>
                  <a:rPr lang="en-US" altLang="zh-CN" dirty="0"/>
                  <a:t>15876</a:t>
                </a:r>
                <a:r>
                  <a:rPr lang="zh-CN" altLang="en-US" dirty="0"/>
                  <a:t>个，方程组中也就总共有</a:t>
                </a:r>
                <a:r>
                  <a:rPr lang="en-US" altLang="zh-CN" dirty="0"/>
                  <a:t>15,876</a:t>
                </a:r>
                <a:r>
                  <a:rPr lang="zh-CN" altLang="en-US" dirty="0"/>
                  <a:t>个方程。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3427579-4502-4505-ABFA-C835F23CB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39" y="4567107"/>
                <a:ext cx="7190913" cy="923330"/>
              </a:xfrm>
              <a:prstGeom prst="rect">
                <a:avLst/>
              </a:prstGeom>
              <a:blipFill>
                <a:blip r:embed="rId3"/>
                <a:stretch>
                  <a:fillRect l="-678" t="-4605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98ABBBFB-B38A-4FF2-8098-45D84364BD3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76539" y="84447"/>
                <a:ext cx="4945639" cy="567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32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32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sz="3200" b="1" spc="5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越强，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altLang="zh-CN" sz="32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r>
                  <a:rPr lang="en-US" altLang="zh-CN" sz="32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sz="32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即</a:t>
                </a:r>
                <a:r>
                  <a:rPr lang="en-US" altLang="zh-CN" sz="32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zh-CN" altLang="en-US" sz="3200" b="1" spc="5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越亮</a:t>
                </a:r>
              </a:p>
            </p:txBody>
          </p:sp>
        </mc:Choice>
        <mc:Fallback xmlns="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98ABBBFB-B38A-4FF2-8098-45D84364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539" y="84447"/>
                <a:ext cx="4945639" cy="567017"/>
              </a:xfrm>
              <a:prstGeom prst="rect">
                <a:avLst/>
              </a:prstGeom>
              <a:blipFill>
                <a:blip r:embed="rId4"/>
                <a:stretch>
                  <a:fillRect t="-19355" r="-3206" b="-365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53B7858-A28D-4272-BA1A-6FD5B5A33BBB}"/>
                  </a:ext>
                </a:extLst>
              </p:cNvPr>
              <p:cNvSpPr/>
              <p:nvPr/>
            </p:nvSpPr>
            <p:spPr>
              <a:xfrm>
                <a:off x="1020542" y="1367563"/>
                <a:ext cx="710291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(3).</a:t>
                </a:r>
                <a:r>
                  <a:rPr lang="zh-CN" altLang="en-US" dirty="0"/>
                  <a:t>既然屏幕的光照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r>
                  <a:rPr lang="zh-CN" altLang="en-US" dirty="0"/>
                  <a:t>越强，墙上的点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也就越亮，则可把上面的积分方程转化为一个线性方程：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dirty="0"/>
                        <m:t>∝</m:t>
                      </m:r>
                      <m:r>
                        <m:rPr>
                          <m:nor/>
                        </m:rPr>
                        <a:rPr lang="en-US" altLang="zh-CN" dirty="0"/>
                        <m:t>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53B7858-A28D-4272-BA1A-6FD5B5A33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42" y="1367563"/>
                <a:ext cx="7102912" cy="1200329"/>
              </a:xfrm>
              <a:prstGeom prst="rect">
                <a:avLst/>
              </a:prstGeom>
              <a:blipFill>
                <a:blip r:embed="rId5"/>
                <a:stretch>
                  <a:fillRect l="-686" t="-3553" b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F8E829C8-6319-4FF0-94E4-70FBAE3D9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900" y="2919880"/>
            <a:ext cx="6476190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8ABBBFB-B38A-4FF2-8098-45D84364BD36}"/>
              </a:ext>
            </a:extLst>
          </p:cNvPr>
          <p:cNvSpPr txBox="1">
            <a:spLocks/>
          </p:cNvSpPr>
          <p:nvPr/>
        </p:nvSpPr>
        <p:spPr bwMode="auto">
          <a:xfrm>
            <a:off x="976540" y="150236"/>
            <a:ext cx="5860040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当下：只需已知障碍物形状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D59538-7022-4DE5-9E7E-0009C133832D}"/>
              </a:ext>
            </a:extLst>
          </p:cNvPr>
          <p:cNvSpPr/>
          <p:nvPr/>
        </p:nvSpPr>
        <p:spPr>
          <a:xfrm>
            <a:off x="976541" y="1386321"/>
            <a:ext cx="7190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其实</a:t>
            </a:r>
            <a:r>
              <a:rPr lang="en-US" altLang="zh-CN" dirty="0"/>
              <a:t>Goyal</a:t>
            </a:r>
            <a:r>
              <a:rPr lang="zh-CN" altLang="en-US" dirty="0"/>
              <a:t>小组去年已经做出了相关成果，但当时必须要知道障碍物的</a:t>
            </a:r>
            <a:r>
              <a:rPr lang="zh-CN" altLang="en-US" b="1" dirty="0">
                <a:solidFill>
                  <a:srgbClr val="FF0000"/>
                </a:solidFill>
              </a:rPr>
              <a:t>形状</a:t>
            </a:r>
            <a:r>
              <a:rPr lang="zh-CN" altLang="en-US" dirty="0"/>
              <a:t>以及</a:t>
            </a:r>
            <a:r>
              <a:rPr lang="zh-CN" altLang="en-US" b="1" dirty="0">
                <a:solidFill>
                  <a:srgbClr val="FF0000"/>
                </a:solidFill>
              </a:rPr>
              <a:t>位置</a:t>
            </a:r>
            <a:r>
              <a:rPr lang="zh-CN" altLang="en-US" dirty="0"/>
              <a:t>，才能恢复图像。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但这次他们把难度又提高了一个档次，仅仅知道障碍物的</a:t>
            </a:r>
            <a:r>
              <a:rPr lang="zh-CN" altLang="en-US" b="1" dirty="0">
                <a:solidFill>
                  <a:srgbClr val="FF0000"/>
                </a:solidFill>
              </a:rPr>
              <a:t>形状</a:t>
            </a:r>
            <a:r>
              <a:rPr lang="zh-CN" altLang="en-US" dirty="0"/>
              <a:t>，却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不知道位置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Goyal</a:t>
            </a:r>
            <a:r>
              <a:rPr lang="zh-CN" altLang="en-US" dirty="0"/>
              <a:t>的方法是，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先估计</a:t>
            </a:r>
            <a:r>
              <a:rPr lang="zh-CN" altLang="en-US" dirty="0"/>
              <a:t>出障碍物的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位置</a:t>
            </a:r>
            <a:r>
              <a:rPr lang="zh-CN" altLang="en-US" dirty="0"/>
              <a:t>，再通过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平均位置</a:t>
            </a:r>
            <a:r>
              <a:rPr lang="zh-CN" altLang="en-US" dirty="0"/>
              <a:t>附近的</a:t>
            </a:r>
            <a:r>
              <a:rPr lang="en-US" altLang="zh-CN" dirty="0"/>
              <a:t>49</a:t>
            </a:r>
            <a:r>
              <a:rPr lang="zh-CN" altLang="en-US" dirty="0"/>
              <a:t>组数据反向恢复图像：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97A6D3-C624-4292-8AA5-18368520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234" y="3926663"/>
            <a:ext cx="5209524" cy="6666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32ED3CA-BC68-4D4F-A9FB-43E0670AFB25}"/>
              </a:ext>
            </a:extLst>
          </p:cNvPr>
          <p:cNvSpPr/>
          <p:nvPr/>
        </p:nvSpPr>
        <p:spPr>
          <a:xfrm>
            <a:off x="976540" y="4825348"/>
            <a:ext cx="7190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再发展下去，他们的算法连障碍物</a:t>
            </a:r>
            <a:r>
              <a:rPr lang="zh-CN" altLang="en-US" b="1" dirty="0"/>
              <a:t>是什么形状都不需要知道</a:t>
            </a:r>
            <a:r>
              <a:rPr lang="zh-CN" altLang="en-US" dirty="0"/>
              <a:t>，只通过墙上模糊的影子，就能还原它的样子。</a:t>
            </a:r>
          </a:p>
        </p:txBody>
      </p:sp>
    </p:spTree>
    <p:extLst>
      <p:ext uri="{BB962C8B-B14F-4D97-AF65-F5344CB8AC3E}">
        <p14:creationId xmlns:p14="http://schemas.microsoft.com/office/powerpoint/2010/main" val="25355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8ABBBFB-B38A-4FF2-8098-45D84364BD36}"/>
              </a:ext>
            </a:extLst>
          </p:cNvPr>
          <p:cNvSpPr txBox="1">
            <a:spLocks/>
          </p:cNvSpPr>
          <p:nvPr/>
        </p:nvSpPr>
        <p:spPr bwMode="auto">
          <a:xfrm>
            <a:off x="801530" y="150236"/>
            <a:ext cx="2371116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相关研究</a:t>
            </a:r>
            <a:r>
              <a:rPr lang="en-US" altLang="zh-CN" sz="3200" b="1" spc="500" dirty="0">
                <a:latin typeface="Times New Roman" pitchFamily="18" charset="0"/>
                <a:ea typeface="微软雅黑" panose="020B0503020204020204" charset="-122"/>
              </a:rPr>
              <a:t>1</a:t>
            </a:r>
            <a:endParaRPr lang="zh-CN" altLang="en-US" sz="3200" b="1" spc="500" dirty="0">
              <a:latin typeface="Times New Roman" pitchFamily="18" charset="0"/>
              <a:ea typeface="微软雅黑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D59538-7022-4DE5-9E7E-0009C133832D}"/>
              </a:ext>
            </a:extLst>
          </p:cNvPr>
          <p:cNvSpPr/>
          <p:nvPr/>
        </p:nvSpPr>
        <p:spPr>
          <a:xfrm>
            <a:off x="976541" y="1386321"/>
            <a:ext cx="7190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通过</a:t>
            </a:r>
            <a:r>
              <a:rPr lang="en-US" altLang="zh-CN" dirty="0"/>
              <a:t>AI</a:t>
            </a:r>
            <a:r>
              <a:rPr lang="zh-CN" altLang="en-US" dirty="0"/>
              <a:t>算法分析光影预测直接看不到的物体不仅有这一种方法，早在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MIT Media Lab</a:t>
            </a:r>
            <a:r>
              <a:rPr lang="zh-CN" altLang="en-US" dirty="0"/>
              <a:t>的研究人员已经有了成果。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和波士顿大学不同，这种方法需要单独购置特殊设备，即一台能够发射出激光的相机。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2ED3CA-BC68-4D4F-A9FB-43E0670AFB25}"/>
              </a:ext>
            </a:extLst>
          </p:cNvPr>
          <p:cNvSpPr/>
          <p:nvPr/>
        </p:nvSpPr>
        <p:spPr>
          <a:xfrm>
            <a:off x="976541" y="5668547"/>
            <a:ext cx="7190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与耳朵接收回音类似，这种方法通过手机激光照在物体表面的反射路径，算法预测角落中直接看不到的物体。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F64A9C-BBFD-4BCB-AFF1-1A2E92B94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4" y="2828318"/>
            <a:ext cx="4334713" cy="2840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33F937-EE18-4786-BCB3-2FD840EC0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778" y="2828318"/>
            <a:ext cx="3076641" cy="28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8ABBBFB-B38A-4FF2-8098-45D84364BD36}"/>
              </a:ext>
            </a:extLst>
          </p:cNvPr>
          <p:cNvSpPr txBox="1">
            <a:spLocks/>
          </p:cNvSpPr>
          <p:nvPr/>
        </p:nvSpPr>
        <p:spPr bwMode="auto">
          <a:xfrm>
            <a:off x="801530" y="150236"/>
            <a:ext cx="2371116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相关研究</a:t>
            </a:r>
            <a:r>
              <a:rPr lang="en-US" altLang="zh-CN" sz="3200" b="1" spc="500" dirty="0">
                <a:latin typeface="Times New Roman" pitchFamily="18" charset="0"/>
                <a:ea typeface="微软雅黑" panose="020B0503020204020204" charset="-122"/>
              </a:rPr>
              <a:t>2</a:t>
            </a:r>
            <a:endParaRPr lang="zh-CN" altLang="en-US" sz="3200" b="1" spc="500" dirty="0">
              <a:latin typeface="Times New Roman" pitchFamily="18" charset="0"/>
              <a:ea typeface="微软雅黑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D59538-7022-4DE5-9E7E-0009C133832D}"/>
              </a:ext>
            </a:extLst>
          </p:cNvPr>
          <p:cNvSpPr/>
          <p:nvPr/>
        </p:nvSpPr>
        <p:spPr>
          <a:xfrm>
            <a:off x="976541" y="1386321"/>
            <a:ext cx="71909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2017</a:t>
            </a:r>
            <a:r>
              <a:rPr lang="zh-CN" altLang="en-US" dirty="0"/>
              <a:t>年，</a:t>
            </a:r>
            <a:r>
              <a:rPr lang="en-US" altLang="zh-CN" dirty="0"/>
              <a:t>MIT</a:t>
            </a:r>
            <a:r>
              <a:rPr lang="zh-CN" altLang="en-US" dirty="0"/>
              <a:t>计算机科学和人工智能实验室（</a:t>
            </a:r>
            <a:r>
              <a:rPr lang="en-US" altLang="zh-CN" dirty="0"/>
              <a:t>CSAIL</a:t>
            </a:r>
            <a:r>
              <a:rPr lang="zh-CN" altLang="en-US" dirty="0"/>
              <a:t>）又开发了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一种新算法，这个</a:t>
            </a:r>
            <a:r>
              <a:rPr lang="en-US" altLang="zh-CN" dirty="0"/>
              <a:t>AI</a:t>
            </a:r>
            <a:r>
              <a:rPr lang="zh-CN" altLang="en-US" dirty="0"/>
              <a:t>系统可以借助智能手机的摄像头，收集光反射的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相关信息，检测隐藏在障碍物后的任何物体，还能实时测量它们的移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动速度和行进轨迹。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2ED3CA-BC68-4D4F-A9FB-43E0670AFB25}"/>
              </a:ext>
            </a:extLst>
          </p:cNvPr>
          <p:cNvSpPr/>
          <p:nvPr/>
        </p:nvSpPr>
        <p:spPr>
          <a:xfrm>
            <a:off x="976541" y="3625048"/>
            <a:ext cx="7190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想象一下，你走在一条“</a:t>
            </a:r>
            <a:r>
              <a:rPr lang="en-US" altLang="zh-CN" dirty="0"/>
              <a:t>L”</a:t>
            </a:r>
            <a:r>
              <a:rPr lang="zh-CN" altLang="en-US" dirty="0"/>
              <a:t>形的走廊上，拐角的另一边放置了一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堆杂物。这些杂物投射在你视线内地面上的少量光线，形成一个模糊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的阴影，我们称之为</a:t>
            </a:r>
            <a:r>
              <a:rPr lang="zh-CN" altLang="en-US" b="1" dirty="0"/>
              <a:t>“半影”</a:t>
            </a:r>
            <a:r>
              <a:rPr lang="zh-CN" altLang="en-US" dirty="0"/>
              <a:t>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A56ED4-49A2-4995-9A91-D2CD5704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4656615"/>
            <a:ext cx="2416775" cy="16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2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53EE4F0-EEA3-48C2-B80A-32AB0037074F}"/>
              </a:ext>
            </a:extLst>
          </p:cNvPr>
          <p:cNvSpPr txBox="1">
            <a:spLocks/>
          </p:cNvSpPr>
          <p:nvPr/>
        </p:nvSpPr>
        <p:spPr bwMode="auto">
          <a:xfrm>
            <a:off x="123515" y="169829"/>
            <a:ext cx="5833401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4000" dirty="0"/>
              <a:t> </a:t>
            </a:r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漫反射</a:t>
            </a:r>
            <a:r>
              <a:rPr lang="en-US" altLang="zh-CN" sz="3200" b="1" spc="500" dirty="0">
                <a:latin typeface="Times New Roman" pitchFamily="18" charset="0"/>
                <a:ea typeface="微软雅黑" panose="020B0503020204020204" charset="-122"/>
              </a:rPr>
              <a:t>+</a:t>
            </a:r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算法够强</a:t>
            </a:r>
            <a:r>
              <a:rPr lang="en-US" altLang="zh-CN" sz="3200" b="1" spc="500" dirty="0">
                <a:latin typeface="Times New Roman" pitchFamily="18" charset="0"/>
                <a:ea typeface="微软雅黑" panose="020B0503020204020204" charset="-122"/>
              </a:rPr>
              <a:t>=</a:t>
            </a:r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4DE50E-CC25-4CF1-8B85-26B8519F0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171" y="2182642"/>
            <a:ext cx="6217658" cy="40236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E4A025-2FB6-49F5-B996-36179AABD3DC}"/>
              </a:ext>
            </a:extLst>
          </p:cNvPr>
          <p:cNvSpPr/>
          <p:nvPr/>
        </p:nvSpPr>
        <p:spPr>
          <a:xfrm>
            <a:off x="35512" y="1273867"/>
            <a:ext cx="9304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如图：</a:t>
            </a:r>
            <a:r>
              <a:rPr lang="en-US" altLang="zh-CN" dirty="0"/>
              <a:t>1</a:t>
            </a:r>
            <a:r>
              <a:rPr lang="zh-CN" altLang="en-US" dirty="0"/>
              <a:t>号摄影师与房内人</a:t>
            </a:r>
            <a:r>
              <a:rPr lang="en-US" altLang="zh-CN" dirty="0"/>
              <a:t>3</a:t>
            </a:r>
            <a:r>
              <a:rPr lang="zh-CN" altLang="en-US" dirty="0"/>
              <a:t>号连线上有</a:t>
            </a:r>
            <a:r>
              <a:rPr lang="zh-CN" altLang="en-US" b="1" dirty="0">
                <a:solidFill>
                  <a:srgbClr val="FF0000"/>
                </a:solidFill>
              </a:rPr>
              <a:t>一堵墙</a:t>
            </a:r>
            <a:r>
              <a:rPr lang="zh-CN" altLang="en-US" dirty="0"/>
              <a:t>；且房门的背面是</a:t>
            </a:r>
            <a:r>
              <a:rPr lang="zh-CN" altLang="en-US" b="1" dirty="0">
                <a:solidFill>
                  <a:srgbClr val="FF0000"/>
                </a:solidFill>
              </a:rPr>
              <a:t>粗糙的</a:t>
            </a:r>
            <a:r>
              <a:rPr lang="zh-CN" altLang="en-US" dirty="0"/>
              <a:t>，没有镜子贴附。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5577A-5DFF-4AFA-BDC0-AA184E36BC7C}"/>
              </a:ext>
            </a:extLst>
          </p:cNvPr>
          <p:cNvSpPr/>
          <p:nvPr/>
        </p:nvSpPr>
        <p:spPr>
          <a:xfrm>
            <a:off x="426130" y="1693037"/>
            <a:ext cx="891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屋外的摄影师</a:t>
            </a:r>
            <a:r>
              <a:rPr lang="en-US" altLang="zh-CN" dirty="0"/>
              <a:t>1</a:t>
            </a:r>
            <a:r>
              <a:rPr lang="zh-CN" altLang="en-US" dirty="0"/>
              <a:t>号，能否仅通过</a:t>
            </a:r>
            <a:r>
              <a:rPr lang="zh-CN" altLang="en-US" b="1" dirty="0">
                <a:solidFill>
                  <a:srgbClr val="FF0000"/>
                </a:solidFill>
              </a:rPr>
              <a:t>漫反射</a:t>
            </a:r>
            <a:r>
              <a:rPr lang="zh-CN" altLang="en-US" dirty="0"/>
              <a:t>，“偷窥”到屋内隐藏人</a:t>
            </a:r>
            <a:r>
              <a:rPr lang="en-US" altLang="zh-CN" dirty="0"/>
              <a:t>3</a:t>
            </a:r>
            <a:r>
              <a:rPr lang="zh-CN" altLang="en-US" dirty="0"/>
              <a:t>号的</a:t>
            </a:r>
            <a:r>
              <a:rPr lang="zh-CN" altLang="en-US" b="1" dirty="0">
                <a:solidFill>
                  <a:srgbClr val="0070C0"/>
                </a:solidFill>
              </a:rPr>
              <a:t>位置</a:t>
            </a:r>
            <a:r>
              <a:rPr lang="zh-CN" altLang="en-US" dirty="0"/>
              <a:t>，甚至</a:t>
            </a:r>
            <a:r>
              <a:rPr lang="zh-CN" altLang="en-US" b="1" dirty="0">
                <a:solidFill>
                  <a:srgbClr val="0070C0"/>
                </a:solidFill>
              </a:rPr>
              <a:t>样貌</a:t>
            </a:r>
            <a:r>
              <a:rPr lang="zh-CN" altLang="en-US" dirty="0"/>
              <a:t>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006B3F-A7CD-4274-9187-83F4EC417485}"/>
              </a:ext>
            </a:extLst>
          </p:cNvPr>
          <p:cNvSpPr/>
          <p:nvPr/>
        </p:nvSpPr>
        <p:spPr>
          <a:xfrm>
            <a:off x="27193" y="1662259"/>
            <a:ext cx="69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问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50"/>
                            </p:stCondLst>
                            <p:childTnLst>
                              <p:par>
                                <p:cTn id="1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23" dur="14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632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8ABBBFB-B38A-4FF2-8098-45D84364BD36}"/>
              </a:ext>
            </a:extLst>
          </p:cNvPr>
          <p:cNvSpPr txBox="1">
            <a:spLocks/>
          </p:cNvSpPr>
          <p:nvPr/>
        </p:nvSpPr>
        <p:spPr bwMode="auto">
          <a:xfrm>
            <a:off x="801530" y="150236"/>
            <a:ext cx="2371116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相关研究</a:t>
            </a:r>
            <a:r>
              <a:rPr lang="en-US" altLang="zh-CN" sz="3200" b="1" spc="500" dirty="0">
                <a:latin typeface="Times New Roman" pitchFamily="18" charset="0"/>
                <a:ea typeface="微软雅黑" panose="020B0503020204020204" charset="-122"/>
              </a:rPr>
              <a:t>2</a:t>
            </a:r>
            <a:endParaRPr lang="zh-CN" altLang="en-US" sz="3200" b="1" spc="500" dirty="0">
              <a:latin typeface="Times New Roman" pitchFamily="18" charset="0"/>
              <a:ea typeface="微软雅黑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D59538-7022-4DE5-9E7E-0009C133832D}"/>
              </a:ext>
            </a:extLst>
          </p:cNvPr>
          <p:cNvSpPr/>
          <p:nvPr/>
        </p:nvSpPr>
        <p:spPr>
          <a:xfrm>
            <a:off x="976539" y="1386321"/>
            <a:ext cx="7190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AI</a:t>
            </a:r>
            <a:r>
              <a:rPr lang="zh-CN" altLang="en-US" dirty="0"/>
              <a:t>系统就利用了智能手机摄像头中</a:t>
            </a:r>
            <a:r>
              <a:rPr lang="zh-CN" altLang="en-US" b="1" dirty="0"/>
              <a:t>半影的视频</a:t>
            </a:r>
            <a:r>
              <a:rPr lang="zh-CN" altLang="en-US" dirty="0"/>
              <a:t>，将一系列一维图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像组合在一起，来揭示周围物体的信息：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2ED3CA-BC68-4D4F-A9FB-43E0670AFB25}"/>
              </a:ext>
            </a:extLst>
          </p:cNvPr>
          <p:cNvSpPr/>
          <p:nvPr/>
        </p:nvSpPr>
        <p:spPr>
          <a:xfrm>
            <a:off x="753824" y="5336319"/>
            <a:ext cx="7696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研究人员将这个“透视眼”系统称为</a:t>
            </a:r>
            <a:r>
              <a:rPr lang="zh-CN" altLang="en-US" b="1" dirty="0"/>
              <a:t>“角落相机”</a:t>
            </a:r>
            <a:r>
              <a:rPr lang="zh-CN" altLang="en-US" dirty="0"/>
              <a:t>（</a:t>
            </a:r>
            <a:r>
              <a:rPr lang="en-US" altLang="zh-CN" dirty="0" err="1"/>
              <a:t>ConerCameras</a:t>
            </a:r>
            <a:r>
              <a:rPr lang="zh-CN" altLang="en-US" dirty="0"/>
              <a:t>），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研究人员表示，这种方法在室内和室外的效果都还不错。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768075-4F88-4A70-ACBC-D27275D09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80" y="2513837"/>
            <a:ext cx="3739634" cy="26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8ABBBFB-B38A-4FF2-8098-45D84364BD36}"/>
              </a:ext>
            </a:extLst>
          </p:cNvPr>
          <p:cNvSpPr txBox="1">
            <a:spLocks/>
          </p:cNvSpPr>
          <p:nvPr/>
        </p:nvSpPr>
        <p:spPr bwMode="auto">
          <a:xfrm>
            <a:off x="777676" y="150236"/>
            <a:ext cx="6410457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波士顿大学与</a:t>
            </a:r>
            <a:r>
              <a:rPr lang="en-US" altLang="zh-CN" sz="3200" b="1" spc="500" dirty="0">
                <a:latin typeface="Times New Roman" pitchFamily="18" charset="0"/>
                <a:ea typeface="微软雅黑" panose="020B0503020204020204" charset="-122"/>
              </a:rPr>
              <a:t>MIT</a:t>
            </a:r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的算法比较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D59538-7022-4DE5-9E7E-0009C133832D}"/>
              </a:ext>
            </a:extLst>
          </p:cNvPr>
          <p:cNvSpPr/>
          <p:nvPr/>
        </p:nvSpPr>
        <p:spPr>
          <a:xfrm>
            <a:off x="976539" y="1386321"/>
            <a:ext cx="7190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MIT</a:t>
            </a:r>
            <a:r>
              <a:rPr lang="zh-CN" altLang="en-US" dirty="0"/>
              <a:t>的这种方法也有弊端，如果隐藏的场景本身光线暗，系统的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识别也会有问题；此外，智能手机的相机像素也影响收集的图像质量，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相机里障碍物越远，系统收集的图像质量也越差。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2ED3CA-BC68-4D4F-A9FB-43E0670AFB25}"/>
              </a:ext>
            </a:extLst>
          </p:cNvPr>
          <p:cNvSpPr/>
          <p:nvPr/>
        </p:nvSpPr>
        <p:spPr>
          <a:xfrm>
            <a:off x="976539" y="3429000"/>
            <a:ext cx="7190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但在</a:t>
            </a:r>
            <a:r>
              <a:rPr lang="en-US" altLang="zh-CN" dirty="0"/>
              <a:t>Nature</a:t>
            </a:r>
            <a:r>
              <a:rPr lang="zh-CN" altLang="en-US" dirty="0"/>
              <a:t>最新研究中，这种弊端不会显现。波士顿大学的研究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人员表示：从理论上讲，你不仅可以拍摄屏幕，还可以拍摄同一房间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内任何灯光昏暗的物体。</a:t>
            </a:r>
          </a:p>
        </p:txBody>
      </p:sp>
    </p:spTree>
    <p:extLst>
      <p:ext uri="{BB962C8B-B14F-4D97-AF65-F5344CB8AC3E}">
        <p14:creationId xmlns:p14="http://schemas.microsoft.com/office/powerpoint/2010/main" val="39975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8ABBBFB-B38A-4FF2-8098-45D84364BD36}"/>
              </a:ext>
            </a:extLst>
          </p:cNvPr>
          <p:cNvSpPr txBox="1">
            <a:spLocks/>
          </p:cNvSpPr>
          <p:nvPr/>
        </p:nvSpPr>
        <p:spPr bwMode="auto">
          <a:xfrm>
            <a:off x="801529" y="150236"/>
            <a:ext cx="2100695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前景展望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D59538-7022-4DE5-9E7E-0009C133832D}"/>
              </a:ext>
            </a:extLst>
          </p:cNvPr>
          <p:cNvSpPr/>
          <p:nvPr/>
        </p:nvSpPr>
        <p:spPr>
          <a:xfrm>
            <a:off x="245018" y="1509696"/>
            <a:ext cx="719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1. </a:t>
            </a:r>
            <a:r>
              <a:rPr lang="zh-CN" altLang="en-US" dirty="0"/>
              <a:t>催生</a:t>
            </a:r>
            <a:r>
              <a:rPr lang="zh-CN" altLang="en-US" b="1" dirty="0">
                <a:solidFill>
                  <a:srgbClr val="2D00A5"/>
                </a:solidFill>
              </a:rPr>
              <a:t>反马赛克算法</a:t>
            </a:r>
            <a:r>
              <a:rPr lang="zh-CN" altLang="en-US" dirty="0"/>
              <a:t>的出现。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1F7344-98EB-49E9-9DB5-2627B4F2C0E6}"/>
              </a:ext>
            </a:extLst>
          </p:cNvPr>
          <p:cNvSpPr/>
          <p:nvPr/>
        </p:nvSpPr>
        <p:spPr>
          <a:xfrm>
            <a:off x="252970" y="2517662"/>
            <a:ext cx="719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3. </a:t>
            </a:r>
            <a:r>
              <a:rPr lang="zh-CN" altLang="en-US" dirty="0"/>
              <a:t>电影中</a:t>
            </a:r>
            <a:r>
              <a:rPr lang="en-US" altLang="zh-CN" dirty="0"/>
              <a:t>FBI</a:t>
            </a:r>
            <a:r>
              <a:rPr lang="zh-CN" altLang="en-US" dirty="0"/>
              <a:t>和</a:t>
            </a:r>
            <a:r>
              <a:rPr lang="en-US" altLang="zh-CN" dirty="0"/>
              <a:t>CIA</a:t>
            </a:r>
            <a:r>
              <a:rPr lang="zh-CN" altLang="en-US" dirty="0"/>
              <a:t>的技术也有望实现。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62B47D-2C45-42B9-B4B1-FF70E9F34D7C}"/>
              </a:ext>
            </a:extLst>
          </p:cNvPr>
          <p:cNvSpPr/>
          <p:nvPr/>
        </p:nvSpPr>
        <p:spPr>
          <a:xfrm>
            <a:off x="421418" y="2011146"/>
            <a:ext cx="8730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2. </a:t>
            </a:r>
            <a:r>
              <a:rPr lang="zh-CN" altLang="en-US" b="1" dirty="0">
                <a:solidFill>
                  <a:srgbClr val="2D00A5"/>
                </a:solidFill>
              </a:rPr>
              <a:t>旧案重判</a:t>
            </a:r>
            <a:r>
              <a:rPr lang="zh-CN" altLang="en-US" dirty="0"/>
              <a:t>，跳转世界线，颠覆历史论断</a:t>
            </a:r>
            <a:r>
              <a:rPr lang="en-US" altLang="zh-CN" dirty="0"/>
              <a:t>——</a:t>
            </a:r>
            <a:r>
              <a:rPr lang="zh-CN" altLang="en-US" dirty="0"/>
              <a:t>根据老照片还原当时真正物理场景。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EEEC51-954D-4355-ADC3-752A85A308E8}"/>
              </a:ext>
            </a:extLst>
          </p:cNvPr>
          <p:cNvSpPr/>
          <p:nvPr/>
        </p:nvSpPr>
        <p:spPr>
          <a:xfrm>
            <a:off x="252970" y="3019112"/>
            <a:ext cx="719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4. </a:t>
            </a:r>
            <a:r>
              <a:rPr lang="zh-CN" altLang="en-US" b="1" dirty="0">
                <a:solidFill>
                  <a:srgbClr val="2D00A5"/>
                </a:solidFill>
              </a:rPr>
              <a:t>毛玻璃的</a:t>
            </a:r>
            <a:r>
              <a:rPr lang="zh-CN" altLang="en-US" b="1" dirty="0"/>
              <a:t>将失去作用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314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8ABBBFB-B38A-4FF2-8098-45D84364BD36}"/>
              </a:ext>
            </a:extLst>
          </p:cNvPr>
          <p:cNvSpPr txBox="1">
            <a:spLocks/>
          </p:cNvSpPr>
          <p:nvPr/>
        </p:nvSpPr>
        <p:spPr bwMode="auto">
          <a:xfrm>
            <a:off x="801530" y="150236"/>
            <a:ext cx="2069276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参考文献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2ED3CA-BC68-4D4F-A9FB-43E0670AFB25}"/>
              </a:ext>
            </a:extLst>
          </p:cNvPr>
          <p:cNvSpPr/>
          <p:nvPr/>
        </p:nvSpPr>
        <p:spPr>
          <a:xfrm>
            <a:off x="164229" y="2130046"/>
            <a:ext cx="88155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  1. </a:t>
            </a:r>
            <a:r>
              <a:rPr lang="en-US" altLang="zh-CN" sz="1200" dirty="0" err="1"/>
              <a:t>Kirmani</a:t>
            </a:r>
            <a:r>
              <a:rPr lang="en-US" altLang="zh-CN" sz="1200" dirty="0"/>
              <a:t>, A., Hutchison, T., Davis, J. &amp; </a:t>
            </a:r>
            <a:r>
              <a:rPr lang="en-US" altLang="zh-CN" sz="1200" dirty="0" err="1"/>
              <a:t>Raskar</a:t>
            </a:r>
            <a:r>
              <a:rPr lang="en-US" altLang="zh-CN" sz="1200" dirty="0"/>
              <a:t>, R. Looking around the corner using transient imaging. In Proc. 2009    </a:t>
            </a:r>
          </a:p>
          <a:p>
            <a:r>
              <a:rPr lang="en-US" altLang="zh-CN" sz="1200" dirty="0"/>
              <a:t>      IEEE 12th Int. Conf. Computer Vision 159–166 (IEEE, 2009).</a:t>
            </a:r>
          </a:p>
          <a:p>
            <a:r>
              <a:rPr lang="en-US" altLang="zh-CN" sz="1200" dirty="0"/>
              <a:t>  2. </a:t>
            </a:r>
            <a:r>
              <a:rPr lang="en-US" altLang="zh-CN" sz="1200" dirty="0" err="1"/>
              <a:t>Velten</a:t>
            </a:r>
            <a:r>
              <a:rPr lang="en-US" altLang="zh-CN" sz="1200" dirty="0"/>
              <a:t>, A. et al. Recovering three-dimensional shape around a corner using ultrafast time-of-flight imaging. Nat. 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Commun</a:t>
            </a:r>
            <a:r>
              <a:rPr lang="en-US" altLang="zh-CN" sz="1200" dirty="0"/>
              <a:t>. 3, 745 (2012).</a:t>
            </a:r>
          </a:p>
          <a:p>
            <a:r>
              <a:rPr lang="en-US" altLang="zh-CN" sz="1200" dirty="0"/>
              <a:t>  3. Gupta, O., </a:t>
            </a:r>
            <a:r>
              <a:rPr lang="en-US" altLang="zh-CN" sz="1200" dirty="0" err="1"/>
              <a:t>Willwacher</a:t>
            </a:r>
            <a:r>
              <a:rPr lang="en-US" altLang="zh-CN" sz="1200" dirty="0"/>
              <a:t>, T., </a:t>
            </a:r>
            <a:r>
              <a:rPr lang="en-US" altLang="zh-CN" sz="1200" dirty="0" err="1"/>
              <a:t>Velten</a:t>
            </a:r>
            <a:r>
              <a:rPr lang="en-US" altLang="zh-CN" sz="1200" dirty="0"/>
              <a:t>, A., </a:t>
            </a:r>
            <a:r>
              <a:rPr lang="en-US" altLang="zh-CN" sz="1200" dirty="0" err="1"/>
              <a:t>Veeraraghavan</a:t>
            </a:r>
            <a:r>
              <a:rPr lang="en-US" altLang="zh-CN" sz="1200" dirty="0"/>
              <a:t>, A. &amp; </a:t>
            </a:r>
            <a:r>
              <a:rPr lang="en-US" altLang="zh-CN" sz="1200" dirty="0" err="1"/>
              <a:t>Raskar</a:t>
            </a:r>
            <a:r>
              <a:rPr lang="en-US" altLang="zh-CN" sz="1200" dirty="0"/>
              <a:t>, R. Reconstruction of hidden 3D shapes using </a:t>
            </a:r>
          </a:p>
          <a:p>
            <a:r>
              <a:rPr lang="en-US" altLang="zh-CN" sz="1200" dirty="0"/>
              <a:t>      diffuse reflections. Opt. Express 20, 19096–19108 (2012).</a:t>
            </a:r>
          </a:p>
          <a:p>
            <a:r>
              <a:rPr lang="en-US" altLang="zh-CN" sz="1200" dirty="0"/>
              <a:t>  4. Xu, K. et al. Image contrast model of non-line-of-sight imaging based on laser range-gated imaging. Opt. Eng. 53, </a:t>
            </a:r>
          </a:p>
          <a:p>
            <a:r>
              <a:rPr lang="en-US" altLang="zh-CN" sz="1200" dirty="0"/>
              <a:t>      061610 (2013).</a:t>
            </a:r>
          </a:p>
          <a:p>
            <a:r>
              <a:rPr lang="en-US" altLang="zh-CN" sz="1200" dirty="0"/>
              <a:t>  5. P. Sen, B. Chen, G. Garg, S. R. </a:t>
            </a:r>
            <a:r>
              <a:rPr lang="en-US" altLang="zh-CN" sz="1200" dirty="0" err="1"/>
              <a:t>Marschner</a:t>
            </a:r>
            <a:r>
              <a:rPr lang="en-US" altLang="zh-CN" sz="1200" dirty="0"/>
              <a:t>, M. Horowitz, M. </a:t>
            </a:r>
            <a:r>
              <a:rPr lang="en-US" altLang="zh-CN" sz="1200" dirty="0" err="1"/>
              <a:t>Levoy</a:t>
            </a:r>
            <a:r>
              <a:rPr lang="en-US" altLang="zh-CN" sz="1200" dirty="0"/>
              <a:t>, and H. P. A. </a:t>
            </a:r>
            <a:r>
              <a:rPr lang="en-US" altLang="zh-CN" sz="1200" dirty="0" err="1"/>
              <a:t>Lensch</a:t>
            </a:r>
            <a:r>
              <a:rPr lang="en-US" altLang="zh-CN" sz="1200" dirty="0"/>
              <a:t>, “Dual photography,” in</a:t>
            </a:r>
          </a:p>
          <a:p>
            <a:r>
              <a:rPr lang="en-US" altLang="zh-CN" sz="1200" dirty="0"/>
              <a:t>      “SIGGRAPH ’05: ACM SIGGRAPH 2005 Papers,” (ACM, New York, NY, USA, 2005), pp. 745–755.</a:t>
            </a:r>
          </a:p>
          <a:p>
            <a:r>
              <a:rPr lang="en-US" altLang="zh-CN" sz="1200" dirty="0"/>
              <a:t>  6. S. M. Seitz, Y. Matsushita, and K. N. </a:t>
            </a:r>
            <a:r>
              <a:rPr lang="en-US" altLang="zh-CN" sz="1200" dirty="0" err="1"/>
              <a:t>Kutulakos</a:t>
            </a:r>
            <a:r>
              <a:rPr lang="en-US" altLang="zh-CN" sz="1200" dirty="0"/>
              <a:t>, “A theory of inverse light transport,” in “Proc. Tenth IEEE</a:t>
            </a:r>
          </a:p>
          <a:p>
            <a:r>
              <a:rPr lang="en-US" altLang="zh-CN" sz="1200" dirty="0"/>
              <a:t>      International Conference on Computer Vision ICCV 2005,” , vol. 2 (2005), vol. 2, pp. 1440–1447.</a:t>
            </a:r>
          </a:p>
          <a:p>
            <a:r>
              <a:rPr lang="en-US" altLang="zh-CN" sz="1200" dirty="0"/>
              <a:t>  7. S. K. </a:t>
            </a:r>
            <a:r>
              <a:rPr lang="en-US" altLang="zh-CN" sz="1200" dirty="0" err="1"/>
              <a:t>Nayar</a:t>
            </a:r>
            <a:r>
              <a:rPr lang="en-US" altLang="zh-CN" sz="1200" dirty="0"/>
              <a:t>, G. Krishnan, M. D. Grossberg, and R. </a:t>
            </a:r>
            <a:r>
              <a:rPr lang="en-US" altLang="zh-CN" sz="1200" dirty="0" err="1"/>
              <a:t>Raskar</a:t>
            </a:r>
            <a:r>
              <a:rPr lang="en-US" altLang="zh-CN" sz="1200" dirty="0"/>
              <a:t>, “Fast separation of direct and global components of</a:t>
            </a:r>
          </a:p>
          <a:p>
            <a:r>
              <a:rPr lang="en-US" altLang="zh-CN" sz="1200" dirty="0"/>
              <a:t>      a scene using high frequency illumination,” ACM Trans. Graph. 25, 935–944 (2006).</a:t>
            </a:r>
          </a:p>
          <a:p>
            <a:r>
              <a:rPr lang="en-US" altLang="zh-CN" sz="1200" dirty="0"/>
              <a:t>  8. A. </a:t>
            </a:r>
            <a:r>
              <a:rPr lang="en-US" altLang="zh-CN" sz="1200" dirty="0" err="1"/>
              <a:t>Kirmani</a:t>
            </a:r>
            <a:r>
              <a:rPr lang="en-US" altLang="zh-CN" sz="1200" dirty="0"/>
              <a:t>, T. Hutchison, J. Davis, and R. </a:t>
            </a:r>
            <a:r>
              <a:rPr lang="en-US" altLang="zh-CN" sz="1200" dirty="0" err="1"/>
              <a:t>Raskar</a:t>
            </a:r>
            <a:r>
              <a:rPr lang="en-US" altLang="zh-CN" sz="1200" dirty="0"/>
              <a:t>, “Looking around the corner using transient imaging,” in</a:t>
            </a:r>
          </a:p>
          <a:p>
            <a:r>
              <a:rPr lang="en-US" altLang="zh-CN" sz="1200" dirty="0"/>
              <a:t>      “ICCV,” (2009).</a:t>
            </a:r>
          </a:p>
          <a:p>
            <a:r>
              <a:rPr lang="en-US" altLang="zh-CN" sz="1200" dirty="0"/>
              <a:t>  9. </a:t>
            </a:r>
            <a:r>
              <a:rPr lang="en-US" altLang="zh-CN" sz="1200" dirty="0" err="1"/>
              <a:t>Arvo</a:t>
            </a:r>
            <a:r>
              <a:rPr lang="en-US" altLang="zh-CN" sz="1200" dirty="0"/>
              <a:t>, J. (1993). Transfer equations in global illumination. In </a:t>
            </a:r>
            <a:r>
              <a:rPr lang="en-US" altLang="zh-CN" sz="1200" dirty="0" err="1"/>
              <a:t>GlobalIllumination</a:t>
            </a:r>
            <a:r>
              <a:rPr lang="en-US" altLang="zh-CN" sz="1200" dirty="0"/>
              <a:t>, SIGGRAPH ’93 Course Notes.</a:t>
            </a:r>
          </a:p>
          <a:p>
            <a:r>
              <a:rPr lang="en-US" altLang="zh-CN" sz="1200" dirty="0"/>
              <a:t>10. </a:t>
            </a:r>
            <a:r>
              <a:rPr lang="en-US" altLang="zh-CN" sz="1200" dirty="0" err="1"/>
              <a:t>Campillo</a:t>
            </a:r>
            <a:r>
              <a:rPr lang="en-US" altLang="zh-CN" sz="1200" dirty="0"/>
              <a:t>, A., &amp; Shapiro, S. (1983). Picosecond streak camera ﬂuorometry—a review. IEEE Journal of Quantum Electronics.</a:t>
            </a:r>
          </a:p>
          <a:p>
            <a:r>
              <a:rPr lang="en-US" altLang="zh-CN" sz="1200" dirty="0"/>
              <a:t>11. </a:t>
            </a:r>
            <a:r>
              <a:rPr lang="en-US" altLang="zh-CN" sz="1200" dirty="0" err="1"/>
              <a:t>Dattorro</a:t>
            </a:r>
            <a:r>
              <a:rPr lang="en-US" altLang="zh-CN" sz="1200" dirty="0"/>
              <a:t>, J. (2006). Convex optimization &amp; Euclidean distance </a:t>
            </a:r>
            <a:r>
              <a:rPr lang="en-US" altLang="zh-CN" sz="1200" dirty="0" err="1"/>
              <a:t>geome</a:t>
            </a:r>
            <a:r>
              <a:rPr lang="en-US" altLang="zh-CN" sz="1200" dirty="0"/>
              <a:t>-try. Morrisville: Lulu.com.</a:t>
            </a:r>
          </a:p>
          <a:p>
            <a:r>
              <a:rPr lang="en-US" altLang="zh-CN" sz="1200" dirty="0"/>
              <a:t>12. </a:t>
            </a:r>
            <a:r>
              <a:rPr lang="en-US" altLang="zh-CN" sz="1200" dirty="0" err="1"/>
              <a:t>Denk</a:t>
            </a:r>
            <a:r>
              <a:rPr lang="en-US" altLang="zh-CN" sz="1200" dirty="0"/>
              <a:t>, W., Strickler, J.H., &amp; Webb, W.W. (1990). Two-photon </a:t>
            </a:r>
            <a:r>
              <a:rPr lang="en-US" altLang="zh-CN" sz="1200" dirty="0" err="1"/>
              <a:t>laserscanning</a:t>
            </a:r>
            <a:r>
              <a:rPr lang="en-US" altLang="zh-CN" sz="1200" dirty="0"/>
              <a:t> ﬂuorescence microscopy. Science, 248, 73–76.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E114D5F-D889-4442-8A3D-F7EF6D0CAFDE}"/>
              </a:ext>
            </a:extLst>
          </p:cNvPr>
          <p:cNvSpPr txBox="1">
            <a:spLocks/>
          </p:cNvSpPr>
          <p:nvPr/>
        </p:nvSpPr>
        <p:spPr bwMode="auto">
          <a:xfrm>
            <a:off x="3178548" y="1349964"/>
            <a:ext cx="2786887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en-US" altLang="zh-CN" sz="3200" b="1" spc="500" dirty="0">
                <a:latin typeface="Times New Roman" pitchFamily="18" charset="0"/>
                <a:ea typeface="微软雅黑" panose="020B0503020204020204" charset="-122"/>
              </a:rPr>
              <a:t>References</a:t>
            </a:r>
            <a:endParaRPr lang="zh-CN" altLang="en-US" sz="3200" b="1" spc="500" dirty="0">
              <a:latin typeface="Times New Roman" pitchFamily="18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07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944891F-813A-4372-A52B-EC913710A967}"/>
              </a:ext>
            </a:extLst>
          </p:cNvPr>
          <p:cNvSpPr txBox="1">
            <a:spLocks/>
          </p:cNvSpPr>
          <p:nvPr/>
        </p:nvSpPr>
        <p:spPr bwMode="auto">
          <a:xfrm>
            <a:off x="3178544" y="1349963"/>
            <a:ext cx="2786887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谢谢观看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45D4FD0-B71A-45A8-AD5F-78DCD6437687}"/>
              </a:ext>
            </a:extLst>
          </p:cNvPr>
          <p:cNvSpPr txBox="1">
            <a:spLocks/>
          </p:cNvSpPr>
          <p:nvPr/>
        </p:nvSpPr>
        <p:spPr bwMode="auto">
          <a:xfrm>
            <a:off x="2050732" y="2105973"/>
            <a:ext cx="5042517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en-US" altLang="zh-CN" sz="3200" b="1" spc="5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Thanks for watching</a:t>
            </a:r>
            <a:endParaRPr lang="zh-CN" altLang="en-US" sz="3200" b="1" spc="5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1725777-6E2A-4DB8-A074-A6D258EB71D2}"/>
              </a:ext>
            </a:extLst>
          </p:cNvPr>
          <p:cNvSpPr txBox="1">
            <a:spLocks/>
          </p:cNvSpPr>
          <p:nvPr/>
        </p:nvSpPr>
        <p:spPr bwMode="auto">
          <a:xfrm>
            <a:off x="2765564" y="3429000"/>
            <a:ext cx="3612872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华文新魏" panose="02010800040101010101" pitchFamily="2" charset="-122"/>
                <a:ea typeface="华文新魏" panose="02010800040101010101" pitchFamily="2" charset="-122"/>
              </a:rPr>
              <a:t>汇报人：</a:t>
            </a:r>
            <a:r>
              <a:rPr lang="zh-CN" altLang="en-US" sz="3200" b="1" spc="5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周健豪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555BB27-F196-40CE-B5A9-E1EDAE9F6F55}"/>
              </a:ext>
            </a:extLst>
          </p:cNvPr>
          <p:cNvSpPr txBox="1">
            <a:spLocks/>
          </p:cNvSpPr>
          <p:nvPr/>
        </p:nvSpPr>
        <p:spPr bwMode="auto">
          <a:xfrm>
            <a:off x="1495884" y="4185010"/>
            <a:ext cx="6152225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主题确立、</a:t>
            </a:r>
            <a:r>
              <a:rPr lang="en-US" altLang="zh-CN" sz="3200" b="1" spc="500" dirty="0">
                <a:latin typeface="华文新魏" panose="02010800040101010101" pitchFamily="2" charset="-122"/>
                <a:ea typeface="华文新魏" panose="02010800040101010101" pitchFamily="2" charset="-122"/>
              </a:rPr>
              <a:t>ppt</a:t>
            </a:r>
            <a:r>
              <a:rPr lang="zh-CN" altLang="en-US" sz="3200" b="1" spc="5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制作：</a:t>
            </a:r>
            <a:r>
              <a:rPr lang="zh-CN" altLang="en-US" sz="3200" b="1" spc="5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谢尘竹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386F555-A193-4AEC-BD9B-FF7802B43C51}"/>
              </a:ext>
            </a:extLst>
          </p:cNvPr>
          <p:cNvSpPr txBox="1">
            <a:spLocks/>
          </p:cNvSpPr>
          <p:nvPr/>
        </p:nvSpPr>
        <p:spPr bwMode="auto">
          <a:xfrm>
            <a:off x="2592277" y="4941020"/>
            <a:ext cx="3959441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华文新魏" panose="02010800040101010101" pitchFamily="2" charset="-122"/>
                <a:ea typeface="华文新魏" panose="02010800040101010101" pitchFamily="2" charset="-122"/>
              </a:rPr>
              <a:t>信息搜集：</a:t>
            </a:r>
            <a:r>
              <a:rPr lang="zh-CN" altLang="en-US" sz="3200" b="1" spc="5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姚家铭</a:t>
            </a:r>
          </a:p>
        </p:txBody>
      </p:sp>
    </p:spTree>
    <p:extLst>
      <p:ext uri="{BB962C8B-B14F-4D97-AF65-F5344CB8AC3E}">
        <p14:creationId xmlns:p14="http://schemas.microsoft.com/office/powerpoint/2010/main" val="38119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CECC7-C0B2-4FE7-A99C-EBAE0E7D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07" y="67818"/>
            <a:ext cx="5392738" cy="742950"/>
          </a:xfrm>
        </p:spPr>
        <p:txBody>
          <a:bodyPr/>
          <a:lstStyle/>
          <a:p>
            <a:r>
              <a:rPr lang="zh-CN" altLang="en-US" b="1" spc="500" dirty="0">
                <a:latin typeface="Times New Roman" pitchFamily="18" charset="0"/>
                <a:ea typeface="微软雅黑" panose="020B0503020204020204" charset="-122"/>
              </a:rPr>
              <a:t>登顶</a:t>
            </a:r>
            <a:r>
              <a:rPr lang="en-US" altLang="zh-CN" b="1" spc="500" dirty="0">
                <a:latin typeface="Times New Roman" pitchFamily="18" charset="0"/>
                <a:ea typeface="微软雅黑" panose="020B0503020204020204" charset="-122"/>
              </a:rPr>
              <a:t>《Nature》</a:t>
            </a:r>
            <a:endParaRPr lang="zh-CN" altLang="en-US" b="1" spc="500" dirty="0">
              <a:latin typeface="Times New Roman" pitchFamily="18" charset="0"/>
              <a:ea typeface="微软雅黑" panose="020B050302020402020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48A8E6-48E2-4BB0-BA1A-42D77EEA4011}"/>
              </a:ext>
            </a:extLst>
          </p:cNvPr>
          <p:cNvSpPr/>
          <p:nvPr/>
        </p:nvSpPr>
        <p:spPr>
          <a:xfrm>
            <a:off x="1363424" y="1282476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也就是说，通过墙壁漫反射的光影，能重新构建原始画面么？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4CA092-F854-4040-AFE5-C917A303A2B6}"/>
              </a:ext>
            </a:extLst>
          </p:cNvPr>
          <p:cNvSpPr/>
          <p:nvPr/>
        </p:nvSpPr>
        <p:spPr>
          <a:xfrm>
            <a:off x="3081839" y="1684278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现在可以了。这可不是科幻 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0088049-97E0-4827-9A72-4EE38D2AF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58" y="2137717"/>
            <a:ext cx="6466667" cy="307619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282AC5C-A19A-4C9F-8BF4-CE29761DCE7A}"/>
              </a:ext>
            </a:extLst>
          </p:cNvPr>
          <p:cNvSpPr/>
          <p:nvPr/>
        </p:nvSpPr>
        <p:spPr>
          <a:xfrm>
            <a:off x="775859" y="5351282"/>
            <a:ext cx="7592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2019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日，一篇新论文登上了</a:t>
            </a:r>
            <a:r>
              <a:rPr lang="en-US" altLang="zh-CN" dirty="0"/>
              <a:t>Nature</a:t>
            </a:r>
            <a:r>
              <a:rPr lang="zh-CN" altLang="en-US" dirty="0"/>
              <a:t>，论文中显示，仅仅用一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台普通的数码相机，仅仅凭借墙上模糊不清的光影，就能还原最初的画面。</a:t>
            </a:r>
          </a:p>
        </p:txBody>
      </p:sp>
    </p:spTree>
    <p:extLst>
      <p:ext uri="{BB962C8B-B14F-4D97-AF65-F5344CB8AC3E}">
        <p14:creationId xmlns:p14="http://schemas.microsoft.com/office/powerpoint/2010/main" val="348166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1EE8FEF-82B7-4264-9577-EF8289BEE135}"/>
              </a:ext>
            </a:extLst>
          </p:cNvPr>
          <p:cNvSpPr/>
          <p:nvPr/>
        </p:nvSpPr>
        <p:spPr>
          <a:xfrm>
            <a:off x="4709107" y="2644170"/>
            <a:ext cx="9509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b="1" spc="500" dirty="0">
                <a:latin typeface="Times New Roman" pitchFamily="18" charset="0"/>
                <a:ea typeface="微软雅黑" panose="020B0503020204020204" charset="-122"/>
              </a:rPr>
              <a:t>=</a:t>
            </a:r>
            <a:endParaRPr lang="zh-CN" altLang="en-US" sz="9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0C7601-E0C2-47DC-B067-D5125D6A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033" y="2610497"/>
            <a:ext cx="2419048" cy="19142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427579-4502-4505-ABFA-C835F23CB0DD}"/>
              </a:ext>
            </a:extLst>
          </p:cNvPr>
          <p:cNvSpPr/>
          <p:nvPr/>
        </p:nvSpPr>
        <p:spPr>
          <a:xfrm>
            <a:off x="1626833" y="1294793"/>
            <a:ext cx="5890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先来考考大家。下面这个漫反射光影，你能看出什么来？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457050-0EB7-41BD-BDD3-8FF2D3D83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905" y="1820021"/>
            <a:ext cx="3676190" cy="349523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955E2A3-4110-40D3-8C06-F3D673C4D8D0}"/>
              </a:ext>
            </a:extLst>
          </p:cNvPr>
          <p:cNvSpPr/>
          <p:nvPr/>
        </p:nvSpPr>
        <p:spPr>
          <a:xfrm>
            <a:off x="692459" y="5587977"/>
            <a:ext cx="323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没错，这其实是一个蘑菇 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69B095-9693-4E43-AAE1-F82C6A9F2DD3}"/>
              </a:ext>
            </a:extLst>
          </p:cNvPr>
          <p:cNvSpPr/>
          <p:nvPr/>
        </p:nvSpPr>
        <p:spPr>
          <a:xfrm>
            <a:off x="3810611" y="5590867"/>
            <a:ext cx="1681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马里奥的蘑菇，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3DAC26-4590-43C5-8161-75CE6380C442}"/>
              </a:ext>
            </a:extLst>
          </p:cNvPr>
          <p:cNvSpPr/>
          <p:nvPr/>
        </p:nvSpPr>
        <p:spPr>
          <a:xfrm>
            <a:off x="5331535" y="5541810"/>
            <a:ext cx="1866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胡勇的蘑菇，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44924A-7640-44F0-B4C2-6A0C0004654C}"/>
              </a:ext>
            </a:extLst>
          </p:cNvPr>
          <p:cNvSpPr/>
          <p:nvPr/>
        </p:nvSpPr>
        <p:spPr>
          <a:xfrm>
            <a:off x="7013075" y="5471155"/>
            <a:ext cx="16979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/>
              <a:t>大蘑菇</a:t>
            </a:r>
            <a:r>
              <a:rPr lang="zh-CN" altLang="en-US" sz="2800" dirty="0"/>
              <a:t>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8A36B1-95CC-4C6A-A17B-CDBF63FFB00A}"/>
              </a:ext>
            </a:extLst>
          </p:cNvPr>
          <p:cNvSpPr/>
          <p:nvPr/>
        </p:nvSpPr>
        <p:spPr>
          <a:xfrm>
            <a:off x="5489245" y="5517321"/>
            <a:ext cx="1866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emmmm</a:t>
            </a:r>
            <a:r>
              <a:rPr lang="zh-CN" altLang="en-US" sz="2400" dirty="0"/>
              <a:t>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标题 1">
                <a:extLst>
                  <a:ext uri="{FF2B5EF4-FFF2-40B4-BE49-F238E27FC236}">
                    <a16:creationId xmlns:a16="http://schemas.microsoft.com/office/drawing/2014/main" id="{9896DEFD-71B7-4A56-BE1B-862734D3891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6049" y="167923"/>
                <a:ext cx="5814651" cy="567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/>
                <a:r>
                  <a:rPr lang="zh-CN" altLang="en-US" sz="4000" dirty="0"/>
                  <a:t> </a:t>
                </a:r>
                <a:r>
                  <a:rPr lang="zh-CN" altLang="en-US" sz="3200" b="1" spc="500" dirty="0">
                    <a:latin typeface="Times New Roman" pitchFamily="18" charset="0"/>
                    <a:ea typeface="微软雅黑" panose="020B0503020204020204" charset="-122"/>
                  </a:rPr>
                  <a:t>漫反射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"/>
                          </m:rPr>
                          <a:rPr lang="zh-CN" altLang="en-US" sz="2300" i="1">
                            <a:latin typeface="Cambria Math" panose="02040503050406030204" pitchFamily="18" charset="0"/>
                          </a:rPr>
                          <m:t>只</m:t>
                        </m:r>
                        <m:r>
                          <a:rPr lang="zh-CN" altLang="en-US" sz="2300" i="1">
                            <a:latin typeface="Cambria Math" panose="02040503050406030204" pitchFamily="18" charset="0"/>
                          </a:rPr>
                          <m:t>要算法够强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zh-CN" altLang="en-US" sz="2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1" spc="500" dirty="0">
                    <a:latin typeface="Times New Roman" pitchFamily="18" charset="0"/>
                    <a:ea typeface="微软雅黑" panose="020B0503020204020204" charset="-122"/>
                  </a:rPr>
                  <a:t>还原图像</a:t>
                </a:r>
              </a:p>
            </p:txBody>
          </p:sp>
        </mc:Choice>
        <mc:Fallback xmlns="">
          <p:sp>
            <p:nvSpPr>
              <p:cNvPr id="17" name="标题 1">
                <a:extLst>
                  <a:ext uri="{FF2B5EF4-FFF2-40B4-BE49-F238E27FC236}">
                    <a16:creationId xmlns:a16="http://schemas.microsoft.com/office/drawing/2014/main" id="{9896DEFD-71B7-4A56-BE1B-862734D38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049" y="167923"/>
                <a:ext cx="5814651" cy="567017"/>
              </a:xfrm>
              <a:prstGeom prst="rect">
                <a:avLst/>
              </a:prstGeom>
              <a:blipFill>
                <a:blip r:embed="rId5"/>
                <a:stretch>
                  <a:fillRect t="-19355" r="-1049" b="-322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6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25 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25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2" grpId="0"/>
      <p:bldP spid="13" grpId="0"/>
      <p:bldP spid="14" grpId="0"/>
      <p:bldP spid="14" grpId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1EE8FEF-82B7-4264-9577-EF8289BEE135}"/>
              </a:ext>
            </a:extLst>
          </p:cNvPr>
          <p:cNvSpPr/>
          <p:nvPr/>
        </p:nvSpPr>
        <p:spPr>
          <a:xfrm>
            <a:off x="4709107" y="2644170"/>
            <a:ext cx="9509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b="1" spc="500" dirty="0">
                <a:latin typeface="Times New Roman" pitchFamily="18" charset="0"/>
                <a:ea typeface="微软雅黑" panose="020B0503020204020204" charset="-122"/>
              </a:rPr>
              <a:t>=</a:t>
            </a:r>
            <a:endParaRPr lang="zh-CN" altLang="en-US" sz="9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2708DF-4CF3-4283-99BE-5FE1CE3F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032" y="2563774"/>
            <a:ext cx="2504762" cy="2019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30ECDB02-9EFA-47BD-96B9-18C49459EA1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6049" y="167923"/>
                <a:ext cx="5814651" cy="567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/>
                <a:r>
                  <a:rPr lang="zh-CN" altLang="en-US" sz="4000" dirty="0"/>
                  <a:t> </a:t>
                </a:r>
                <a:r>
                  <a:rPr lang="zh-CN" altLang="en-US" sz="3200" b="1" spc="500" dirty="0">
                    <a:latin typeface="Times New Roman" pitchFamily="18" charset="0"/>
                    <a:ea typeface="微软雅黑" panose="020B0503020204020204" charset="-122"/>
                  </a:rPr>
                  <a:t>漫反射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"/>
                          </m:rPr>
                          <a:rPr lang="zh-CN" altLang="en-US" sz="2300" i="1">
                            <a:latin typeface="Cambria Math" panose="02040503050406030204" pitchFamily="18" charset="0"/>
                          </a:rPr>
                          <m:t>只</m:t>
                        </m:r>
                        <m:r>
                          <a:rPr lang="zh-CN" altLang="en-US" sz="2300" i="1">
                            <a:latin typeface="Cambria Math" panose="02040503050406030204" pitchFamily="18" charset="0"/>
                          </a:rPr>
                          <m:t>要算法够强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zh-CN" altLang="en-US" sz="2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1" spc="500" dirty="0">
                    <a:latin typeface="Times New Roman" pitchFamily="18" charset="0"/>
                    <a:ea typeface="微软雅黑" panose="020B0503020204020204" charset="-122"/>
                  </a:rPr>
                  <a:t>还原图像</a:t>
                </a:r>
              </a:p>
            </p:txBody>
          </p:sp>
        </mc:Choice>
        <mc:Fallback xmlns="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30ECDB02-9EFA-47BD-96B9-18C49459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049" y="167923"/>
                <a:ext cx="5814651" cy="567017"/>
              </a:xfrm>
              <a:prstGeom prst="rect">
                <a:avLst/>
              </a:prstGeom>
              <a:blipFill>
                <a:blip r:embed="rId4"/>
                <a:stretch>
                  <a:fillRect t="-16129" r="-1994" b="-354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63427579-4502-4505-ABFA-C835F23CB0DD}"/>
              </a:ext>
            </a:extLst>
          </p:cNvPr>
          <p:cNvSpPr/>
          <p:nvPr/>
        </p:nvSpPr>
        <p:spPr>
          <a:xfrm>
            <a:off x="2107680" y="1291658"/>
            <a:ext cx="4855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那下面这个是什么？与上一张图很相似是不是？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55E2A3-4110-40D3-8C06-F3D673C4D8D0}"/>
              </a:ext>
            </a:extLst>
          </p:cNvPr>
          <p:cNvSpPr/>
          <p:nvPr/>
        </p:nvSpPr>
        <p:spPr>
          <a:xfrm>
            <a:off x="546049" y="5836251"/>
            <a:ext cx="323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但这其实是一张人脸</a:t>
            </a:r>
            <a:r>
              <a:rPr lang="en-US" altLang="zh-CN" dirty="0"/>
              <a:t>…… ——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69B095-9693-4E43-AAE1-F82C6A9F2DD3}"/>
              </a:ext>
            </a:extLst>
          </p:cNvPr>
          <p:cNvSpPr/>
          <p:nvPr/>
        </p:nvSpPr>
        <p:spPr>
          <a:xfrm>
            <a:off x="3678159" y="5838644"/>
            <a:ext cx="206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辛普森一家中，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3DAC26-4590-43C5-8161-75CE6380C442}"/>
              </a:ext>
            </a:extLst>
          </p:cNvPr>
          <p:cNvSpPr/>
          <p:nvPr/>
        </p:nvSpPr>
        <p:spPr>
          <a:xfrm>
            <a:off x="5265027" y="5790084"/>
            <a:ext cx="1890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红色棒球帽，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44924A-7640-44F0-B4C2-6A0C0004654C}"/>
              </a:ext>
            </a:extLst>
          </p:cNvPr>
          <p:cNvSpPr/>
          <p:nvPr/>
        </p:nvSpPr>
        <p:spPr>
          <a:xfrm>
            <a:off x="6999971" y="5743917"/>
            <a:ext cx="16979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/>
              <a:t>的人脸</a:t>
            </a:r>
            <a:r>
              <a:rPr lang="zh-CN" altLang="en-US" sz="2800" dirty="0"/>
              <a:t>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FA3369-069D-4DE4-B2A0-874B37029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508" y="1844726"/>
            <a:ext cx="3714286" cy="345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933476-C102-493D-B96E-96646BA4C9F6}"/>
                  </a:ext>
                </a:extLst>
              </p:cNvPr>
              <p:cNvSpPr/>
              <p:nvPr/>
            </p:nvSpPr>
            <p:spPr>
              <a:xfrm>
                <a:off x="215750" y="5433729"/>
                <a:ext cx="86398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若将其作为算法系统的输入函数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，则输出函数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会不会仍然是个蘑菇？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933476-C102-493D-B96E-96646BA4C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0" y="5433729"/>
                <a:ext cx="8639802" cy="369332"/>
              </a:xfrm>
              <a:prstGeom prst="rect">
                <a:avLst/>
              </a:prstGeom>
              <a:blipFill>
                <a:blip r:embed="rId6"/>
                <a:stretch>
                  <a:fillRect l="-564" t="-11475" r="-3173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8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-0.25 -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25 -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3427579-4502-4505-ABFA-C835F23CB0DD}"/>
              </a:ext>
            </a:extLst>
          </p:cNvPr>
          <p:cNvSpPr/>
          <p:nvPr/>
        </p:nvSpPr>
        <p:spPr>
          <a:xfrm>
            <a:off x="976540" y="1322418"/>
            <a:ext cx="719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虽然你看不出来，但是厉害的算法，真的能凭借这种漫反射，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8D0A82-BEC8-431F-9159-EE5EC47A9CA7}"/>
              </a:ext>
            </a:extLst>
          </p:cNvPr>
          <p:cNvSpPr/>
          <p:nvPr/>
        </p:nvSpPr>
        <p:spPr>
          <a:xfrm>
            <a:off x="3094672" y="234548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首先放墙上的漫反射光影：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000B2E-A6F9-4F0B-8E76-E124D884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08" y="2996848"/>
            <a:ext cx="5952381" cy="191428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622975B-AF29-4A60-8A70-B817FA540AB1}"/>
              </a:ext>
            </a:extLst>
          </p:cNvPr>
          <p:cNvSpPr/>
          <p:nvPr/>
        </p:nvSpPr>
        <p:spPr>
          <a:xfrm>
            <a:off x="3210086" y="429856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然后是算法重建的图像：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F1C545A-1111-4A46-9A7C-960571678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47" y="4712330"/>
            <a:ext cx="6161905" cy="161904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0F29F9B-BFED-4FA3-8BEA-F3C0601633D3}"/>
              </a:ext>
            </a:extLst>
          </p:cNvPr>
          <p:cNvSpPr/>
          <p:nvPr/>
        </p:nvSpPr>
        <p:spPr>
          <a:xfrm>
            <a:off x="1362524" y="1833951"/>
            <a:ext cx="6418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还原逼真的原始画面。无图无真相。下面就是三个重建的实例：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83A3EEF4-D935-43F5-B563-81E7437ADB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6049" y="167923"/>
                <a:ext cx="5814651" cy="567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/>
                <a:r>
                  <a:rPr lang="zh-CN" altLang="en-US" sz="4000" dirty="0"/>
                  <a:t> </a:t>
                </a:r>
                <a:r>
                  <a:rPr lang="zh-CN" altLang="en-US" sz="3200" b="1" spc="500" dirty="0">
                    <a:latin typeface="Times New Roman" pitchFamily="18" charset="0"/>
                    <a:ea typeface="微软雅黑" panose="020B0503020204020204" charset="-122"/>
                  </a:rPr>
                  <a:t>漫反射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"/>
                          </m:rPr>
                          <a:rPr lang="zh-CN" altLang="en-US" sz="2300" i="1">
                            <a:latin typeface="Cambria Math" panose="02040503050406030204" pitchFamily="18" charset="0"/>
                          </a:rPr>
                          <m:t>只</m:t>
                        </m:r>
                        <m:r>
                          <a:rPr lang="zh-CN" altLang="en-US" sz="2300" i="1">
                            <a:latin typeface="Cambria Math" panose="02040503050406030204" pitchFamily="18" charset="0"/>
                          </a:rPr>
                          <m:t>要算法够强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zh-CN" altLang="en-US" sz="2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1" spc="500" dirty="0">
                    <a:latin typeface="Times New Roman" pitchFamily="18" charset="0"/>
                    <a:ea typeface="微软雅黑" panose="020B0503020204020204" charset="-122"/>
                  </a:rPr>
                  <a:t>还原图像</a:t>
                </a:r>
              </a:p>
            </p:txBody>
          </p:sp>
        </mc:Choice>
        <mc:Fallback xmlns="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83A3EEF4-D935-43F5-B563-81E7437AD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049" y="167923"/>
                <a:ext cx="5814651" cy="567017"/>
              </a:xfrm>
              <a:prstGeom prst="rect">
                <a:avLst/>
              </a:prstGeom>
              <a:blipFill>
                <a:blip r:embed="rId5"/>
                <a:stretch>
                  <a:fillRect t="-19355" r="-1049" b="-322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2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0622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096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0.0377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3" grpId="1"/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0ECDB02-9EFA-47BD-96B9-18C49459EA1D}"/>
              </a:ext>
            </a:extLst>
          </p:cNvPr>
          <p:cNvSpPr txBox="1">
            <a:spLocks/>
          </p:cNvSpPr>
          <p:nvPr/>
        </p:nvSpPr>
        <p:spPr bwMode="auto">
          <a:xfrm>
            <a:off x="886995" y="150236"/>
            <a:ext cx="3036936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原图</a:t>
            </a:r>
            <a:r>
              <a:rPr lang="en-US" altLang="zh-CN" sz="3200" b="1" spc="500" dirty="0">
                <a:latin typeface="Times New Roman" pitchFamily="18" charset="0"/>
                <a:ea typeface="微软雅黑" panose="020B0503020204020204" charset="-122"/>
              </a:rPr>
              <a:t>vs</a:t>
            </a:r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重建图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427579-4502-4505-ABFA-C835F23CB0DD}"/>
              </a:ext>
            </a:extLst>
          </p:cNvPr>
          <p:cNvSpPr/>
          <p:nvPr/>
        </p:nvSpPr>
        <p:spPr>
          <a:xfrm>
            <a:off x="976543" y="1288473"/>
            <a:ext cx="7190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震不震惊！这个效果，简直就是把一面墙，变成了一面镜子！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不信？看了“漫反射图</a:t>
            </a:r>
            <a:r>
              <a:rPr lang="en-US" altLang="zh-CN" dirty="0"/>
              <a:t>vs</a:t>
            </a:r>
            <a:r>
              <a:rPr lang="zh-CN" altLang="en-US" dirty="0"/>
              <a:t>重建图”，再来对比一下“原图</a:t>
            </a:r>
            <a:r>
              <a:rPr lang="en-US" altLang="zh-CN" dirty="0"/>
              <a:t>vs</a:t>
            </a:r>
            <a:r>
              <a:rPr lang="zh-CN" altLang="en-US" dirty="0"/>
              <a:t>重建图”：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AC42F6-45B5-45B4-B2C0-1C2F8000D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4" y="2345127"/>
            <a:ext cx="4279510" cy="20550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2B26B5-37BD-4FA7-B23C-C0892D0C3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701" y="2345127"/>
            <a:ext cx="1880142" cy="20478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76FB92-241C-4A3D-81E9-4A7A80494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756" y="2352284"/>
            <a:ext cx="1895832" cy="20478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E2C105-4600-4D52-B3DD-4CA60A371D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53" y="4400139"/>
            <a:ext cx="4279510" cy="19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0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3427579-4502-4505-ABFA-C835F23CB0DD}"/>
              </a:ext>
            </a:extLst>
          </p:cNvPr>
          <p:cNvSpPr/>
          <p:nvPr/>
        </p:nvSpPr>
        <p:spPr>
          <a:xfrm>
            <a:off x="976543" y="1300536"/>
            <a:ext cx="7190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研究人员还在房间中间随手放置了一个不明位置的遮挡物体，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可以是一块不发光的板子，也可以是随手拽过来的一把椅子，阻挡一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部分光线到达墙壁：</a:t>
            </a:r>
            <a:endParaRPr lang="en-US" alt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F104A2D-8486-4D43-85BD-DA45F51071F9}"/>
              </a:ext>
            </a:extLst>
          </p:cNvPr>
          <p:cNvSpPr txBox="1">
            <a:spLocks/>
          </p:cNvSpPr>
          <p:nvPr/>
        </p:nvSpPr>
        <p:spPr bwMode="auto">
          <a:xfrm>
            <a:off x="612468" y="176122"/>
            <a:ext cx="4220296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4000" dirty="0"/>
              <a:t> </a:t>
            </a:r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继续加大实验难度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C77E81E-2E12-4423-98D3-AB734D96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10" y="2740038"/>
            <a:ext cx="4460279" cy="26801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D37986A-CC1D-4424-9B63-7F0D89013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45" y="2740038"/>
            <a:ext cx="4221467" cy="2680198"/>
          </a:xfrm>
          <a:prstGeom prst="rect">
            <a:avLst/>
          </a:prstGeom>
        </p:spPr>
      </p:pic>
      <p:sp>
        <p:nvSpPr>
          <p:cNvPr id="17" name="箭头: 下弧形 16">
            <a:extLst>
              <a:ext uri="{FF2B5EF4-FFF2-40B4-BE49-F238E27FC236}">
                <a16:creationId xmlns:a16="http://schemas.microsoft.com/office/drawing/2014/main" id="{3DE7F4A6-BF32-4E6A-8E8D-FB7DBD1BAC2D}"/>
              </a:ext>
            </a:extLst>
          </p:cNvPr>
          <p:cNvSpPr/>
          <p:nvPr/>
        </p:nvSpPr>
        <p:spPr>
          <a:xfrm>
            <a:off x="3019875" y="5420236"/>
            <a:ext cx="2774271" cy="6787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245C65-0F45-48FA-AFAF-93C2E11E55A5}"/>
              </a:ext>
            </a:extLst>
          </p:cNvPr>
          <p:cNvSpPr/>
          <p:nvPr/>
        </p:nvSpPr>
        <p:spPr>
          <a:xfrm>
            <a:off x="917268" y="544528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光路中加一块板子！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46CE04-6EC8-4A62-AF44-E0D141B497D2}"/>
              </a:ext>
            </a:extLst>
          </p:cNvPr>
          <p:cNvSpPr/>
          <p:nvPr/>
        </p:nvSpPr>
        <p:spPr>
          <a:xfrm>
            <a:off x="5727670" y="5455787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光路中加一把椅子！</a:t>
            </a:r>
          </a:p>
        </p:txBody>
      </p:sp>
    </p:spTree>
    <p:extLst>
      <p:ext uri="{BB962C8B-B14F-4D97-AF65-F5344CB8AC3E}">
        <p14:creationId xmlns:p14="http://schemas.microsoft.com/office/powerpoint/2010/main" val="11000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3427579-4502-4505-ABFA-C835F23CB0DD}"/>
              </a:ext>
            </a:extLst>
          </p:cNvPr>
          <p:cNvSpPr/>
          <p:nvPr/>
        </p:nvSpPr>
        <p:spPr>
          <a:xfrm>
            <a:off x="976543" y="1300536"/>
            <a:ext cx="7190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在整个拍摄过程中，数码相机能捕捉到的只有墙上斑驳的光影。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153725-8B06-4288-9828-542C8871B79C}"/>
              </a:ext>
            </a:extLst>
          </p:cNvPr>
          <p:cNvSpPr/>
          <p:nvPr/>
        </p:nvSpPr>
        <p:spPr>
          <a:xfrm>
            <a:off x="124290" y="5379904"/>
            <a:ext cx="8877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E3E3E"/>
                </a:solidFill>
              </a:rPr>
              <a:t>	</a:t>
            </a:r>
            <a:r>
              <a:rPr lang="zh-CN" altLang="en-US" dirty="0">
                <a:solidFill>
                  <a:srgbClr val="3E3E3E"/>
                </a:solidFill>
              </a:rPr>
              <a:t>在这项研究公布之前，这种想法被视为不可能的存在：普通摄像机、一块普通屏幕，</a:t>
            </a:r>
            <a:endParaRPr lang="en-US" altLang="zh-CN" dirty="0">
              <a:solidFill>
                <a:srgbClr val="3E3E3E"/>
              </a:solidFill>
            </a:endParaRPr>
          </a:p>
          <a:p>
            <a:endParaRPr lang="en-US" altLang="zh-CN" dirty="0">
              <a:solidFill>
                <a:srgbClr val="3E3E3E"/>
              </a:solidFill>
            </a:endParaRPr>
          </a:p>
          <a:p>
            <a:r>
              <a:rPr lang="zh-CN" altLang="en-US" dirty="0">
                <a:solidFill>
                  <a:srgbClr val="3E3E3E"/>
                </a:solidFill>
              </a:rPr>
              <a:t>一把随意搬过来的椅子加一面墙，如何还原屏幕上五彩斑斓的未知图案，甚至是动图？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A5BBCE-1822-4A21-8D23-FE79EFAC1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28" y="1774689"/>
            <a:ext cx="4870942" cy="344845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8BB59BC-15D1-411D-8788-EA8588338462}"/>
              </a:ext>
            </a:extLst>
          </p:cNvPr>
          <p:cNvSpPr txBox="1">
            <a:spLocks/>
          </p:cNvSpPr>
          <p:nvPr/>
        </p:nvSpPr>
        <p:spPr bwMode="auto">
          <a:xfrm>
            <a:off x="612468" y="176122"/>
            <a:ext cx="4220296" cy="56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defTabSz="914400"/>
            <a:r>
              <a:rPr lang="zh-CN" altLang="en-US" sz="4000" dirty="0"/>
              <a:t> </a:t>
            </a:r>
            <a:r>
              <a:rPr lang="zh-CN" altLang="en-US" sz="3200" b="1" spc="500" dirty="0">
                <a:latin typeface="Times New Roman" pitchFamily="18" charset="0"/>
                <a:ea typeface="微软雅黑" panose="020B0503020204020204" charset="-122"/>
              </a:rPr>
              <a:t>继续加大实验难度</a:t>
            </a:r>
          </a:p>
        </p:txBody>
      </p:sp>
    </p:spTree>
    <p:extLst>
      <p:ext uri="{BB962C8B-B14F-4D97-AF65-F5344CB8AC3E}">
        <p14:creationId xmlns:p14="http://schemas.microsoft.com/office/powerpoint/2010/main" val="335061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1549</Words>
  <Application>Microsoft Office PowerPoint</Application>
  <PresentationFormat>全屏显示(4:3)</PresentationFormat>
  <Paragraphs>231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仿宋</vt:lpstr>
      <vt:lpstr>华文行楷</vt:lpstr>
      <vt:lpstr>华文新魏</vt:lpstr>
      <vt:lpstr>隶书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登顶《Nature》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wangyu</dc:creator>
  <cp:lastModifiedBy>尘竹 谢</cp:lastModifiedBy>
  <cp:revision>754</cp:revision>
  <dcterms:created xsi:type="dcterms:W3CDTF">2018-01-10T00:46:00Z</dcterms:created>
  <dcterms:modified xsi:type="dcterms:W3CDTF">2019-04-08T11:34:25Z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KSORubyTemplateID">
    <vt:lpwstr>2</vt:lpwstr>
  </property>
</Properties>
</file>