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7" r:id="rId2"/>
    <p:sldId id="509" r:id="rId3"/>
    <p:sldId id="510" r:id="rId4"/>
    <p:sldId id="511" r:id="rId5"/>
    <p:sldId id="517" r:id="rId6"/>
    <p:sldId id="518" r:id="rId7"/>
    <p:sldId id="512" r:id="rId8"/>
    <p:sldId id="506" r:id="rId9"/>
    <p:sldId id="513" r:id="rId10"/>
    <p:sldId id="514" r:id="rId11"/>
    <p:sldId id="516" r:id="rId12"/>
    <p:sldId id="515" r:id="rId13"/>
    <p:sldId id="505"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5E7F"/>
    <a:srgbClr val="325B7F"/>
    <a:srgbClr val="335C80"/>
    <a:srgbClr val="3B5F80"/>
    <a:srgbClr val="385D7F"/>
    <a:srgbClr val="235480"/>
    <a:srgbClr val="FFFFFF"/>
    <a:srgbClr val="255580"/>
    <a:srgbClr val="0E4A80"/>
    <a:srgbClr val="BDDC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43" autoAdjust="0"/>
    <p:restoredTop sz="90640" autoAdjust="0"/>
  </p:normalViewPr>
  <p:slideViewPr>
    <p:cSldViewPr snapToGrid="0" showGuides="1">
      <p:cViewPr>
        <p:scale>
          <a:sx n="66" d="100"/>
          <a:sy n="66" d="100"/>
        </p:scale>
        <p:origin x="-648" y="283"/>
      </p:cViewPr>
      <p:guideLst>
        <p:guide orient="horz" pos="2160"/>
        <p:guide pos="3840"/>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7106C-D5AE-420C-BEF8-088D4D6B8388}" type="datetimeFigureOut">
              <a:rPr lang="zh-CN" altLang="en-US" smtClean="0"/>
              <a:t>2023-11-27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3391C1-445D-4244-8928-569776DA9122}"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3391C1-445D-4244-8928-569776DA9122}"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整篇文章的出发点就是，</a:t>
            </a:r>
            <a:r>
              <a:rPr lang="zh-CN" altLang="zh-CN" sz="1200" kern="1200" dirty="0" smtClean="0">
                <a:solidFill>
                  <a:schemeClr val="tx1"/>
                </a:solidFill>
                <a:effectLst/>
                <a:latin typeface="+mn-lt"/>
                <a:ea typeface="+mn-ea"/>
                <a:cs typeface="+mn-cs"/>
              </a:rPr>
              <a:t>在进行图像分类的过程中，由于目标域数据是没有标签的，所以</a:t>
            </a:r>
            <a:r>
              <a:rPr lang="zh-CN" altLang="en-US" sz="1200" kern="1200" dirty="0" smtClean="0">
                <a:solidFill>
                  <a:schemeClr val="tx1"/>
                </a:solidFill>
                <a:effectLst/>
                <a:latin typeface="+mn-lt"/>
                <a:ea typeface="+mn-ea"/>
                <a:cs typeface="+mn-cs"/>
              </a:rPr>
              <a:t>分类模型</a:t>
            </a:r>
            <a:r>
              <a:rPr lang="zh-CN" altLang="zh-CN" sz="1200" kern="1200" dirty="0" smtClean="0">
                <a:solidFill>
                  <a:schemeClr val="tx1"/>
                </a:solidFill>
                <a:effectLst/>
                <a:latin typeface="+mn-lt"/>
                <a:ea typeface="+mn-ea"/>
                <a:cs typeface="+mn-cs"/>
              </a:rPr>
              <a:t>只能对源域上的数据进行图像分类。但是，我们的目的就是要在训练的过程中，让模型既能够实现在源域上对数据进行分类，又要让模型能够在目标域上进行分类，而且又不添加任何额外的标注信息。所以，该任务就必须把目标域数据看做成源域数据</a:t>
            </a:r>
            <a:r>
              <a:rPr lang="zh-CN" altLang="en-US" sz="1200" kern="1200" dirty="0" smtClean="0">
                <a:solidFill>
                  <a:schemeClr val="tx1"/>
                </a:solidFill>
                <a:effectLst/>
                <a:latin typeface="+mn-lt"/>
                <a:ea typeface="+mn-ea"/>
                <a:cs typeface="+mn-cs"/>
              </a:rPr>
              <a:t>。也就是说，所有的数据输入到模型中，我们都一视同仁的把它视为同一个域下的数据。</a:t>
            </a:r>
            <a:endParaRPr lang="zh-CN" altLang="en-US" dirty="0"/>
          </a:p>
        </p:txBody>
      </p:sp>
      <p:sp>
        <p:nvSpPr>
          <p:cNvPr id="4" name="灯片编号占位符 3"/>
          <p:cNvSpPr>
            <a:spLocks noGrp="1"/>
          </p:cNvSpPr>
          <p:nvPr>
            <p:ph type="sldNum" sz="quarter" idx="5"/>
          </p:nvPr>
        </p:nvSpPr>
        <p:spPr/>
        <p:txBody>
          <a:bodyPr/>
          <a:lstStyle/>
          <a:p>
            <a:fld id="{3D3391C1-445D-4244-8928-569776DA9122}" type="slidenum">
              <a:rPr lang="zh-CN" altLang="en-US" smtClean="0"/>
              <a:t>10</a:t>
            </a:fld>
            <a:endParaRPr lang="zh-CN" altLang="en-US"/>
          </a:p>
        </p:txBody>
      </p:sp>
    </p:spTree>
    <p:extLst>
      <p:ext uri="{BB962C8B-B14F-4D97-AF65-F5344CB8AC3E}">
        <p14:creationId xmlns:p14="http://schemas.microsoft.com/office/powerpoint/2010/main" val="401591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整篇文章的出发点就是，</a:t>
            </a:r>
            <a:r>
              <a:rPr lang="zh-CN" altLang="zh-CN" sz="1200" kern="1200" dirty="0" smtClean="0">
                <a:solidFill>
                  <a:schemeClr val="tx1"/>
                </a:solidFill>
                <a:effectLst/>
                <a:latin typeface="+mn-lt"/>
                <a:ea typeface="+mn-ea"/>
                <a:cs typeface="+mn-cs"/>
              </a:rPr>
              <a:t>在进行图像分类的过程中，由于目标域数据是没有标签的，所以</a:t>
            </a:r>
            <a:r>
              <a:rPr lang="zh-CN" altLang="en-US" sz="1200" kern="1200" dirty="0" smtClean="0">
                <a:solidFill>
                  <a:schemeClr val="tx1"/>
                </a:solidFill>
                <a:effectLst/>
                <a:latin typeface="+mn-lt"/>
                <a:ea typeface="+mn-ea"/>
                <a:cs typeface="+mn-cs"/>
              </a:rPr>
              <a:t>分类模型</a:t>
            </a:r>
            <a:r>
              <a:rPr lang="zh-CN" altLang="zh-CN" sz="1200" kern="1200" dirty="0" smtClean="0">
                <a:solidFill>
                  <a:schemeClr val="tx1"/>
                </a:solidFill>
                <a:effectLst/>
                <a:latin typeface="+mn-lt"/>
                <a:ea typeface="+mn-ea"/>
                <a:cs typeface="+mn-cs"/>
              </a:rPr>
              <a:t>只能对源域上的数据进行图像分类。但是，我们的目的就是要在训练的过程中，让模型既能够实现在源域上对数据进行分类，又要让模型能够在目标域上进行分类，而且又不添加任何额外的标注信息。所以，该任务就必须把目标域数据看做成源域数据</a:t>
            </a:r>
            <a:r>
              <a:rPr lang="zh-CN" altLang="en-US" sz="1200" kern="1200" dirty="0" smtClean="0">
                <a:solidFill>
                  <a:schemeClr val="tx1"/>
                </a:solidFill>
                <a:effectLst/>
                <a:latin typeface="+mn-lt"/>
                <a:ea typeface="+mn-ea"/>
                <a:cs typeface="+mn-cs"/>
              </a:rPr>
              <a:t>。也就是说，所有的数据输入到模型中，我们都一视同仁的把它视为同一个域下的数据。</a:t>
            </a:r>
            <a:endParaRPr lang="zh-CN" altLang="en-US" dirty="0"/>
          </a:p>
        </p:txBody>
      </p:sp>
      <p:sp>
        <p:nvSpPr>
          <p:cNvPr id="4" name="灯片编号占位符 3"/>
          <p:cNvSpPr>
            <a:spLocks noGrp="1"/>
          </p:cNvSpPr>
          <p:nvPr>
            <p:ph type="sldNum" sz="quarter" idx="5"/>
          </p:nvPr>
        </p:nvSpPr>
        <p:spPr/>
        <p:txBody>
          <a:bodyPr/>
          <a:lstStyle/>
          <a:p>
            <a:fld id="{3D3391C1-445D-4244-8928-569776DA9122}" type="slidenum">
              <a:rPr lang="zh-CN" altLang="en-US" smtClean="0"/>
              <a:t>11</a:t>
            </a:fld>
            <a:endParaRPr lang="zh-CN" altLang="en-US"/>
          </a:p>
        </p:txBody>
      </p:sp>
    </p:spTree>
    <p:extLst>
      <p:ext uri="{BB962C8B-B14F-4D97-AF65-F5344CB8AC3E}">
        <p14:creationId xmlns:p14="http://schemas.microsoft.com/office/powerpoint/2010/main" val="32355123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那么这样我们就可以引出两个任务，第一个任务则是实现源域数据</a:t>
            </a:r>
            <a:r>
              <a:rPr lang="zh-CN" altLang="en-US" sz="1200" kern="1200" dirty="0" smtClean="0">
                <a:solidFill>
                  <a:schemeClr val="tx1"/>
                </a:solidFill>
                <a:effectLst/>
                <a:latin typeface="+mn-lt"/>
                <a:ea typeface="+mn-ea"/>
                <a:cs typeface="+mn-cs"/>
              </a:rPr>
              <a:t>和目标域数据</a:t>
            </a:r>
            <a:r>
              <a:rPr lang="zh-CN" altLang="zh-CN" sz="1200" kern="1200" dirty="0" smtClean="0">
                <a:solidFill>
                  <a:schemeClr val="tx1"/>
                </a:solidFill>
                <a:effectLst/>
                <a:latin typeface="+mn-lt"/>
                <a:ea typeface="+mn-ea"/>
                <a:cs typeface="+mn-cs"/>
              </a:rPr>
              <a:t>的</a:t>
            </a:r>
            <a:r>
              <a:rPr lang="zh-CN" altLang="en-US" sz="1200" kern="1200" dirty="0" smtClean="0">
                <a:solidFill>
                  <a:schemeClr val="tx1"/>
                </a:solidFill>
                <a:effectLst/>
                <a:latin typeface="+mn-lt"/>
                <a:ea typeface="+mn-ea"/>
                <a:cs typeface="+mn-cs"/>
              </a:rPr>
              <a:t>一个</a:t>
            </a:r>
            <a:r>
              <a:rPr lang="zh-CN" altLang="zh-CN" sz="1200" kern="1200" dirty="0" smtClean="0">
                <a:solidFill>
                  <a:schemeClr val="tx1"/>
                </a:solidFill>
                <a:effectLst/>
                <a:latin typeface="+mn-lt"/>
                <a:ea typeface="+mn-ea"/>
                <a:cs typeface="+mn-cs"/>
              </a:rPr>
              <a:t>准确分类，实现图像分类误差的最小化。第二个任务则是要混淆源域数据集和目标域数据集，让模型无法区分这个图像到底是来自源域还是来自目标域，让它对所有输入的图像都一视同仁。在这种情况下，源域和目标域相互混淆，也就是这种状态。这种状态对应的就是域分类误差的最大化。因此，原来的</a:t>
            </a:r>
            <a:r>
              <a:rPr lang="en-US" altLang="zh-CN" sz="1200" kern="1200" dirty="0" smtClean="0">
                <a:solidFill>
                  <a:schemeClr val="tx1"/>
                </a:solidFill>
                <a:effectLst/>
                <a:latin typeface="+mn-lt"/>
                <a:ea typeface="+mn-ea"/>
                <a:cs typeface="+mn-cs"/>
              </a:rPr>
              <a:t>H</a:t>
            </a:r>
            <a:r>
              <a:rPr lang="zh-CN" altLang="zh-CN" sz="1200" kern="1200" dirty="0" smtClean="0">
                <a:solidFill>
                  <a:schemeClr val="tx1"/>
                </a:solidFill>
                <a:effectLst/>
                <a:latin typeface="+mn-lt"/>
                <a:ea typeface="+mn-ea"/>
                <a:cs typeface="+mn-cs"/>
              </a:rPr>
              <a:t>散度可以转化为以下公式</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其中</a:t>
            </a:r>
            <a:r>
              <a:rPr lang="en-US" altLang="zh-CN" sz="1200" kern="1200" dirty="0" smtClean="0">
                <a:solidFill>
                  <a:schemeClr val="tx1"/>
                </a:solidFill>
                <a:effectLst/>
                <a:latin typeface="+mn-lt"/>
                <a:ea typeface="+mn-ea"/>
                <a:cs typeface="+mn-cs"/>
              </a:rPr>
              <a:t>f</a:t>
            </a:r>
            <a:r>
              <a:rPr lang="zh-CN" altLang="zh-CN" sz="1200" kern="1200" dirty="0" smtClean="0">
                <a:solidFill>
                  <a:schemeClr val="tx1"/>
                </a:solidFill>
                <a:effectLst/>
                <a:latin typeface="+mn-lt"/>
                <a:ea typeface="+mn-ea"/>
                <a:cs typeface="+mn-cs"/>
              </a:rPr>
              <a:t>表示生成特征的网络。简单的理解这个公式就是，对于分类模型来说，分类模型希望领域分类器产生最大的误差，这样分类模型就无法区分这张图像到底是来自源域还是目标域。对于领域分类器来说，它自然希望能够最大化的区分源域还是目标域，以减小域偏移。</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3D3391C1-445D-4244-8928-569776DA9122}" type="slidenum">
              <a:rPr lang="zh-CN" altLang="en-US" smtClean="0"/>
              <a:t>12</a:t>
            </a:fld>
            <a:endParaRPr lang="zh-CN" altLang="en-US"/>
          </a:p>
        </p:txBody>
      </p:sp>
    </p:spTree>
    <p:extLst>
      <p:ext uri="{BB962C8B-B14F-4D97-AF65-F5344CB8AC3E}">
        <p14:creationId xmlns:p14="http://schemas.microsoft.com/office/powerpoint/2010/main" val="30510548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t>13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3391C1-445D-4244-8928-569776DA9122}" type="slidenum">
              <a:rPr lang="zh-CN" altLang="en-US" smtClean="0"/>
              <a:t>2</a:t>
            </a:fld>
            <a:endParaRPr lang="zh-CN" altLang="en-US"/>
          </a:p>
        </p:txBody>
      </p:sp>
    </p:spTree>
    <p:extLst>
      <p:ext uri="{BB962C8B-B14F-4D97-AF65-F5344CB8AC3E}">
        <p14:creationId xmlns:p14="http://schemas.microsoft.com/office/powerpoint/2010/main" val="445859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3D3391C1-445D-4244-8928-569776DA9122}" type="slidenum">
              <a:rPr lang="zh-CN" altLang="en-US" smtClean="0"/>
              <a:t>3</a:t>
            </a:fld>
            <a:endParaRPr lang="zh-CN" altLang="en-US"/>
          </a:p>
        </p:txBody>
      </p:sp>
    </p:spTree>
    <p:extLst>
      <p:ext uri="{BB962C8B-B14F-4D97-AF65-F5344CB8AC3E}">
        <p14:creationId xmlns:p14="http://schemas.microsoft.com/office/powerpoint/2010/main" val="771525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而我们希望</a:t>
            </a:r>
            <a:r>
              <a:rPr lang="zh-CN" altLang="en-US" sz="1200" kern="1200" dirty="0" smtClean="0">
                <a:solidFill>
                  <a:schemeClr val="tx1"/>
                </a:solidFill>
                <a:effectLst/>
                <a:latin typeface="+mn-lt"/>
                <a:ea typeface="+mn-ea"/>
                <a:cs typeface="+mn-cs"/>
              </a:rPr>
              <a:t>利用已有有标签数据，和没有标签的数据，</a:t>
            </a:r>
            <a:r>
              <a:rPr lang="zh-CN" altLang="zh-CN" sz="1200" kern="1200" dirty="0" smtClean="0">
                <a:solidFill>
                  <a:schemeClr val="tx1"/>
                </a:solidFill>
                <a:effectLst/>
                <a:latin typeface="+mn-lt"/>
                <a:ea typeface="+mn-ea"/>
                <a:cs typeface="+mn-cs"/>
              </a:rPr>
              <a:t>通过一次训练，</a:t>
            </a:r>
            <a:r>
              <a:rPr lang="zh-CN" altLang="en-US" sz="1200" kern="1200" dirty="0" smtClean="0">
                <a:solidFill>
                  <a:schemeClr val="tx1"/>
                </a:solidFill>
                <a:effectLst/>
                <a:latin typeface="+mn-lt"/>
                <a:ea typeface="+mn-ea"/>
                <a:cs typeface="+mn-cs"/>
              </a:rPr>
              <a:t>在不</a:t>
            </a:r>
            <a:r>
              <a:rPr lang="zh-CN" altLang="zh-CN" sz="1200" kern="1200" dirty="0" smtClean="0">
                <a:solidFill>
                  <a:schemeClr val="tx1"/>
                </a:solidFill>
                <a:effectLst/>
                <a:latin typeface="+mn-lt"/>
                <a:ea typeface="+mn-ea"/>
                <a:cs typeface="+mn-cs"/>
              </a:rPr>
              <a:t>添加额外标注信息</a:t>
            </a:r>
            <a:r>
              <a:rPr lang="zh-CN" altLang="en-US" sz="1200" kern="1200" dirty="0" smtClean="0">
                <a:solidFill>
                  <a:schemeClr val="tx1"/>
                </a:solidFill>
                <a:effectLst/>
                <a:latin typeface="+mn-lt"/>
                <a:ea typeface="+mn-ea"/>
                <a:cs typeface="+mn-cs"/>
              </a:rPr>
              <a:t>的条件下</a:t>
            </a:r>
            <a:r>
              <a:rPr lang="zh-CN" altLang="zh-CN" sz="1200" kern="1200" dirty="0" smtClean="0">
                <a:solidFill>
                  <a:schemeClr val="tx1"/>
                </a:solidFill>
                <a:effectLst/>
                <a:latin typeface="+mn-lt"/>
                <a:ea typeface="+mn-ea"/>
                <a:cs typeface="+mn-cs"/>
              </a:rPr>
              <a:t>，就让模型学习到未知数据分布中的知识。</a:t>
            </a:r>
            <a:r>
              <a:rPr lang="zh-CN" altLang="en-US" sz="1200" kern="1200" dirty="0" smtClean="0">
                <a:solidFill>
                  <a:schemeClr val="tx1"/>
                </a:solidFill>
                <a:effectLst/>
                <a:latin typeface="+mn-lt"/>
                <a:ea typeface="+mn-ea"/>
                <a:cs typeface="+mn-cs"/>
              </a:rPr>
              <a:t>为实现这个效果，</a:t>
            </a:r>
            <a:r>
              <a:rPr lang="zh-CN" altLang="zh-CN" sz="1200" kern="1200" dirty="0" smtClean="0">
                <a:solidFill>
                  <a:schemeClr val="tx1"/>
                </a:solidFill>
                <a:effectLst/>
                <a:latin typeface="+mn-lt"/>
                <a:ea typeface="+mn-ea"/>
                <a:cs typeface="+mn-cs"/>
              </a:rPr>
              <a:t>研究者们提出了无监督领域自适应方法。</a:t>
            </a:r>
          </a:p>
        </p:txBody>
      </p:sp>
      <p:sp>
        <p:nvSpPr>
          <p:cNvPr id="4" name="灯片编号占位符 3"/>
          <p:cNvSpPr>
            <a:spLocks noGrp="1"/>
          </p:cNvSpPr>
          <p:nvPr>
            <p:ph type="sldNum" sz="quarter" idx="5"/>
          </p:nvPr>
        </p:nvSpPr>
        <p:spPr/>
        <p:txBody>
          <a:bodyPr/>
          <a:lstStyle/>
          <a:p>
            <a:fld id="{3D3391C1-445D-4244-8928-569776DA9122}" type="slidenum">
              <a:rPr lang="zh-CN" altLang="en-US" smtClean="0"/>
              <a:t>4</a:t>
            </a:fld>
            <a:endParaRPr lang="zh-CN" altLang="en-US"/>
          </a:p>
        </p:txBody>
      </p:sp>
    </p:spTree>
    <p:extLst>
      <p:ext uri="{BB962C8B-B14F-4D97-AF65-F5344CB8AC3E}">
        <p14:creationId xmlns:p14="http://schemas.microsoft.com/office/powerpoint/2010/main" val="1602927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3391C1-445D-4244-8928-569776DA9122}" type="slidenum">
              <a:rPr lang="zh-CN" altLang="en-US" smtClean="0"/>
              <a:t>5</a:t>
            </a:fld>
            <a:endParaRPr lang="zh-CN" altLang="en-US"/>
          </a:p>
        </p:txBody>
      </p:sp>
    </p:spTree>
    <p:extLst>
      <p:ext uri="{BB962C8B-B14F-4D97-AF65-F5344CB8AC3E}">
        <p14:creationId xmlns:p14="http://schemas.microsoft.com/office/powerpoint/2010/main" val="3248041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而我们希望</a:t>
            </a:r>
            <a:r>
              <a:rPr lang="zh-CN" altLang="en-US" sz="1200" kern="1200" dirty="0" smtClean="0">
                <a:solidFill>
                  <a:schemeClr val="tx1"/>
                </a:solidFill>
                <a:effectLst/>
                <a:latin typeface="+mn-lt"/>
                <a:ea typeface="+mn-ea"/>
                <a:cs typeface="+mn-cs"/>
              </a:rPr>
              <a:t>利用已有有标签数据，和没有标签的数据，</a:t>
            </a:r>
            <a:r>
              <a:rPr lang="zh-CN" altLang="zh-CN" sz="1200" kern="1200" dirty="0" smtClean="0">
                <a:solidFill>
                  <a:schemeClr val="tx1"/>
                </a:solidFill>
                <a:effectLst/>
                <a:latin typeface="+mn-lt"/>
                <a:ea typeface="+mn-ea"/>
                <a:cs typeface="+mn-cs"/>
              </a:rPr>
              <a:t>通过一次训练，</a:t>
            </a:r>
            <a:r>
              <a:rPr lang="zh-CN" altLang="en-US" sz="1200" kern="1200" dirty="0" smtClean="0">
                <a:solidFill>
                  <a:schemeClr val="tx1"/>
                </a:solidFill>
                <a:effectLst/>
                <a:latin typeface="+mn-lt"/>
                <a:ea typeface="+mn-ea"/>
                <a:cs typeface="+mn-cs"/>
              </a:rPr>
              <a:t>在不</a:t>
            </a:r>
            <a:r>
              <a:rPr lang="zh-CN" altLang="zh-CN" sz="1200" kern="1200" dirty="0" smtClean="0">
                <a:solidFill>
                  <a:schemeClr val="tx1"/>
                </a:solidFill>
                <a:effectLst/>
                <a:latin typeface="+mn-lt"/>
                <a:ea typeface="+mn-ea"/>
                <a:cs typeface="+mn-cs"/>
              </a:rPr>
              <a:t>添加额外标注信息</a:t>
            </a:r>
            <a:r>
              <a:rPr lang="zh-CN" altLang="en-US" sz="1200" kern="1200" dirty="0" smtClean="0">
                <a:solidFill>
                  <a:schemeClr val="tx1"/>
                </a:solidFill>
                <a:effectLst/>
                <a:latin typeface="+mn-lt"/>
                <a:ea typeface="+mn-ea"/>
                <a:cs typeface="+mn-cs"/>
              </a:rPr>
              <a:t>的条件下</a:t>
            </a:r>
            <a:r>
              <a:rPr lang="zh-CN" altLang="zh-CN" sz="1200" kern="1200" dirty="0" smtClean="0">
                <a:solidFill>
                  <a:schemeClr val="tx1"/>
                </a:solidFill>
                <a:effectLst/>
                <a:latin typeface="+mn-lt"/>
                <a:ea typeface="+mn-ea"/>
                <a:cs typeface="+mn-cs"/>
              </a:rPr>
              <a:t>，就让模型学习到未知数据分布中的知识。</a:t>
            </a:r>
            <a:r>
              <a:rPr lang="zh-CN" altLang="en-US" sz="1200" kern="1200" dirty="0" smtClean="0">
                <a:solidFill>
                  <a:schemeClr val="tx1"/>
                </a:solidFill>
                <a:effectLst/>
                <a:latin typeface="+mn-lt"/>
                <a:ea typeface="+mn-ea"/>
                <a:cs typeface="+mn-cs"/>
              </a:rPr>
              <a:t>为实现这个效果，</a:t>
            </a:r>
            <a:r>
              <a:rPr lang="zh-CN" altLang="zh-CN" sz="1200" kern="1200" dirty="0" smtClean="0">
                <a:solidFill>
                  <a:schemeClr val="tx1"/>
                </a:solidFill>
                <a:effectLst/>
                <a:latin typeface="+mn-lt"/>
                <a:ea typeface="+mn-ea"/>
                <a:cs typeface="+mn-cs"/>
              </a:rPr>
              <a:t>研究者们提出了无监督领域自适应方法。</a:t>
            </a:r>
          </a:p>
        </p:txBody>
      </p:sp>
      <p:sp>
        <p:nvSpPr>
          <p:cNvPr id="4" name="灯片编号占位符 3"/>
          <p:cNvSpPr>
            <a:spLocks noGrp="1"/>
          </p:cNvSpPr>
          <p:nvPr>
            <p:ph type="sldNum" sz="quarter" idx="5"/>
          </p:nvPr>
        </p:nvSpPr>
        <p:spPr/>
        <p:txBody>
          <a:bodyPr/>
          <a:lstStyle/>
          <a:p>
            <a:fld id="{3D3391C1-445D-4244-8928-569776DA9122}" type="slidenum">
              <a:rPr lang="zh-CN" altLang="en-US" smtClean="0"/>
              <a:t>6</a:t>
            </a:fld>
            <a:endParaRPr lang="zh-CN" altLang="en-US"/>
          </a:p>
        </p:txBody>
      </p:sp>
    </p:spTree>
    <p:extLst>
      <p:ext uri="{BB962C8B-B14F-4D97-AF65-F5344CB8AC3E}">
        <p14:creationId xmlns:p14="http://schemas.microsoft.com/office/powerpoint/2010/main" val="2278772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大家可能对领域自适应不太熟悉，实际上领域自适应是迁移学习的一个分支，说到迁移学习，大家应该就比较熟悉了。在领域自适应中，我们把具有同样数据分布的数据集称为一个域，在该数据集上进行特征提取得到的特征称为这个域上的特征。通常情况下，我们把已经有的知识以及大量数据标注的领域，称为源域。把要被赋予知识、</a:t>
            </a:r>
            <a:r>
              <a:rPr lang="zh-CN" altLang="en-US" sz="1200" kern="1200" dirty="0" smtClean="0">
                <a:solidFill>
                  <a:schemeClr val="tx1"/>
                </a:solidFill>
                <a:effectLst/>
                <a:latin typeface="+mn-lt"/>
                <a:ea typeface="+mn-ea"/>
                <a:cs typeface="+mn-cs"/>
              </a:rPr>
              <a:t>没有数据标签</a:t>
            </a:r>
            <a:r>
              <a:rPr lang="zh-CN" altLang="zh-CN" sz="1200" kern="1200" dirty="0" smtClean="0">
                <a:solidFill>
                  <a:schemeClr val="tx1"/>
                </a:solidFill>
                <a:effectLst/>
                <a:latin typeface="+mn-lt"/>
                <a:ea typeface="+mn-ea"/>
                <a:cs typeface="+mn-cs"/>
              </a:rPr>
              <a:t>所在的域称为目标域。知识从源领域传递到目标领域就完成了领域自适应。当目标域完全没有标签时，就称为无监督领域自适应</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简单来说，领域自适应是一种学习策略，其中源域可以看做是我们已经有的有标签的数据集。目标域可以看做是没有标签的数据集。在某一模型上应用无监督领域自适应策略，就是要让模型利用有标签的源域数据和无标签的目标域数据训练模型，使得模型能够在目标域数据上获得一个良好的精度，从而完成跨域任务。</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3D3391C1-445D-4244-8928-569776DA9122}" type="slidenum">
              <a:rPr lang="zh-CN" altLang="en-US" smtClean="0"/>
              <a:t>7</a:t>
            </a:fld>
            <a:endParaRPr lang="zh-CN" altLang="en-US"/>
          </a:p>
        </p:txBody>
      </p:sp>
    </p:spTree>
    <p:extLst>
      <p:ext uri="{BB962C8B-B14F-4D97-AF65-F5344CB8AC3E}">
        <p14:creationId xmlns:p14="http://schemas.microsoft.com/office/powerpoint/2010/main" val="3505950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下面这篇文章提出了一种无监督领域自适应策略在深度学习模型中的一种新的训练范式，并且被广泛应用于现在的跨域任务中。</a:t>
            </a:r>
            <a:r>
              <a:rPr lang="zh-CN" altLang="en-US" sz="1200" kern="1200" dirty="0" smtClean="0">
                <a:solidFill>
                  <a:schemeClr val="tx1"/>
                </a:solidFill>
                <a:effectLst/>
                <a:latin typeface="+mn-lt"/>
                <a:ea typeface="+mn-ea"/>
                <a:cs typeface="+mn-cs"/>
              </a:rPr>
              <a:t>虽然这篇文章是在图像分类上评估的性能，但是现在的很多无监督领域自适应目标检测用的都是这个思想。</a:t>
            </a:r>
            <a:endParaRPr lang="zh-CN" altLang="en-US" dirty="0"/>
          </a:p>
        </p:txBody>
      </p:sp>
      <p:sp>
        <p:nvSpPr>
          <p:cNvPr id="4" name="灯片编号占位符 3"/>
          <p:cNvSpPr>
            <a:spLocks noGrp="1"/>
          </p:cNvSpPr>
          <p:nvPr>
            <p:ph type="sldNum" sz="quarter" idx="5"/>
          </p:nvPr>
        </p:nvSpPr>
        <p:spPr/>
        <p:txBody>
          <a:bodyPr/>
          <a:lstStyle/>
          <a:p>
            <a:fld id="{3D3391C1-445D-4244-8928-569776DA9122}" type="slidenum">
              <a:rPr lang="zh-CN" altLang="en-US" smtClean="0"/>
              <a:t>8</a:t>
            </a:fld>
            <a:endParaRPr lang="zh-CN" altLang="en-US"/>
          </a:p>
        </p:txBody>
      </p:sp>
    </p:spTree>
    <p:extLst>
      <p:ext uri="{BB962C8B-B14F-4D97-AF65-F5344CB8AC3E}">
        <p14:creationId xmlns:p14="http://schemas.microsoft.com/office/powerpoint/2010/main" val="3071152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首先，作者引入了</a:t>
            </a:r>
            <a:r>
              <a:rPr lang="en-US" altLang="zh-CN" sz="1200" kern="1200" dirty="0" smtClean="0">
                <a:solidFill>
                  <a:schemeClr val="tx1"/>
                </a:solidFill>
                <a:effectLst/>
                <a:latin typeface="+mn-lt"/>
                <a:ea typeface="+mn-ea"/>
                <a:cs typeface="+mn-cs"/>
              </a:rPr>
              <a:t>H-</a:t>
            </a:r>
            <a:r>
              <a:rPr lang="zh-CN" altLang="zh-CN" sz="1200" kern="1200" dirty="0" smtClean="0">
                <a:solidFill>
                  <a:schemeClr val="tx1"/>
                </a:solidFill>
                <a:effectLst/>
                <a:latin typeface="+mn-lt"/>
                <a:ea typeface="+mn-ea"/>
                <a:cs typeface="+mn-cs"/>
              </a:rPr>
              <a:t>散度来衡量源域和目标域之间的距离</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其中，</a:t>
            </a:r>
            <a:r>
              <a:rPr lang="en-US" altLang="zh-CN" sz="1200" kern="1200" dirty="0" smtClean="0">
                <a:solidFill>
                  <a:schemeClr val="tx1"/>
                </a:solidFill>
                <a:effectLst/>
                <a:latin typeface="+mn-lt"/>
                <a:ea typeface="+mn-ea"/>
                <a:cs typeface="+mn-cs"/>
              </a:rPr>
              <a:t>dh</a:t>
            </a:r>
            <a:r>
              <a:rPr lang="zh-CN" altLang="zh-CN" sz="1200" kern="1200" dirty="0" smtClean="0">
                <a:solidFill>
                  <a:schemeClr val="tx1"/>
                </a:solidFill>
                <a:effectLst/>
                <a:latin typeface="+mn-lt"/>
                <a:ea typeface="+mn-ea"/>
                <a:cs typeface="+mn-cs"/>
              </a:rPr>
              <a:t>表示源域和目标域之间的距离，小</a:t>
            </a:r>
            <a:r>
              <a:rPr lang="en-US" altLang="zh-CN" sz="1200" kern="1200" dirty="0" smtClean="0">
                <a:solidFill>
                  <a:schemeClr val="tx1"/>
                </a:solidFill>
                <a:effectLst/>
                <a:latin typeface="+mn-lt"/>
                <a:ea typeface="+mn-ea"/>
                <a:cs typeface="+mn-cs"/>
              </a:rPr>
              <a:t>h</a:t>
            </a:r>
            <a:r>
              <a:rPr lang="zh-CN" altLang="zh-CN" sz="1200" kern="1200" dirty="0" smtClean="0">
                <a:solidFill>
                  <a:schemeClr val="tx1"/>
                </a:solidFill>
                <a:effectLst/>
                <a:latin typeface="+mn-lt"/>
                <a:ea typeface="+mn-ea"/>
                <a:cs typeface="+mn-cs"/>
              </a:rPr>
              <a:t>表示领域分类器，</a:t>
            </a:r>
            <a:r>
              <a:rPr lang="en-US" altLang="zh-CN" sz="1200" kern="1200" dirty="0" smtClean="0">
                <a:solidFill>
                  <a:schemeClr val="tx1"/>
                </a:solidFill>
                <a:effectLst/>
                <a:latin typeface="+mn-lt"/>
                <a:ea typeface="+mn-ea"/>
                <a:cs typeface="+mn-cs"/>
              </a:rPr>
              <a:t>errs</a:t>
            </a:r>
            <a:r>
              <a:rPr lang="zh-CN" altLang="zh-CN" sz="1200" kern="1200" dirty="0" smtClean="0">
                <a:solidFill>
                  <a:schemeClr val="tx1"/>
                </a:solidFill>
                <a:effectLst/>
                <a:latin typeface="+mn-lt"/>
                <a:ea typeface="+mn-ea"/>
                <a:cs typeface="+mn-cs"/>
              </a:rPr>
              <a:t>表示领域分类器在源域数据上的分类误差，</a:t>
            </a:r>
            <a:r>
              <a:rPr lang="en-US" altLang="zh-CN" sz="1200" kern="1200" dirty="0" err="1" smtClean="0">
                <a:solidFill>
                  <a:schemeClr val="tx1"/>
                </a:solidFill>
                <a:effectLst/>
                <a:latin typeface="+mn-lt"/>
                <a:ea typeface="+mn-ea"/>
                <a:cs typeface="+mn-cs"/>
              </a:rPr>
              <a:t>errt</a:t>
            </a:r>
            <a:r>
              <a:rPr lang="zh-CN" altLang="zh-CN" sz="1200" kern="1200" dirty="0" smtClean="0">
                <a:solidFill>
                  <a:schemeClr val="tx1"/>
                </a:solidFill>
                <a:effectLst/>
                <a:latin typeface="+mn-lt"/>
                <a:ea typeface="+mn-ea"/>
                <a:cs typeface="+mn-cs"/>
              </a:rPr>
              <a:t>表示领域分类器在目标域数据上的分类误差。由这个定义可知，域分类器</a:t>
            </a:r>
            <a:r>
              <a:rPr lang="en-US" altLang="zh-CN" sz="1200" kern="1200" dirty="0" smtClean="0">
                <a:solidFill>
                  <a:schemeClr val="tx1"/>
                </a:solidFill>
                <a:effectLst/>
                <a:latin typeface="+mn-lt"/>
                <a:ea typeface="+mn-ea"/>
                <a:cs typeface="+mn-cs"/>
              </a:rPr>
              <a:t>h</a:t>
            </a:r>
            <a:r>
              <a:rPr lang="zh-CN" altLang="zh-CN" sz="1200" kern="1200" dirty="0" smtClean="0">
                <a:solidFill>
                  <a:schemeClr val="tx1"/>
                </a:solidFill>
                <a:effectLst/>
                <a:latin typeface="+mn-lt"/>
                <a:ea typeface="+mn-ea"/>
                <a:cs typeface="+mn-cs"/>
              </a:rPr>
              <a:t>的错误率越高，源域和目标域之间的距离越近，表明域分类器的分类能力越差。</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3D3391C1-445D-4244-8928-569776DA9122}" type="slidenum">
              <a:rPr lang="zh-CN" altLang="en-US" smtClean="0"/>
              <a:t>9</a:t>
            </a:fld>
            <a:endParaRPr lang="zh-CN" altLang="en-US"/>
          </a:p>
        </p:txBody>
      </p:sp>
    </p:spTree>
    <p:extLst>
      <p:ext uri="{BB962C8B-B14F-4D97-AF65-F5344CB8AC3E}">
        <p14:creationId xmlns:p14="http://schemas.microsoft.com/office/powerpoint/2010/main" val="841160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reserve="1">
  <p:cSld name="空白">
    <p:bg>
      <p:bgPr>
        <a:solidFill>
          <a:schemeClr val="bg1">
            <a:lumMod val="95000"/>
          </a:schemeClr>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1_空白">
    <p:bg>
      <p:bgPr>
        <a:solidFill>
          <a:schemeClr val="bg1">
            <a:lumMod val="95000"/>
          </a:schemeClr>
        </a:solidFill>
        <a:effectLst/>
      </p:bgPr>
    </p:bg>
    <p:spTree>
      <p:nvGrpSpPr>
        <p:cNvPr id="1" name=""/>
        <p:cNvGrpSpPr/>
        <p:nvPr/>
      </p:nvGrpSpPr>
      <p:grpSpPr>
        <a:xfrm>
          <a:off x="0" y="0"/>
          <a:ext cx="0" cy="0"/>
          <a:chOff x="0" y="0"/>
          <a:chExt cx="0" cy="0"/>
        </a:xfrm>
      </p:grpSpPr>
      <p:sp>
        <p:nvSpPr>
          <p:cNvPr id="2" name="矩形 1"/>
          <p:cNvSpPr/>
          <p:nvPr userDrawn="1"/>
        </p:nvSpPr>
        <p:spPr>
          <a:xfrm>
            <a:off x="10849147" y="6382534"/>
            <a:ext cx="1093711" cy="369332"/>
          </a:xfrm>
          <a:prstGeom prst="rect">
            <a:avLst/>
          </a:prstGeom>
        </p:spPr>
        <p:txBody>
          <a:bodyPr lIns="91440" tIns="45720" rIns="91440" bIns="45720"/>
          <a:lstStyle/>
          <a:p>
            <a:pPr algn="ctr">
              <a:defRPr/>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第 </a:t>
            </a:r>
            <a:fld id="{2EEF1883-7A0E-4F66-9932-E581691AD397}" type="slidenum">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a:t>
            </a:fld>
            <a:r>
              <a:rPr lang="zh-CN" altLang="en-US" sz="1600" dirty="0">
                <a:solidFill>
                  <a:schemeClr val="tx1">
                    <a:lumMod val="65000"/>
                    <a:lumOff val="35000"/>
                  </a:schemeClr>
                </a:solidFill>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页</a:t>
            </a:r>
          </a:p>
        </p:txBody>
      </p:sp>
    </p:spTree>
  </p:cSld>
  <p:clrMapOvr>
    <a:masterClrMapping/>
  </p:clrMapOvr>
  <p:transition spd="slow" advClick="0" advTm="0">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chemeClr val="accent1"/>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比较">
    <p:spTree>
      <p:nvGrpSpPr>
        <p:cNvPr id="1" name=""/>
        <p:cNvGrpSpPr/>
        <p:nvPr/>
      </p:nvGrpSpPr>
      <p:grpSpPr>
        <a:xfrm>
          <a:off x="0" y="0"/>
          <a:ext cx="0" cy="0"/>
          <a:chOff x="0" y="0"/>
          <a:chExt cx="0" cy="0"/>
        </a:xfrm>
      </p:grpSpPr>
      <p:sp>
        <p:nvSpPr>
          <p:cNvPr id="3" name="矩形 2"/>
          <p:cNvSpPr/>
          <p:nvPr userDrawn="1"/>
        </p:nvSpPr>
        <p:spPr>
          <a:xfrm>
            <a:off x="0" y="0"/>
            <a:ext cx="12192000" cy="6858000"/>
          </a:xfrm>
          <a:prstGeom prst="rect">
            <a:avLst/>
          </a:prstGeom>
          <a:solidFill>
            <a:srgbClr val="BDDC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userDrawn="1"/>
        </p:nvPicPr>
        <p:blipFill>
          <a:blip r:embed="rId2"/>
          <a:stretch>
            <a:fillRect/>
          </a:stretch>
        </p:blipFill>
        <p:spPr>
          <a:xfrm>
            <a:off x="0" y="0"/>
            <a:ext cx="12192000" cy="6857999"/>
          </a:xfrm>
          <a:prstGeom prst="rect">
            <a:avLst/>
          </a:prstGeom>
        </p:spPr>
      </p:pic>
      <p:sp>
        <p:nvSpPr>
          <p:cNvPr id="5" name="矩形: 圆角 4"/>
          <p:cNvSpPr/>
          <p:nvPr userDrawn="1"/>
        </p:nvSpPr>
        <p:spPr>
          <a:xfrm>
            <a:off x="163286" y="179614"/>
            <a:ext cx="11846379" cy="6474279"/>
          </a:xfrm>
          <a:prstGeom prst="roundRect">
            <a:avLst>
              <a:gd name="adj" fmla="val 4292"/>
            </a:avLst>
          </a:prstGeom>
          <a:solidFill>
            <a:schemeClr val="bg1"/>
          </a:solidFill>
          <a:ln>
            <a:noFill/>
          </a:ln>
          <a:effectLst>
            <a:outerShdw blurRad="635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90204"/>
              <a:ea typeface="微软雅黑"/>
              <a:cs typeface="+mn-cs"/>
            </a:endParaRPr>
          </a:p>
        </p:txBody>
      </p:sp>
    </p:spTree>
  </p:cSld>
  <p:clrMapOvr>
    <a:masterClrMapping/>
  </p:clrMapOvr>
  <p:transition spd="slow" advClick="0" advTm="0">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竖排标题与文本">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4_成果应用">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slow" advClick="0" advTm="0">
    <p:wipe/>
  </p:transition>
  <p:hf hdr="0" dt="0"/>
  <p:txStyles>
    <p:titleStyle>
      <a:lvl1pPr algn="l" defTabSz="913765" rtl="0" eaLnBrk="1" latinLnBrk="0" hangingPunct="1">
        <a:lnSpc>
          <a:spcPct val="90000"/>
        </a:lnSpc>
        <a:spcBef>
          <a:spcPct val="0"/>
        </a:spcBef>
        <a:buNone/>
        <a:defRPr sz="3200" b="1" i="0" kern="1200" baseline="0">
          <a:solidFill>
            <a:srgbClr val="071F65"/>
          </a:solidFill>
          <a:effectLst/>
          <a:latin typeface="Arial Black" panose="020B0A04020102020204" pitchFamily="34" charset="0"/>
          <a:ea typeface="微软雅黑" panose="020B0503020204020204" pitchFamily="34" charset="-122"/>
          <a:cs typeface="+mj-cs"/>
        </a:defRPr>
      </a:lvl1pPr>
    </p:titleStyle>
    <p:bodyStyle>
      <a:lvl1pPr marL="357505" indent="-357505" algn="just" defTabSz="913765" rtl="0" eaLnBrk="1" latinLnBrk="0" hangingPunct="1">
        <a:lnSpc>
          <a:spcPct val="110000"/>
        </a:lnSpc>
        <a:spcBef>
          <a:spcPts val="1800"/>
        </a:spcBef>
        <a:spcAft>
          <a:spcPts val="0"/>
        </a:spcAft>
        <a:buClr>
          <a:schemeClr val="accent2">
            <a:lumMod val="75000"/>
          </a:schemeClr>
        </a:buClr>
        <a:buSzPct val="70000"/>
        <a:buFont typeface="Wingdings 2" panose="05020102010507070707" pitchFamily="18" charset="2"/>
        <a:buChar char=""/>
        <a:defRPr sz="2000" kern="1200" baseline="0">
          <a:solidFill>
            <a:srgbClr val="071F65"/>
          </a:solidFill>
          <a:latin typeface="Arial" panose="020B0604020202090204" pitchFamily="34" charset="0"/>
          <a:ea typeface="微软雅黑" panose="020B0503020204020204" pitchFamily="34" charset="-122"/>
          <a:cs typeface="+mn-cs"/>
        </a:defRPr>
      </a:lvl1pPr>
      <a:lvl2pPr marL="357505" indent="-357505" algn="just" defTabSz="913765" rtl="0" eaLnBrk="1" latinLnBrk="0" hangingPunct="1">
        <a:lnSpc>
          <a:spcPct val="130000"/>
        </a:lnSpc>
        <a:spcBef>
          <a:spcPts val="0"/>
        </a:spcBef>
        <a:spcAft>
          <a:spcPts val="600"/>
        </a:spcAft>
        <a:buClr>
          <a:schemeClr val="accent2">
            <a:lumMod val="60000"/>
            <a:lumOff val="40000"/>
          </a:schemeClr>
        </a:buClr>
        <a:buFont typeface="幼圆" panose="02010509060101010101" pitchFamily="49" charset="-122"/>
        <a:buChar char=" "/>
        <a:defRPr sz="1600" kern="1200" baseline="0">
          <a:solidFill>
            <a:srgbClr val="071F65"/>
          </a:solidFill>
          <a:latin typeface="幼圆" panose="02010509060101010101" pitchFamily="49" charset="-122"/>
          <a:ea typeface="幼圆" panose="02010509060101010101" pitchFamily="49" charset="-122"/>
          <a:cs typeface="+mn-cs"/>
        </a:defRPr>
      </a:lvl2pPr>
      <a:lvl3pPr marL="1143000" indent="-228600" algn="l" defTabSz="913765"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90204" pitchFamily="34" charset="0"/>
        <a:buChar char="•"/>
        <a:defRPr sz="1865"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90204" pitchFamily="34" charset="0"/>
        <a:buChar char="•"/>
        <a:defRPr sz="1865"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90204" pitchFamily="34" charset="0"/>
        <a:buChar char="•"/>
        <a:defRPr sz="1865"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90204" pitchFamily="34" charset="0"/>
        <a:buChar char="•"/>
        <a:defRPr sz="1865"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90204" pitchFamily="34" charset="0"/>
        <a:buChar char="•"/>
        <a:defRPr sz="1865"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90204" pitchFamily="34" charset="0"/>
        <a:buChar char="•"/>
        <a:defRPr sz="1865" kern="1200">
          <a:solidFill>
            <a:schemeClr val="tx1"/>
          </a:solidFill>
          <a:latin typeface="+mn-lt"/>
          <a:ea typeface="+mn-ea"/>
          <a:cs typeface="+mn-cs"/>
        </a:defRPr>
      </a:lvl9pPr>
    </p:bodyStyle>
    <p:otherStyle>
      <a:defPPr>
        <a:defRPr lang="en-US"/>
      </a:defPPr>
      <a:lvl1pPr marL="0" algn="l" defTabSz="913765" rtl="0" eaLnBrk="1" latinLnBrk="0" hangingPunct="1">
        <a:defRPr sz="1865" kern="1200">
          <a:solidFill>
            <a:schemeClr val="tx1"/>
          </a:solidFill>
          <a:latin typeface="+mn-lt"/>
          <a:ea typeface="+mn-ea"/>
          <a:cs typeface="+mn-cs"/>
        </a:defRPr>
      </a:lvl1pPr>
      <a:lvl2pPr marL="457200" algn="l" defTabSz="913765" rtl="0" eaLnBrk="1" latinLnBrk="0" hangingPunct="1">
        <a:defRPr sz="1865" kern="1200">
          <a:solidFill>
            <a:schemeClr val="tx1"/>
          </a:solidFill>
          <a:latin typeface="+mn-lt"/>
          <a:ea typeface="+mn-ea"/>
          <a:cs typeface="+mn-cs"/>
        </a:defRPr>
      </a:lvl2pPr>
      <a:lvl3pPr marL="914400" algn="l" defTabSz="913765" rtl="0" eaLnBrk="1" latinLnBrk="0" hangingPunct="1">
        <a:defRPr sz="1865" kern="1200">
          <a:solidFill>
            <a:schemeClr val="tx1"/>
          </a:solidFill>
          <a:latin typeface="+mn-lt"/>
          <a:ea typeface="+mn-ea"/>
          <a:cs typeface="+mn-cs"/>
        </a:defRPr>
      </a:lvl3pPr>
      <a:lvl4pPr marL="1371600" algn="l" defTabSz="913765" rtl="0" eaLnBrk="1" latinLnBrk="0" hangingPunct="1">
        <a:defRPr sz="1865" kern="1200">
          <a:solidFill>
            <a:schemeClr val="tx1"/>
          </a:solidFill>
          <a:latin typeface="+mn-lt"/>
          <a:ea typeface="+mn-ea"/>
          <a:cs typeface="+mn-cs"/>
        </a:defRPr>
      </a:lvl4pPr>
      <a:lvl5pPr marL="1828800" algn="l" defTabSz="913765" rtl="0" eaLnBrk="1" latinLnBrk="0" hangingPunct="1">
        <a:defRPr sz="1865" kern="1200">
          <a:solidFill>
            <a:schemeClr val="tx1"/>
          </a:solidFill>
          <a:latin typeface="+mn-lt"/>
          <a:ea typeface="+mn-ea"/>
          <a:cs typeface="+mn-cs"/>
        </a:defRPr>
      </a:lvl5pPr>
      <a:lvl6pPr marL="2286000" algn="l" defTabSz="913765" rtl="0" eaLnBrk="1" latinLnBrk="0" hangingPunct="1">
        <a:defRPr sz="1865" kern="1200">
          <a:solidFill>
            <a:schemeClr val="tx1"/>
          </a:solidFill>
          <a:latin typeface="+mn-lt"/>
          <a:ea typeface="+mn-ea"/>
          <a:cs typeface="+mn-cs"/>
        </a:defRPr>
      </a:lvl6pPr>
      <a:lvl7pPr marL="2743200" algn="l" defTabSz="913765" rtl="0" eaLnBrk="1" latinLnBrk="0" hangingPunct="1">
        <a:defRPr sz="1865" kern="1200">
          <a:solidFill>
            <a:schemeClr val="tx1"/>
          </a:solidFill>
          <a:latin typeface="+mn-lt"/>
          <a:ea typeface="+mn-ea"/>
          <a:cs typeface="+mn-cs"/>
        </a:defRPr>
      </a:lvl7pPr>
      <a:lvl8pPr marL="3200400" algn="l" defTabSz="913765" rtl="0" eaLnBrk="1" latinLnBrk="0" hangingPunct="1">
        <a:defRPr sz="1865" kern="1200">
          <a:solidFill>
            <a:schemeClr val="tx1"/>
          </a:solidFill>
          <a:latin typeface="+mn-lt"/>
          <a:ea typeface="+mn-ea"/>
          <a:cs typeface="+mn-cs"/>
        </a:defRPr>
      </a:lvl8pPr>
      <a:lvl9pPr marL="3657600" algn="l" defTabSz="913765" rtl="0" eaLnBrk="1" latinLnBrk="0" hangingPunct="1">
        <a:defRPr sz="18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31.wmf"/><Relationship Id="rId3" Type="http://schemas.openxmlformats.org/officeDocument/2006/relationships/notesSlide" Target="../notesSlides/notesSlide12.xml"/><Relationship Id="rId7" Type="http://schemas.openxmlformats.org/officeDocument/2006/relationships/image" Target="../media/image33.png"/><Relationship Id="rId12"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image" Target="../media/image19.png"/><Relationship Id="rId11" Type="http://schemas.openxmlformats.org/officeDocument/2006/relationships/image" Target="../media/image30.wmf"/><Relationship Id="rId5" Type="http://schemas.openxmlformats.org/officeDocument/2006/relationships/image" Target="../media/image18.png"/><Relationship Id="rId15" Type="http://schemas.openxmlformats.org/officeDocument/2006/relationships/image" Target="../media/image35.png"/><Relationship Id="rId10" Type="http://schemas.openxmlformats.org/officeDocument/2006/relationships/oleObject" Target="../embeddings/oleObject4.bin"/><Relationship Id="rId4" Type="http://schemas.openxmlformats.org/officeDocument/2006/relationships/image" Target="../media/image32.png"/><Relationship Id="rId9" Type="http://schemas.openxmlformats.org/officeDocument/2006/relationships/image" Target="../media/image29.wmf"/><Relationship Id="rId14" Type="http://schemas.openxmlformats.org/officeDocument/2006/relationships/image" Target="../media/image3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6.xml"/><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4.xml"/><Relationship Id="rId6" Type="http://schemas.openxmlformats.org/officeDocument/2006/relationships/image" Target="../media/image8.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8.xml"/><Relationship Id="rId7" Type="http://schemas.openxmlformats.org/officeDocument/2006/relationships/image" Target="../media/image15.png"/><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1.wmf"/><Relationship Id="rId4" Type="http://schemas.openxmlformats.org/officeDocument/2006/relationships/image" Target="../media/image12.png"/><Relationship Id="rId9"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17.wmf"/><Relationship Id="rId3" Type="http://schemas.openxmlformats.org/officeDocument/2006/relationships/slideLayout" Target="../slideLayouts/slideLayout4.xml"/><Relationship Id="rId7" Type="http://schemas.openxmlformats.org/officeDocument/2006/relationships/image" Target="../media/image20.png"/><Relationship Id="rId12" Type="http://schemas.openxmlformats.org/officeDocument/2006/relationships/oleObject" Target="../embeddings/oleObject2.bin"/><Relationship Id="rId2" Type="http://schemas.openxmlformats.org/officeDocument/2006/relationships/tags" Target="../tags/tag5.xml"/><Relationship Id="rId1" Type="http://schemas.openxmlformats.org/officeDocument/2006/relationships/vmlDrawing" Target="../drawings/vmlDrawing2.v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notesSlide" Target="../notesSlides/notesSlide9.xml"/><Relationship Id="rId9" Type="http://schemas.openxmlformats.org/officeDocument/2006/relationships/image" Target="../media/image22.png"/><Relationship Id="rId1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文本框 24" descr="e7d195523061f1c07f83f732a5522b9b3ebe164d7250580aEF66DE1A1ABCD1416532D3433F8BE1C4DD26AF8C595CA3B8FBFFDC471B28313D41FC0B29AEB12651AEAC05881CD0265D4CB30185DEC2EB287A3DCBE2E99F13933C1E803DDF331C0150FEA0675F290631D1EDC3C927CD0AA74DD8F417A5B73495B4C9A5AA47CFEB588A1D25B820586C98"/>
          <p:cNvSpPr txBox="1"/>
          <p:nvPr>
            <p:custDataLst>
              <p:tags r:id="rId1"/>
            </p:custDataLst>
          </p:nvPr>
        </p:nvSpPr>
        <p:spPr>
          <a:xfrm>
            <a:off x="0" y="1798834"/>
            <a:ext cx="11827994" cy="599395"/>
          </a:xfrm>
          <a:prstGeom prst="rect">
            <a:avLst/>
          </a:prstGeom>
          <a:noFill/>
        </p:spPr>
        <p:txBody>
          <a:bodyPr wrap="square" rtlCol="0">
            <a:spAutoFit/>
          </a:bodyPr>
          <a:lstStyle>
            <a:defPPr>
              <a:defRPr lang="zh-CN"/>
            </a:defPPr>
            <a:lvl1pPr algn="ctr">
              <a:lnSpc>
                <a:spcPct val="130000"/>
              </a:lnSpc>
              <a:defRPr sz="5400">
                <a:solidFill>
                  <a:srgbClr val="255580"/>
                </a:solidFill>
                <a:latin typeface="迷你简菱心" panose="02010609000101010101" pitchFamily="49" charset="-122"/>
                <a:ea typeface="迷你简菱心" panose="02010609000101010101" pitchFamily="49" charset="-122"/>
              </a:defRPr>
            </a:lvl1pPr>
          </a:lstStyle>
          <a:p>
            <a:r>
              <a:rPr lang="zh-CN" altLang="en-US" sz="2800" dirty="0" smtClean="0">
                <a:solidFill>
                  <a:srgbClr val="3B5F80"/>
                </a:solidFill>
              </a:rPr>
              <a:t>启发式优化算法在不确定性决策中的应用</a:t>
            </a:r>
            <a:endParaRPr lang="zh-CN" altLang="en-US" sz="2800" dirty="0">
              <a:solidFill>
                <a:srgbClr val="3B5F80"/>
              </a:solidFill>
            </a:endParaRPr>
          </a:p>
        </p:txBody>
      </p:sp>
      <p:sp>
        <p:nvSpPr>
          <p:cNvPr id="9" name="PA_文本框 29" descr="e7d195523061f1c07f83f732a5522b9b3ebe164d7250580aEF66DE1A1ABCD1416532D3433F8BE1C4DD26AF8C595CA3B8FBFFDC471B28313D41FC0B29AEB12651AEAC05881CD0265D4CB30185DEC2EB287A3DCBE2E99F13933C1E803DDF331C0150FEA0675F290631D1EDC3C927CD0AA74DD8F417A5B73495B4C9A5AA47CFEB588A1D25B820586C98"/>
          <p:cNvSpPr txBox="1"/>
          <p:nvPr>
            <p:custDataLst>
              <p:tags r:id="rId2"/>
            </p:custDataLst>
          </p:nvPr>
        </p:nvSpPr>
        <p:spPr>
          <a:xfrm>
            <a:off x="4955773" y="2664428"/>
            <a:ext cx="2644459" cy="584775"/>
          </a:xfrm>
          <a:prstGeom prst="rect">
            <a:avLst/>
          </a:prstGeom>
          <a:noFill/>
        </p:spPr>
        <p:txBody>
          <a:bodyPr vert="horz" wrap="square" rtlCol="0">
            <a:spAutoFit/>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小组成员：陈子翀，李晓辰汇报</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人：陈子翀</a:t>
            </a:r>
          </a:p>
        </p:txBody>
      </p:sp>
      <p:pic>
        <p:nvPicPr>
          <p:cNvPr id="4" name="图片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56801" y="278067"/>
            <a:ext cx="1718632" cy="1710208"/>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2" name="组合 151"/>
          <p:cNvGrpSpPr/>
          <p:nvPr/>
        </p:nvGrpSpPr>
        <p:grpSpPr>
          <a:xfrm>
            <a:off x="3194824" y="702448"/>
            <a:ext cx="3263744" cy="5047082"/>
            <a:chOff x="4312422" y="418998"/>
            <a:chExt cx="3353795" cy="5709920"/>
          </a:xfrm>
        </p:grpSpPr>
        <p:sp>
          <p:nvSpPr>
            <p:cNvPr id="4" name="流程图: 数据 3"/>
            <p:cNvSpPr/>
            <p:nvPr/>
          </p:nvSpPr>
          <p:spPr>
            <a:xfrm>
              <a:off x="4632960" y="418998"/>
              <a:ext cx="2672080" cy="355600"/>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初始化设定</a:t>
              </a:r>
              <a:endParaRPr lang="zh-CN" altLang="en-US" dirty="0">
                <a:solidFill>
                  <a:schemeClr val="tx1"/>
                </a:solidFill>
              </a:endParaRPr>
            </a:p>
          </p:txBody>
        </p:sp>
        <p:sp>
          <p:nvSpPr>
            <p:cNvPr id="5" name="流程图: 过程 4"/>
            <p:cNvSpPr/>
            <p:nvPr/>
          </p:nvSpPr>
          <p:spPr>
            <a:xfrm>
              <a:off x="4389120" y="1048918"/>
              <a:ext cx="3169920" cy="355600"/>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随机产生一个初始解</a:t>
              </a:r>
              <a:endParaRPr lang="zh-CN" altLang="en-US" dirty="0">
                <a:solidFill>
                  <a:schemeClr val="tx1"/>
                </a:solidFill>
              </a:endParaRPr>
            </a:p>
          </p:txBody>
        </p:sp>
        <p:sp>
          <p:nvSpPr>
            <p:cNvPr id="116" name="流程图: 过程 115"/>
            <p:cNvSpPr/>
            <p:nvPr/>
          </p:nvSpPr>
          <p:spPr>
            <a:xfrm>
              <a:off x="4389120" y="1780438"/>
              <a:ext cx="3169920" cy="355600"/>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根据特定公式生成一个新解</a:t>
              </a:r>
              <a:endParaRPr lang="zh-CN" altLang="en-US" dirty="0">
                <a:solidFill>
                  <a:schemeClr val="tx1"/>
                </a:solidFill>
              </a:endParaRPr>
            </a:p>
          </p:txBody>
        </p:sp>
        <p:sp>
          <p:nvSpPr>
            <p:cNvPr id="6" name="流程图: 决策 5"/>
            <p:cNvSpPr/>
            <p:nvPr/>
          </p:nvSpPr>
          <p:spPr>
            <a:xfrm>
              <a:off x="4734560" y="2456078"/>
              <a:ext cx="2468880" cy="782320"/>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是否接受</a:t>
              </a:r>
              <a:endParaRPr lang="zh-CN" altLang="en-US" dirty="0">
                <a:solidFill>
                  <a:schemeClr val="tx1"/>
                </a:solidFill>
              </a:endParaRPr>
            </a:p>
          </p:txBody>
        </p:sp>
        <p:sp>
          <p:nvSpPr>
            <p:cNvPr id="118" name="流程图: 过程 117"/>
            <p:cNvSpPr/>
            <p:nvPr/>
          </p:nvSpPr>
          <p:spPr>
            <a:xfrm>
              <a:off x="4394200" y="4046118"/>
              <a:ext cx="3169920" cy="355600"/>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缩减温度</a:t>
              </a:r>
              <a:endParaRPr lang="zh-CN" altLang="en-US" dirty="0">
                <a:solidFill>
                  <a:schemeClr val="tx1"/>
                </a:solidFill>
              </a:endParaRPr>
            </a:p>
          </p:txBody>
        </p:sp>
        <p:sp>
          <p:nvSpPr>
            <p:cNvPr id="119" name="流程图: 决策 118"/>
            <p:cNvSpPr/>
            <p:nvPr/>
          </p:nvSpPr>
          <p:spPr>
            <a:xfrm>
              <a:off x="4744720" y="4721758"/>
              <a:ext cx="2468880" cy="782320"/>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是否达到终止条件</a:t>
              </a:r>
              <a:endParaRPr lang="zh-CN" altLang="en-US" dirty="0">
                <a:solidFill>
                  <a:schemeClr val="tx1"/>
                </a:solidFill>
              </a:endParaRPr>
            </a:p>
          </p:txBody>
        </p:sp>
        <p:sp>
          <p:nvSpPr>
            <p:cNvPr id="120" name="流程图: 数据 119"/>
            <p:cNvSpPr/>
            <p:nvPr/>
          </p:nvSpPr>
          <p:spPr>
            <a:xfrm>
              <a:off x="4643120" y="5773318"/>
              <a:ext cx="2672080" cy="355600"/>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最优解</a:t>
              </a:r>
              <a:endParaRPr lang="zh-CN" altLang="en-US" dirty="0">
                <a:solidFill>
                  <a:schemeClr val="tx1"/>
                </a:solidFill>
              </a:endParaRPr>
            </a:p>
          </p:txBody>
        </p:sp>
        <p:cxnSp>
          <p:nvCxnSpPr>
            <p:cNvPr id="11" name="直接箭头连接符 10"/>
            <p:cNvCxnSpPr>
              <a:stCxn id="4" idx="4"/>
              <a:endCxn id="5" idx="0"/>
            </p:cNvCxnSpPr>
            <p:nvPr/>
          </p:nvCxnSpPr>
          <p:spPr>
            <a:xfrm>
              <a:off x="5969000" y="774598"/>
              <a:ext cx="5080" cy="2743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接箭头连接符 120"/>
            <p:cNvCxnSpPr>
              <a:stCxn id="5" idx="2"/>
              <a:endCxn id="116" idx="0"/>
            </p:cNvCxnSpPr>
            <p:nvPr/>
          </p:nvCxnSpPr>
          <p:spPr>
            <a:xfrm>
              <a:off x="5974080" y="1404518"/>
              <a:ext cx="0" cy="3759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接箭头连接符 121"/>
            <p:cNvCxnSpPr>
              <a:stCxn id="116" idx="2"/>
              <a:endCxn id="6" idx="0"/>
            </p:cNvCxnSpPr>
            <p:nvPr/>
          </p:nvCxnSpPr>
          <p:spPr>
            <a:xfrm flipH="1">
              <a:off x="5969000" y="2136038"/>
              <a:ext cx="5080" cy="3200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接箭头连接符 123"/>
            <p:cNvCxnSpPr>
              <a:stCxn id="6" idx="2"/>
              <a:endCxn id="138" idx="0"/>
            </p:cNvCxnSpPr>
            <p:nvPr/>
          </p:nvCxnSpPr>
          <p:spPr>
            <a:xfrm>
              <a:off x="5969000" y="3238398"/>
              <a:ext cx="2540" cy="2133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接箭头连接符 124"/>
            <p:cNvCxnSpPr>
              <a:stCxn id="118" idx="2"/>
              <a:endCxn id="119" idx="0"/>
            </p:cNvCxnSpPr>
            <p:nvPr/>
          </p:nvCxnSpPr>
          <p:spPr>
            <a:xfrm>
              <a:off x="5979160" y="4401718"/>
              <a:ext cx="0" cy="3200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p:cNvCxnSpPr>
              <a:stCxn id="119" idx="2"/>
              <a:endCxn id="120" idx="1"/>
            </p:cNvCxnSpPr>
            <p:nvPr/>
          </p:nvCxnSpPr>
          <p:spPr>
            <a:xfrm>
              <a:off x="5979160" y="5504078"/>
              <a:ext cx="0" cy="2692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肘形连接符 127"/>
            <p:cNvCxnSpPr>
              <a:stCxn id="6" idx="3"/>
              <a:endCxn id="119" idx="3"/>
            </p:cNvCxnSpPr>
            <p:nvPr/>
          </p:nvCxnSpPr>
          <p:spPr>
            <a:xfrm>
              <a:off x="7203440" y="2847238"/>
              <a:ext cx="10161" cy="2265680"/>
            </a:xfrm>
            <a:prstGeom prst="bentConnector3">
              <a:avLst>
                <a:gd name="adj1" fmla="val 580657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肘形连接符 129"/>
            <p:cNvCxnSpPr>
              <a:stCxn id="119" idx="1"/>
              <a:endCxn id="116" idx="1"/>
            </p:cNvCxnSpPr>
            <p:nvPr/>
          </p:nvCxnSpPr>
          <p:spPr>
            <a:xfrm rot="10800000">
              <a:off x="4389120" y="1958238"/>
              <a:ext cx="355600" cy="3154680"/>
            </a:xfrm>
            <a:prstGeom prst="bentConnector3">
              <a:avLst>
                <a:gd name="adj1" fmla="val 16428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8" name="流程图: 过程 137"/>
            <p:cNvSpPr/>
            <p:nvPr/>
          </p:nvSpPr>
          <p:spPr>
            <a:xfrm>
              <a:off x="4386580" y="3451758"/>
              <a:ext cx="3169920" cy="355600"/>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用新解替换当前解</a:t>
              </a:r>
              <a:endParaRPr lang="zh-CN" altLang="en-US" dirty="0">
                <a:solidFill>
                  <a:schemeClr val="tx1"/>
                </a:solidFill>
              </a:endParaRPr>
            </a:p>
          </p:txBody>
        </p:sp>
        <p:cxnSp>
          <p:nvCxnSpPr>
            <p:cNvPr id="140" name="直接箭头连接符 139"/>
            <p:cNvCxnSpPr>
              <a:stCxn id="138" idx="2"/>
              <a:endCxn id="118" idx="0"/>
            </p:cNvCxnSpPr>
            <p:nvPr/>
          </p:nvCxnSpPr>
          <p:spPr>
            <a:xfrm>
              <a:off x="5971540" y="3807358"/>
              <a:ext cx="7620" cy="2387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6" name="文本框 145"/>
            <p:cNvSpPr txBox="1"/>
            <p:nvPr/>
          </p:nvSpPr>
          <p:spPr>
            <a:xfrm>
              <a:off x="4312422" y="5112918"/>
              <a:ext cx="457697" cy="372410"/>
            </a:xfrm>
            <a:prstGeom prst="rect">
              <a:avLst/>
            </a:prstGeom>
            <a:noFill/>
          </p:spPr>
          <p:txBody>
            <a:bodyPr wrap="square" rtlCol="0">
              <a:spAutoFit/>
            </a:bodyPr>
            <a:lstStyle/>
            <a:p>
              <a:pPr>
                <a:lnSpc>
                  <a:spcPct val="130000"/>
                </a:lnSpc>
              </a:pPr>
              <a:r>
                <a:rPr lang="zh-CN" altLang="en-US" sz="1400" dirty="0" smtClean="0">
                  <a:latin typeface="Times New Roman" panose="02020603050405020304" pitchFamily="18" charset="0"/>
                  <a:ea typeface="微软雅黑" panose="020B0503020204020204" pitchFamily="34" charset="-122"/>
                  <a:cs typeface="Times New Roman" panose="02020603050405020304" pitchFamily="18" charset="0"/>
                </a:rPr>
                <a:t>否</a:t>
              </a:r>
              <a:endParaRPr lang="zh-CN" altLang="en-US" sz="14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47" name="文本框 146"/>
            <p:cNvSpPr txBox="1"/>
            <p:nvPr/>
          </p:nvSpPr>
          <p:spPr>
            <a:xfrm>
              <a:off x="7208520" y="2449427"/>
              <a:ext cx="457697" cy="372410"/>
            </a:xfrm>
            <a:prstGeom prst="rect">
              <a:avLst/>
            </a:prstGeom>
            <a:noFill/>
          </p:spPr>
          <p:txBody>
            <a:bodyPr wrap="square" rtlCol="0">
              <a:spAutoFit/>
            </a:bodyPr>
            <a:lstStyle/>
            <a:p>
              <a:pPr>
                <a:lnSpc>
                  <a:spcPct val="130000"/>
                </a:lnSpc>
              </a:pPr>
              <a:r>
                <a:rPr lang="zh-CN" altLang="en-US" sz="1400" dirty="0" smtClean="0">
                  <a:latin typeface="Times New Roman" panose="02020603050405020304" pitchFamily="18" charset="0"/>
                  <a:ea typeface="微软雅黑" panose="020B0503020204020204" pitchFamily="34" charset="-122"/>
                  <a:cs typeface="Times New Roman" panose="02020603050405020304" pitchFamily="18" charset="0"/>
                </a:rPr>
                <a:t>否</a:t>
              </a:r>
              <a:endParaRPr lang="zh-CN" altLang="en-US" sz="14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49" name="文本框 148"/>
            <p:cNvSpPr txBox="1"/>
            <p:nvPr/>
          </p:nvSpPr>
          <p:spPr>
            <a:xfrm>
              <a:off x="5462795" y="3111872"/>
              <a:ext cx="457697" cy="344966"/>
            </a:xfrm>
            <a:prstGeom prst="rect">
              <a:avLst/>
            </a:prstGeom>
            <a:noFill/>
          </p:spPr>
          <p:txBody>
            <a:bodyPr wrap="square" rtlCol="0">
              <a:spAutoFit/>
            </a:bodyPr>
            <a:lstStyle/>
            <a:p>
              <a:pPr>
                <a:lnSpc>
                  <a:spcPct val="130000"/>
                </a:lnSpc>
              </a:pPr>
              <a:r>
                <a:rPr lang="zh-CN" altLang="en-US" sz="1400" dirty="0" smtClean="0">
                  <a:latin typeface="Times New Roman" panose="02020603050405020304" pitchFamily="18" charset="0"/>
                  <a:ea typeface="微软雅黑" panose="020B0503020204020204" pitchFamily="34" charset="-122"/>
                  <a:cs typeface="Times New Roman" panose="02020603050405020304" pitchFamily="18" charset="0"/>
                </a:rPr>
                <a:t>是</a:t>
              </a:r>
              <a:endParaRPr lang="zh-CN" altLang="en-US" sz="14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0" name="文本框 149"/>
            <p:cNvSpPr txBox="1"/>
            <p:nvPr/>
          </p:nvSpPr>
          <p:spPr>
            <a:xfrm>
              <a:off x="6182611" y="5432078"/>
              <a:ext cx="457697" cy="389764"/>
            </a:xfrm>
            <a:prstGeom prst="rect">
              <a:avLst/>
            </a:prstGeom>
            <a:noFill/>
          </p:spPr>
          <p:txBody>
            <a:bodyPr wrap="square" rtlCol="0">
              <a:spAutoFit/>
            </a:bodyPr>
            <a:lstStyle/>
            <a:p>
              <a:pPr>
                <a:lnSpc>
                  <a:spcPct val="130000"/>
                </a:lnSpc>
              </a:pP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是</a:t>
              </a:r>
              <a:endParaRPr lang="zh-CN" altLang="en-US" sz="14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151" name="图片 150"/>
          <p:cNvPicPr>
            <a:picLocks noChangeAspect="1"/>
          </p:cNvPicPr>
          <p:nvPr/>
        </p:nvPicPr>
        <p:blipFill>
          <a:blip r:embed="rId3"/>
          <a:stretch>
            <a:fillRect/>
          </a:stretch>
        </p:blipFill>
        <p:spPr>
          <a:xfrm>
            <a:off x="7296289" y="896729"/>
            <a:ext cx="4546297" cy="1346403"/>
          </a:xfrm>
          <a:prstGeom prst="rect">
            <a:avLst/>
          </a:prstGeom>
        </p:spPr>
      </p:pic>
      <p:pic>
        <p:nvPicPr>
          <p:cNvPr id="153" name="图片 152"/>
          <p:cNvPicPr>
            <a:picLocks noChangeAspect="1"/>
          </p:cNvPicPr>
          <p:nvPr/>
        </p:nvPicPr>
        <p:blipFill>
          <a:blip r:embed="rId4"/>
          <a:stretch>
            <a:fillRect/>
          </a:stretch>
        </p:blipFill>
        <p:spPr>
          <a:xfrm>
            <a:off x="7296289" y="2772135"/>
            <a:ext cx="3810330" cy="1013548"/>
          </a:xfrm>
          <a:prstGeom prst="rect">
            <a:avLst/>
          </a:prstGeom>
        </p:spPr>
      </p:pic>
    </p:spTree>
    <p:extLst>
      <p:ext uri="{BB962C8B-B14F-4D97-AF65-F5344CB8AC3E}">
        <p14:creationId xmlns:p14="http://schemas.microsoft.com/office/powerpoint/2010/main" val="1957881300"/>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 name="图片 150"/>
          <p:cNvPicPr>
            <a:picLocks noChangeAspect="1"/>
          </p:cNvPicPr>
          <p:nvPr/>
        </p:nvPicPr>
        <p:blipFill>
          <a:blip r:embed="rId3"/>
          <a:stretch>
            <a:fillRect/>
          </a:stretch>
        </p:blipFill>
        <p:spPr>
          <a:xfrm>
            <a:off x="6461760" y="1456233"/>
            <a:ext cx="5274257" cy="1561991"/>
          </a:xfrm>
          <a:prstGeom prst="rect">
            <a:avLst/>
          </a:prstGeom>
        </p:spPr>
      </p:pic>
      <p:pic>
        <p:nvPicPr>
          <p:cNvPr id="153" name="图片 152"/>
          <p:cNvPicPr>
            <a:picLocks noChangeAspect="1"/>
          </p:cNvPicPr>
          <p:nvPr/>
        </p:nvPicPr>
        <p:blipFill>
          <a:blip r:embed="rId4"/>
          <a:stretch>
            <a:fillRect/>
          </a:stretch>
        </p:blipFill>
        <p:spPr>
          <a:xfrm>
            <a:off x="7193723" y="3842317"/>
            <a:ext cx="3810330" cy="1013548"/>
          </a:xfrm>
          <a:prstGeom prst="rect">
            <a:avLst/>
          </a:prstGeom>
        </p:spPr>
      </p:pic>
      <p:pic>
        <p:nvPicPr>
          <p:cNvPr id="2" name="图片 1"/>
          <p:cNvPicPr>
            <a:picLocks noChangeAspect="1"/>
          </p:cNvPicPr>
          <p:nvPr/>
        </p:nvPicPr>
        <p:blipFill>
          <a:blip r:embed="rId5"/>
          <a:stretch>
            <a:fillRect/>
          </a:stretch>
        </p:blipFill>
        <p:spPr>
          <a:xfrm>
            <a:off x="1426060" y="896729"/>
            <a:ext cx="4172100" cy="2769174"/>
          </a:xfrm>
          <a:prstGeom prst="rect">
            <a:avLst/>
          </a:prstGeom>
        </p:spPr>
      </p:pic>
      <p:sp>
        <p:nvSpPr>
          <p:cNvPr id="3" name="矩形 2"/>
          <p:cNvSpPr/>
          <p:nvPr/>
        </p:nvSpPr>
        <p:spPr>
          <a:xfrm>
            <a:off x="792480" y="3932535"/>
            <a:ext cx="6096000" cy="923330"/>
          </a:xfrm>
          <a:prstGeom prst="rect">
            <a:avLst/>
          </a:prstGeom>
        </p:spPr>
        <p:txBody>
          <a:bodyPr>
            <a:spAutoFit/>
          </a:bodyPr>
          <a:lstStyle/>
          <a:p>
            <a:r>
              <a:rPr lang="zh-CN" altLang="en-US" dirty="0">
                <a:solidFill>
                  <a:srgbClr val="000000"/>
                </a:solidFill>
                <a:latin typeface="Verdana" panose="020B0604030504040204" pitchFamily="34" charset="0"/>
              </a:rPr>
              <a:t>模拟退火算法在搜索到局部最优解</a:t>
            </a:r>
            <a:r>
              <a:rPr lang="en-US" altLang="zh-CN" dirty="0">
                <a:solidFill>
                  <a:srgbClr val="000000"/>
                </a:solidFill>
                <a:latin typeface="Verdana" panose="020B0604030504040204" pitchFamily="34" charset="0"/>
              </a:rPr>
              <a:t>B</a:t>
            </a:r>
            <a:r>
              <a:rPr lang="zh-CN" altLang="en-US" dirty="0">
                <a:solidFill>
                  <a:srgbClr val="000000"/>
                </a:solidFill>
                <a:latin typeface="Verdana" panose="020B0604030504040204" pitchFamily="34" charset="0"/>
              </a:rPr>
              <a:t>后，会以一定的概率接受向右继续移动。也许经过几次这样的不是局部最优的移动后会到达</a:t>
            </a:r>
            <a:r>
              <a:rPr lang="en-US" altLang="zh-CN" dirty="0">
                <a:solidFill>
                  <a:srgbClr val="000000"/>
                </a:solidFill>
                <a:latin typeface="Verdana" panose="020B0604030504040204" pitchFamily="34" charset="0"/>
              </a:rPr>
              <a:t>B </a:t>
            </a:r>
            <a:r>
              <a:rPr lang="zh-CN" altLang="en-US" dirty="0">
                <a:solidFill>
                  <a:srgbClr val="000000"/>
                </a:solidFill>
                <a:latin typeface="Verdana" panose="020B0604030504040204" pitchFamily="34" charset="0"/>
              </a:rPr>
              <a:t>和</a:t>
            </a:r>
            <a:r>
              <a:rPr lang="en-US" altLang="zh-CN" dirty="0">
                <a:solidFill>
                  <a:srgbClr val="000000"/>
                </a:solidFill>
                <a:latin typeface="Verdana" panose="020B0604030504040204" pitchFamily="34" charset="0"/>
              </a:rPr>
              <a:t>C</a:t>
            </a:r>
            <a:r>
              <a:rPr lang="zh-CN" altLang="en-US" dirty="0">
                <a:solidFill>
                  <a:srgbClr val="000000"/>
                </a:solidFill>
                <a:latin typeface="Verdana" panose="020B0604030504040204" pitchFamily="34" charset="0"/>
              </a:rPr>
              <a:t>之间的峰点，于是就跳出了局部最小值</a:t>
            </a:r>
            <a:r>
              <a:rPr lang="en-US" altLang="zh-CN" dirty="0">
                <a:solidFill>
                  <a:srgbClr val="000000"/>
                </a:solidFill>
                <a:latin typeface="Verdana" panose="020B0604030504040204" pitchFamily="34" charset="0"/>
              </a:rPr>
              <a:t>B</a:t>
            </a:r>
            <a:r>
              <a:rPr lang="zh-CN" altLang="en-US" dirty="0">
                <a:solidFill>
                  <a:srgbClr val="000000"/>
                </a:solidFill>
                <a:latin typeface="Verdana" panose="020B0604030504040204" pitchFamily="34" charset="0"/>
              </a:rPr>
              <a:t>。</a:t>
            </a:r>
            <a:endParaRPr lang="zh-CN" altLang="en-US" dirty="0"/>
          </a:p>
        </p:txBody>
      </p:sp>
    </p:spTree>
    <p:extLst>
      <p:ext uri="{BB962C8B-B14F-4D97-AF65-F5344CB8AC3E}">
        <p14:creationId xmlns:p14="http://schemas.microsoft.com/office/powerpoint/2010/main" val="3813744338"/>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4"/>
          <a:stretch>
            <a:fillRect/>
          </a:stretch>
        </p:blipFill>
        <p:spPr>
          <a:xfrm>
            <a:off x="472313" y="507989"/>
            <a:ext cx="5887767" cy="930291"/>
          </a:xfrm>
          <a:prstGeom prst="rect">
            <a:avLst/>
          </a:prstGeom>
        </p:spPr>
      </p:pic>
      <p:pic>
        <p:nvPicPr>
          <p:cNvPr id="117" name="图片 116"/>
          <p:cNvPicPr>
            <a:picLocks noChangeAspect="1"/>
          </p:cNvPicPr>
          <p:nvPr/>
        </p:nvPicPr>
        <p:blipFill>
          <a:blip r:embed="rId5"/>
          <a:stretch>
            <a:fillRect/>
          </a:stretch>
        </p:blipFill>
        <p:spPr>
          <a:xfrm>
            <a:off x="976034" y="3484267"/>
            <a:ext cx="2773920" cy="441998"/>
          </a:xfrm>
          <a:prstGeom prst="rect">
            <a:avLst/>
          </a:prstGeom>
        </p:spPr>
      </p:pic>
      <p:pic>
        <p:nvPicPr>
          <p:cNvPr id="118" name="图片 117"/>
          <p:cNvPicPr>
            <a:picLocks noChangeAspect="1"/>
          </p:cNvPicPr>
          <p:nvPr/>
        </p:nvPicPr>
        <p:blipFill>
          <a:blip r:embed="rId6"/>
          <a:stretch>
            <a:fillRect/>
          </a:stretch>
        </p:blipFill>
        <p:spPr>
          <a:xfrm>
            <a:off x="472313" y="2201242"/>
            <a:ext cx="2547174" cy="524740"/>
          </a:xfrm>
          <a:prstGeom prst="rect">
            <a:avLst/>
          </a:prstGeom>
        </p:spPr>
      </p:pic>
      <p:pic>
        <p:nvPicPr>
          <p:cNvPr id="119" name="图片 118"/>
          <p:cNvPicPr>
            <a:picLocks noChangeAspect="1"/>
          </p:cNvPicPr>
          <p:nvPr/>
        </p:nvPicPr>
        <p:blipFill>
          <a:blip r:embed="rId7"/>
          <a:stretch>
            <a:fillRect/>
          </a:stretch>
        </p:blipFill>
        <p:spPr>
          <a:xfrm>
            <a:off x="333417" y="1611328"/>
            <a:ext cx="4506559" cy="589914"/>
          </a:xfrm>
          <a:prstGeom prst="rect">
            <a:avLst/>
          </a:prstGeom>
        </p:spPr>
      </p:pic>
      <p:sp>
        <p:nvSpPr>
          <p:cNvPr id="120" name="下箭头 119"/>
          <p:cNvSpPr/>
          <p:nvPr/>
        </p:nvSpPr>
        <p:spPr>
          <a:xfrm>
            <a:off x="2019537" y="2830766"/>
            <a:ext cx="567159" cy="548717"/>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79177" y="5123994"/>
            <a:ext cx="10006234" cy="953403"/>
            <a:chOff x="452457" y="4575354"/>
            <a:chExt cx="10006234" cy="953403"/>
          </a:xfrm>
        </p:grpSpPr>
        <p:graphicFrame>
          <p:nvGraphicFramePr>
            <p:cNvPr id="5" name="对象 4"/>
            <p:cNvGraphicFramePr>
              <a:graphicFrameLocks noChangeAspect="1"/>
            </p:cNvGraphicFramePr>
            <p:nvPr>
              <p:extLst>
                <p:ext uri="{D42A27DB-BD31-4B8C-83A1-F6EECF244321}">
                  <p14:modId xmlns:p14="http://schemas.microsoft.com/office/powerpoint/2010/main" val="428519813"/>
                </p:ext>
              </p:extLst>
            </p:nvPr>
          </p:nvGraphicFramePr>
          <p:xfrm>
            <a:off x="1856817" y="5217815"/>
            <a:ext cx="4787900" cy="254000"/>
          </p:xfrm>
          <a:graphic>
            <a:graphicData uri="http://schemas.openxmlformats.org/presentationml/2006/ole">
              <mc:AlternateContent xmlns:mc="http://schemas.openxmlformats.org/markup-compatibility/2006">
                <mc:Choice xmlns:v="urn:schemas-microsoft-com:vml" Requires="v">
                  <p:oleObj spid="_x0000_s3100" name="Equation" r:id="rId8" imgW="4787640" imgH="253800" progId="Equation.DSMT4">
                    <p:embed/>
                  </p:oleObj>
                </mc:Choice>
                <mc:Fallback>
                  <p:oleObj name="Equation" r:id="rId8" imgW="4787640" imgH="253800" progId="Equation.DSMT4">
                    <p:embed/>
                    <p:pic>
                      <p:nvPicPr>
                        <p:cNvPr id="0" name=""/>
                        <p:cNvPicPr/>
                        <p:nvPr/>
                      </p:nvPicPr>
                      <p:blipFill>
                        <a:blip r:embed="rId9"/>
                        <a:stretch>
                          <a:fillRect/>
                        </a:stretch>
                      </p:blipFill>
                      <p:spPr>
                        <a:xfrm>
                          <a:off x="1856817" y="5217815"/>
                          <a:ext cx="4787900" cy="254000"/>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383204440"/>
                </p:ext>
              </p:extLst>
            </p:nvPr>
          </p:nvGraphicFramePr>
          <p:xfrm>
            <a:off x="1844117" y="4765795"/>
            <a:ext cx="4800600" cy="254000"/>
          </p:xfrm>
          <a:graphic>
            <a:graphicData uri="http://schemas.openxmlformats.org/presentationml/2006/ole">
              <mc:AlternateContent xmlns:mc="http://schemas.openxmlformats.org/markup-compatibility/2006">
                <mc:Choice xmlns:v="urn:schemas-microsoft-com:vml" Requires="v">
                  <p:oleObj spid="_x0000_s3101" name="Equation" r:id="rId10" imgW="4800600" imgH="253800" progId="Equation.DSMT4">
                    <p:embed/>
                  </p:oleObj>
                </mc:Choice>
                <mc:Fallback>
                  <p:oleObj name="Equation" r:id="rId10" imgW="4800600" imgH="253800" progId="Equation.DSMT4">
                    <p:embed/>
                    <p:pic>
                      <p:nvPicPr>
                        <p:cNvPr id="0" name=""/>
                        <p:cNvPicPr/>
                        <p:nvPr/>
                      </p:nvPicPr>
                      <p:blipFill>
                        <a:blip r:embed="rId11"/>
                        <a:stretch>
                          <a:fillRect/>
                        </a:stretch>
                      </p:blipFill>
                      <p:spPr>
                        <a:xfrm>
                          <a:off x="1844117" y="4765795"/>
                          <a:ext cx="4800600" cy="254000"/>
                        </a:xfrm>
                        <a:prstGeom prst="rect">
                          <a:avLst/>
                        </a:prstGeom>
                      </p:spPr>
                    </p:pic>
                  </p:oleObj>
                </mc:Fallback>
              </mc:AlternateContent>
            </a:graphicData>
          </a:graphic>
        </p:graphicFrame>
        <p:sp>
          <p:nvSpPr>
            <p:cNvPr id="7" name="文本框 6"/>
            <p:cNvSpPr txBox="1"/>
            <p:nvPr/>
          </p:nvSpPr>
          <p:spPr>
            <a:xfrm>
              <a:off x="452457" y="4675277"/>
              <a:ext cx="1391660" cy="344518"/>
            </a:xfrm>
            <a:prstGeom prst="rect">
              <a:avLst/>
            </a:prstGeom>
            <a:noFill/>
          </p:spPr>
          <p:txBody>
            <a:bodyPr wrap="square" rtlCol="0">
              <a:spAutoFit/>
            </a:bodyPr>
            <a:lstStyle/>
            <a:p>
              <a:pPr>
                <a:lnSpc>
                  <a:spcPct val="130000"/>
                </a:lnSpc>
              </a:pPr>
              <a:r>
                <a:rPr lang="en-US" altLang="zh-CN" sz="1400" dirty="0" smtClean="0">
                  <a:latin typeface="Times New Roman" panose="02020603050405020304" pitchFamily="18" charset="0"/>
                  <a:ea typeface="微软雅黑" panose="020B0503020204020204" pitchFamily="34" charset="-122"/>
                  <a:cs typeface="Times New Roman" panose="02020603050405020304" pitchFamily="18" charset="0"/>
                </a:rPr>
                <a:t>Existing method:</a:t>
              </a:r>
              <a:endParaRPr lang="zh-CN" altLang="en-US" sz="14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2" name="文本框 121"/>
            <p:cNvSpPr txBox="1"/>
            <p:nvPr/>
          </p:nvSpPr>
          <p:spPr>
            <a:xfrm>
              <a:off x="768317" y="5156347"/>
              <a:ext cx="1391660" cy="372410"/>
            </a:xfrm>
            <a:prstGeom prst="rect">
              <a:avLst/>
            </a:prstGeom>
            <a:noFill/>
          </p:spPr>
          <p:txBody>
            <a:bodyPr wrap="square" rtlCol="0">
              <a:spAutoFit/>
            </a:bodyPr>
            <a:lstStyle/>
            <a:p>
              <a:pPr>
                <a:lnSpc>
                  <a:spcPct val="130000"/>
                </a:lnSpc>
              </a:pPr>
              <a:r>
                <a:rPr lang="en-US" altLang="zh-CN" sz="1400" dirty="0" smtClean="0">
                  <a:latin typeface="Times New Roman" panose="02020603050405020304" pitchFamily="18" charset="0"/>
                  <a:ea typeface="微软雅黑" panose="020B0503020204020204" pitchFamily="34" charset="-122"/>
                  <a:cs typeface="Times New Roman" panose="02020603050405020304" pitchFamily="18" charset="0"/>
                </a:rPr>
                <a:t>Our method:</a:t>
              </a:r>
              <a:endParaRPr lang="zh-CN" altLang="en-US" sz="14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1566279514"/>
                </p:ext>
              </p:extLst>
            </p:nvPr>
          </p:nvGraphicFramePr>
          <p:xfrm>
            <a:off x="8375891" y="4675277"/>
            <a:ext cx="2082800" cy="787400"/>
          </p:xfrm>
          <a:graphic>
            <a:graphicData uri="http://schemas.openxmlformats.org/presentationml/2006/ole">
              <mc:AlternateContent xmlns:mc="http://schemas.openxmlformats.org/markup-compatibility/2006">
                <mc:Choice xmlns:v="urn:schemas-microsoft-com:vml" Requires="v">
                  <p:oleObj spid="_x0000_s3102" name="Equation" r:id="rId12" imgW="2082600" imgH="787320" progId="Equation.DSMT4">
                    <p:embed/>
                  </p:oleObj>
                </mc:Choice>
                <mc:Fallback>
                  <p:oleObj name="Equation" r:id="rId12" imgW="2082600" imgH="787320" progId="Equation.DSMT4">
                    <p:embed/>
                    <p:pic>
                      <p:nvPicPr>
                        <p:cNvPr id="0" name=""/>
                        <p:cNvPicPr/>
                        <p:nvPr/>
                      </p:nvPicPr>
                      <p:blipFill>
                        <a:blip r:embed="rId13"/>
                        <a:stretch>
                          <a:fillRect/>
                        </a:stretch>
                      </p:blipFill>
                      <p:spPr>
                        <a:xfrm>
                          <a:off x="8375891" y="4675277"/>
                          <a:ext cx="2082800" cy="787400"/>
                        </a:xfrm>
                        <a:prstGeom prst="rect">
                          <a:avLst/>
                        </a:prstGeom>
                      </p:spPr>
                    </p:pic>
                  </p:oleObj>
                </mc:Fallback>
              </mc:AlternateContent>
            </a:graphicData>
          </a:graphic>
        </p:graphicFrame>
        <p:sp>
          <p:nvSpPr>
            <p:cNvPr id="124" name="文本框 123"/>
            <p:cNvSpPr txBox="1"/>
            <p:nvPr/>
          </p:nvSpPr>
          <p:spPr>
            <a:xfrm>
              <a:off x="7177662" y="4575354"/>
              <a:ext cx="1391660" cy="344518"/>
            </a:xfrm>
            <a:prstGeom prst="rect">
              <a:avLst/>
            </a:prstGeom>
            <a:noFill/>
          </p:spPr>
          <p:txBody>
            <a:bodyPr wrap="square" rtlCol="0">
              <a:spAutoFit/>
            </a:bodyPr>
            <a:lstStyle/>
            <a:p>
              <a:pPr>
                <a:lnSpc>
                  <a:spcPct val="130000"/>
                </a:lnSpc>
              </a:pPr>
              <a:r>
                <a:rPr lang="en-US" altLang="zh-CN" sz="1400" dirty="0" smtClean="0">
                  <a:latin typeface="Times New Roman" panose="02020603050405020304" pitchFamily="18" charset="0"/>
                  <a:ea typeface="微软雅黑" panose="020B0503020204020204" pitchFamily="34" charset="-122"/>
                  <a:cs typeface="Times New Roman" panose="02020603050405020304" pitchFamily="18" charset="0"/>
                </a:rPr>
                <a:t>D-S</a:t>
              </a:r>
              <a:r>
                <a:rPr lang="zh-CN" altLang="en-US" sz="1400" dirty="0" smtClean="0">
                  <a:latin typeface="Times New Roman" panose="02020603050405020304" pitchFamily="18" charset="0"/>
                  <a:ea typeface="微软雅黑" panose="020B0503020204020204" pitchFamily="34" charset="-122"/>
                  <a:cs typeface="Times New Roman" panose="02020603050405020304" pitchFamily="18" charset="0"/>
                </a:rPr>
                <a:t>证据理论</a:t>
              </a:r>
              <a:r>
                <a:rPr lang="en-US" altLang="zh-CN" sz="1400" dirty="0" smtClean="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4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5" name="文本框 124"/>
            <p:cNvSpPr txBox="1"/>
            <p:nvPr/>
          </p:nvSpPr>
          <p:spPr>
            <a:xfrm>
              <a:off x="6920170" y="4845888"/>
              <a:ext cx="1514089" cy="372410"/>
            </a:xfrm>
            <a:prstGeom prst="rect">
              <a:avLst/>
            </a:prstGeom>
            <a:noFill/>
          </p:spPr>
          <p:txBody>
            <a:bodyPr wrap="square" rtlCol="0">
              <a:spAutoFit/>
            </a:bodyPr>
            <a:lstStyle/>
            <a:p>
              <a:pPr>
                <a:lnSpc>
                  <a:spcPct val="130000"/>
                </a:lnSpc>
              </a:pPr>
              <a:r>
                <a:rPr lang="en-US" altLang="zh-CN" sz="1400" dirty="0">
                  <a:latin typeface="Times New Roman" panose="02020603050405020304" pitchFamily="18" charset="0"/>
                  <a:ea typeface="微软雅黑" panose="020B0503020204020204" pitchFamily="34" charset="-122"/>
                  <a:cs typeface="Times New Roman" panose="02020603050405020304" pitchFamily="18" charset="0"/>
                </a:rPr>
                <a:t>Existing method :</a:t>
              </a:r>
              <a:endParaRPr lang="zh-CN" altLang="en-US" sz="14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6" name="文本框 125"/>
            <p:cNvSpPr txBox="1"/>
            <p:nvPr/>
          </p:nvSpPr>
          <p:spPr>
            <a:xfrm>
              <a:off x="7223263" y="5141747"/>
              <a:ext cx="1514089" cy="344518"/>
            </a:xfrm>
            <a:prstGeom prst="rect">
              <a:avLst/>
            </a:prstGeom>
            <a:noFill/>
          </p:spPr>
          <p:txBody>
            <a:bodyPr wrap="square" rtlCol="0">
              <a:spAutoFit/>
            </a:bodyPr>
            <a:lstStyle/>
            <a:p>
              <a:pPr>
                <a:lnSpc>
                  <a:spcPct val="130000"/>
                </a:lnSpc>
              </a:pPr>
              <a:r>
                <a:rPr lang="en-US" altLang="zh-CN" sz="1400" dirty="0" smtClean="0">
                  <a:latin typeface="Times New Roman" panose="02020603050405020304" pitchFamily="18" charset="0"/>
                  <a:ea typeface="微软雅黑" panose="020B0503020204020204" pitchFamily="34" charset="-122"/>
                  <a:cs typeface="Times New Roman" panose="02020603050405020304" pitchFamily="18" charset="0"/>
                </a:rPr>
                <a:t>Our method </a:t>
              </a:r>
              <a:r>
                <a:rPr lang="en-US" altLang="zh-CN" sz="14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4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11" name="图片 10"/>
          <p:cNvPicPr>
            <a:picLocks noChangeAspect="1"/>
          </p:cNvPicPr>
          <p:nvPr/>
        </p:nvPicPr>
        <p:blipFill>
          <a:blip r:embed="rId14"/>
          <a:stretch>
            <a:fillRect/>
          </a:stretch>
        </p:blipFill>
        <p:spPr>
          <a:xfrm>
            <a:off x="752318" y="4042496"/>
            <a:ext cx="3231160" cy="327688"/>
          </a:xfrm>
          <a:prstGeom prst="rect">
            <a:avLst/>
          </a:prstGeom>
        </p:spPr>
      </p:pic>
      <p:pic>
        <p:nvPicPr>
          <p:cNvPr id="13" name="图片 12"/>
          <p:cNvPicPr>
            <a:picLocks noChangeAspect="1"/>
          </p:cNvPicPr>
          <p:nvPr/>
        </p:nvPicPr>
        <p:blipFill>
          <a:blip r:embed="rId15"/>
          <a:stretch>
            <a:fillRect/>
          </a:stretch>
        </p:blipFill>
        <p:spPr>
          <a:xfrm>
            <a:off x="6779490" y="369409"/>
            <a:ext cx="4433104" cy="4509127"/>
          </a:xfrm>
          <a:prstGeom prst="rect">
            <a:avLst/>
          </a:prstGeom>
        </p:spPr>
      </p:pic>
    </p:spTree>
    <p:extLst>
      <p:ext uri="{BB962C8B-B14F-4D97-AF65-F5344CB8AC3E}">
        <p14:creationId xmlns:p14="http://schemas.microsoft.com/office/powerpoint/2010/main" val="823664268"/>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文本框 24" descr="e7d195523061f1c07f83f732a5522b9b3ebe164d7250580aEF66DE1A1ABCD1416532D3433F8BE1C4DD26AF8C595CA3B8FBFFDC471B28313D41FC0B29AEB12651AEAC05881CD0265D4CB30185DEC2EB287A3DCBE2E99F13933C1E803DDF331C0150FEA0675F290631D1EDC3C927CD0AA74DD8F417A5B73495B4C9A5AA47CFEB588A1D25B820586C98"/>
          <p:cNvSpPr txBox="1"/>
          <p:nvPr>
            <p:custDataLst>
              <p:tags r:id="rId1"/>
            </p:custDataLst>
          </p:nvPr>
        </p:nvSpPr>
        <p:spPr>
          <a:xfrm>
            <a:off x="364006" y="3307755"/>
            <a:ext cx="11827994" cy="1396151"/>
          </a:xfrm>
          <a:prstGeom prst="rect">
            <a:avLst/>
          </a:prstGeom>
          <a:noFill/>
        </p:spPr>
        <p:txBody>
          <a:bodyPr wrap="square" rtlCol="0">
            <a:spAutoFit/>
          </a:bodyPr>
          <a:lstStyle>
            <a:defPPr>
              <a:defRPr lang="zh-CN"/>
            </a:defPPr>
            <a:lvl1pPr algn="ctr">
              <a:lnSpc>
                <a:spcPct val="130000"/>
              </a:lnSpc>
              <a:defRPr sz="5400">
                <a:solidFill>
                  <a:srgbClr val="255580"/>
                </a:solidFill>
                <a:latin typeface="迷你简菱心" panose="02010609000101010101" pitchFamily="49" charset="-122"/>
                <a:ea typeface="迷你简菱心" panose="02010609000101010101" pitchFamily="49" charset="-122"/>
              </a:defRPr>
            </a:lvl1pPr>
          </a:lstStyle>
          <a:p>
            <a:r>
              <a:rPr lang="zh-CN" altLang="en-US" sz="7200" dirty="0" smtClean="0">
                <a:solidFill>
                  <a:srgbClr val="3B5F80"/>
                </a:solidFill>
              </a:rPr>
              <a:t>汇报结束，谢谢！</a:t>
            </a:r>
            <a:endParaRPr lang="zh-CN" altLang="en-US" sz="7200" dirty="0">
              <a:solidFill>
                <a:srgbClr val="3B5F80"/>
              </a:solidFill>
            </a:endParaRPr>
          </a:p>
        </p:txBody>
      </p: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84869" y="842574"/>
            <a:ext cx="1622260" cy="1614308"/>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流程图: 过程 13"/>
          <p:cNvSpPr/>
          <p:nvPr/>
        </p:nvSpPr>
        <p:spPr>
          <a:xfrm>
            <a:off x="4215709" y="1316492"/>
            <a:ext cx="3084806" cy="518756"/>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基于数据融合的决策方法</a:t>
            </a:r>
            <a:endParaRPr lang="zh-CN" altLang="en-US" dirty="0">
              <a:solidFill>
                <a:schemeClr val="tx1"/>
              </a:solidFill>
            </a:endParaRPr>
          </a:p>
        </p:txBody>
      </p:sp>
      <p:sp>
        <p:nvSpPr>
          <p:cNvPr id="16" name="流程图: 过程 15"/>
          <p:cNvSpPr/>
          <p:nvPr/>
        </p:nvSpPr>
        <p:spPr>
          <a:xfrm>
            <a:off x="2481084" y="2665726"/>
            <a:ext cx="2481098" cy="518756"/>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基于贝叶斯概率论</a:t>
            </a:r>
            <a:endParaRPr lang="zh-CN" altLang="en-US" dirty="0">
              <a:solidFill>
                <a:schemeClr val="tx1"/>
              </a:solidFill>
            </a:endParaRPr>
          </a:p>
        </p:txBody>
      </p:sp>
      <p:sp>
        <p:nvSpPr>
          <p:cNvPr id="17" name="流程图: 过程 16"/>
          <p:cNvSpPr/>
          <p:nvPr/>
        </p:nvSpPr>
        <p:spPr>
          <a:xfrm>
            <a:off x="6644731" y="2665726"/>
            <a:ext cx="2481098" cy="518756"/>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基于</a:t>
            </a:r>
            <a:r>
              <a:rPr lang="en-US" altLang="zh-CN" dirty="0" smtClean="0">
                <a:solidFill>
                  <a:schemeClr val="tx1"/>
                </a:solidFill>
              </a:rPr>
              <a:t>D-S</a:t>
            </a:r>
            <a:r>
              <a:rPr lang="zh-CN" altLang="en-US" dirty="0" smtClean="0">
                <a:solidFill>
                  <a:schemeClr val="tx1"/>
                </a:solidFill>
              </a:rPr>
              <a:t>证据理论</a:t>
            </a:r>
            <a:endParaRPr lang="zh-CN" altLang="en-US" dirty="0">
              <a:solidFill>
                <a:schemeClr val="tx1"/>
              </a:solidFill>
            </a:endParaRPr>
          </a:p>
        </p:txBody>
      </p:sp>
      <p:sp>
        <p:nvSpPr>
          <p:cNvPr id="55" name="流程图: 过程 54"/>
          <p:cNvSpPr/>
          <p:nvPr/>
        </p:nvSpPr>
        <p:spPr>
          <a:xfrm>
            <a:off x="2262936" y="3609434"/>
            <a:ext cx="2917393" cy="518756"/>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只能</a:t>
            </a:r>
            <a:r>
              <a:rPr lang="zh-CN" altLang="en-US" dirty="0" smtClean="0">
                <a:solidFill>
                  <a:schemeClr val="tx1"/>
                </a:solidFill>
              </a:rPr>
              <a:t>表示确定事件的概率</a:t>
            </a:r>
            <a:endParaRPr lang="zh-CN" altLang="en-US" dirty="0">
              <a:solidFill>
                <a:schemeClr val="tx1"/>
              </a:solidFill>
            </a:endParaRPr>
          </a:p>
        </p:txBody>
      </p:sp>
      <p:sp>
        <p:nvSpPr>
          <p:cNvPr id="56" name="流程图: 过程 55"/>
          <p:cNvSpPr/>
          <p:nvPr/>
        </p:nvSpPr>
        <p:spPr>
          <a:xfrm>
            <a:off x="6402649" y="3609434"/>
            <a:ext cx="2965261" cy="518756"/>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能表示不确定性条件的概率</a:t>
            </a:r>
            <a:endParaRPr lang="zh-CN" altLang="en-US" dirty="0">
              <a:solidFill>
                <a:schemeClr val="tx1"/>
              </a:solidFill>
            </a:endParaRPr>
          </a:p>
        </p:txBody>
      </p:sp>
      <p:sp>
        <p:nvSpPr>
          <p:cNvPr id="57" name="流程图: 过程 56"/>
          <p:cNvSpPr/>
          <p:nvPr/>
        </p:nvSpPr>
        <p:spPr>
          <a:xfrm>
            <a:off x="2262936" y="4439912"/>
            <a:ext cx="2917393" cy="518756"/>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数据融合</a:t>
            </a:r>
            <a:endParaRPr lang="zh-CN" altLang="en-US" dirty="0">
              <a:solidFill>
                <a:schemeClr val="tx1"/>
              </a:solidFill>
            </a:endParaRPr>
          </a:p>
        </p:txBody>
      </p:sp>
      <p:sp>
        <p:nvSpPr>
          <p:cNvPr id="58" name="流程图: 过程 57"/>
          <p:cNvSpPr/>
          <p:nvPr/>
        </p:nvSpPr>
        <p:spPr>
          <a:xfrm>
            <a:off x="6426582" y="4439912"/>
            <a:ext cx="2917393" cy="518756"/>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数据融合</a:t>
            </a:r>
            <a:endParaRPr lang="zh-CN" altLang="en-US" dirty="0">
              <a:solidFill>
                <a:schemeClr val="tx1"/>
              </a:solidFill>
            </a:endParaRPr>
          </a:p>
        </p:txBody>
      </p:sp>
      <p:sp>
        <p:nvSpPr>
          <p:cNvPr id="59" name="流程图: 过程 58"/>
          <p:cNvSpPr/>
          <p:nvPr/>
        </p:nvSpPr>
        <p:spPr>
          <a:xfrm>
            <a:off x="2262935" y="5270390"/>
            <a:ext cx="2917393" cy="518756"/>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生成后验概率实现确定性条件下的决策</a:t>
            </a:r>
            <a:endParaRPr lang="zh-CN" altLang="en-US" dirty="0">
              <a:solidFill>
                <a:schemeClr val="tx1"/>
              </a:solidFill>
            </a:endParaRPr>
          </a:p>
        </p:txBody>
      </p:sp>
      <p:sp>
        <p:nvSpPr>
          <p:cNvPr id="60" name="流程图: 过程 59"/>
          <p:cNvSpPr/>
          <p:nvPr/>
        </p:nvSpPr>
        <p:spPr>
          <a:xfrm>
            <a:off x="6426582" y="5270390"/>
            <a:ext cx="2917393" cy="518756"/>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生成后验概率实现不确定性条件下的决策</a:t>
            </a:r>
            <a:endParaRPr lang="zh-CN" altLang="en-US" dirty="0">
              <a:solidFill>
                <a:schemeClr val="tx1"/>
              </a:solidFill>
            </a:endParaRPr>
          </a:p>
        </p:txBody>
      </p:sp>
      <p:cxnSp>
        <p:nvCxnSpPr>
          <p:cNvPr id="61" name="直接箭头连接符 60"/>
          <p:cNvCxnSpPr>
            <a:stCxn id="16" idx="2"/>
            <a:endCxn id="55" idx="0"/>
          </p:cNvCxnSpPr>
          <p:nvPr/>
        </p:nvCxnSpPr>
        <p:spPr>
          <a:xfrm>
            <a:off x="3721633" y="3184482"/>
            <a:ext cx="0" cy="4249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a:stCxn id="55" idx="2"/>
            <a:endCxn id="57" idx="0"/>
          </p:cNvCxnSpPr>
          <p:nvPr/>
        </p:nvCxnSpPr>
        <p:spPr>
          <a:xfrm>
            <a:off x="3721633" y="4128190"/>
            <a:ext cx="0" cy="3117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a:stCxn id="57" idx="2"/>
            <a:endCxn id="59" idx="0"/>
          </p:cNvCxnSpPr>
          <p:nvPr/>
        </p:nvCxnSpPr>
        <p:spPr>
          <a:xfrm flipH="1">
            <a:off x="3721632" y="4958668"/>
            <a:ext cx="1" cy="3117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a:stCxn id="17" idx="2"/>
            <a:endCxn id="56" idx="0"/>
          </p:cNvCxnSpPr>
          <p:nvPr/>
        </p:nvCxnSpPr>
        <p:spPr>
          <a:xfrm>
            <a:off x="7885280" y="3184482"/>
            <a:ext cx="0" cy="4249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56" idx="2"/>
            <a:endCxn id="58" idx="0"/>
          </p:cNvCxnSpPr>
          <p:nvPr/>
        </p:nvCxnSpPr>
        <p:spPr>
          <a:xfrm flipH="1">
            <a:off x="7885279" y="4128190"/>
            <a:ext cx="1" cy="3117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a:stCxn id="58" idx="2"/>
            <a:endCxn id="60" idx="0"/>
          </p:cNvCxnSpPr>
          <p:nvPr/>
        </p:nvCxnSpPr>
        <p:spPr>
          <a:xfrm>
            <a:off x="7885279" y="4958668"/>
            <a:ext cx="0" cy="3117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stCxn id="14" idx="2"/>
            <a:endCxn id="16" idx="0"/>
          </p:cNvCxnSpPr>
          <p:nvPr/>
        </p:nvCxnSpPr>
        <p:spPr>
          <a:xfrm rot="5400000">
            <a:off x="4324634" y="1232248"/>
            <a:ext cx="830478" cy="203647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79"/>
          <p:cNvCxnSpPr>
            <a:stCxn id="14" idx="2"/>
            <a:endCxn id="17" idx="0"/>
          </p:cNvCxnSpPr>
          <p:nvPr/>
        </p:nvCxnSpPr>
        <p:spPr>
          <a:xfrm rot="16200000" flipH="1">
            <a:off x="6406457" y="1186903"/>
            <a:ext cx="830478" cy="212716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流程图: 过程 85"/>
          <p:cNvSpPr/>
          <p:nvPr/>
        </p:nvSpPr>
        <p:spPr>
          <a:xfrm>
            <a:off x="1925031" y="2478111"/>
            <a:ext cx="3636343" cy="3611880"/>
          </a:xfrm>
          <a:prstGeom prst="flowChartProcess">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PA_文本框 24" descr="e7d195523061f1c07f83f732a5522b9b3ebe164d7250580aEF66DE1A1ABCD1416532D3433F8BE1C4DD26AF8C595CA3B8FBFFDC471B28313D41FC0B29AEB12651AEAC05881CD0265D4CB30185DEC2EB287A3DCBE2E99F13933C1E803DDF331C0150FEA0675F290631D1EDC3C927CD0AA74DD8F417A5B73495B4C9A5AA47CFEB588A1D25B820586C98"/>
          <p:cNvSpPr txBox="1"/>
          <p:nvPr>
            <p:custDataLst>
              <p:tags r:id="rId1"/>
            </p:custDataLst>
          </p:nvPr>
        </p:nvSpPr>
        <p:spPr>
          <a:xfrm>
            <a:off x="0" y="290858"/>
            <a:ext cx="2646974" cy="652486"/>
          </a:xfrm>
          <a:prstGeom prst="rect">
            <a:avLst/>
          </a:prstGeom>
          <a:noFill/>
        </p:spPr>
        <p:txBody>
          <a:bodyPr wrap="square" rtlCol="0">
            <a:spAutoFit/>
          </a:bodyPr>
          <a:lstStyle>
            <a:defPPr>
              <a:defRPr lang="zh-CN"/>
            </a:defPPr>
            <a:lvl1pPr algn="ctr">
              <a:lnSpc>
                <a:spcPct val="130000"/>
              </a:lnSpc>
              <a:defRPr sz="5400">
                <a:solidFill>
                  <a:srgbClr val="255580"/>
                </a:solidFill>
                <a:latin typeface="迷你简菱心" panose="02010609000101010101" pitchFamily="49" charset="-122"/>
                <a:ea typeface="迷你简菱心" panose="02010609000101010101" pitchFamily="49" charset="-122"/>
              </a:defRPr>
            </a:lvl1pPr>
          </a:lstStyle>
          <a:p>
            <a:r>
              <a:rPr lang="zh-CN" altLang="en-US" sz="2800" dirty="0" smtClean="0">
                <a:solidFill>
                  <a:srgbClr val="3B5F80"/>
                </a:solidFill>
              </a:rPr>
              <a:t>研究背景</a:t>
            </a:r>
            <a:endParaRPr lang="zh-CN" altLang="en-US" sz="2800" dirty="0">
              <a:solidFill>
                <a:srgbClr val="3B5F80"/>
              </a:solidFill>
            </a:endParaRPr>
          </a:p>
        </p:txBody>
      </p:sp>
    </p:spTree>
    <p:extLst>
      <p:ext uri="{BB962C8B-B14F-4D97-AF65-F5344CB8AC3E}">
        <p14:creationId xmlns:p14="http://schemas.microsoft.com/office/powerpoint/2010/main" val="274697597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1000"/>
                                        <p:tgtEl>
                                          <p:spTgt spid="87"/>
                                        </p:tgtEl>
                                      </p:cBhvr>
                                    </p:animEffect>
                                    <p:anim calcmode="lin" valueType="num">
                                      <p:cBhvr>
                                        <p:cTn id="8" dur="1000" fill="hold"/>
                                        <p:tgtEl>
                                          <p:spTgt spid="87"/>
                                        </p:tgtEl>
                                        <p:attrNameLst>
                                          <p:attrName>ppt_x</p:attrName>
                                        </p:attrNameLst>
                                      </p:cBhvr>
                                      <p:tavLst>
                                        <p:tav tm="0">
                                          <p:val>
                                            <p:strVal val="#ppt_x"/>
                                          </p:val>
                                        </p:tav>
                                        <p:tav tm="100000">
                                          <p:val>
                                            <p:strVal val="#ppt_x"/>
                                          </p:val>
                                        </p:tav>
                                      </p:tavLst>
                                    </p:anim>
                                    <p:anim calcmode="lin" valueType="num">
                                      <p:cBhvr>
                                        <p:cTn id="9" dur="1000" fill="hold"/>
                                        <p:tgtEl>
                                          <p:spTgt spid="8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251063" y="1049176"/>
            <a:ext cx="7207077" cy="923330"/>
          </a:xfrm>
          <a:prstGeom prst="rect">
            <a:avLst/>
          </a:prstGeom>
        </p:spPr>
        <p:txBody>
          <a:bodyPr wrap="square">
            <a:spAutoFit/>
          </a:bodyPr>
          <a:lstStyle/>
          <a:p>
            <a:r>
              <a:rPr lang="zh-CN" altLang="en-US" dirty="0" smtClean="0">
                <a:solidFill>
                  <a:srgbClr val="000000"/>
                </a:solidFill>
                <a:latin typeface="Verdana" panose="020B0604030504040204" pitchFamily="34" charset="0"/>
              </a:rPr>
              <a:t>假设有</a:t>
            </a:r>
            <a:r>
              <a:rPr lang="en-US" altLang="zh-CN" dirty="0" smtClean="0">
                <a:solidFill>
                  <a:srgbClr val="000000"/>
                </a:solidFill>
                <a:latin typeface="Verdana" panose="020B0604030504040204" pitchFamily="34" charset="0"/>
              </a:rPr>
              <a:t>n</a:t>
            </a:r>
            <a:r>
              <a:rPr lang="zh-CN" altLang="en-US" dirty="0" smtClean="0">
                <a:solidFill>
                  <a:srgbClr val="000000"/>
                </a:solidFill>
                <a:latin typeface="Verdana" panose="020B0604030504040204" pitchFamily="34" charset="0"/>
              </a:rPr>
              <a:t>个专家（传感器）对未知目标进行评估，并得到</a:t>
            </a:r>
            <a:r>
              <a:rPr lang="en-US" altLang="zh-CN" dirty="0" smtClean="0">
                <a:solidFill>
                  <a:srgbClr val="000000"/>
                </a:solidFill>
                <a:latin typeface="Verdana" panose="020B0604030504040204" pitchFamily="34" charset="0"/>
              </a:rPr>
              <a:t>n</a:t>
            </a:r>
            <a:r>
              <a:rPr lang="zh-CN" altLang="en-US" dirty="0" smtClean="0">
                <a:solidFill>
                  <a:srgbClr val="000000"/>
                </a:solidFill>
                <a:latin typeface="Verdana" panose="020B0604030504040204" pitchFamily="34" charset="0"/>
              </a:rPr>
              <a:t>份对事实的支持度（证据）。</a:t>
            </a:r>
            <a:r>
              <a:rPr lang="zh-CN" altLang="en-US" dirty="0">
                <a:solidFill>
                  <a:srgbClr val="000000"/>
                </a:solidFill>
                <a:latin typeface="Verdana" panose="020B0604030504040204" pitchFamily="34" charset="0"/>
              </a:rPr>
              <a:t>设事件空间</a:t>
            </a:r>
            <a:r>
              <a:rPr lang="en-US" altLang="zh-CN" dirty="0">
                <a:solidFill>
                  <a:srgbClr val="000000"/>
                </a:solidFill>
                <a:latin typeface="Verdana" panose="020B0604030504040204" pitchFamily="34" charset="0"/>
              </a:rPr>
              <a:t>X={A,B,C...}</a:t>
            </a:r>
            <a:r>
              <a:rPr lang="zh-CN" altLang="en-US" dirty="0">
                <a:solidFill>
                  <a:srgbClr val="000000"/>
                </a:solidFill>
                <a:latin typeface="Verdana" panose="020B0604030504040204" pitchFamily="34" charset="0"/>
              </a:rPr>
              <a:t>为</a:t>
            </a:r>
            <a:r>
              <a:rPr lang="en-US" altLang="zh-CN" dirty="0">
                <a:solidFill>
                  <a:srgbClr val="000000"/>
                </a:solidFill>
                <a:latin typeface="Verdana" panose="020B0604030504040204" pitchFamily="34" charset="0"/>
              </a:rPr>
              <a:t>n</a:t>
            </a:r>
            <a:r>
              <a:rPr lang="zh-CN" altLang="en-US" dirty="0">
                <a:solidFill>
                  <a:srgbClr val="000000"/>
                </a:solidFill>
                <a:latin typeface="Verdana" panose="020B0604030504040204" pitchFamily="34" charset="0"/>
              </a:rPr>
              <a:t>个互斥的穷举目标</a:t>
            </a:r>
            <a:endParaRPr lang="zh-CN" altLang="en-US" dirty="0"/>
          </a:p>
          <a:p>
            <a:endParaRPr lang="zh-CN" altLang="en-US" dirty="0"/>
          </a:p>
        </p:txBody>
      </p:sp>
      <p:grpSp>
        <p:nvGrpSpPr>
          <p:cNvPr id="10" name="组合 9"/>
          <p:cNvGrpSpPr/>
          <p:nvPr/>
        </p:nvGrpSpPr>
        <p:grpSpPr>
          <a:xfrm>
            <a:off x="4445821" y="2083927"/>
            <a:ext cx="1011115" cy="692248"/>
            <a:chOff x="6115587" y="5319345"/>
            <a:chExt cx="1011115" cy="692248"/>
          </a:xfrm>
        </p:grpSpPr>
        <p:sp>
          <p:nvSpPr>
            <p:cNvPr id="11" name="矩形 10"/>
            <p:cNvSpPr/>
            <p:nvPr/>
          </p:nvSpPr>
          <p:spPr>
            <a:xfrm>
              <a:off x="6115587" y="5319345"/>
              <a:ext cx="1011115" cy="692248"/>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6266571" y="5492837"/>
              <a:ext cx="172720" cy="1631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6534795" y="5492837"/>
              <a:ext cx="172720" cy="1631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6803019" y="5492837"/>
              <a:ext cx="172720" cy="1631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6278763" y="5752215"/>
              <a:ext cx="172720" cy="1631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6534795" y="5752215"/>
              <a:ext cx="172720" cy="1631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6810640" y="5752215"/>
              <a:ext cx="172720" cy="1631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5828386" y="2083927"/>
            <a:ext cx="1011115" cy="692248"/>
            <a:chOff x="1926838" y="959477"/>
            <a:chExt cx="1011115" cy="692248"/>
          </a:xfrm>
        </p:grpSpPr>
        <p:sp>
          <p:nvSpPr>
            <p:cNvPr id="19" name="矩形 18"/>
            <p:cNvSpPr/>
            <p:nvPr/>
          </p:nvSpPr>
          <p:spPr>
            <a:xfrm>
              <a:off x="1926838" y="959477"/>
              <a:ext cx="1011115" cy="692248"/>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2169145" y="1096684"/>
              <a:ext cx="172720" cy="1631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2454132" y="1096684"/>
              <a:ext cx="172720" cy="1631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2195052" y="1356062"/>
              <a:ext cx="172720" cy="1631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2457182" y="1356062"/>
              <a:ext cx="172720" cy="1631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5850122" y="3362134"/>
            <a:ext cx="1011115" cy="692248"/>
            <a:chOff x="6115587" y="5319345"/>
            <a:chExt cx="1011115" cy="692248"/>
          </a:xfrm>
        </p:grpSpPr>
        <p:sp>
          <p:nvSpPr>
            <p:cNvPr id="25" name="矩形 24"/>
            <p:cNvSpPr/>
            <p:nvPr/>
          </p:nvSpPr>
          <p:spPr>
            <a:xfrm>
              <a:off x="6115587" y="5319345"/>
              <a:ext cx="1011115" cy="692248"/>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6266571" y="5492837"/>
              <a:ext cx="172720" cy="1631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6534795" y="5492837"/>
              <a:ext cx="172720" cy="1631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6803019" y="5492837"/>
              <a:ext cx="172720" cy="1631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6278763" y="5752215"/>
              <a:ext cx="172720" cy="1631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6534795" y="5752215"/>
              <a:ext cx="172720" cy="1631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6810640" y="5752215"/>
              <a:ext cx="172720" cy="1631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 name="组合 31"/>
          <p:cNvGrpSpPr/>
          <p:nvPr/>
        </p:nvGrpSpPr>
        <p:grpSpPr>
          <a:xfrm>
            <a:off x="4419604" y="3362725"/>
            <a:ext cx="1011115" cy="692248"/>
            <a:chOff x="1926838" y="959477"/>
            <a:chExt cx="1011115" cy="692248"/>
          </a:xfrm>
        </p:grpSpPr>
        <p:sp>
          <p:nvSpPr>
            <p:cNvPr id="33" name="矩形 32"/>
            <p:cNvSpPr/>
            <p:nvPr/>
          </p:nvSpPr>
          <p:spPr>
            <a:xfrm>
              <a:off x="1926838" y="959477"/>
              <a:ext cx="1011115" cy="692248"/>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2169145" y="1096684"/>
              <a:ext cx="172720" cy="1631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454132" y="1096684"/>
              <a:ext cx="172720" cy="1631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2195052" y="1356062"/>
              <a:ext cx="172720" cy="1631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2457182" y="1356062"/>
              <a:ext cx="172720" cy="1631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文本框 37"/>
          <p:cNvSpPr txBox="1"/>
          <p:nvPr/>
        </p:nvSpPr>
        <p:spPr>
          <a:xfrm>
            <a:off x="4419604" y="2785912"/>
            <a:ext cx="1382565" cy="372410"/>
          </a:xfrm>
          <a:prstGeom prst="rect">
            <a:avLst/>
          </a:prstGeom>
          <a:noFill/>
        </p:spPr>
        <p:txBody>
          <a:bodyPr wrap="square" rtlCol="0">
            <a:spAutoFit/>
          </a:bodyPr>
          <a:lstStyle/>
          <a:p>
            <a:pPr>
              <a:lnSpc>
                <a:spcPct val="130000"/>
              </a:lnSpc>
            </a:pPr>
            <a:r>
              <a:rPr lang="en-US" altLang="zh-CN" sz="1400" dirty="0" smtClean="0">
                <a:latin typeface="Arial" panose="020B0604020202090204" pitchFamily="34" charset="0"/>
                <a:ea typeface="微软雅黑" panose="020B0503020204020204" pitchFamily="34" charset="-122"/>
              </a:rPr>
              <a:t>p1</a:t>
            </a:r>
            <a:r>
              <a:rPr lang="en-US" altLang="zh-CN" sz="1400" dirty="0" smtClean="0">
                <a:latin typeface="Arial" panose="020B0604020202090204" pitchFamily="34" charset="0"/>
                <a:ea typeface="微软雅黑" panose="020B0503020204020204" pitchFamily="34" charset="-122"/>
              </a:rPr>
              <a:t>(red)=0.6</a:t>
            </a:r>
            <a:endParaRPr lang="zh-CN" altLang="en-US" sz="1400" dirty="0" smtClean="0">
              <a:latin typeface="Arial" panose="020B0604020202090204" pitchFamily="34" charset="0"/>
              <a:ea typeface="微软雅黑" panose="020B0503020204020204" pitchFamily="34" charset="-122"/>
            </a:endParaRPr>
          </a:p>
        </p:txBody>
      </p:sp>
      <p:sp>
        <p:nvSpPr>
          <p:cNvPr id="39" name="文本框 38"/>
          <p:cNvSpPr txBox="1"/>
          <p:nvPr/>
        </p:nvSpPr>
        <p:spPr>
          <a:xfrm>
            <a:off x="5664396" y="2777507"/>
            <a:ext cx="1382565" cy="343235"/>
          </a:xfrm>
          <a:prstGeom prst="rect">
            <a:avLst/>
          </a:prstGeom>
          <a:noFill/>
        </p:spPr>
        <p:txBody>
          <a:bodyPr wrap="square" rtlCol="0">
            <a:spAutoFit/>
          </a:bodyPr>
          <a:lstStyle/>
          <a:p>
            <a:pPr>
              <a:lnSpc>
                <a:spcPct val="130000"/>
              </a:lnSpc>
            </a:pPr>
            <a:r>
              <a:rPr lang="en-US" altLang="zh-CN" sz="1400" dirty="0" smtClean="0">
                <a:latin typeface="Arial" panose="020B0604020202090204" pitchFamily="34" charset="0"/>
                <a:ea typeface="微软雅黑" panose="020B0503020204020204" pitchFamily="34" charset="-122"/>
              </a:rPr>
              <a:t>p1</a:t>
            </a:r>
            <a:r>
              <a:rPr lang="en-US" altLang="zh-CN" sz="1400" dirty="0" smtClean="0">
                <a:latin typeface="Arial" panose="020B0604020202090204" pitchFamily="34" charset="0"/>
                <a:ea typeface="微软雅黑" panose="020B0503020204020204" pitchFamily="34" charset="-122"/>
              </a:rPr>
              <a:t>(green)=0.4</a:t>
            </a:r>
            <a:endParaRPr lang="zh-CN" altLang="en-US" sz="1400" dirty="0" smtClean="0">
              <a:latin typeface="Arial" panose="020B0604020202090204" pitchFamily="34" charset="0"/>
              <a:ea typeface="微软雅黑" panose="020B0503020204020204" pitchFamily="34" charset="-122"/>
            </a:endParaRPr>
          </a:p>
        </p:txBody>
      </p:sp>
      <p:sp>
        <p:nvSpPr>
          <p:cNvPr id="40" name="文本框 39"/>
          <p:cNvSpPr txBox="1"/>
          <p:nvPr/>
        </p:nvSpPr>
        <p:spPr>
          <a:xfrm>
            <a:off x="4341975" y="4087855"/>
            <a:ext cx="1382565" cy="343235"/>
          </a:xfrm>
          <a:prstGeom prst="rect">
            <a:avLst/>
          </a:prstGeom>
          <a:noFill/>
        </p:spPr>
        <p:txBody>
          <a:bodyPr wrap="square" rtlCol="0">
            <a:spAutoFit/>
          </a:bodyPr>
          <a:lstStyle/>
          <a:p>
            <a:pPr>
              <a:lnSpc>
                <a:spcPct val="130000"/>
              </a:lnSpc>
            </a:pPr>
            <a:r>
              <a:rPr lang="en-US" altLang="zh-CN" sz="1400" dirty="0" smtClean="0">
                <a:latin typeface="Arial" panose="020B0604020202090204" pitchFamily="34" charset="0"/>
                <a:ea typeface="微软雅黑" panose="020B0503020204020204" pitchFamily="34" charset="-122"/>
              </a:rPr>
              <a:t>p2</a:t>
            </a:r>
            <a:r>
              <a:rPr lang="en-US" altLang="zh-CN" sz="1400" dirty="0" smtClean="0">
                <a:latin typeface="Arial" panose="020B0604020202090204" pitchFamily="34" charset="0"/>
                <a:ea typeface="微软雅黑" panose="020B0503020204020204" pitchFamily="34" charset="-122"/>
              </a:rPr>
              <a:t>(red)=0.4</a:t>
            </a:r>
            <a:endParaRPr lang="zh-CN" altLang="en-US" sz="1400" dirty="0" smtClean="0">
              <a:latin typeface="Arial" panose="020B0604020202090204" pitchFamily="34" charset="0"/>
              <a:ea typeface="微软雅黑" panose="020B0503020204020204" pitchFamily="34" charset="-122"/>
            </a:endParaRPr>
          </a:p>
        </p:txBody>
      </p:sp>
      <p:sp>
        <p:nvSpPr>
          <p:cNvPr id="41" name="文本框 40"/>
          <p:cNvSpPr txBox="1"/>
          <p:nvPr/>
        </p:nvSpPr>
        <p:spPr>
          <a:xfrm>
            <a:off x="5642660" y="4060564"/>
            <a:ext cx="1382565" cy="343235"/>
          </a:xfrm>
          <a:prstGeom prst="rect">
            <a:avLst/>
          </a:prstGeom>
          <a:noFill/>
        </p:spPr>
        <p:txBody>
          <a:bodyPr wrap="square" rtlCol="0">
            <a:spAutoFit/>
          </a:bodyPr>
          <a:lstStyle/>
          <a:p>
            <a:pPr>
              <a:lnSpc>
                <a:spcPct val="130000"/>
              </a:lnSpc>
            </a:pPr>
            <a:r>
              <a:rPr lang="en-US" altLang="zh-CN" sz="1400" dirty="0" smtClean="0">
                <a:latin typeface="Arial" panose="020B0604020202090204" pitchFamily="34" charset="0"/>
                <a:ea typeface="微软雅黑" panose="020B0503020204020204" pitchFamily="34" charset="-122"/>
              </a:rPr>
              <a:t>p2</a:t>
            </a:r>
            <a:r>
              <a:rPr lang="en-US" altLang="zh-CN" sz="1400" dirty="0" smtClean="0">
                <a:latin typeface="Arial" panose="020B0604020202090204" pitchFamily="34" charset="0"/>
                <a:ea typeface="微软雅黑" panose="020B0503020204020204" pitchFamily="34" charset="-122"/>
              </a:rPr>
              <a:t>(green)=0.6</a:t>
            </a:r>
            <a:endParaRPr lang="zh-CN" altLang="en-US" sz="1400" dirty="0" smtClean="0">
              <a:latin typeface="Arial" panose="020B0604020202090204" pitchFamily="34" charset="0"/>
              <a:ea typeface="微软雅黑" panose="020B0503020204020204" pitchFamily="34" charset="-122"/>
            </a:endParaRPr>
          </a:p>
        </p:txBody>
      </p:sp>
      <p:sp>
        <p:nvSpPr>
          <p:cNvPr id="44" name="下箭头 43"/>
          <p:cNvSpPr/>
          <p:nvPr/>
        </p:nvSpPr>
        <p:spPr>
          <a:xfrm>
            <a:off x="5456936" y="4682265"/>
            <a:ext cx="567159" cy="548717"/>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a:off x="5802169" y="5166213"/>
            <a:ext cx="1382565" cy="343235"/>
          </a:xfrm>
          <a:prstGeom prst="rect">
            <a:avLst/>
          </a:prstGeom>
          <a:noFill/>
        </p:spPr>
        <p:txBody>
          <a:bodyPr wrap="square" rtlCol="0">
            <a:spAutoFit/>
          </a:bodyPr>
          <a:lstStyle/>
          <a:p>
            <a:pPr>
              <a:lnSpc>
                <a:spcPct val="130000"/>
              </a:lnSpc>
            </a:pPr>
            <a:r>
              <a:rPr lang="en-US" altLang="zh-CN" sz="1400" dirty="0" smtClean="0">
                <a:latin typeface="Arial" panose="020B0604020202090204" pitchFamily="34" charset="0"/>
                <a:ea typeface="微软雅黑" panose="020B0503020204020204" pitchFamily="34" charset="-122"/>
              </a:rPr>
              <a:t>p</a:t>
            </a:r>
            <a:r>
              <a:rPr lang="en-US" altLang="zh-CN" sz="1400" dirty="0" smtClean="0">
                <a:latin typeface="Arial" panose="020B0604020202090204" pitchFamily="34" charset="0"/>
                <a:ea typeface="微软雅黑" panose="020B0503020204020204" pitchFamily="34" charset="-122"/>
              </a:rPr>
              <a:t>(red)=0.5</a:t>
            </a:r>
            <a:endParaRPr lang="zh-CN" altLang="en-US" sz="1400" dirty="0" smtClean="0">
              <a:latin typeface="Arial" panose="020B0604020202090204" pitchFamily="34" charset="0"/>
              <a:ea typeface="微软雅黑" panose="020B0503020204020204" pitchFamily="34" charset="-122"/>
            </a:endParaRPr>
          </a:p>
        </p:txBody>
      </p:sp>
      <p:sp>
        <p:nvSpPr>
          <p:cNvPr id="46" name="文本框 45"/>
          <p:cNvSpPr txBox="1"/>
          <p:nvPr/>
        </p:nvSpPr>
        <p:spPr>
          <a:xfrm>
            <a:off x="4528330" y="5147127"/>
            <a:ext cx="1382565" cy="372410"/>
          </a:xfrm>
          <a:prstGeom prst="rect">
            <a:avLst/>
          </a:prstGeom>
          <a:noFill/>
        </p:spPr>
        <p:txBody>
          <a:bodyPr wrap="square" rtlCol="0">
            <a:spAutoFit/>
          </a:bodyPr>
          <a:lstStyle/>
          <a:p>
            <a:pPr>
              <a:lnSpc>
                <a:spcPct val="130000"/>
              </a:lnSpc>
            </a:pPr>
            <a:r>
              <a:rPr lang="en-US" altLang="zh-CN" sz="1400" dirty="0" smtClean="0">
                <a:latin typeface="Arial" panose="020B0604020202090204" pitchFamily="34" charset="0"/>
                <a:ea typeface="微软雅黑" panose="020B0503020204020204" pitchFamily="34" charset="-122"/>
              </a:rPr>
              <a:t>p</a:t>
            </a:r>
            <a:r>
              <a:rPr lang="en-US" altLang="zh-CN" sz="1400" dirty="0" smtClean="0">
                <a:latin typeface="Arial" panose="020B0604020202090204" pitchFamily="34" charset="0"/>
                <a:ea typeface="微软雅黑" panose="020B0503020204020204" pitchFamily="34" charset="-122"/>
              </a:rPr>
              <a:t>(green)=0.5</a:t>
            </a:r>
            <a:endParaRPr lang="zh-CN" altLang="en-US" sz="1400" dirty="0" smtClean="0">
              <a:latin typeface="Arial" panose="020B0604020202090204" pitchFamily="34" charset="0"/>
              <a:ea typeface="微软雅黑" panose="020B0503020204020204" pitchFamily="34" charset="-122"/>
            </a:endParaRPr>
          </a:p>
        </p:txBody>
      </p:sp>
    </p:spTree>
    <p:extLst>
      <p:ext uri="{BB962C8B-B14F-4D97-AF65-F5344CB8AC3E}">
        <p14:creationId xmlns:p14="http://schemas.microsoft.com/office/powerpoint/2010/main" val="2247051308"/>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p:cNvSpPr txBox="1"/>
          <p:nvPr/>
        </p:nvSpPr>
        <p:spPr>
          <a:xfrm>
            <a:off x="4211981" y="3038926"/>
            <a:ext cx="1382565" cy="343235"/>
          </a:xfrm>
          <a:prstGeom prst="rect">
            <a:avLst/>
          </a:prstGeom>
          <a:noFill/>
        </p:spPr>
        <p:txBody>
          <a:bodyPr wrap="square" rtlCol="0">
            <a:spAutoFit/>
          </a:bodyPr>
          <a:lstStyle/>
          <a:p>
            <a:pPr>
              <a:lnSpc>
                <a:spcPct val="130000"/>
              </a:lnSpc>
            </a:pPr>
            <a:r>
              <a:rPr lang="en-US" altLang="zh-CN" sz="1400" dirty="0" smtClean="0">
                <a:latin typeface="Arial" panose="020B0604020202090204" pitchFamily="34" charset="0"/>
                <a:ea typeface="微软雅黑" panose="020B0503020204020204" pitchFamily="34" charset="-122"/>
              </a:rPr>
              <a:t>p1</a:t>
            </a:r>
            <a:r>
              <a:rPr lang="en-US" altLang="zh-CN" sz="1400" dirty="0" smtClean="0">
                <a:latin typeface="Arial" panose="020B0604020202090204" pitchFamily="34" charset="0"/>
                <a:ea typeface="微软雅黑" panose="020B0503020204020204" pitchFamily="34" charset="-122"/>
              </a:rPr>
              <a:t>(red)=?</a:t>
            </a:r>
            <a:endParaRPr lang="zh-CN" altLang="en-US" sz="1400" dirty="0" smtClean="0">
              <a:latin typeface="Arial" panose="020B0604020202090204" pitchFamily="34" charset="0"/>
              <a:ea typeface="微软雅黑" panose="020B0503020204020204" pitchFamily="34" charset="-122"/>
            </a:endParaRPr>
          </a:p>
        </p:txBody>
      </p:sp>
      <p:pic>
        <p:nvPicPr>
          <p:cNvPr id="9" name="图片 8"/>
          <p:cNvPicPr>
            <a:picLocks noChangeAspect="1"/>
          </p:cNvPicPr>
          <p:nvPr/>
        </p:nvPicPr>
        <p:blipFill>
          <a:blip r:embed="rId3"/>
          <a:stretch>
            <a:fillRect/>
          </a:stretch>
        </p:blipFill>
        <p:spPr>
          <a:xfrm>
            <a:off x="3861114" y="1088448"/>
            <a:ext cx="3787512" cy="1980458"/>
          </a:xfrm>
          <a:prstGeom prst="rect">
            <a:avLst/>
          </a:prstGeom>
        </p:spPr>
      </p:pic>
      <p:sp>
        <p:nvSpPr>
          <p:cNvPr id="61" name="文本框 60"/>
          <p:cNvSpPr txBox="1"/>
          <p:nvPr/>
        </p:nvSpPr>
        <p:spPr>
          <a:xfrm>
            <a:off x="6191556" y="3001130"/>
            <a:ext cx="1857298" cy="343235"/>
          </a:xfrm>
          <a:prstGeom prst="rect">
            <a:avLst/>
          </a:prstGeom>
          <a:noFill/>
        </p:spPr>
        <p:txBody>
          <a:bodyPr wrap="square" rtlCol="0">
            <a:spAutoFit/>
          </a:bodyPr>
          <a:lstStyle/>
          <a:p>
            <a:pPr>
              <a:lnSpc>
                <a:spcPct val="130000"/>
              </a:lnSpc>
            </a:pPr>
            <a:r>
              <a:rPr lang="en-US" altLang="zh-CN" sz="1400" dirty="0" smtClean="0">
                <a:latin typeface="Arial" panose="020B0604020202090204" pitchFamily="34" charset="0"/>
                <a:ea typeface="微软雅黑" panose="020B0503020204020204" pitchFamily="34" charset="-122"/>
              </a:rPr>
              <a:t>p1</a:t>
            </a:r>
            <a:r>
              <a:rPr lang="en-US" altLang="zh-CN" sz="1400" dirty="0" smtClean="0">
                <a:latin typeface="Arial" panose="020B0604020202090204" pitchFamily="34" charset="0"/>
                <a:ea typeface="微软雅黑" panose="020B0503020204020204" pitchFamily="34" charset="-122"/>
              </a:rPr>
              <a:t>(?)=?</a:t>
            </a:r>
            <a:endParaRPr lang="zh-CN" altLang="en-US" sz="1400" dirty="0" smtClean="0">
              <a:latin typeface="Arial" panose="020B0604020202090204" pitchFamily="34" charset="0"/>
              <a:ea typeface="微软雅黑" panose="020B0503020204020204" pitchFamily="34" charset="-122"/>
            </a:endParaRPr>
          </a:p>
        </p:txBody>
      </p:sp>
      <p:grpSp>
        <p:nvGrpSpPr>
          <p:cNvPr id="71" name="组合 70"/>
          <p:cNvGrpSpPr/>
          <p:nvPr/>
        </p:nvGrpSpPr>
        <p:grpSpPr>
          <a:xfrm>
            <a:off x="5846694" y="3438625"/>
            <a:ext cx="1647869" cy="1405413"/>
            <a:chOff x="6115587" y="5319345"/>
            <a:chExt cx="1011115" cy="692248"/>
          </a:xfrm>
        </p:grpSpPr>
        <p:sp>
          <p:nvSpPr>
            <p:cNvPr id="72" name="矩形 71"/>
            <p:cNvSpPr/>
            <p:nvPr/>
          </p:nvSpPr>
          <p:spPr>
            <a:xfrm>
              <a:off x="6115587" y="5319345"/>
              <a:ext cx="1011115" cy="692248"/>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6266571" y="5492837"/>
              <a:ext cx="172720" cy="1631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6534795" y="5492837"/>
              <a:ext cx="172720" cy="1631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a:off x="6803019" y="5492837"/>
              <a:ext cx="172720" cy="1631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6278763" y="5752215"/>
              <a:ext cx="172720" cy="1631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a:off x="6534795" y="5752215"/>
              <a:ext cx="172720" cy="1631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6810640" y="5752215"/>
              <a:ext cx="172720" cy="1631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9" name="组合 78"/>
          <p:cNvGrpSpPr/>
          <p:nvPr/>
        </p:nvGrpSpPr>
        <p:grpSpPr>
          <a:xfrm>
            <a:off x="3951263" y="3438626"/>
            <a:ext cx="1643283" cy="1405413"/>
            <a:chOff x="1926838" y="959477"/>
            <a:chExt cx="1011115" cy="692248"/>
          </a:xfrm>
        </p:grpSpPr>
        <p:sp>
          <p:nvSpPr>
            <p:cNvPr id="80" name="矩形 79"/>
            <p:cNvSpPr/>
            <p:nvPr/>
          </p:nvSpPr>
          <p:spPr>
            <a:xfrm>
              <a:off x="1926838" y="959477"/>
              <a:ext cx="1011115" cy="692248"/>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a:off x="2169145" y="1096684"/>
              <a:ext cx="172720" cy="1631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a:off x="2454132" y="1096684"/>
              <a:ext cx="172720" cy="1631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a:off x="2195052" y="1356062"/>
              <a:ext cx="172720" cy="1631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a:off x="2457182" y="1356062"/>
              <a:ext cx="172720" cy="1631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0" name="文本框 89"/>
          <p:cNvSpPr txBox="1"/>
          <p:nvPr/>
        </p:nvSpPr>
        <p:spPr>
          <a:xfrm>
            <a:off x="4257302" y="4898609"/>
            <a:ext cx="1382565" cy="343235"/>
          </a:xfrm>
          <a:prstGeom prst="rect">
            <a:avLst/>
          </a:prstGeom>
          <a:noFill/>
        </p:spPr>
        <p:txBody>
          <a:bodyPr wrap="square" rtlCol="0">
            <a:spAutoFit/>
          </a:bodyPr>
          <a:lstStyle/>
          <a:p>
            <a:pPr>
              <a:lnSpc>
                <a:spcPct val="130000"/>
              </a:lnSpc>
            </a:pPr>
            <a:r>
              <a:rPr lang="en-US" altLang="zh-CN" sz="1400" dirty="0" smtClean="0">
                <a:latin typeface="Arial" panose="020B0604020202090204" pitchFamily="34" charset="0"/>
                <a:ea typeface="微软雅黑" panose="020B0503020204020204" pitchFamily="34" charset="-122"/>
              </a:rPr>
              <a:t>p2</a:t>
            </a:r>
            <a:r>
              <a:rPr lang="en-US" altLang="zh-CN" sz="1400" dirty="0" smtClean="0">
                <a:latin typeface="Arial" panose="020B0604020202090204" pitchFamily="34" charset="0"/>
                <a:ea typeface="微软雅黑" panose="020B0503020204020204" pitchFamily="34" charset="-122"/>
              </a:rPr>
              <a:t>(red)=0.4</a:t>
            </a:r>
            <a:endParaRPr lang="zh-CN" altLang="en-US" sz="1400" dirty="0" smtClean="0">
              <a:latin typeface="Arial" panose="020B0604020202090204" pitchFamily="34" charset="0"/>
              <a:ea typeface="微软雅黑" panose="020B0503020204020204" pitchFamily="34" charset="-122"/>
            </a:endParaRPr>
          </a:p>
        </p:txBody>
      </p:sp>
      <p:sp>
        <p:nvSpPr>
          <p:cNvPr id="91" name="文本框 90"/>
          <p:cNvSpPr txBox="1"/>
          <p:nvPr/>
        </p:nvSpPr>
        <p:spPr>
          <a:xfrm>
            <a:off x="5979345" y="4861775"/>
            <a:ext cx="1382565" cy="343235"/>
          </a:xfrm>
          <a:prstGeom prst="rect">
            <a:avLst/>
          </a:prstGeom>
          <a:noFill/>
        </p:spPr>
        <p:txBody>
          <a:bodyPr wrap="square" rtlCol="0">
            <a:spAutoFit/>
          </a:bodyPr>
          <a:lstStyle/>
          <a:p>
            <a:pPr>
              <a:lnSpc>
                <a:spcPct val="130000"/>
              </a:lnSpc>
            </a:pPr>
            <a:r>
              <a:rPr lang="en-US" altLang="zh-CN" sz="1400" dirty="0" smtClean="0">
                <a:latin typeface="Arial" panose="020B0604020202090204" pitchFamily="34" charset="0"/>
                <a:ea typeface="微软雅黑" panose="020B0503020204020204" pitchFamily="34" charset="-122"/>
              </a:rPr>
              <a:t>p2</a:t>
            </a:r>
            <a:r>
              <a:rPr lang="en-US" altLang="zh-CN" sz="1400" dirty="0" smtClean="0">
                <a:latin typeface="Arial" panose="020B0604020202090204" pitchFamily="34" charset="0"/>
                <a:ea typeface="微软雅黑" panose="020B0503020204020204" pitchFamily="34" charset="-122"/>
              </a:rPr>
              <a:t>(green)=0.6</a:t>
            </a:r>
            <a:endParaRPr lang="zh-CN" altLang="en-US" sz="1400" dirty="0" smtClean="0">
              <a:latin typeface="Arial" panose="020B0604020202090204" pitchFamily="34" charset="0"/>
              <a:ea typeface="微软雅黑" panose="020B0503020204020204" pitchFamily="34" charset="-122"/>
            </a:endParaRPr>
          </a:p>
        </p:txBody>
      </p:sp>
    </p:spTree>
    <p:extLst>
      <p:ext uri="{BB962C8B-B14F-4D97-AF65-F5344CB8AC3E}">
        <p14:creationId xmlns:p14="http://schemas.microsoft.com/office/powerpoint/2010/main" val="3615358726"/>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流程图: 过程 13"/>
          <p:cNvSpPr/>
          <p:nvPr/>
        </p:nvSpPr>
        <p:spPr>
          <a:xfrm>
            <a:off x="4215709" y="1316492"/>
            <a:ext cx="3084806" cy="518756"/>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基于数据融合的决策方法</a:t>
            </a:r>
            <a:endParaRPr lang="zh-CN" altLang="en-US" dirty="0">
              <a:solidFill>
                <a:schemeClr val="tx1"/>
              </a:solidFill>
            </a:endParaRPr>
          </a:p>
        </p:txBody>
      </p:sp>
      <p:sp>
        <p:nvSpPr>
          <p:cNvPr id="16" name="流程图: 过程 15"/>
          <p:cNvSpPr/>
          <p:nvPr/>
        </p:nvSpPr>
        <p:spPr>
          <a:xfrm>
            <a:off x="2481084" y="2665726"/>
            <a:ext cx="2481098" cy="518756"/>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基于贝叶斯概率论</a:t>
            </a:r>
            <a:endParaRPr lang="zh-CN" altLang="en-US" dirty="0">
              <a:solidFill>
                <a:schemeClr val="tx1"/>
              </a:solidFill>
            </a:endParaRPr>
          </a:p>
        </p:txBody>
      </p:sp>
      <p:sp>
        <p:nvSpPr>
          <p:cNvPr id="17" name="流程图: 过程 16"/>
          <p:cNvSpPr/>
          <p:nvPr/>
        </p:nvSpPr>
        <p:spPr>
          <a:xfrm>
            <a:off x="6644731" y="2665726"/>
            <a:ext cx="2481098" cy="518756"/>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基于</a:t>
            </a:r>
            <a:r>
              <a:rPr lang="en-US" altLang="zh-CN" dirty="0" smtClean="0">
                <a:solidFill>
                  <a:schemeClr val="tx1"/>
                </a:solidFill>
              </a:rPr>
              <a:t>D-S</a:t>
            </a:r>
            <a:r>
              <a:rPr lang="zh-CN" altLang="en-US" dirty="0" smtClean="0">
                <a:solidFill>
                  <a:schemeClr val="tx1"/>
                </a:solidFill>
              </a:rPr>
              <a:t>证据理论</a:t>
            </a:r>
            <a:endParaRPr lang="zh-CN" altLang="en-US" dirty="0">
              <a:solidFill>
                <a:schemeClr val="tx1"/>
              </a:solidFill>
            </a:endParaRPr>
          </a:p>
        </p:txBody>
      </p:sp>
      <p:sp>
        <p:nvSpPr>
          <p:cNvPr id="55" name="流程图: 过程 54"/>
          <p:cNvSpPr/>
          <p:nvPr/>
        </p:nvSpPr>
        <p:spPr>
          <a:xfrm>
            <a:off x="2262936" y="3609434"/>
            <a:ext cx="2917393" cy="518756"/>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只能</a:t>
            </a:r>
            <a:r>
              <a:rPr lang="zh-CN" altLang="en-US" dirty="0" smtClean="0">
                <a:solidFill>
                  <a:schemeClr val="tx1"/>
                </a:solidFill>
              </a:rPr>
              <a:t>表示确定事件的概率</a:t>
            </a:r>
            <a:endParaRPr lang="zh-CN" altLang="en-US" dirty="0">
              <a:solidFill>
                <a:schemeClr val="tx1"/>
              </a:solidFill>
            </a:endParaRPr>
          </a:p>
        </p:txBody>
      </p:sp>
      <p:sp>
        <p:nvSpPr>
          <p:cNvPr id="56" name="流程图: 过程 55"/>
          <p:cNvSpPr/>
          <p:nvPr/>
        </p:nvSpPr>
        <p:spPr>
          <a:xfrm>
            <a:off x="6402649" y="3609434"/>
            <a:ext cx="2965261" cy="518756"/>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能表示不确定性条件的概率</a:t>
            </a:r>
            <a:endParaRPr lang="zh-CN" altLang="en-US" dirty="0">
              <a:solidFill>
                <a:schemeClr val="tx1"/>
              </a:solidFill>
            </a:endParaRPr>
          </a:p>
        </p:txBody>
      </p:sp>
      <p:sp>
        <p:nvSpPr>
          <p:cNvPr id="57" name="流程图: 过程 56"/>
          <p:cNvSpPr/>
          <p:nvPr/>
        </p:nvSpPr>
        <p:spPr>
          <a:xfrm>
            <a:off x="2262936" y="4439912"/>
            <a:ext cx="2917393" cy="518756"/>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数据融合</a:t>
            </a:r>
            <a:endParaRPr lang="zh-CN" altLang="en-US" dirty="0">
              <a:solidFill>
                <a:schemeClr val="tx1"/>
              </a:solidFill>
            </a:endParaRPr>
          </a:p>
        </p:txBody>
      </p:sp>
      <p:sp>
        <p:nvSpPr>
          <p:cNvPr id="58" name="流程图: 过程 57"/>
          <p:cNvSpPr/>
          <p:nvPr/>
        </p:nvSpPr>
        <p:spPr>
          <a:xfrm>
            <a:off x="6426582" y="4439912"/>
            <a:ext cx="2917393" cy="518756"/>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数据融合</a:t>
            </a:r>
            <a:endParaRPr lang="zh-CN" altLang="en-US" dirty="0">
              <a:solidFill>
                <a:schemeClr val="tx1"/>
              </a:solidFill>
            </a:endParaRPr>
          </a:p>
        </p:txBody>
      </p:sp>
      <p:sp>
        <p:nvSpPr>
          <p:cNvPr id="59" name="流程图: 过程 58"/>
          <p:cNvSpPr/>
          <p:nvPr/>
        </p:nvSpPr>
        <p:spPr>
          <a:xfrm>
            <a:off x="2262935" y="5270390"/>
            <a:ext cx="2917393" cy="518756"/>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生成后验概率实现确定性条件下的决策</a:t>
            </a:r>
            <a:endParaRPr lang="zh-CN" altLang="en-US" dirty="0">
              <a:solidFill>
                <a:schemeClr val="tx1"/>
              </a:solidFill>
            </a:endParaRPr>
          </a:p>
        </p:txBody>
      </p:sp>
      <p:sp>
        <p:nvSpPr>
          <p:cNvPr id="60" name="流程图: 过程 59"/>
          <p:cNvSpPr/>
          <p:nvPr/>
        </p:nvSpPr>
        <p:spPr>
          <a:xfrm>
            <a:off x="6426582" y="5270390"/>
            <a:ext cx="2917393" cy="518756"/>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生成后验概率实现不确定性条件下的决策</a:t>
            </a:r>
            <a:endParaRPr lang="zh-CN" altLang="en-US" dirty="0">
              <a:solidFill>
                <a:schemeClr val="tx1"/>
              </a:solidFill>
            </a:endParaRPr>
          </a:p>
        </p:txBody>
      </p:sp>
      <p:cxnSp>
        <p:nvCxnSpPr>
          <p:cNvPr id="61" name="直接箭头连接符 60"/>
          <p:cNvCxnSpPr>
            <a:stCxn id="16" idx="2"/>
            <a:endCxn id="55" idx="0"/>
          </p:cNvCxnSpPr>
          <p:nvPr/>
        </p:nvCxnSpPr>
        <p:spPr>
          <a:xfrm>
            <a:off x="3721633" y="3184482"/>
            <a:ext cx="0" cy="4249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a:stCxn id="55" idx="2"/>
            <a:endCxn id="57" idx="0"/>
          </p:cNvCxnSpPr>
          <p:nvPr/>
        </p:nvCxnSpPr>
        <p:spPr>
          <a:xfrm>
            <a:off x="3721633" y="4128190"/>
            <a:ext cx="0" cy="3117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a:stCxn id="57" idx="2"/>
            <a:endCxn id="59" idx="0"/>
          </p:cNvCxnSpPr>
          <p:nvPr/>
        </p:nvCxnSpPr>
        <p:spPr>
          <a:xfrm flipH="1">
            <a:off x="3721632" y="4958668"/>
            <a:ext cx="1" cy="3117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a:stCxn id="17" idx="2"/>
            <a:endCxn id="56" idx="0"/>
          </p:cNvCxnSpPr>
          <p:nvPr/>
        </p:nvCxnSpPr>
        <p:spPr>
          <a:xfrm>
            <a:off x="7885280" y="3184482"/>
            <a:ext cx="0" cy="4249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56" idx="2"/>
            <a:endCxn id="58" idx="0"/>
          </p:cNvCxnSpPr>
          <p:nvPr/>
        </p:nvCxnSpPr>
        <p:spPr>
          <a:xfrm flipH="1">
            <a:off x="7885279" y="4128190"/>
            <a:ext cx="1" cy="3117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a:stCxn id="58" idx="2"/>
            <a:endCxn id="60" idx="0"/>
          </p:cNvCxnSpPr>
          <p:nvPr/>
        </p:nvCxnSpPr>
        <p:spPr>
          <a:xfrm>
            <a:off x="7885279" y="4958668"/>
            <a:ext cx="0" cy="3117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stCxn id="14" idx="2"/>
            <a:endCxn id="16" idx="0"/>
          </p:cNvCxnSpPr>
          <p:nvPr/>
        </p:nvCxnSpPr>
        <p:spPr>
          <a:xfrm rot="5400000">
            <a:off x="4324634" y="1232248"/>
            <a:ext cx="830478" cy="203647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79"/>
          <p:cNvCxnSpPr>
            <a:stCxn id="14" idx="2"/>
            <a:endCxn id="17" idx="0"/>
          </p:cNvCxnSpPr>
          <p:nvPr/>
        </p:nvCxnSpPr>
        <p:spPr>
          <a:xfrm rot="16200000" flipH="1">
            <a:off x="6406457" y="1186903"/>
            <a:ext cx="830478" cy="212716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流程图: 过程 85"/>
          <p:cNvSpPr/>
          <p:nvPr/>
        </p:nvSpPr>
        <p:spPr>
          <a:xfrm>
            <a:off x="6067106" y="2478111"/>
            <a:ext cx="3636343" cy="3611880"/>
          </a:xfrm>
          <a:prstGeom prst="flowChartProcess">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95864324"/>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图片 56"/>
          <p:cNvPicPr>
            <a:picLocks noChangeAspect="1"/>
          </p:cNvPicPr>
          <p:nvPr/>
        </p:nvPicPr>
        <p:blipFill>
          <a:blip r:embed="rId3"/>
          <a:stretch>
            <a:fillRect/>
          </a:stretch>
        </p:blipFill>
        <p:spPr>
          <a:xfrm>
            <a:off x="1453914" y="1149951"/>
            <a:ext cx="2406160" cy="445193"/>
          </a:xfrm>
          <a:prstGeom prst="rect">
            <a:avLst/>
          </a:prstGeom>
        </p:spPr>
      </p:pic>
      <p:pic>
        <p:nvPicPr>
          <p:cNvPr id="5" name="图片 4"/>
          <p:cNvPicPr>
            <a:picLocks noChangeAspect="1"/>
          </p:cNvPicPr>
          <p:nvPr/>
        </p:nvPicPr>
        <p:blipFill>
          <a:blip r:embed="rId4"/>
          <a:stretch>
            <a:fillRect/>
          </a:stretch>
        </p:blipFill>
        <p:spPr>
          <a:xfrm>
            <a:off x="564613" y="1698325"/>
            <a:ext cx="4256029" cy="338548"/>
          </a:xfrm>
          <a:prstGeom prst="rect">
            <a:avLst/>
          </a:prstGeom>
        </p:spPr>
      </p:pic>
      <p:pic>
        <p:nvPicPr>
          <p:cNvPr id="6" name="图片 5"/>
          <p:cNvPicPr>
            <a:picLocks noChangeAspect="1"/>
          </p:cNvPicPr>
          <p:nvPr/>
        </p:nvPicPr>
        <p:blipFill>
          <a:blip r:embed="rId5"/>
          <a:stretch>
            <a:fillRect/>
          </a:stretch>
        </p:blipFill>
        <p:spPr>
          <a:xfrm>
            <a:off x="1545878" y="2170117"/>
            <a:ext cx="1564585" cy="399469"/>
          </a:xfrm>
          <a:prstGeom prst="rect">
            <a:avLst/>
          </a:prstGeom>
        </p:spPr>
      </p:pic>
      <p:pic>
        <p:nvPicPr>
          <p:cNvPr id="7" name="图片 6"/>
          <p:cNvPicPr>
            <a:picLocks noChangeAspect="1"/>
          </p:cNvPicPr>
          <p:nvPr/>
        </p:nvPicPr>
        <p:blipFill>
          <a:blip r:embed="rId6"/>
          <a:stretch>
            <a:fillRect/>
          </a:stretch>
        </p:blipFill>
        <p:spPr>
          <a:xfrm>
            <a:off x="893671" y="2569586"/>
            <a:ext cx="2868997" cy="593972"/>
          </a:xfrm>
          <a:prstGeom prst="rect">
            <a:avLst/>
          </a:prstGeom>
        </p:spPr>
      </p:pic>
      <p:pic>
        <p:nvPicPr>
          <p:cNvPr id="8" name="图片 7"/>
          <p:cNvPicPr>
            <a:picLocks noChangeAspect="1"/>
          </p:cNvPicPr>
          <p:nvPr/>
        </p:nvPicPr>
        <p:blipFill>
          <a:blip r:embed="rId7"/>
          <a:stretch>
            <a:fillRect/>
          </a:stretch>
        </p:blipFill>
        <p:spPr>
          <a:xfrm>
            <a:off x="893671" y="3265082"/>
            <a:ext cx="3261863" cy="1313682"/>
          </a:xfrm>
          <a:prstGeom prst="rect">
            <a:avLst/>
          </a:prstGeom>
        </p:spPr>
      </p:pic>
      <p:sp>
        <p:nvSpPr>
          <p:cNvPr id="58" name="矩形 57"/>
          <p:cNvSpPr/>
          <p:nvPr/>
        </p:nvSpPr>
        <p:spPr>
          <a:xfrm>
            <a:off x="467898" y="503620"/>
            <a:ext cx="8482672" cy="646331"/>
          </a:xfrm>
          <a:prstGeom prst="rect">
            <a:avLst/>
          </a:prstGeom>
        </p:spPr>
        <p:txBody>
          <a:bodyPr wrap="square">
            <a:spAutoFit/>
          </a:bodyPr>
          <a:lstStyle/>
          <a:p>
            <a:r>
              <a:rPr lang="zh-CN" altLang="en-US" dirty="0" smtClean="0">
                <a:solidFill>
                  <a:srgbClr val="000000"/>
                </a:solidFill>
                <a:latin typeface="Verdana" panose="020B0604030504040204" pitchFamily="34" charset="0"/>
              </a:rPr>
              <a:t>现在的未知目标成为了未知的事件集合，</a:t>
            </a:r>
            <a:r>
              <a:rPr lang="en-US" altLang="zh-CN" dirty="0" smtClean="0">
                <a:solidFill>
                  <a:srgbClr val="000000"/>
                </a:solidFill>
                <a:latin typeface="Verdana" panose="020B0604030504040204" pitchFamily="34" charset="0"/>
              </a:rPr>
              <a:t>D-S</a:t>
            </a:r>
            <a:r>
              <a:rPr lang="zh-CN" altLang="en-US" dirty="0" smtClean="0">
                <a:solidFill>
                  <a:srgbClr val="000000"/>
                </a:solidFill>
                <a:latin typeface="Verdana" panose="020B0604030504040204" pitchFamily="34" charset="0"/>
              </a:rPr>
              <a:t>证据理论中的事件空间为原事件空间的幂集。而贝叶斯概率论中仅能表示单个确定的事件。</a:t>
            </a:r>
            <a:endParaRPr lang="zh-CN" altLang="en-US" dirty="0"/>
          </a:p>
        </p:txBody>
      </p:sp>
      <p:sp>
        <p:nvSpPr>
          <p:cNvPr id="60" name="文本框 59"/>
          <p:cNvSpPr txBox="1"/>
          <p:nvPr/>
        </p:nvSpPr>
        <p:spPr>
          <a:xfrm>
            <a:off x="6863741" y="3130366"/>
            <a:ext cx="1382565" cy="372410"/>
          </a:xfrm>
          <a:prstGeom prst="rect">
            <a:avLst/>
          </a:prstGeom>
          <a:noFill/>
        </p:spPr>
        <p:txBody>
          <a:bodyPr wrap="square" rtlCol="0">
            <a:spAutoFit/>
          </a:bodyPr>
          <a:lstStyle/>
          <a:p>
            <a:pPr>
              <a:lnSpc>
                <a:spcPct val="130000"/>
              </a:lnSpc>
            </a:pPr>
            <a:r>
              <a:rPr lang="en-US" altLang="zh-CN" sz="1400" dirty="0">
                <a:latin typeface="Arial" panose="020B0604020202090204" pitchFamily="34" charset="0"/>
                <a:ea typeface="微软雅黑" panose="020B0503020204020204" pitchFamily="34" charset="-122"/>
              </a:rPr>
              <a:t>m</a:t>
            </a:r>
            <a:r>
              <a:rPr lang="en-US" altLang="zh-CN" sz="1400" dirty="0" smtClean="0">
                <a:latin typeface="Arial" panose="020B0604020202090204" pitchFamily="34" charset="0"/>
                <a:ea typeface="微软雅黑" panose="020B0503020204020204" pitchFamily="34" charset="-122"/>
              </a:rPr>
              <a:t>1</a:t>
            </a:r>
            <a:r>
              <a:rPr lang="en-US" altLang="zh-CN" sz="1400" dirty="0" smtClean="0">
                <a:latin typeface="Arial" panose="020B0604020202090204" pitchFamily="34" charset="0"/>
                <a:ea typeface="微软雅黑" panose="020B0503020204020204" pitchFamily="34" charset="-122"/>
              </a:rPr>
              <a:t>(red)=0.6</a:t>
            </a:r>
            <a:endParaRPr lang="zh-CN" altLang="en-US" sz="1400" dirty="0" smtClean="0">
              <a:latin typeface="Arial" panose="020B0604020202090204" pitchFamily="34" charset="0"/>
              <a:ea typeface="微软雅黑" panose="020B0503020204020204" pitchFamily="34" charset="-122"/>
            </a:endParaRPr>
          </a:p>
        </p:txBody>
      </p:sp>
      <p:pic>
        <p:nvPicPr>
          <p:cNvPr id="9" name="图片 8"/>
          <p:cNvPicPr>
            <a:picLocks noChangeAspect="1"/>
          </p:cNvPicPr>
          <p:nvPr/>
        </p:nvPicPr>
        <p:blipFill>
          <a:blip r:embed="rId8"/>
          <a:stretch>
            <a:fillRect/>
          </a:stretch>
        </p:blipFill>
        <p:spPr>
          <a:xfrm>
            <a:off x="6512874" y="1179888"/>
            <a:ext cx="3787512" cy="1980458"/>
          </a:xfrm>
          <a:prstGeom prst="rect">
            <a:avLst/>
          </a:prstGeom>
        </p:spPr>
      </p:pic>
      <p:sp>
        <p:nvSpPr>
          <p:cNvPr id="61" name="文本框 60"/>
          <p:cNvSpPr txBox="1"/>
          <p:nvPr/>
        </p:nvSpPr>
        <p:spPr>
          <a:xfrm>
            <a:off x="8498454" y="3124139"/>
            <a:ext cx="1857298" cy="372410"/>
          </a:xfrm>
          <a:prstGeom prst="rect">
            <a:avLst/>
          </a:prstGeom>
          <a:noFill/>
        </p:spPr>
        <p:txBody>
          <a:bodyPr wrap="square" rtlCol="0">
            <a:spAutoFit/>
          </a:bodyPr>
          <a:lstStyle/>
          <a:p>
            <a:pPr>
              <a:lnSpc>
                <a:spcPct val="130000"/>
              </a:lnSpc>
            </a:pPr>
            <a:r>
              <a:rPr lang="en-US" altLang="zh-CN" sz="1400" dirty="0">
                <a:latin typeface="Arial" panose="020B0604020202090204" pitchFamily="34" charset="0"/>
                <a:ea typeface="微软雅黑" panose="020B0503020204020204" pitchFamily="34" charset="-122"/>
              </a:rPr>
              <a:t>m</a:t>
            </a:r>
            <a:r>
              <a:rPr lang="en-US" altLang="zh-CN" sz="1400" dirty="0" smtClean="0">
                <a:latin typeface="Arial" panose="020B0604020202090204" pitchFamily="34" charset="0"/>
                <a:ea typeface="微软雅黑" panose="020B0503020204020204" pitchFamily="34" charset="-122"/>
              </a:rPr>
              <a:t>1</a:t>
            </a:r>
            <a:r>
              <a:rPr lang="en-US" altLang="zh-CN" sz="1400" dirty="0" smtClean="0">
                <a:latin typeface="Arial" panose="020B0604020202090204" pitchFamily="34" charset="0"/>
                <a:ea typeface="微软雅黑" panose="020B0503020204020204" pitchFamily="34" charset="-122"/>
              </a:rPr>
              <a:t>({</a:t>
            </a:r>
            <a:r>
              <a:rPr lang="en-US" altLang="zh-CN" sz="1400" dirty="0" err="1" smtClean="0">
                <a:latin typeface="Arial" panose="020B0604020202090204" pitchFamily="34" charset="0"/>
                <a:ea typeface="微软雅黑" panose="020B0503020204020204" pitchFamily="34" charset="-122"/>
              </a:rPr>
              <a:t>red,green</a:t>
            </a:r>
            <a:r>
              <a:rPr lang="en-US" altLang="zh-CN" sz="1400" dirty="0" smtClean="0">
                <a:latin typeface="Arial" panose="020B0604020202090204" pitchFamily="34" charset="0"/>
                <a:ea typeface="微软雅黑" panose="020B0503020204020204" pitchFamily="34" charset="-122"/>
              </a:rPr>
              <a:t>})=0.4</a:t>
            </a:r>
            <a:endParaRPr lang="zh-CN" altLang="en-US" sz="1400" dirty="0" smtClean="0">
              <a:latin typeface="Arial" panose="020B0604020202090204" pitchFamily="34" charset="0"/>
              <a:ea typeface="微软雅黑" panose="020B0503020204020204" pitchFamily="34" charset="-122"/>
            </a:endParaRPr>
          </a:p>
        </p:txBody>
      </p:sp>
      <p:sp>
        <p:nvSpPr>
          <p:cNvPr id="68" name="文本框 67"/>
          <p:cNvSpPr txBox="1"/>
          <p:nvPr/>
        </p:nvSpPr>
        <p:spPr>
          <a:xfrm>
            <a:off x="1127344" y="4975952"/>
            <a:ext cx="3678605" cy="932563"/>
          </a:xfrm>
          <a:prstGeom prst="rect">
            <a:avLst/>
          </a:prstGeom>
          <a:noFill/>
        </p:spPr>
        <p:txBody>
          <a:bodyPr wrap="square" rtlCol="0">
            <a:spAutoFit/>
          </a:bodyPr>
          <a:lstStyle/>
          <a:p>
            <a:pPr>
              <a:lnSpc>
                <a:spcPct val="130000"/>
              </a:lnSpc>
            </a:pPr>
            <a:r>
              <a:rPr lang="en-US" altLang="zh-CN" sz="1400" dirty="0" smtClean="0">
                <a:latin typeface="Arial" panose="020B0604020202090204" pitchFamily="34" charset="0"/>
                <a:ea typeface="微软雅黑" panose="020B0503020204020204" pitchFamily="34" charset="-122"/>
              </a:rPr>
              <a:t>K=0.6*0.6=0.36</a:t>
            </a:r>
          </a:p>
          <a:p>
            <a:pPr>
              <a:lnSpc>
                <a:spcPct val="130000"/>
              </a:lnSpc>
            </a:pPr>
            <a:r>
              <a:rPr lang="en-US" altLang="zh-CN" sz="1400" dirty="0" smtClean="0">
                <a:latin typeface="Arial" panose="020B0604020202090204" pitchFamily="34" charset="0"/>
                <a:ea typeface="微软雅黑" panose="020B0503020204020204" pitchFamily="34" charset="-122"/>
              </a:rPr>
              <a:t>m(red)=(0.6*0.4+0.4*0.4)/(1-K)=0.625</a:t>
            </a:r>
          </a:p>
          <a:p>
            <a:pPr>
              <a:lnSpc>
                <a:spcPct val="130000"/>
              </a:lnSpc>
            </a:pPr>
            <a:r>
              <a:rPr lang="en-US" altLang="zh-CN" sz="1400" dirty="0" smtClean="0">
                <a:latin typeface="Arial" panose="020B0604020202090204" pitchFamily="34" charset="0"/>
                <a:ea typeface="微软雅黑" panose="020B0503020204020204" pitchFamily="34" charset="-122"/>
              </a:rPr>
              <a:t>m(green</a:t>
            </a:r>
            <a:r>
              <a:rPr lang="en-US" altLang="zh-CN" sz="1400" dirty="0" smtClean="0">
                <a:latin typeface="Arial" panose="020B0604020202090204" pitchFamily="34" charset="0"/>
                <a:ea typeface="微软雅黑" panose="020B0503020204020204" pitchFamily="34" charset="-122"/>
              </a:rPr>
              <a:t>)=(0.4*0.6)/(1-K)=0.375</a:t>
            </a:r>
            <a:endParaRPr lang="zh-CN" altLang="en-US" sz="1400" dirty="0" smtClean="0">
              <a:latin typeface="Arial" panose="020B0604020202090204" pitchFamily="34" charset="0"/>
              <a:ea typeface="微软雅黑" panose="020B0503020204020204" pitchFamily="34" charset="-122"/>
            </a:endParaRPr>
          </a:p>
        </p:txBody>
      </p:sp>
      <p:grpSp>
        <p:nvGrpSpPr>
          <p:cNvPr id="71" name="组合 70"/>
          <p:cNvGrpSpPr/>
          <p:nvPr/>
        </p:nvGrpSpPr>
        <p:grpSpPr>
          <a:xfrm>
            <a:off x="8498454" y="3530065"/>
            <a:ext cx="1647869" cy="1405413"/>
            <a:chOff x="6115587" y="5319345"/>
            <a:chExt cx="1011115" cy="692248"/>
          </a:xfrm>
        </p:grpSpPr>
        <p:sp>
          <p:nvSpPr>
            <p:cNvPr id="72" name="矩形 71"/>
            <p:cNvSpPr/>
            <p:nvPr/>
          </p:nvSpPr>
          <p:spPr>
            <a:xfrm>
              <a:off x="6115587" y="5319345"/>
              <a:ext cx="1011115" cy="692248"/>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6266571" y="5492837"/>
              <a:ext cx="172720" cy="1631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6534795" y="5492837"/>
              <a:ext cx="172720" cy="1631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a:off x="6803019" y="5492837"/>
              <a:ext cx="172720" cy="1631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6278763" y="5752215"/>
              <a:ext cx="172720" cy="1631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a:off x="6534795" y="5752215"/>
              <a:ext cx="172720" cy="1631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6810640" y="5752215"/>
              <a:ext cx="172720" cy="1631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9" name="组合 78"/>
          <p:cNvGrpSpPr/>
          <p:nvPr/>
        </p:nvGrpSpPr>
        <p:grpSpPr>
          <a:xfrm>
            <a:off x="6603023" y="3530066"/>
            <a:ext cx="1643283" cy="1405413"/>
            <a:chOff x="1926838" y="959477"/>
            <a:chExt cx="1011115" cy="692248"/>
          </a:xfrm>
        </p:grpSpPr>
        <p:sp>
          <p:nvSpPr>
            <p:cNvPr id="80" name="矩形 79"/>
            <p:cNvSpPr/>
            <p:nvPr/>
          </p:nvSpPr>
          <p:spPr>
            <a:xfrm>
              <a:off x="1926838" y="959477"/>
              <a:ext cx="1011115" cy="692248"/>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a:off x="2169145" y="1096684"/>
              <a:ext cx="172720" cy="1631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a:off x="2454132" y="1096684"/>
              <a:ext cx="172720" cy="1631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a:off x="2195052" y="1356062"/>
              <a:ext cx="172720" cy="1631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a:off x="2457182" y="1356062"/>
              <a:ext cx="172720" cy="1631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5" name="文本框 84"/>
          <p:cNvSpPr txBox="1"/>
          <p:nvPr/>
        </p:nvSpPr>
        <p:spPr>
          <a:xfrm>
            <a:off x="6866034" y="4968994"/>
            <a:ext cx="1382565" cy="343235"/>
          </a:xfrm>
          <a:prstGeom prst="rect">
            <a:avLst/>
          </a:prstGeom>
          <a:noFill/>
        </p:spPr>
        <p:txBody>
          <a:bodyPr wrap="square" rtlCol="0">
            <a:spAutoFit/>
          </a:bodyPr>
          <a:lstStyle/>
          <a:p>
            <a:pPr>
              <a:lnSpc>
                <a:spcPct val="130000"/>
              </a:lnSpc>
            </a:pPr>
            <a:r>
              <a:rPr lang="en-US" altLang="zh-CN" sz="1400" dirty="0" smtClean="0">
                <a:latin typeface="Arial" panose="020B0604020202090204" pitchFamily="34" charset="0"/>
                <a:ea typeface="微软雅黑" panose="020B0503020204020204" pitchFamily="34" charset="-122"/>
              </a:rPr>
              <a:t>m2</a:t>
            </a:r>
            <a:r>
              <a:rPr lang="en-US" altLang="zh-CN" sz="1400" dirty="0" smtClean="0">
                <a:latin typeface="Arial" panose="020B0604020202090204" pitchFamily="34" charset="0"/>
                <a:ea typeface="微软雅黑" panose="020B0503020204020204" pitchFamily="34" charset="-122"/>
              </a:rPr>
              <a:t>(red)=0.4</a:t>
            </a:r>
            <a:endParaRPr lang="zh-CN" altLang="en-US" sz="1400" dirty="0" smtClean="0">
              <a:latin typeface="Arial" panose="020B0604020202090204" pitchFamily="34" charset="0"/>
              <a:ea typeface="微软雅黑" panose="020B0503020204020204" pitchFamily="34" charset="-122"/>
            </a:endParaRPr>
          </a:p>
        </p:txBody>
      </p:sp>
      <p:sp>
        <p:nvSpPr>
          <p:cNvPr id="86" name="文本框 85"/>
          <p:cNvSpPr txBox="1"/>
          <p:nvPr/>
        </p:nvSpPr>
        <p:spPr>
          <a:xfrm>
            <a:off x="8763758" y="4939819"/>
            <a:ext cx="1382565" cy="372410"/>
          </a:xfrm>
          <a:prstGeom prst="rect">
            <a:avLst/>
          </a:prstGeom>
          <a:noFill/>
        </p:spPr>
        <p:txBody>
          <a:bodyPr wrap="square" rtlCol="0">
            <a:spAutoFit/>
          </a:bodyPr>
          <a:lstStyle/>
          <a:p>
            <a:pPr>
              <a:lnSpc>
                <a:spcPct val="130000"/>
              </a:lnSpc>
            </a:pPr>
            <a:r>
              <a:rPr lang="en-US" altLang="zh-CN" sz="1400" dirty="0">
                <a:latin typeface="Arial" panose="020B0604020202090204" pitchFamily="34" charset="0"/>
                <a:ea typeface="微软雅黑" panose="020B0503020204020204" pitchFamily="34" charset="-122"/>
              </a:rPr>
              <a:t>m</a:t>
            </a:r>
            <a:r>
              <a:rPr lang="en-US" altLang="zh-CN" sz="1400" dirty="0" smtClean="0">
                <a:latin typeface="Arial" panose="020B0604020202090204" pitchFamily="34" charset="0"/>
                <a:ea typeface="微软雅黑" panose="020B0503020204020204" pitchFamily="34" charset="-122"/>
              </a:rPr>
              <a:t>2</a:t>
            </a:r>
            <a:r>
              <a:rPr lang="en-US" altLang="zh-CN" sz="1400" dirty="0" smtClean="0">
                <a:latin typeface="Arial" panose="020B0604020202090204" pitchFamily="34" charset="0"/>
                <a:ea typeface="微软雅黑" panose="020B0503020204020204" pitchFamily="34" charset="-122"/>
              </a:rPr>
              <a:t>(green)=0.6</a:t>
            </a:r>
            <a:endParaRPr lang="zh-CN" altLang="en-US" sz="1400" dirty="0" smtClean="0">
              <a:latin typeface="Arial" panose="020B0604020202090204" pitchFamily="34" charset="0"/>
              <a:ea typeface="微软雅黑" panose="020B0503020204020204" pitchFamily="34" charset="-122"/>
            </a:endParaRPr>
          </a:p>
        </p:txBody>
      </p:sp>
      <p:sp>
        <p:nvSpPr>
          <p:cNvPr id="87" name="矩形 86"/>
          <p:cNvSpPr/>
          <p:nvPr/>
        </p:nvSpPr>
        <p:spPr>
          <a:xfrm>
            <a:off x="4770780" y="5606086"/>
            <a:ext cx="7319555" cy="369332"/>
          </a:xfrm>
          <a:prstGeom prst="rect">
            <a:avLst/>
          </a:prstGeom>
        </p:spPr>
        <p:txBody>
          <a:bodyPr wrap="square">
            <a:spAutoFit/>
          </a:bodyPr>
          <a:lstStyle/>
          <a:p>
            <a:r>
              <a:rPr lang="zh-CN" altLang="en-US" dirty="0" smtClean="0">
                <a:solidFill>
                  <a:srgbClr val="000000"/>
                </a:solidFill>
                <a:latin typeface="Verdana" panose="020B0604030504040204" pitchFamily="34" charset="0"/>
              </a:rPr>
              <a:t>在未知的条件下实现后验概率的计算，从而实现不确定性条件下的决策</a:t>
            </a:r>
            <a:endParaRPr lang="zh-CN" altLang="en-US" dirty="0"/>
          </a:p>
        </p:txBody>
      </p:sp>
    </p:spTree>
    <p:extLst>
      <p:ext uri="{BB962C8B-B14F-4D97-AF65-F5344CB8AC3E}">
        <p14:creationId xmlns:p14="http://schemas.microsoft.com/office/powerpoint/2010/main" val="4257250703"/>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4"/>
          <a:stretch>
            <a:fillRect/>
          </a:stretch>
        </p:blipFill>
        <p:spPr>
          <a:xfrm>
            <a:off x="2865780" y="1287976"/>
            <a:ext cx="5001561" cy="1034805"/>
          </a:xfrm>
          <a:prstGeom prst="rect">
            <a:avLst/>
          </a:prstGeom>
        </p:spPr>
      </p:pic>
      <p:pic>
        <p:nvPicPr>
          <p:cNvPr id="6" name="图片 5"/>
          <p:cNvPicPr>
            <a:picLocks noChangeAspect="1"/>
          </p:cNvPicPr>
          <p:nvPr/>
        </p:nvPicPr>
        <p:blipFill>
          <a:blip r:embed="rId5"/>
          <a:stretch>
            <a:fillRect/>
          </a:stretch>
        </p:blipFill>
        <p:spPr>
          <a:xfrm>
            <a:off x="2266513" y="4806001"/>
            <a:ext cx="6761617" cy="847093"/>
          </a:xfrm>
          <a:prstGeom prst="rect">
            <a:avLst/>
          </a:prstGeom>
        </p:spPr>
      </p:pic>
      <p:pic>
        <p:nvPicPr>
          <p:cNvPr id="58" name="图片 57"/>
          <p:cNvPicPr>
            <a:picLocks noChangeAspect="1"/>
          </p:cNvPicPr>
          <p:nvPr/>
        </p:nvPicPr>
        <p:blipFill>
          <a:blip r:embed="rId6"/>
          <a:stretch>
            <a:fillRect/>
          </a:stretch>
        </p:blipFill>
        <p:spPr>
          <a:xfrm>
            <a:off x="1910740" y="2909659"/>
            <a:ext cx="2781541" cy="1120237"/>
          </a:xfrm>
          <a:prstGeom prst="rect">
            <a:avLst/>
          </a:prstGeom>
        </p:spPr>
      </p:pic>
      <p:sp>
        <p:nvSpPr>
          <p:cNvPr id="59" name="下箭头 58"/>
          <p:cNvSpPr/>
          <p:nvPr/>
        </p:nvSpPr>
        <p:spPr>
          <a:xfrm rot="2768323">
            <a:off x="3412245" y="2341863"/>
            <a:ext cx="567159" cy="548717"/>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下箭头 59"/>
          <p:cNvSpPr/>
          <p:nvPr/>
        </p:nvSpPr>
        <p:spPr>
          <a:xfrm rot="19017709">
            <a:off x="3412445" y="4143591"/>
            <a:ext cx="567159" cy="548717"/>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PA_文本框 24" descr="e7d195523061f1c07f83f732a5522b9b3ebe164d7250580aEF66DE1A1ABCD1416532D3433F8BE1C4DD26AF8C595CA3B8FBFFDC471B28313D41FC0B29AEB12651AEAC05881CD0265D4CB30185DEC2EB287A3DCBE2E99F13933C1E803DDF331C0150FEA0675F290631D1EDC3C927CD0AA74DD8F417A5B73495B4C9A5AA47CFEB588A1D25B820586C98"/>
          <p:cNvSpPr txBox="1"/>
          <p:nvPr>
            <p:custDataLst>
              <p:tags r:id="rId1"/>
            </p:custDataLst>
          </p:nvPr>
        </p:nvSpPr>
        <p:spPr>
          <a:xfrm>
            <a:off x="0" y="290858"/>
            <a:ext cx="2646974" cy="599395"/>
          </a:xfrm>
          <a:prstGeom prst="rect">
            <a:avLst/>
          </a:prstGeom>
          <a:noFill/>
        </p:spPr>
        <p:txBody>
          <a:bodyPr wrap="square" rtlCol="0">
            <a:spAutoFit/>
          </a:bodyPr>
          <a:lstStyle>
            <a:defPPr>
              <a:defRPr lang="zh-CN"/>
            </a:defPPr>
            <a:lvl1pPr algn="ctr">
              <a:lnSpc>
                <a:spcPct val="130000"/>
              </a:lnSpc>
              <a:defRPr sz="5400">
                <a:solidFill>
                  <a:srgbClr val="255580"/>
                </a:solidFill>
                <a:latin typeface="迷你简菱心" panose="02010609000101010101" pitchFamily="49" charset="-122"/>
                <a:ea typeface="迷你简菱心" panose="02010609000101010101" pitchFamily="49" charset="-122"/>
              </a:defRPr>
            </a:lvl1pPr>
          </a:lstStyle>
          <a:p>
            <a:r>
              <a:rPr lang="zh-CN" altLang="en-US" sz="2800" dirty="0" smtClean="0">
                <a:solidFill>
                  <a:srgbClr val="3B5F80"/>
                </a:solidFill>
              </a:rPr>
              <a:t>引出问题</a:t>
            </a:r>
            <a:endParaRPr lang="zh-CN" altLang="en-US" sz="2800" dirty="0">
              <a:solidFill>
                <a:srgbClr val="3B5F80"/>
              </a:solidFill>
            </a:endParaRPr>
          </a:p>
        </p:txBody>
      </p:sp>
    </p:spTree>
    <p:extLst>
      <p:ext uri="{BB962C8B-B14F-4D97-AF65-F5344CB8AC3E}">
        <p14:creationId xmlns:p14="http://schemas.microsoft.com/office/powerpoint/2010/main" val="84395865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1000"/>
                                        <p:tgtEl>
                                          <p:spTgt spid="61"/>
                                        </p:tgtEl>
                                      </p:cBhvr>
                                    </p:animEffect>
                                    <p:anim calcmode="lin" valueType="num">
                                      <p:cBhvr>
                                        <p:cTn id="8" dur="1000" fill="hold"/>
                                        <p:tgtEl>
                                          <p:spTgt spid="61"/>
                                        </p:tgtEl>
                                        <p:attrNameLst>
                                          <p:attrName>ppt_x</p:attrName>
                                        </p:attrNameLst>
                                      </p:cBhvr>
                                      <p:tavLst>
                                        <p:tav tm="0">
                                          <p:val>
                                            <p:strVal val="#ppt_x"/>
                                          </p:val>
                                        </p:tav>
                                        <p:tav tm="100000">
                                          <p:val>
                                            <p:strVal val="#ppt_x"/>
                                          </p:val>
                                        </p:tav>
                                      </p:tavLst>
                                    </p:anim>
                                    <p:anim calcmode="lin" valueType="num">
                                      <p:cBhvr>
                                        <p:cTn id="9"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4"/>
          <a:stretch>
            <a:fillRect/>
          </a:stretch>
        </p:blipFill>
        <p:spPr>
          <a:xfrm>
            <a:off x="798298" y="382546"/>
            <a:ext cx="3982305" cy="2719470"/>
          </a:xfrm>
          <a:prstGeom prst="rect">
            <a:avLst/>
          </a:prstGeom>
        </p:spPr>
      </p:pic>
      <p:pic>
        <p:nvPicPr>
          <p:cNvPr id="6" name="图片 5"/>
          <p:cNvPicPr>
            <a:picLocks noChangeAspect="1"/>
          </p:cNvPicPr>
          <p:nvPr/>
        </p:nvPicPr>
        <p:blipFill>
          <a:blip r:embed="rId5"/>
          <a:stretch>
            <a:fillRect/>
          </a:stretch>
        </p:blipFill>
        <p:spPr>
          <a:xfrm>
            <a:off x="839369" y="2974695"/>
            <a:ext cx="3941234" cy="2118167"/>
          </a:xfrm>
          <a:prstGeom prst="rect">
            <a:avLst/>
          </a:prstGeom>
        </p:spPr>
      </p:pic>
      <p:pic>
        <p:nvPicPr>
          <p:cNvPr id="7" name="图片 6"/>
          <p:cNvPicPr>
            <a:picLocks noChangeAspect="1"/>
          </p:cNvPicPr>
          <p:nvPr/>
        </p:nvPicPr>
        <p:blipFill>
          <a:blip r:embed="rId6"/>
          <a:stretch>
            <a:fillRect/>
          </a:stretch>
        </p:blipFill>
        <p:spPr>
          <a:xfrm>
            <a:off x="798298" y="5030518"/>
            <a:ext cx="3905587" cy="1122770"/>
          </a:xfrm>
          <a:prstGeom prst="rect">
            <a:avLst/>
          </a:prstGeom>
        </p:spPr>
      </p:pic>
      <p:pic>
        <p:nvPicPr>
          <p:cNvPr id="9" name="图片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248167" y="1073318"/>
            <a:ext cx="7470497" cy="4274186"/>
          </a:xfrm>
          <a:prstGeom prst="rect">
            <a:avLst/>
          </a:prstGeom>
        </p:spPr>
      </p:pic>
      <p:pic>
        <p:nvPicPr>
          <p:cNvPr id="10" name="图片 9"/>
          <p:cNvPicPr>
            <a:picLocks noChangeAspect="1"/>
          </p:cNvPicPr>
          <p:nvPr/>
        </p:nvPicPr>
        <p:blipFill>
          <a:blip r:embed="rId8"/>
          <a:stretch>
            <a:fillRect/>
          </a:stretch>
        </p:blipFill>
        <p:spPr>
          <a:xfrm>
            <a:off x="839369" y="6153288"/>
            <a:ext cx="3941234" cy="374418"/>
          </a:xfrm>
          <a:prstGeom prst="rect">
            <a:avLst/>
          </a:prstGeom>
        </p:spPr>
      </p:pic>
      <p:graphicFrame>
        <p:nvGraphicFramePr>
          <p:cNvPr id="13" name="对象 12"/>
          <p:cNvGraphicFramePr>
            <a:graphicFrameLocks noChangeAspect="1"/>
          </p:cNvGraphicFramePr>
          <p:nvPr>
            <p:extLst>
              <p:ext uri="{D42A27DB-BD31-4B8C-83A1-F6EECF244321}">
                <p14:modId xmlns:p14="http://schemas.microsoft.com/office/powerpoint/2010/main" val="3980020552"/>
              </p:ext>
            </p:extLst>
          </p:nvPr>
        </p:nvGraphicFramePr>
        <p:xfrm>
          <a:off x="4560277" y="5949376"/>
          <a:ext cx="838200" cy="177800"/>
        </p:xfrm>
        <a:graphic>
          <a:graphicData uri="http://schemas.openxmlformats.org/presentationml/2006/ole">
            <mc:AlternateContent xmlns:mc="http://schemas.openxmlformats.org/markup-compatibility/2006">
              <mc:Choice xmlns:v="urn:schemas-microsoft-com:vml" Requires="v">
                <p:oleObj spid="_x0000_s2057" name="Equation" r:id="rId9" imgW="838080" imgH="177480" progId="Equation.DSMT4">
                  <p:embed/>
                </p:oleObj>
              </mc:Choice>
              <mc:Fallback>
                <p:oleObj name="Equation" r:id="rId9" imgW="838080" imgH="177480" progId="Equation.DSMT4">
                  <p:embed/>
                  <p:pic>
                    <p:nvPicPr>
                      <p:cNvPr id="0" name=""/>
                      <p:cNvPicPr/>
                      <p:nvPr/>
                    </p:nvPicPr>
                    <p:blipFill>
                      <a:blip r:embed="rId10"/>
                      <a:stretch>
                        <a:fillRect/>
                      </a:stretch>
                    </p:blipFill>
                    <p:spPr>
                      <a:xfrm>
                        <a:off x="4560277" y="5949376"/>
                        <a:ext cx="838200" cy="177800"/>
                      </a:xfrm>
                      <a:prstGeom prst="rect">
                        <a:avLst/>
                      </a:prstGeom>
                    </p:spPr>
                  </p:pic>
                </p:oleObj>
              </mc:Fallback>
            </mc:AlternateContent>
          </a:graphicData>
        </a:graphic>
      </p:graphicFrame>
    </p:spTree>
    <p:extLst>
      <p:ext uri="{BB962C8B-B14F-4D97-AF65-F5344CB8AC3E}">
        <p14:creationId xmlns:p14="http://schemas.microsoft.com/office/powerpoint/2010/main" val="725658610"/>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5"/>
          <a:stretch>
            <a:fillRect/>
          </a:stretch>
        </p:blipFill>
        <p:spPr>
          <a:xfrm>
            <a:off x="1533124" y="3778053"/>
            <a:ext cx="2773920" cy="441998"/>
          </a:xfrm>
          <a:prstGeom prst="rect">
            <a:avLst/>
          </a:prstGeom>
        </p:spPr>
      </p:pic>
      <p:pic>
        <p:nvPicPr>
          <p:cNvPr id="5" name="图片 4"/>
          <p:cNvPicPr>
            <a:picLocks noChangeAspect="1"/>
          </p:cNvPicPr>
          <p:nvPr/>
        </p:nvPicPr>
        <p:blipFill>
          <a:blip r:embed="rId6"/>
          <a:stretch>
            <a:fillRect/>
          </a:stretch>
        </p:blipFill>
        <p:spPr>
          <a:xfrm>
            <a:off x="1029403" y="2495028"/>
            <a:ext cx="2547174" cy="524740"/>
          </a:xfrm>
          <a:prstGeom prst="rect">
            <a:avLst/>
          </a:prstGeom>
        </p:spPr>
      </p:pic>
      <p:sp>
        <p:nvSpPr>
          <p:cNvPr id="63" name="下箭头 62"/>
          <p:cNvSpPr/>
          <p:nvPr/>
        </p:nvSpPr>
        <p:spPr>
          <a:xfrm>
            <a:off x="2576627" y="3124552"/>
            <a:ext cx="567159" cy="548717"/>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4" name="图片 63"/>
          <p:cNvPicPr>
            <a:picLocks noChangeAspect="1"/>
          </p:cNvPicPr>
          <p:nvPr/>
        </p:nvPicPr>
        <p:blipFill>
          <a:blip r:embed="rId7"/>
          <a:stretch>
            <a:fillRect/>
          </a:stretch>
        </p:blipFill>
        <p:spPr>
          <a:xfrm>
            <a:off x="5815548" y="1135729"/>
            <a:ext cx="3050101" cy="1062395"/>
          </a:xfrm>
          <a:prstGeom prst="rect">
            <a:avLst/>
          </a:prstGeom>
        </p:spPr>
      </p:pic>
      <p:pic>
        <p:nvPicPr>
          <p:cNvPr id="67" name="图片 66"/>
          <p:cNvPicPr>
            <a:picLocks noChangeAspect="1"/>
          </p:cNvPicPr>
          <p:nvPr/>
        </p:nvPicPr>
        <p:blipFill>
          <a:blip r:embed="rId8"/>
          <a:stretch>
            <a:fillRect/>
          </a:stretch>
        </p:blipFill>
        <p:spPr>
          <a:xfrm>
            <a:off x="9540998" y="1607124"/>
            <a:ext cx="1958510" cy="518205"/>
          </a:xfrm>
          <a:prstGeom prst="rect">
            <a:avLst/>
          </a:prstGeom>
        </p:spPr>
      </p:pic>
      <p:pic>
        <p:nvPicPr>
          <p:cNvPr id="68" name="图片 67"/>
          <p:cNvPicPr>
            <a:picLocks noChangeAspect="1"/>
          </p:cNvPicPr>
          <p:nvPr/>
        </p:nvPicPr>
        <p:blipFill>
          <a:blip r:embed="rId9"/>
          <a:stretch>
            <a:fillRect/>
          </a:stretch>
        </p:blipFill>
        <p:spPr>
          <a:xfrm>
            <a:off x="9284131" y="1058436"/>
            <a:ext cx="2651990" cy="548688"/>
          </a:xfrm>
          <a:prstGeom prst="rect">
            <a:avLst/>
          </a:prstGeom>
        </p:spPr>
      </p:pic>
      <p:pic>
        <p:nvPicPr>
          <p:cNvPr id="69" name="图片 68"/>
          <p:cNvPicPr>
            <a:picLocks noChangeAspect="1"/>
          </p:cNvPicPr>
          <p:nvPr/>
        </p:nvPicPr>
        <p:blipFill>
          <a:blip r:embed="rId10"/>
          <a:stretch>
            <a:fillRect/>
          </a:stretch>
        </p:blipFill>
        <p:spPr>
          <a:xfrm>
            <a:off x="9396205" y="3240989"/>
            <a:ext cx="1775614" cy="434378"/>
          </a:xfrm>
          <a:prstGeom prst="rect">
            <a:avLst/>
          </a:prstGeom>
        </p:spPr>
      </p:pic>
      <p:pic>
        <p:nvPicPr>
          <p:cNvPr id="70" name="图片 69"/>
          <p:cNvPicPr>
            <a:picLocks noChangeAspect="1"/>
          </p:cNvPicPr>
          <p:nvPr/>
        </p:nvPicPr>
        <p:blipFill>
          <a:blip r:embed="rId11"/>
          <a:stretch>
            <a:fillRect/>
          </a:stretch>
        </p:blipFill>
        <p:spPr>
          <a:xfrm>
            <a:off x="9068517" y="2696244"/>
            <a:ext cx="2430991" cy="403895"/>
          </a:xfrm>
          <a:prstGeom prst="rect">
            <a:avLst/>
          </a:prstGeom>
        </p:spPr>
      </p:pic>
      <p:sp>
        <p:nvSpPr>
          <p:cNvPr id="71" name="下箭头 70"/>
          <p:cNvSpPr/>
          <p:nvPr/>
        </p:nvSpPr>
        <p:spPr>
          <a:xfrm rot="16200000">
            <a:off x="8769396" y="1406794"/>
            <a:ext cx="567159" cy="548717"/>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下箭头 71"/>
          <p:cNvSpPr/>
          <p:nvPr/>
        </p:nvSpPr>
        <p:spPr>
          <a:xfrm rot="16200000">
            <a:off x="8478927" y="2795921"/>
            <a:ext cx="567159" cy="548717"/>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3" name="对象 72"/>
          <p:cNvGraphicFramePr>
            <a:graphicFrameLocks noChangeAspect="1"/>
          </p:cNvGraphicFramePr>
          <p:nvPr>
            <p:extLst>
              <p:ext uri="{D42A27DB-BD31-4B8C-83A1-F6EECF244321}">
                <p14:modId xmlns:p14="http://schemas.microsoft.com/office/powerpoint/2010/main" val="913627163"/>
              </p:ext>
            </p:extLst>
          </p:nvPr>
        </p:nvGraphicFramePr>
        <p:xfrm>
          <a:off x="5793547" y="2630239"/>
          <a:ext cx="2641600" cy="939800"/>
        </p:xfrm>
        <a:graphic>
          <a:graphicData uri="http://schemas.openxmlformats.org/presentationml/2006/ole">
            <mc:AlternateContent xmlns:mc="http://schemas.openxmlformats.org/markup-compatibility/2006">
              <mc:Choice xmlns:v="urn:schemas-microsoft-com:vml" Requires="v">
                <p:oleObj spid="_x0000_s1102" name="Equation" r:id="rId12" imgW="2641320" imgH="939600" progId="Equation.DSMT4">
                  <p:embed/>
                </p:oleObj>
              </mc:Choice>
              <mc:Fallback>
                <p:oleObj name="Equation" r:id="rId12" imgW="2641320" imgH="939600" progId="Equation.DSMT4">
                  <p:embed/>
                  <p:pic>
                    <p:nvPicPr>
                      <p:cNvPr id="0" name=""/>
                      <p:cNvPicPr/>
                      <p:nvPr/>
                    </p:nvPicPr>
                    <p:blipFill>
                      <a:blip r:embed="rId13"/>
                      <a:stretch>
                        <a:fillRect/>
                      </a:stretch>
                    </p:blipFill>
                    <p:spPr>
                      <a:xfrm>
                        <a:off x="5793547" y="2630239"/>
                        <a:ext cx="2641600" cy="939800"/>
                      </a:xfrm>
                      <a:prstGeom prst="rect">
                        <a:avLst/>
                      </a:prstGeom>
                    </p:spPr>
                  </p:pic>
                </p:oleObj>
              </mc:Fallback>
            </mc:AlternateContent>
          </a:graphicData>
        </a:graphic>
      </p:graphicFrame>
      <p:sp>
        <p:nvSpPr>
          <p:cNvPr id="76" name="PA_文本框 24" descr="e7d195523061f1c07f83f732a5522b9b3ebe164d7250580aEF66DE1A1ABCD1416532D3433F8BE1C4DD26AF8C595CA3B8FBFFDC471B28313D41FC0B29AEB12651AEAC05881CD0265D4CB30185DEC2EB287A3DCBE2E99F13933C1E803DDF331C0150FEA0675F290631D1EDC3C927CD0AA74DD8F417A5B73495B4C9A5AA47CFEB588A1D25B820586C98"/>
          <p:cNvSpPr txBox="1"/>
          <p:nvPr>
            <p:custDataLst>
              <p:tags r:id="rId2"/>
            </p:custDataLst>
          </p:nvPr>
        </p:nvSpPr>
        <p:spPr>
          <a:xfrm>
            <a:off x="0" y="290858"/>
            <a:ext cx="2646974" cy="599395"/>
          </a:xfrm>
          <a:prstGeom prst="rect">
            <a:avLst/>
          </a:prstGeom>
          <a:noFill/>
        </p:spPr>
        <p:txBody>
          <a:bodyPr wrap="square" rtlCol="0">
            <a:spAutoFit/>
          </a:bodyPr>
          <a:lstStyle>
            <a:defPPr>
              <a:defRPr lang="zh-CN"/>
            </a:defPPr>
            <a:lvl1pPr algn="ctr">
              <a:lnSpc>
                <a:spcPct val="130000"/>
              </a:lnSpc>
              <a:defRPr sz="5400">
                <a:solidFill>
                  <a:srgbClr val="255580"/>
                </a:solidFill>
                <a:latin typeface="迷你简菱心" panose="02010609000101010101" pitchFamily="49" charset="-122"/>
                <a:ea typeface="迷你简菱心" panose="02010609000101010101" pitchFamily="49" charset="-122"/>
              </a:defRPr>
            </a:lvl1pPr>
          </a:lstStyle>
          <a:p>
            <a:r>
              <a:rPr lang="zh-CN" altLang="en-US" sz="2800" dirty="0" smtClean="0">
                <a:solidFill>
                  <a:srgbClr val="3B5F80"/>
                </a:solidFill>
              </a:rPr>
              <a:t>解决问题</a:t>
            </a:r>
            <a:endParaRPr lang="zh-CN" altLang="en-US" sz="2800" dirty="0">
              <a:solidFill>
                <a:srgbClr val="3B5F80"/>
              </a:solidFill>
            </a:endParaRPr>
          </a:p>
        </p:txBody>
      </p:sp>
      <p:pic>
        <p:nvPicPr>
          <p:cNvPr id="78" name="图片 77"/>
          <p:cNvPicPr>
            <a:picLocks noChangeAspect="1"/>
          </p:cNvPicPr>
          <p:nvPr/>
        </p:nvPicPr>
        <p:blipFill>
          <a:blip r:embed="rId14"/>
          <a:stretch>
            <a:fillRect/>
          </a:stretch>
        </p:blipFill>
        <p:spPr>
          <a:xfrm>
            <a:off x="924705" y="1884068"/>
            <a:ext cx="3444538" cy="518205"/>
          </a:xfrm>
          <a:prstGeom prst="rect">
            <a:avLst/>
          </a:prstGeom>
        </p:spPr>
      </p:pic>
    </p:spTree>
    <p:extLst>
      <p:ext uri="{BB962C8B-B14F-4D97-AF65-F5344CB8AC3E}">
        <p14:creationId xmlns:p14="http://schemas.microsoft.com/office/powerpoint/2010/main" val="108234797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1000"/>
                                        <p:tgtEl>
                                          <p:spTgt spid="76"/>
                                        </p:tgtEl>
                                      </p:cBhvr>
                                    </p:animEffect>
                                    <p:anim calcmode="lin" valueType="num">
                                      <p:cBhvr>
                                        <p:cTn id="8" dur="1000" fill="hold"/>
                                        <p:tgtEl>
                                          <p:spTgt spid="76"/>
                                        </p:tgtEl>
                                        <p:attrNameLst>
                                          <p:attrName>ppt_x</p:attrName>
                                        </p:attrNameLst>
                                      </p:cBhvr>
                                      <p:tavLst>
                                        <p:tav tm="0">
                                          <p:val>
                                            <p:strVal val="#ppt_x"/>
                                          </p:val>
                                        </p:tav>
                                        <p:tav tm="100000">
                                          <p:val>
                                            <p:strVal val="#ppt_x"/>
                                          </p:val>
                                        </p:tav>
                                      </p:tavLst>
                                    </p:anim>
                                    <p:anim calcmode="lin" valueType="num">
                                      <p:cBhvr>
                                        <p:cTn id="9" dur="1000" fill="hold"/>
                                        <p:tgtEl>
                                          <p:spTgt spid="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3.2.0"/>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PA" val="v3.2.0"/>
</p:tagLst>
</file>

<file path=ppt/tags/tag4.xml><?xml version="1.0" encoding="utf-8"?>
<p:tagLst xmlns:a="http://schemas.openxmlformats.org/drawingml/2006/main" xmlns:r="http://schemas.openxmlformats.org/officeDocument/2006/relationships" xmlns:p="http://schemas.openxmlformats.org/presentationml/2006/main">
  <p:tag name="PA" val="v3.2.0"/>
</p:tagLst>
</file>

<file path=ppt/tags/tag5.xml><?xml version="1.0" encoding="utf-8"?>
<p:tagLst xmlns:a="http://schemas.openxmlformats.org/drawingml/2006/main" xmlns:r="http://schemas.openxmlformats.org/officeDocument/2006/relationships" xmlns:p="http://schemas.openxmlformats.org/presentationml/2006/main">
  <p:tag name="PA" val="v3.2.0"/>
</p:tagLst>
</file>

<file path=ppt/tags/tag6.xml><?xml version="1.0" encoding="utf-8"?>
<p:tagLst xmlns:a="http://schemas.openxmlformats.org/drawingml/2006/main" xmlns:r="http://schemas.openxmlformats.org/officeDocument/2006/relationships" xmlns:p="http://schemas.openxmlformats.org/presentationml/2006/main">
  <p:tag name="PA" val="v3.2.0"/>
</p:tagLst>
</file>

<file path=ppt/theme/theme1.xml><?xml version="1.0" encoding="utf-8"?>
<a:theme xmlns:a="http://schemas.openxmlformats.org/drawingml/2006/main" name="A000120140530A99PPBG">
  <a:themeElements>
    <a:clrScheme name="自定义 95">
      <a:dk1>
        <a:sysClr val="windowText" lastClr="000000"/>
      </a:dk1>
      <a:lt1>
        <a:sysClr val="window" lastClr="FFFFFF"/>
      </a:lt1>
      <a:dk2>
        <a:srgbClr val="3F3F3F"/>
      </a:dk2>
      <a:lt2>
        <a:srgbClr val="E3DED1"/>
      </a:lt2>
      <a:accent1>
        <a:srgbClr val="071F65"/>
      </a:accent1>
      <a:accent2>
        <a:srgbClr val="7F7F7F"/>
      </a:accent2>
      <a:accent3>
        <a:srgbClr val="414456"/>
      </a:accent3>
      <a:accent4>
        <a:srgbClr val="444455"/>
      </a:accent4>
      <a:accent5>
        <a:srgbClr val="444455"/>
      </a:accent5>
      <a:accent6>
        <a:srgbClr val="7F7F7F"/>
      </a:accent6>
      <a:hlink>
        <a:srgbClr val="002060"/>
      </a:hlink>
      <a:folHlink>
        <a:srgbClr val="B26B02"/>
      </a:folHlink>
    </a:clrScheme>
    <a:fontScheme name="自定义 1">
      <a:majorFont>
        <a:latin typeface="Arial Black"/>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9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1073</TotalTime>
  <Words>1344</Words>
  <Application>Microsoft Office PowerPoint</Application>
  <PresentationFormat>宽屏</PresentationFormat>
  <Paragraphs>83</Paragraphs>
  <Slides>13</Slides>
  <Notes>13</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13</vt:i4>
      </vt:variant>
    </vt:vector>
  </HeadingPairs>
  <TitlesOfParts>
    <vt:vector size="24" baseType="lpstr">
      <vt:lpstr>等线</vt:lpstr>
      <vt:lpstr>迷你简菱心</vt:lpstr>
      <vt:lpstr>微软雅黑</vt:lpstr>
      <vt:lpstr>幼圆</vt:lpstr>
      <vt:lpstr>Arial</vt:lpstr>
      <vt:lpstr>Arial Black</vt:lpstr>
      <vt:lpstr>Times New Roman</vt:lpstr>
      <vt:lpstr>Verdana</vt:lpstr>
      <vt:lpstr>Wingdings 2</vt:lpstr>
      <vt:lpstr>A000120140530A99PPBG</vt:lpstr>
      <vt:lpstr>MathType 5.0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Anzichen</dc:creator>
  <cp:lastModifiedBy>陈子羽中</cp:lastModifiedBy>
  <cp:revision>116</cp:revision>
  <dcterms:created xsi:type="dcterms:W3CDTF">2019-08-14T01:23:51Z</dcterms:created>
  <dcterms:modified xsi:type="dcterms:W3CDTF">2023-11-27T15:16:18Z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2052-1.4.0.1935</vt:lpwstr>
  </property>
</Properties>
</file>