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8" r:id="rId2"/>
  </p:sldMasterIdLst>
  <p:notesMasterIdLst>
    <p:notesMasterId r:id="rId39"/>
  </p:notesMasterIdLst>
  <p:handoutMasterIdLst>
    <p:handoutMasterId r:id="rId40"/>
  </p:handoutMasterIdLst>
  <p:sldIdLst>
    <p:sldId id="380" r:id="rId3"/>
    <p:sldId id="503" r:id="rId4"/>
    <p:sldId id="730" r:id="rId5"/>
    <p:sldId id="719" r:id="rId6"/>
    <p:sldId id="735" r:id="rId7"/>
    <p:sldId id="739" r:id="rId8"/>
    <p:sldId id="740" r:id="rId9"/>
    <p:sldId id="736" r:id="rId10"/>
    <p:sldId id="737" r:id="rId11"/>
    <p:sldId id="738" r:id="rId12"/>
    <p:sldId id="741" r:id="rId13"/>
    <p:sldId id="742" r:id="rId14"/>
    <p:sldId id="743" r:id="rId15"/>
    <p:sldId id="746" r:id="rId16"/>
    <p:sldId id="747" r:id="rId17"/>
    <p:sldId id="748" r:id="rId18"/>
    <p:sldId id="749" r:id="rId19"/>
    <p:sldId id="750" r:id="rId20"/>
    <p:sldId id="751" r:id="rId21"/>
    <p:sldId id="752" r:id="rId22"/>
    <p:sldId id="709" r:id="rId23"/>
    <p:sldId id="753" r:id="rId24"/>
    <p:sldId id="755" r:id="rId25"/>
    <p:sldId id="754" r:id="rId26"/>
    <p:sldId id="758" r:id="rId27"/>
    <p:sldId id="759" r:id="rId28"/>
    <p:sldId id="760" r:id="rId29"/>
    <p:sldId id="756" r:id="rId30"/>
    <p:sldId id="757" r:id="rId31"/>
    <p:sldId id="731" r:id="rId32"/>
    <p:sldId id="761" r:id="rId33"/>
    <p:sldId id="718" r:id="rId34"/>
    <p:sldId id="762" r:id="rId35"/>
    <p:sldId id="763" r:id="rId36"/>
    <p:sldId id="764" r:id="rId37"/>
    <p:sldId id="734" r:id="rId38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CAE5F8E8-F20F-436A-9C87-859DD05AEF76}">
          <p14:sldIdLst>
            <p14:sldId id="380"/>
          </p14:sldIdLst>
        </p14:section>
        <p14:section name="目录" id="{26ABA67F-3D32-49C5-8A2C-1D6EA1D3EADA}">
          <p14:sldIdLst>
            <p14:sldId id="503"/>
          </p14:sldIdLst>
        </p14:section>
        <p14:section name="背景" id="{EDC9B6B6-2457-47F8-AA31-E806252934FF}">
          <p14:sldIdLst>
            <p14:sldId id="730"/>
            <p14:sldId id="719"/>
            <p14:sldId id="735"/>
            <p14:sldId id="739"/>
            <p14:sldId id="740"/>
            <p14:sldId id="736"/>
            <p14:sldId id="737"/>
            <p14:sldId id="738"/>
          </p14:sldIdLst>
        </p14:section>
        <p14:section name="主要方法" id="{05689159-F9D1-4E5D-8304-7BC691CCDCED}">
          <p14:sldIdLst>
            <p14:sldId id="741"/>
            <p14:sldId id="742"/>
            <p14:sldId id="743"/>
            <p14:sldId id="746"/>
            <p14:sldId id="747"/>
            <p14:sldId id="748"/>
            <p14:sldId id="749"/>
            <p14:sldId id="750"/>
          </p14:sldIdLst>
        </p14:section>
        <p14:section name="实现过程中的要点" id="{FB7FB473-2EE0-48C9-B323-48A92BF7BEB0}">
          <p14:sldIdLst>
            <p14:sldId id="751"/>
            <p14:sldId id="752"/>
            <p14:sldId id="709"/>
            <p14:sldId id="753"/>
            <p14:sldId id="755"/>
            <p14:sldId id="754"/>
            <p14:sldId id="758"/>
            <p14:sldId id="759"/>
            <p14:sldId id="760"/>
            <p14:sldId id="756"/>
            <p14:sldId id="757"/>
          </p14:sldIdLst>
        </p14:section>
        <p14:section name="实验结果展示" id="{E824C77D-0EF0-4F33-AC40-7DB9D66E4522}">
          <p14:sldIdLst>
            <p14:sldId id="731"/>
            <p14:sldId id="761"/>
            <p14:sldId id="718"/>
            <p14:sldId id="762"/>
            <p14:sldId id="763"/>
            <p14:sldId id="764"/>
            <p14:sldId id="7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orient="horz" pos="2998">
          <p15:clr>
            <a:srgbClr val="A4A3A4"/>
          </p15:clr>
        </p15:guide>
        <p15:guide id="3" orient="horz" pos="3385" userDrawn="1">
          <p15:clr>
            <a:srgbClr val="A4A3A4"/>
          </p15:clr>
        </p15:guide>
        <p15:guide id="4" pos="4139">
          <p15:clr>
            <a:srgbClr val="A4A3A4"/>
          </p15:clr>
        </p15:guide>
        <p15:guide id="5" pos="7673" userDrawn="1">
          <p15:clr>
            <a:srgbClr val="A4A3A4"/>
          </p15:clr>
        </p15:guide>
        <p15:guide id="6" pos="71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E7F"/>
    <a:srgbClr val="2A4758"/>
    <a:srgbClr val="3C3C3B"/>
    <a:srgbClr val="B0B0B0"/>
    <a:srgbClr val="349182"/>
    <a:srgbClr val="C0C2CC"/>
    <a:srgbClr val="54B89E"/>
    <a:srgbClr val="3EB39C"/>
    <a:srgbClr val="6BC396"/>
    <a:srgbClr val="27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82" y="72"/>
      </p:cViewPr>
      <p:guideLst>
        <p:guide orient="horz" pos="1389"/>
        <p:guide orient="horz" pos="2998"/>
        <p:guide orient="horz" pos="3385"/>
        <p:guide pos="4139"/>
        <p:guide pos="7673"/>
        <p:guide pos="71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对抗性用例预测概率图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5419414370078742E-2"/>
          <c:y val="0.10383992963583109"/>
          <c:w val="0.94583058562992128"/>
          <c:h val="0.764017792567803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&lt;i,q&gt;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image 23</c:v>
                </c:pt>
                <c:pt idx="1">
                  <c:v>image 75</c:v>
                </c:pt>
                <c:pt idx="2">
                  <c:v>image653</c:v>
                </c:pt>
                <c:pt idx="3">
                  <c:v>image 1002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</c:v>
                </c:pt>
                <c:pt idx="1">
                  <c:v>85</c:v>
                </c:pt>
                <c:pt idx="2">
                  <c:v>67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6-4D82-A2D4-49322F1E8A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&lt;i,q-1&gt;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image 23</c:v>
                </c:pt>
                <c:pt idx="1">
                  <c:v>image 75</c:v>
                </c:pt>
                <c:pt idx="2">
                  <c:v>image653</c:v>
                </c:pt>
                <c:pt idx="3">
                  <c:v>image 1002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71</c:v>
                </c:pt>
                <c:pt idx="1">
                  <c:v>70</c:v>
                </c:pt>
                <c:pt idx="2">
                  <c:v>60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D6-4D82-A2D4-49322F1E8A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&lt;i-1,q&gt;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image 23</c:v>
                </c:pt>
                <c:pt idx="1">
                  <c:v>image 75</c:v>
                </c:pt>
                <c:pt idx="2">
                  <c:v>image653</c:v>
                </c:pt>
                <c:pt idx="3">
                  <c:v>image 1002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79</c:v>
                </c:pt>
                <c:pt idx="1">
                  <c:v>75</c:v>
                </c:pt>
                <c:pt idx="2">
                  <c:v>63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D6-4D82-A2D4-49322F1E8A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&lt;i-1,q-1&gt;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image 23</c:v>
                </c:pt>
                <c:pt idx="1">
                  <c:v>image 75</c:v>
                </c:pt>
                <c:pt idx="2">
                  <c:v>image653</c:v>
                </c:pt>
                <c:pt idx="3">
                  <c:v>image 1002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</c:v>
                </c:pt>
                <c:pt idx="1">
                  <c:v>75</c:v>
                </c:pt>
                <c:pt idx="2">
                  <c:v>55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D6-4D82-A2D4-49322F1E8A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9835535"/>
        <c:axId val="1269828047"/>
      </c:barChart>
      <c:catAx>
        <c:axId val="1269835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9828047"/>
        <c:crosses val="autoZero"/>
        <c:auto val="1"/>
        <c:lblAlgn val="ctr"/>
        <c:lblOffset val="100"/>
        <c:noMultiLvlLbl val="0"/>
      </c:catAx>
      <c:valAx>
        <c:axId val="126982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9835535"/>
        <c:crosses val="autoZero"/>
        <c:crossBetween val="between"/>
      </c:valAx>
      <c:spPr>
        <a:solidFill>
          <a:srgbClr val="348E7F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1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76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91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8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99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71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9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06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22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6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51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78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39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66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63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78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09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96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00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44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63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59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16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300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62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7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2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3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0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3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02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5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4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Imag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4" y="772478"/>
            <a:ext cx="10943529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4" y="2247549"/>
            <a:ext cx="10943528" cy="4680621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878785"/>
              </a:buClr>
              <a:defRPr/>
            </a:lvl2pPr>
            <a:lvl3pPr>
              <a:buClr>
                <a:srgbClr val="878785"/>
              </a:buClr>
              <a:defRPr/>
            </a:lvl3pPr>
            <a:lvl4pPr>
              <a:buClr>
                <a:srgbClr val="878785"/>
              </a:buClr>
              <a:defRPr/>
            </a:lvl4pPr>
            <a:lvl5pPr>
              <a:buClr>
                <a:srgbClr val="878785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666BB71-F246-48FE-8120-52F9D03CA880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59211" y="259143"/>
            <a:ext cx="2708736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59211" y="3507671"/>
            <a:ext cx="2708736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27156" y="1249001"/>
            <a:ext cx="4354713" cy="2989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698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7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2" r:id="rId12"/>
    <p:sldLayoutId id="2147483684" r:id="rId13"/>
    <p:sldLayoutId id="2147483685" r:id="rId14"/>
    <p:sldLayoutId id="214748368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735955" y="6021705"/>
            <a:ext cx="720090" cy="723265"/>
            <a:chOff x="9033" y="9483"/>
            <a:chExt cx="1134" cy="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9033" y="9483"/>
              <a:ext cx="1134" cy="1139"/>
              <a:chOff x="5895975" y="5575300"/>
              <a:chExt cx="720000" cy="722957"/>
            </a:xfrm>
          </p:grpSpPr>
          <p:sp>
            <p:nvSpPr>
              <p:cNvPr id="22" name="弧形 21"/>
              <p:cNvSpPr>
                <a:spLocks noChangeAspect="1"/>
              </p:cNvSpPr>
              <p:nvPr/>
            </p:nvSpPr>
            <p:spPr>
              <a:xfrm>
                <a:off x="5895975" y="5575300"/>
                <a:ext cx="720000" cy="720000"/>
              </a:xfrm>
              <a:prstGeom prst="arc">
                <a:avLst>
                  <a:gd name="adj1" fmla="val 10800000"/>
                  <a:gd name="adj2" fmla="val 0"/>
                </a:avLst>
              </a:prstGeom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弧形 23"/>
              <p:cNvSpPr>
                <a:spLocks noChangeAspect="1"/>
              </p:cNvSpPr>
              <p:nvPr/>
            </p:nvSpPr>
            <p:spPr>
              <a:xfrm>
                <a:off x="5895975" y="5578257"/>
                <a:ext cx="720000" cy="720000"/>
              </a:xfrm>
              <a:prstGeom prst="arc">
                <a:avLst>
                  <a:gd name="adj1" fmla="val 0"/>
                  <a:gd name="adj2" fmla="val 10800000"/>
                </a:avLst>
              </a:prstGeom>
              <a:solidFill>
                <a:srgbClr val="2A4758"/>
              </a:solidFill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Freeform 9"/>
            <p:cNvSpPr>
              <a:spLocks noChangeAspect="1"/>
            </p:cNvSpPr>
            <p:nvPr/>
          </p:nvSpPr>
          <p:spPr bwMode="auto">
            <a:xfrm rot="16200000">
              <a:off x="9430" y="9829"/>
              <a:ext cx="340" cy="567"/>
            </a:xfrm>
            <a:custGeom>
              <a:avLst/>
              <a:gdLst>
                <a:gd name="T0" fmla="*/ 2902 w 3054"/>
                <a:gd name="T1" fmla="*/ 5633 h 5633"/>
                <a:gd name="T2" fmla="*/ 0 w 3054"/>
                <a:gd name="T3" fmla="*/ 2816 h 5633"/>
                <a:gd name="T4" fmla="*/ 2902 w 3054"/>
                <a:gd name="T5" fmla="*/ 0 h 5633"/>
                <a:gd name="T6" fmla="*/ 3054 w 3054"/>
                <a:gd name="T7" fmla="*/ 156 h 5633"/>
                <a:gd name="T8" fmla="*/ 310 w 3054"/>
                <a:gd name="T9" fmla="*/ 2816 h 5633"/>
                <a:gd name="T10" fmla="*/ 3054 w 3054"/>
                <a:gd name="T11" fmla="*/ 5477 h 5633"/>
                <a:gd name="T12" fmla="*/ 2902 w 3054"/>
                <a:gd name="T13" fmla="*/ 5633 h 5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4" h="5633">
                  <a:moveTo>
                    <a:pt x="2902" y="5633"/>
                  </a:moveTo>
                  <a:lnTo>
                    <a:pt x="0" y="2816"/>
                  </a:lnTo>
                  <a:lnTo>
                    <a:pt x="2902" y="0"/>
                  </a:lnTo>
                  <a:lnTo>
                    <a:pt x="3054" y="156"/>
                  </a:lnTo>
                  <a:lnTo>
                    <a:pt x="310" y="2816"/>
                  </a:lnTo>
                  <a:lnTo>
                    <a:pt x="3054" y="5477"/>
                  </a:lnTo>
                  <a:lnTo>
                    <a:pt x="2902" y="5633"/>
                  </a:lnTo>
                  <a:close/>
                </a:path>
              </a:pathLst>
            </a:custGeom>
            <a:solidFill>
              <a:srgbClr val="2A4758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180325" y="2396993"/>
            <a:ext cx="155683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2021</a:t>
            </a:r>
            <a:r>
              <a:rPr lang="zh-CN" altLang="en-US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年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262095" y="3013240"/>
            <a:ext cx="5812155" cy="690880"/>
            <a:chOff x="5980" y="6716"/>
            <a:chExt cx="5941" cy="709"/>
          </a:xfrm>
        </p:grpSpPr>
        <p:sp>
          <p:nvSpPr>
            <p:cNvPr id="26" name="同侧圆角矩形 25"/>
            <p:cNvSpPr/>
            <p:nvPr/>
          </p:nvSpPr>
          <p:spPr>
            <a:xfrm rot="16200000">
              <a:off x="8100" y="4596"/>
              <a:ext cx="709" cy="494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同侧圆角矩形 26"/>
            <p:cNvSpPr/>
            <p:nvPr/>
          </p:nvSpPr>
          <p:spPr>
            <a:xfrm rot="5400000" flipH="1">
              <a:off x="11071" y="6575"/>
              <a:ext cx="709" cy="99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A4758"/>
            </a:solidFill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"/>
            <p:cNvSpPr>
              <a:spLocks noChangeAspect="1" noEditPoints="1"/>
            </p:cNvSpPr>
            <p:nvPr/>
          </p:nvSpPr>
          <p:spPr bwMode="auto">
            <a:xfrm>
              <a:off x="11213" y="6859"/>
              <a:ext cx="425" cy="425"/>
            </a:xfrm>
            <a:custGeom>
              <a:avLst/>
              <a:gdLst>
                <a:gd name="T0" fmla="*/ 250 w 252"/>
                <a:gd name="T1" fmla="*/ 242 h 252"/>
                <a:gd name="T2" fmla="*/ 165 w 252"/>
                <a:gd name="T3" fmla="*/ 157 h 252"/>
                <a:gd name="T4" fmla="*/ 189 w 252"/>
                <a:gd name="T5" fmla="*/ 94 h 252"/>
                <a:gd name="T6" fmla="*/ 94 w 252"/>
                <a:gd name="T7" fmla="*/ 0 h 252"/>
                <a:gd name="T8" fmla="*/ 0 w 252"/>
                <a:gd name="T9" fmla="*/ 94 h 252"/>
                <a:gd name="T10" fmla="*/ 94 w 252"/>
                <a:gd name="T11" fmla="*/ 189 h 252"/>
                <a:gd name="T12" fmla="*/ 157 w 252"/>
                <a:gd name="T13" fmla="*/ 165 h 252"/>
                <a:gd name="T14" fmla="*/ 242 w 252"/>
                <a:gd name="T15" fmla="*/ 250 h 252"/>
                <a:gd name="T16" fmla="*/ 246 w 252"/>
                <a:gd name="T17" fmla="*/ 252 h 252"/>
                <a:gd name="T18" fmla="*/ 250 w 252"/>
                <a:gd name="T19" fmla="*/ 250 h 252"/>
                <a:gd name="T20" fmla="*/ 250 w 252"/>
                <a:gd name="T21" fmla="*/ 242 h 252"/>
                <a:gd name="T22" fmla="*/ 94 w 252"/>
                <a:gd name="T23" fmla="*/ 178 h 252"/>
                <a:gd name="T24" fmla="*/ 11 w 252"/>
                <a:gd name="T25" fmla="*/ 94 h 252"/>
                <a:gd name="T26" fmla="*/ 94 w 252"/>
                <a:gd name="T27" fmla="*/ 11 h 252"/>
                <a:gd name="T28" fmla="*/ 178 w 252"/>
                <a:gd name="T29" fmla="*/ 94 h 252"/>
                <a:gd name="T30" fmla="*/ 157 w 252"/>
                <a:gd name="T31" fmla="*/ 149 h 252"/>
                <a:gd name="T32" fmla="*/ 149 w 252"/>
                <a:gd name="T33" fmla="*/ 157 h 252"/>
                <a:gd name="T34" fmla="*/ 94 w 252"/>
                <a:gd name="T35" fmla="*/ 17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252">
                  <a:moveTo>
                    <a:pt x="250" y="242"/>
                  </a:moveTo>
                  <a:cubicBezTo>
                    <a:pt x="165" y="157"/>
                    <a:pt x="165" y="157"/>
                    <a:pt x="165" y="157"/>
                  </a:cubicBezTo>
                  <a:cubicBezTo>
                    <a:pt x="180" y="140"/>
                    <a:pt x="189" y="119"/>
                    <a:pt x="189" y="94"/>
                  </a:cubicBezTo>
                  <a:cubicBezTo>
                    <a:pt x="189" y="42"/>
                    <a:pt x="147" y="0"/>
                    <a:pt x="94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7"/>
                    <a:pt x="42" y="189"/>
                    <a:pt x="94" y="189"/>
                  </a:cubicBezTo>
                  <a:cubicBezTo>
                    <a:pt x="119" y="189"/>
                    <a:pt x="140" y="180"/>
                    <a:pt x="157" y="165"/>
                  </a:cubicBezTo>
                  <a:cubicBezTo>
                    <a:pt x="242" y="250"/>
                    <a:pt x="242" y="250"/>
                    <a:pt x="242" y="250"/>
                  </a:cubicBezTo>
                  <a:cubicBezTo>
                    <a:pt x="243" y="251"/>
                    <a:pt x="245" y="252"/>
                    <a:pt x="246" y="252"/>
                  </a:cubicBezTo>
                  <a:cubicBezTo>
                    <a:pt x="248" y="252"/>
                    <a:pt x="249" y="251"/>
                    <a:pt x="250" y="250"/>
                  </a:cubicBezTo>
                  <a:cubicBezTo>
                    <a:pt x="252" y="248"/>
                    <a:pt x="252" y="244"/>
                    <a:pt x="250" y="242"/>
                  </a:cubicBezTo>
                  <a:close/>
                  <a:moveTo>
                    <a:pt x="94" y="178"/>
                  </a:moveTo>
                  <a:cubicBezTo>
                    <a:pt x="48" y="178"/>
                    <a:pt x="11" y="140"/>
                    <a:pt x="11" y="94"/>
                  </a:cubicBezTo>
                  <a:cubicBezTo>
                    <a:pt x="11" y="49"/>
                    <a:pt x="48" y="11"/>
                    <a:pt x="94" y="11"/>
                  </a:cubicBezTo>
                  <a:cubicBezTo>
                    <a:pt x="140" y="11"/>
                    <a:pt x="178" y="49"/>
                    <a:pt x="178" y="94"/>
                  </a:cubicBezTo>
                  <a:cubicBezTo>
                    <a:pt x="178" y="115"/>
                    <a:pt x="170" y="135"/>
                    <a:pt x="157" y="149"/>
                  </a:cubicBezTo>
                  <a:cubicBezTo>
                    <a:pt x="155" y="152"/>
                    <a:pt x="152" y="155"/>
                    <a:pt x="149" y="157"/>
                  </a:cubicBezTo>
                  <a:cubicBezTo>
                    <a:pt x="135" y="170"/>
                    <a:pt x="115" y="178"/>
                    <a:pt x="94" y="17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302450" y="3168809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用于视觉问答的语义等效对抗性数据拓展</a:t>
            </a:r>
          </a:p>
        </p:txBody>
      </p:sp>
      <p:sp>
        <p:nvSpPr>
          <p:cNvPr id="69" name="矩形 36"/>
          <p:cNvSpPr>
            <a:spLocks noChangeArrowheads="1"/>
          </p:cNvSpPr>
          <p:nvPr/>
        </p:nvSpPr>
        <p:spPr bwMode="auto">
          <a:xfrm>
            <a:off x="2567122" y="3876233"/>
            <a:ext cx="11073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A4758"/>
                </a:solidFill>
                <a:latin typeface="Arial" panose="020B0604020202020204" pitchFamily="34" charset="0"/>
              </a:rPr>
              <a:t>Semantic Equivalent Adversarial Data Augmentation for Visual Question Answering</a:t>
            </a:r>
            <a:endParaRPr lang="zh-CN" altLang="en-US" sz="1600" dirty="0">
              <a:solidFill>
                <a:srgbClr val="2A4758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75">
        <p:fade/>
      </p:transition>
    </mc:Choice>
    <mc:Fallback xmlns="">
      <p:transition spd="med" advTm="31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04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对抗性训练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11" name="Picture 2" descr="img">
            <a:extLst>
              <a:ext uri="{FF2B5EF4-FFF2-40B4-BE49-F238E27FC236}">
                <a16:creationId xmlns:a16="http://schemas.microsoft.com/office/drawing/2014/main" id="{73BD7EFB-BDA5-41D9-850B-4B52B4B6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1173634"/>
            <a:ext cx="3724465" cy="148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g">
            <a:extLst>
              <a:ext uri="{FF2B5EF4-FFF2-40B4-BE49-F238E27FC236}">
                <a16:creationId xmlns:a16="http://schemas.microsoft.com/office/drawing/2014/main" id="{F9F5A2E4-C68B-4F51-9690-D6ABC3BA9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2889833"/>
            <a:ext cx="3724465" cy="15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g">
            <a:extLst>
              <a:ext uri="{FF2B5EF4-FFF2-40B4-BE49-F238E27FC236}">
                <a16:creationId xmlns:a16="http://schemas.microsoft.com/office/drawing/2014/main" id="{7A89290B-E7F2-40F6-84A8-F7C31C5A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4757072"/>
            <a:ext cx="5431971" cy="17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CE0682B-2873-410B-B149-074B1265033E}"/>
              </a:ext>
            </a:extLst>
          </p:cNvPr>
          <p:cNvSpPr txBox="1"/>
          <p:nvPr/>
        </p:nvSpPr>
        <p:spPr>
          <a:xfrm>
            <a:off x="7723737" y="1165112"/>
            <a:ext cx="3968949" cy="1754326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对抗攻击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Adversarial train</a:t>
            </a: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是对输入样本故意添加一些人无法察觉的细微的干扰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导致模型以高置信度给出一个错误的输出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3685F3-195D-4BC0-8456-7D9D20F4CF26}"/>
              </a:ext>
            </a:extLst>
          </p:cNvPr>
          <p:cNvSpPr txBox="1"/>
          <p:nvPr/>
        </p:nvSpPr>
        <p:spPr>
          <a:xfrm>
            <a:off x="7723737" y="3429000"/>
            <a:ext cx="3968949" cy="203132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对抗训练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Adversarial training</a:t>
            </a: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是增强神经网络鲁棒性的重要方式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在对抗训练的过程中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样本会被混合一些微小的扰动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然后使神经网络适应这种改变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从而对对抗样本具有鲁棒性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9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、主要方法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304452"/>
      </p:ext>
    </p:extLst>
  </p:cSld>
  <p:clrMapOvr>
    <a:masterClrMapping/>
  </p:clrMapOvr>
  <p:transition spd="slow" advTm="1192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2" y="4125831"/>
            <a:ext cx="3202766" cy="518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语义等价问题生成原理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数据扩增原理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VQA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原理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对抗性训练原理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Methods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594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157680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其中</a:t>
            </a:r>
            <a:r>
              <a:rPr lang="el-GR" altLang="zh-CN" sz="2000" dirty="0">
                <a:solidFill>
                  <a:srgbClr val="2A4758"/>
                </a:solidFill>
                <a:sym typeface="微软雅黑" pitchFamily="34" charset="-122"/>
              </a:rPr>
              <a:t>θ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代表所有要学习的参数的向量，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A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是所有答案的集合。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我们设                   是一个从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K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个图像区域提取的视觉特征的集合，问题是一系列词的集合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VQA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D2B897D-4227-4566-9BC8-21555732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763783"/>
            <a:ext cx="5415205" cy="874807"/>
          </a:xfrm>
          <a:prstGeom prst="rect">
            <a:avLst/>
          </a:prstGeom>
        </p:spPr>
      </p:pic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87436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回答关于图像的问题可以被这样被描述：根据参数化的概率指数，在给出图像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v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和问题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q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的情况下预测答案。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076364E-812F-461A-89D9-45F37F628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749" y="5041059"/>
            <a:ext cx="1321311" cy="36880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3E7063A-A22A-435C-9B7F-0D731EC24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840" y="5598505"/>
            <a:ext cx="1252731" cy="1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234624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任务：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图像特征提取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问题关键词提取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进行预测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VQA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D2B897D-4227-4566-9BC8-21555732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0" y="2763783"/>
            <a:ext cx="5415205" cy="874807"/>
          </a:xfrm>
          <a:prstGeom prst="rect">
            <a:avLst/>
          </a:prstGeom>
        </p:spPr>
      </p:pic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87436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回答关于图像的问题可以被这样被描述：根据参数化的概率指数，在给出图像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v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和问题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q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的情况下预测答案。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45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1115137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攻击将梯度反向传播到输入的视觉特征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通过一个小的方向调整输入，使损失最大化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数据扩增原理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144375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采用一种高效的基于梯度的攻击手段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——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迭代快速梯度方法（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）来生成视觉对抗用例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首先是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FGSM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01F14F-5368-4EFB-9EF0-F8F5AB45C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19" y="3259574"/>
            <a:ext cx="6316557" cy="50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499584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以一个较小的步长多次应用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FGSM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方法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数据扩增原理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144375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采用一种高效的基于梯度的攻击手段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——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迭代快速梯度方法（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）来生成视觉对抗用例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然后是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IFGSM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2A1482-285C-47FF-9811-14A6C0D0D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73" y="3439807"/>
            <a:ext cx="9145045" cy="4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52973" y="4094812"/>
            <a:ext cx="9145045" cy="45730"/>
          </a:xfrm>
          <a:prstGeom prst="rect">
            <a:avLst/>
          </a:prstGeom>
          <a:solidFill>
            <a:srgbClr val="2A4758"/>
          </a:solidFill>
          <a:ln w="635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1909204" y="4329179"/>
            <a:ext cx="8261357" cy="296179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转义原理如下：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把英语句子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E1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翻译成一个法语句子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F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再翻译回来，得到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E2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Ps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：可以尝试多国语言并计算平均概率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语义等价性问题生成原理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Box 504">
            <a:extLst>
              <a:ext uri="{FF2B5EF4-FFF2-40B4-BE49-F238E27FC236}">
                <a16:creationId xmlns:a16="http://schemas.microsoft.com/office/drawing/2014/main" id="{F75FC62B-B06E-4DDF-8061-6440D9722B9D}"/>
              </a:ext>
            </a:extLst>
          </p:cNvPr>
          <p:cNvSpPr txBox="1"/>
          <p:nvPr/>
        </p:nvSpPr>
        <p:spPr>
          <a:xfrm>
            <a:off x="1965320" y="1254430"/>
            <a:ext cx="8261357" cy="159764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使用一个纯粹基于神经网络的转述模型来生成语义等价的问题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是基于</a:t>
            </a:r>
            <a:r>
              <a:rPr lang="en-US" altLang="zh-CN" sz="1800" dirty="0">
                <a:solidFill>
                  <a:srgbClr val="2A4758"/>
                </a:solidFill>
                <a:sym typeface="微软雅黑" pitchFamily="34" charset="-122"/>
              </a:rPr>
              <a:t>NMT</a:t>
            </a: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框架的一个拓展（一般用作翻译系统构建）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2A4758"/>
                </a:solidFill>
                <a:sym typeface="微软雅黑" pitchFamily="34" charset="-122"/>
              </a:rPr>
              <a:t>在给定源句子的条件下，逐字生成目标句子。</a:t>
            </a:r>
            <a:endParaRPr lang="en-US" altLang="zh-CN" sz="18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4AE67B-E607-4003-A2C0-32751B710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025" y="3102412"/>
            <a:ext cx="7143153" cy="7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8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9" name="组合 18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21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主要方法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对抗性训练原理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13B1ECA-A84D-4662-9BE6-6D28E9848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22" y="1664908"/>
            <a:ext cx="1686160" cy="19338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E64233-6AB1-468F-9DA7-C9099402D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105" y="1543583"/>
            <a:ext cx="6189447" cy="4110340"/>
          </a:xfrm>
          <a:prstGeom prst="rect">
            <a:avLst/>
          </a:prstGeom>
        </p:spPr>
      </p:pic>
      <p:sp>
        <p:nvSpPr>
          <p:cNvPr id="25" name="TextBox 504">
            <a:extLst>
              <a:ext uri="{FF2B5EF4-FFF2-40B4-BE49-F238E27FC236}">
                <a16:creationId xmlns:a16="http://schemas.microsoft.com/office/drawing/2014/main" id="{C354E1AB-C62B-4F3D-A806-012FF10CBFA3}"/>
              </a:ext>
            </a:extLst>
          </p:cNvPr>
          <p:cNvSpPr txBox="1"/>
          <p:nvPr/>
        </p:nvSpPr>
        <p:spPr>
          <a:xfrm>
            <a:off x="909122" y="3896204"/>
            <a:ext cx="8261357" cy="17306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将生成的四组对抗性用例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用于模型训练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得到更精准的模型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789983A-DCCA-492D-9352-39619C99AA6F}"/>
              </a:ext>
            </a:extLst>
          </p:cNvPr>
          <p:cNvSpPr/>
          <p:nvPr/>
        </p:nvSpPr>
        <p:spPr>
          <a:xfrm>
            <a:off x="3300093" y="2213231"/>
            <a:ext cx="1289538" cy="67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、实现要点、难点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438436"/>
      </p:ext>
    </p:extLst>
  </p:cSld>
  <p:clrMapOvr>
    <a:masterClrMapping/>
  </p:clrMapOvr>
  <p:transition spd="slow" advTm="758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-31899"/>
            <a:ext cx="0" cy="1371600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0" y="5718414"/>
            <a:ext cx="0" cy="1188720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2961069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、背景与介绍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96017" y="3575925"/>
            <a:ext cx="4798695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、主要方法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6017" y="4190781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、实现难点、要点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25"/>
          <p:cNvSpPr txBox="1"/>
          <p:nvPr/>
        </p:nvSpPr>
        <p:spPr>
          <a:xfrm flipH="1">
            <a:off x="4750435" y="2056282"/>
            <a:ext cx="2689860" cy="706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4000" u="sng" dirty="0">
                <a:solidFill>
                  <a:srgbClr val="2A4758"/>
                </a:solidFill>
                <a:effectLst/>
                <a:latin typeface="Impact" panose="020B080603090205020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en-US" altLang="zh-CN" sz="4000" u="sng" strike="noStrike" noProof="1">
              <a:solidFill>
                <a:srgbClr val="2A4758"/>
              </a:solidFill>
              <a:effectLst/>
              <a:latin typeface="Impact" panose="020B080603090205020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25"/>
          <p:cNvSpPr txBox="1"/>
          <p:nvPr/>
        </p:nvSpPr>
        <p:spPr>
          <a:xfrm flipH="1">
            <a:off x="5609659" y="1668047"/>
            <a:ext cx="96100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zh-CN" altLang="en-US" sz="2400" b="1" strike="noStrike" noProof="1">
                <a:solidFill>
                  <a:srgbClr val="2A475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目录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96017" y="475932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、实验结果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603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1" y="4125832"/>
            <a:ext cx="2586467" cy="19752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语义等价问题生成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对抗性用例生成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视觉问答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重新训练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实现要点、难点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Key Points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4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数据集说明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67" name="空心弧 166">
            <a:extLst>
              <a:ext uri="{FF2B5EF4-FFF2-40B4-BE49-F238E27FC236}">
                <a16:creationId xmlns:a16="http://schemas.microsoft.com/office/drawing/2014/main" id="{E2E26DFC-86E2-402A-A0CA-14CF8346F4D8}"/>
              </a:ext>
            </a:extLst>
          </p:cNvPr>
          <p:cNvSpPr/>
          <p:nvPr/>
        </p:nvSpPr>
        <p:spPr>
          <a:xfrm>
            <a:off x="901298" y="1095094"/>
            <a:ext cx="5162550" cy="5162550"/>
          </a:xfrm>
          <a:prstGeom prst="blockArc">
            <a:avLst>
              <a:gd name="adj1" fmla="val 4389363"/>
              <a:gd name="adj2" fmla="val 16206455"/>
              <a:gd name="adj3" fmla="val 4133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68" name="空心弧 167">
            <a:extLst>
              <a:ext uri="{FF2B5EF4-FFF2-40B4-BE49-F238E27FC236}">
                <a16:creationId xmlns:a16="http://schemas.microsoft.com/office/drawing/2014/main" id="{1BC58FF3-80D1-44B0-8F08-3948FAF8974C}"/>
              </a:ext>
            </a:extLst>
          </p:cNvPr>
          <p:cNvSpPr/>
          <p:nvPr/>
        </p:nvSpPr>
        <p:spPr>
          <a:xfrm>
            <a:off x="1192763" y="1386559"/>
            <a:ext cx="4578985" cy="4578985"/>
          </a:xfrm>
          <a:prstGeom prst="blockArc">
            <a:avLst>
              <a:gd name="adj1" fmla="val 3233501"/>
              <a:gd name="adj2" fmla="val 16223910"/>
              <a:gd name="adj3" fmla="val 4815"/>
            </a:avLst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69" name="空心弧 168">
            <a:extLst>
              <a:ext uri="{FF2B5EF4-FFF2-40B4-BE49-F238E27FC236}">
                <a16:creationId xmlns:a16="http://schemas.microsoft.com/office/drawing/2014/main" id="{1CCBA563-8A4D-47D5-847F-63A1B1C85182}"/>
              </a:ext>
            </a:extLst>
          </p:cNvPr>
          <p:cNvSpPr/>
          <p:nvPr/>
        </p:nvSpPr>
        <p:spPr>
          <a:xfrm>
            <a:off x="1484863" y="1678659"/>
            <a:ext cx="3995420" cy="3995420"/>
          </a:xfrm>
          <a:prstGeom prst="blockArc">
            <a:avLst>
              <a:gd name="adj1" fmla="val 1864526"/>
              <a:gd name="adj2" fmla="val 16217148"/>
              <a:gd name="adj3" fmla="val 5608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0" name="空心弧 169">
            <a:extLst>
              <a:ext uri="{FF2B5EF4-FFF2-40B4-BE49-F238E27FC236}">
                <a16:creationId xmlns:a16="http://schemas.microsoft.com/office/drawing/2014/main" id="{7993A3E5-4087-4584-89D2-E763EED3426C}"/>
              </a:ext>
            </a:extLst>
          </p:cNvPr>
          <p:cNvSpPr/>
          <p:nvPr/>
        </p:nvSpPr>
        <p:spPr>
          <a:xfrm>
            <a:off x="1776328" y="1970124"/>
            <a:ext cx="3411855" cy="3411855"/>
          </a:xfrm>
          <a:prstGeom prst="blockArc">
            <a:avLst>
              <a:gd name="adj1" fmla="val 154284"/>
              <a:gd name="adj2" fmla="val 16216919"/>
              <a:gd name="adj3" fmla="val 6741"/>
            </a:avLst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71" name="空心弧 170">
            <a:extLst>
              <a:ext uri="{FF2B5EF4-FFF2-40B4-BE49-F238E27FC236}">
                <a16:creationId xmlns:a16="http://schemas.microsoft.com/office/drawing/2014/main" id="{F495D879-E8C5-4D54-87DD-4CE3489E3727}"/>
              </a:ext>
            </a:extLst>
          </p:cNvPr>
          <p:cNvSpPr/>
          <p:nvPr/>
        </p:nvSpPr>
        <p:spPr>
          <a:xfrm>
            <a:off x="2068428" y="2262224"/>
            <a:ext cx="2828290" cy="2828290"/>
          </a:xfrm>
          <a:prstGeom prst="blockArc">
            <a:avLst>
              <a:gd name="adj1" fmla="val 19228701"/>
              <a:gd name="adj2" fmla="val 16239598"/>
              <a:gd name="adj3" fmla="val 8256"/>
            </a:avLst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88" name="文本框 20">
            <a:extLst>
              <a:ext uri="{FF2B5EF4-FFF2-40B4-BE49-F238E27FC236}">
                <a16:creationId xmlns:a16="http://schemas.microsoft.com/office/drawing/2014/main" id="{83E7016F-5F91-4569-B7FE-A18B5CEF2FF4}"/>
              </a:ext>
            </a:extLst>
          </p:cNvPr>
          <p:cNvSpPr txBox="1"/>
          <p:nvPr/>
        </p:nvSpPr>
        <p:spPr>
          <a:xfrm flipH="1">
            <a:off x="5884985" y="646685"/>
            <a:ext cx="5849814" cy="132343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DAQUAR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 err="1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DAtaset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for </a:t>
            </a:r>
            <a:r>
              <a:rPr lang="en-US" altLang="zh-CN" sz="2000" b="1" dirty="0" err="1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QUestion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Answering on Real-world images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0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它是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VQA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领域最早也是最小的数据集</a:t>
            </a:r>
            <a:endParaRPr lang="en-US" altLang="zh-CN" sz="20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包含了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6795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张训练数据和</a:t>
            </a:r>
            <a:r>
              <a:rPr lang="en-US" altLang="zh-CN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5673</a:t>
            </a:r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张测试数据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1710D9-D0AF-4992-9261-667C2A552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89" y="2140077"/>
            <a:ext cx="4271683" cy="3241902"/>
          </a:xfrm>
          <a:prstGeom prst="rect">
            <a:avLst/>
          </a:prstGeom>
        </p:spPr>
      </p:pic>
      <p:sp>
        <p:nvSpPr>
          <p:cNvPr id="189" name="文本框 188">
            <a:extLst>
              <a:ext uri="{FF2B5EF4-FFF2-40B4-BE49-F238E27FC236}">
                <a16:creationId xmlns:a16="http://schemas.microsoft.com/office/drawing/2014/main" id="{02703572-12B6-4438-A0DC-2C849ED6D0FA}"/>
              </a:ext>
            </a:extLst>
          </p:cNvPr>
          <p:cNvSpPr txBox="1"/>
          <p:nvPr/>
        </p:nvSpPr>
        <p:spPr>
          <a:xfrm>
            <a:off x="5842532" y="5610678"/>
            <a:ext cx="61135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：what is on the right side of the black telephone and on the left side of the red chair in the image3 ?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desk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1.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7" name="圆角矩形 31">
            <a:extLst>
              <a:ext uri="{FF2B5EF4-FFF2-40B4-BE49-F238E27FC236}">
                <a16:creationId xmlns:a16="http://schemas.microsoft.com/office/drawing/2014/main" id="{F9ADB25B-2F6C-45A2-BA86-79DD35469A5F}"/>
              </a:ext>
            </a:extLst>
          </p:cNvPr>
          <p:cNvSpPr/>
          <p:nvPr/>
        </p:nvSpPr>
        <p:spPr>
          <a:xfrm>
            <a:off x="1040522" y="2715420"/>
            <a:ext cx="3294698" cy="3197027"/>
          </a:xfrm>
          <a:prstGeom prst="roundRect">
            <a:avLst>
              <a:gd name="adj" fmla="val 9450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14A4D64-CB06-439B-9DE7-594D1D0E8612}"/>
              </a:ext>
            </a:extLst>
          </p:cNvPr>
          <p:cNvSpPr/>
          <p:nvPr/>
        </p:nvSpPr>
        <p:spPr>
          <a:xfrm>
            <a:off x="1768031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CC5CBB8-F8D5-4A6A-A51C-21ED758915D7}"/>
              </a:ext>
            </a:extLst>
          </p:cNvPr>
          <p:cNvSpPr/>
          <p:nvPr/>
        </p:nvSpPr>
        <p:spPr>
          <a:xfrm>
            <a:off x="3121706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9A66E3-0C4E-45CB-8A3F-477AE5311D95}"/>
              </a:ext>
            </a:extLst>
          </p:cNvPr>
          <p:cNvSpPr/>
          <p:nvPr/>
        </p:nvSpPr>
        <p:spPr>
          <a:xfrm>
            <a:off x="2248469" y="2566042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困难</a:t>
            </a:r>
          </a:p>
        </p:txBody>
      </p:sp>
      <p:sp>
        <p:nvSpPr>
          <p:cNvPr id="21" name="圆角矩形 41">
            <a:extLst>
              <a:ext uri="{FF2B5EF4-FFF2-40B4-BE49-F238E27FC236}">
                <a16:creationId xmlns:a16="http://schemas.microsoft.com/office/drawing/2014/main" id="{B19535B6-5881-494B-8178-1AB78798A0D0}"/>
              </a:ext>
            </a:extLst>
          </p:cNvPr>
          <p:cNvSpPr/>
          <p:nvPr/>
        </p:nvSpPr>
        <p:spPr>
          <a:xfrm>
            <a:off x="4497298" y="2694587"/>
            <a:ext cx="3294698" cy="3197027"/>
          </a:xfrm>
          <a:prstGeom prst="roundRect">
            <a:avLst>
              <a:gd name="adj" fmla="val 7846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44">
            <a:extLst>
              <a:ext uri="{FF2B5EF4-FFF2-40B4-BE49-F238E27FC236}">
                <a16:creationId xmlns:a16="http://schemas.microsoft.com/office/drawing/2014/main" id="{012FF61D-682C-4550-AAD2-1872F8FEA605}"/>
              </a:ext>
            </a:extLst>
          </p:cNvPr>
          <p:cNvSpPr/>
          <p:nvPr/>
        </p:nvSpPr>
        <p:spPr>
          <a:xfrm>
            <a:off x="7946987" y="2694586"/>
            <a:ext cx="3294698" cy="3197027"/>
          </a:xfrm>
          <a:prstGeom prst="roundRect">
            <a:avLst>
              <a:gd name="adj" fmla="val 7445"/>
            </a:avLst>
          </a:pr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97E7777-6468-4C35-9ED9-FA6415567B87}"/>
              </a:ext>
            </a:extLst>
          </p:cNvPr>
          <p:cNvSpPr/>
          <p:nvPr/>
        </p:nvSpPr>
        <p:spPr>
          <a:xfrm>
            <a:off x="5202275" y="1970049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488A987-B52A-4472-848D-77252E5F2C97}"/>
              </a:ext>
            </a:extLst>
          </p:cNvPr>
          <p:cNvSpPr/>
          <p:nvPr/>
        </p:nvSpPr>
        <p:spPr>
          <a:xfrm>
            <a:off x="8779289" y="1926138"/>
            <a:ext cx="1862831" cy="1862831"/>
          </a:xfrm>
          <a:prstGeom prst="ellipse">
            <a:avLst/>
          </a:prstGeom>
          <a:solidFill>
            <a:srgbClr val="2A4758"/>
          </a:solidFill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87BCFED-00F3-4C71-8949-A15A05E7C9E9}"/>
              </a:ext>
            </a:extLst>
          </p:cNvPr>
          <p:cNvSpPr/>
          <p:nvPr/>
        </p:nvSpPr>
        <p:spPr>
          <a:xfrm>
            <a:off x="6609108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BB5FB82-679C-4606-B6A5-E80F4A2C7C71}"/>
              </a:ext>
            </a:extLst>
          </p:cNvPr>
          <p:cNvSpPr/>
          <p:nvPr/>
        </p:nvSpPr>
        <p:spPr>
          <a:xfrm>
            <a:off x="10188287" y="3200204"/>
            <a:ext cx="502372" cy="502372"/>
          </a:xfrm>
          <a:prstGeom prst="ellipse">
            <a:avLst/>
          </a:prstGeom>
          <a:solidFill>
            <a:srgbClr val="2A4758"/>
          </a:solidFill>
          <a:ln>
            <a:solidFill>
              <a:srgbClr val="2A4758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BBFE63-CBE3-4F31-B6B3-BF2FEBDE89DD}"/>
              </a:ext>
            </a:extLst>
          </p:cNvPr>
          <p:cNvSpPr/>
          <p:nvPr/>
        </p:nvSpPr>
        <p:spPr>
          <a:xfrm>
            <a:off x="5635633" y="2576325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困难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32C64A-BC4C-4064-AA47-BE0617C7B612}"/>
              </a:ext>
            </a:extLst>
          </p:cNvPr>
          <p:cNvSpPr/>
          <p:nvPr/>
        </p:nvSpPr>
        <p:spPr>
          <a:xfrm>
            <a:off x="9326988" y="2564537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困难</a:t>
            </a:r>
          </a:p>
        </p:txBody>
      </p:sp>
      <p:sp>
        <p:nvSpPr>
          <p:cNvPr id="29" name="TextBox 78">
            <a:extLst>
              <a:ext uri="{FF2B5EF4-FFF2-40B4-BE49-F238E27FC236}">
                <a16:creationId xmlns:a16="http://schemas.microsoft.com/office/drawing/2014/main" id="{8A7285FA-EB5A-49D0-B32D-6B3A8EBDE990}"/>
              </a:ext>
            </a:extLst>
          </p:cNvPr>
          <p:cNvSpPr txBox="1"/>
          <p:nvPr/>
        </p:nvSpPr>
        <p:spPr>
          <a:xfrm>
            <a:off x="1560702" y="4162098"/>
            <a:ext cx="2616378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12GB</a:t>
            </a:r>
            <a:r>
              <a:rPr lang="zh-CN" altLang="en-US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或更大内存的</a:t>
            </a:r>
            <a:r>
              <a:rPr lang="en-US" altLang="zh-CN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NVIDIA GPU</a:t>
            </a:r>
            <a:r>
              <a:rPr lang="zh-CN" altLang="en-US" sz="14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79">
            <a:extLst>
              <a:ext uri="{FF2B5EF4-FFF2-40B4-BE49-F238E27FC236}">
                <a16:creationId xmlns:a16="http://schemas.microsoft.com/office/drawing/2014/main" id="{BED840CC-622C-4119-9A3E-6CF2244F526A}"/>
              </a:ext>
            </a:extLst>
          </p:cNvPr>
          <p:cNvSpPr txBox="1"/>
          <p:nvPr/>
        </p:nvSpPr>
        <p:spPr>
          <a:xfrm>
            <a:off x="4911376" y="4162098"/>
            <a:ext cx="2616378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200GB</a:t>
            </a:r>
            <a:r>
              <a:rPr lang="zh-CN" altLang="en-US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以上内存进行训练</a:t>
            </a:r>
            <a:endParaRPr lang="en-US" altLang="zh-CN" sz="2000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80">
            <a:extLst>
              <a:ext uri="{FF2B5EF4-FFF2-40B4-BE49-F238E27FC236}">
                <a16:creationId xmlns:a16="http://schemas.microsoft.com/office/drawing/2014/main" id="{ACC5B2A7-7A60-451F-823A-7B68DAC53466}"/>
              </a:ext>
            </a:extLst>
          </p:cNvPr>
          <p:cNvSpPr txBox="1"/>
          <p:nvPr/>
        </p:nvSpPr>
        <p:spPr>
          <a:xfrm>
            <a:off x="8488390" y="4162098"/>
            <a:ext cx="2616378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</a:rPr>
              <a:t>依赖于大规模标注数据</a:t>
            </a:r>
            <a:endParaRPr lang="zh-CN" altLang="en-US" sz="2000" b="1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51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1" grpId="0" animBg="1"/>
      <p:bldP spid="22" grpId="0" animBg="1"/>
      <p:bldP spid="25" grpId="0" animBg="1"/>
      <p:bldP spid="26" grpId="0" animBg="1"/>
      <p:bldP spid="27" grpId="0"/>
      <p:bldP spid="28" grpId="0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1.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32" name="Straight Connector 10">
            <a:extLst>
              <a:ext uri="{FF2B5EF4-FFF2-40B4-BE49-F238E27FC236}">
                <a16:creationId xmlns:a16="http://schemas.microsoft.com/office/drawing/2014/main" id="{BF2CEE07-FF80-4C47-80F7-A97805AB8F27}"/>
              </a:ext>
            </a:extLst>
          </p:cNvPr>
          <p:cNvSpPr/>
          <p:nvPr/>
        </p:nvSpPr>
        <p:spPr>
          <a:xfrm>
            <a:off x="1959520" y="2517756"/>
            <a:ext cx="7637560" cy="0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D56620-940B-418B-ACCC-065CD264F472}"/>
              </a:ext>
            </a:extLst>
          </p:cNvPr>
          <p:cNvSpPr txBox="1">
            <a:spLocks/>
          </p:cNvSpPr>
          <p:nvPr/>
        </p:nvSpPr>
        <p:spPr>
          <a:xfrm>
            <a:off x="1978025" y="2130647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图像特征提取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Straight Connector 48">
            <a:extLst>
              <a:ext uri="{FF2B5EF4-FFF2-40B4-BE49-F238E27FC236}">
                <a16:creationId xmlns:a16="http://schemas.microsoft.com/office/drawing/2014/main" id="{BA5917F6-88D0-428C-A84C-700303358243}"/>
              </a:ext>
            </a:extLst>
          </p:cNvPr>
          <p:cNvSpPr/>
          <p:nvPr/>
        </p:nvSpPr>
        <p:spPr>
          <a:xfrm flipV="1">
            <a:off x="2606225" y="3268553"/>
            <a:ext cx="7384555" cy="0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0716FB8-AEF8-43E1-8FC7-438F974DF621}"/>
              </a:ext>
            </a:extLst>
          </p:cNvPr>
          <p:cNvSpPr txBox="1">
            <a:spLocks/>
          </p:cNvSpPr>
          <p:nvPr/>
        </p:nvSpPr>
        <p:spPr>
          <a:xfrm>
            <a:off x="2252748" y="2848202"/>
            <a:ext cx="1798368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文字特征提取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Straight Connector 58">
            <a:extLst>
              <a:ext uri="{FF2B5EF4-FFF2-40B4-BE49-F238E27FC236}">
                <a16:creationId xmlns:a16="http://schemas.microsoft.com/office/drawing/2014/main" id="{173BC79E-5D42-4FAD-864E-9A0E830F860B}"/>
              </a:ext>
            </a:extLst>
          </p:cNvPr>
          <p:cNvSpPr/>
          <p:nvPr/>
        </p:nvSpPr>
        <p:spPr>
          <a:xfrm>
            <a:off x="1959520" y="4017554"/>
            <a:ext cx="7637559" cy="11358"/>
          </a:xfrm>
          <a:prstGeom prst="line">
            <a:avLst/>
          </a:prstGeom>
          <a:ln w="12700">
            <a:solidFill>
              <a:srgbClr val="2A4758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34BD715-FAA1-4232-A9C9-A3BA168F1172}"/>
              </a:ext>
            </a:extLst>
          </p:cNvPr>
          <p:cNvSpPr txBox="1">
            <a:spLocks/>
          </p:cNvSpPr>
          <p:nvPr/>
        </p:nvSpPr>
        <p:spPr>
          <a:xfrm>
            <a:off x="2521644" y="3568448"/>
            <a:ext cx="1535710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特征融合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8B41F3A-A433-4F2B-AFF9-92BB0019E844}"/>
              </a:ext>
            </a:extLst>
          </p:cNvPr>
          <p:cNvSpPr/>
          <p:nvPr/>
        </p:nvSpPr>
        <p:spPr>
          <a:xfrm>
            <a:off x="9584381" y="2449771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E83502E-E4B6-488C-9868-416E02D9B32A}"/>
              </a:ext>
            </a:extLst>
          </p:cNvPr>
          <p:cNvSpPr/>
          <p:nvPr/>
        </p:nvSpPr>
        <p:spPr>
          <a:xfrm>
            <a:off x="9901880" y="3195966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6DC4560-11DA-4DE2-8976-23C665C84F29}"/>
              </a:ext>
            </a:extLst>
          </p:cNvPr>
          <p:cNvSpPr/>
          <p:nvPr/>
        </p:nvSpPr>
        <p:spPr>
          <a:xfrm>
            <a:off x="9597080" y="3944938"/>
            <a:ext cx="145177" cy="145177"/>
          </a:xfrm>
          <a:prstGeom prst="ellipse">
            <a:avLst/>
          </a:prstGeom>
          <a:solidFill>
            <a:srgbClr val="2A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DB9FAB-A87B-48A6-BB5F-F317B08C1B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3" t="80773" r="483" b="-55120"/>
          <a:stretch/>
        </p:blipFill>
        <p:spPr>
          <a:xfrm>
            <a:off x="5692827" y="2904866"/>
            <a:ext cx="5839988" cy="151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8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9" grpId="0"/>
      <p:bldP spid="50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BA66DB36-BB7B-4DA3-83E9-474A23B5C614}"/>
              </a:ext>
            </a:extLst>
          </p:cNvPr>
          <p:cNvSpPr txBox="1">
            <a:spLocks/>
          </p:cNvSpPr>
          <p:nvPr/>
        </p:nvSpPr>
        <p:spPr>
          <a:xfrm>
            <a:off x="1978025" y="2130647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有目标对抗攻击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46F810E0-D76D-47BF-8CC4-CD7EA4522B24}"/>
              </a:ext>
            </a:extLst>
          </p:cNvPr>
          <p:cNvSpPr txBox="1">
            <a:spLocks/>
          </p:cNvSpPr>
          <p:nvPr/>
        </p:nvSpPr>
        <p:spPr>
          <a:xfrm>
            <a:off x="1978025" y="4002790"/>
            <a:ext cx="1798368" cy="424837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无目标对抗攻击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50E98D-39AE-4E61-8167-EF2573238809}"/>
              </a:ext>
            </a:extLst>
          </p:cNvPr>
          <p:cNvSpPr txBox="1"/>
          <p:nvPr/>
        </p:nvSpPr>
        <p:spPr>
          <a:xfrm>
            <a:off x="5873238" y="141249"/>
            <a:ext cx="521139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 设置变量</a:t>
            </a:r>
          </a:p>
          <a:p>
            <a:r>
              <a:rPr lang="zh-CN" altLang="en-US" dirty="0"/>
              <a:t>epochs = 100</a:t>
            </a:r>
          </a:p>
          <a:p>
            <a:r>
              <a:rPr lang="zh-CN" altLang="en-US" dirty="0"/>
              <a:t>epsilon = 0.01</a:t>
            </a:r>
          </a:p>
          <a:p>
            <a:r>
              <a:rPr lang="zh-CN" altLang="en-US" dirty="0"/>
              <a:t>target_class = 943 # cucumber</a:t>
            </a:r>
          </a:p>
          <a:p>
            <a:r>
              <a:rPr lang="zh-CN" altLang="en-US" dirty="0"/>
              <a:t>prev_probs = []</a:t>
            </a:r>
          </a:p>
          <a:p>
            <a:endParaRPr lang="zh-CN" altLang="en-US" dirty="0"/>
          </a:p>
          <a:p>
            <a:r>
              <a:rPr lang="zh-CN" altLang="en-US" dirty="0"/>
              <a:t>for i in range(epochs): </a:t>
            </a:r>
          </a:p>
          <a:p>
            <a:r>
              <a:rPr lang="zh-CN" altLang="en-US" dirty="0"/>
              <a:t>    target = K.one_hot(target_class, 1000)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# 获得损失和相对于输入的损失梯度</a:t>
            </a:r>
          </a:p>
          <a:p>
            <a:r>
              <a:rPr lang="zh-CN" altLang="en-US" dirty="0"/>
              <a:t>    loss = -1*K.categorical_crossentropy(target, model.output)</a:t>
            </a:r>
          </a:p>
          <a:p>
            <a:r>
              <a:rPr lang="zh-CN" altLang="en-US" dirty="0"/>
              <a:t>    grads = K.gradients(loss, model.input)</a:t>
            </a:r>
          </a:p>
          <a:p>
            <a:endParaRPr lang="zh-CN" altLang="en-US" dirty="0"/>
          </a:p>
          <a:p>
            <a:r>
              <a:rPr lang="zh-CN" altLang="en-US" dirty="0"/>
              <a:t>    # 获取梯度符号</a:t>
            </a:r>
          </a:p>
          <a:p>
            <a:r>
              <a:rPr lang="zh-CN" altLang="en-US" dirty="0"/>
              <a:t>    delta = K.sign(grads[0])</a:t>
            </a:r>
          </a:p>
          <a:p>
            <a:r>
              <a:rPr lang="zh-CN" altLang="en-US" dirty="0"/>
              <a:t>    x_noise = x_noise + delta</a:t>
            </a:r>
          </a:p>
          <a:p>
            <a:endParaRPr lang="zh-CN" altLang="en-US" dirty="0"/>
          </a:p>
          <a:p>
            <a:r>
              <a:rPr lang="zh-CN" altLang="en-US" dirty="0"/>
              <a:t>    # 扰乱图像</a:t>
            </a:r>
          </a:p>
          <a:p>
            <a:r>
              <a:rPr lang="zh-CN" altLang="en-US" dirty="0"/>
              <a:t>    x_adv = x_adv + epsilon*delta</a:t>
            </a:r>
          </a:p>
          <a:p>
            <a:endParaRPr lang="zh-CN" altLang="en-US" dirty="0"/>
          </a:p>
          <a:p>
            <a:r>
              <a:rPr lang="zh-CN" altLang="en-US" dirty="0"/>
              <a:t>    # 获取新的图像进行预测</a:t>
            </a:r>
          </a:p>
          <a:p>
            <a:r>
              <a:rPr lang="zh-CN" altLang="en-US" dirty="0"/>
              <a:t>    x_adv = sess.run(x_adv, feed_dict={model.input:x})</a:t>
            </a:r>
          </a:p>
          <a:p>
            <a:r>
              <a:rPr lang="zh-CN" altLang="en-US" dirty="0"/>
              <a:t>    preds = model.predict(x_adv)</a:t>
            </a:r>
          </a:p>
          <a:p>
            <a:endParaRPr lang="zh-CN" altLang="en-US" dirty="0"/>
          </a:p>
          <a:p>
            <a:r>
              <a:rPr lang="zh-CN" altLang="en-US" dirty="0"/>
              <a:t>    prev_probs.append(preds[0][target_class])</a:t>
            </a:r>
          </a:p>
        </p:txBody>
      </p:sp>
    </p:spTree>
    <p:extLst>
      <p:ext uri="{BB962C8B-B14F-4D97-AF65-F5344CB8AC3E}">
        <p14:creationId xmlns:p14="http://schemas.microsoft.com/office/powerpoint/2010/main" val="24463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4E8B03-270A-4B08-94BB-390EB077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5" y="1580899"/>
            <a:ext cx="5842000" cy="43815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6AF47FD-6282-41AE-960B-9DACF3AF55E6}"/>
              </a:ext>
            </a:extLst>
          </p:cNvPr>
          <p:cNvSpPr txBox="1"/>
          <p:nvPr/>
        </p:nvSpPr>
        <p:spPr>
          <a:xfrm>
            <a:off x="7320930" y="1580899"/>
            <a:ext cx="61150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Predicted: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('orange', 0.9942152)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('lemon', 0.0041732006)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('pot', 0.00032574133)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E7BEEA-067D-427E-9971-F0BE4AED9211}"/>
              </a:ext>
            </a:extLst>
          </p:cNvPr>
          <p:cNvSpPr txBox="1">
            <a:spLocks/>
          </p:cNvSpPr>
          <p:nvPr/>
        </p:nvSpPr>
        <p:spPr>
          <a:xfrm>
            <a:off x="2806304" y="1186433"/>
            <a:ext cx="1798368" cy="821785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攻击之前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7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4E8B03-270A-4B08-94BB-390EB077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5" y="1580899"/>
            <a:ext cx="5842000" cy="43815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6AF47FD-6282-41AE-960B-9DACF3AF55E6}"/>
              </a:ext>
            </a:extLst>
          </p:cNvPr>
          <p:cNvSpPr txBox="1"/>
          <p:nvPr/>
        </p:nvSpPr>
        <p:spPr>
          <a:xfrm>
            <a:off x="7320930" y="1580899"/>
            <a:ext cx="61150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Predicted: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pt-BR" altLang="zh-CN" sz="2800" dirty="0"/>
              <a:t>'orange’  0.46788505</a:t>
            </a:r>
          </a:p>
          <a:p>
            <a:endParaRPr lang="pt-BR" altLang="zh-CN" sz="2800" dirty="0"/>
          </a:p>
          <a:p>
            <a:r>
              <a:rPr lang="pt-BR" altLang="zh-CN" sz="2800" dirty="0"/>
              <a:t>'cucumber’  0.104958005</a:t>
            </a:r>
          </a:p>
          <a:p>
            <a:endParaRPr lang="pt-BR" altLang="zh-CN" sz="2800" dirty="0"/>
          </a:p>
          <a:p>
            <a:r>
              <a:rPr lang="pt-BR" altLang="zh-CN" sz="2800" dirty="0"/>
              <a:t>'lemon' 0.037138414</a:t>
            </a:r>
            <a:endParaRPr lang="en-US" altLang="zh-CN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E7BEEA-067D-427E-9971-F0BE4AED9211}"/>
              </a:ext>
            </a:extLst>
          </p:cNvPr>
          <p:cNvSpPr txBox="1">
            <a:spLocks/>
          </p:cNvSpPr>
          <p:nvPr/>
        </p:nvSpPr>
        <p:spPr>
          <a:xfrm>
            <a:off x="2806303" y="1186433"/>
            <a:ext cx="3154549" cy="821785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攻击之后（</a:t>
            </a:r>
            <a:r>
              <a:rPr lang="en-US" altLang="zh-CN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80</a:t>
            </a: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次迭代）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3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对抗性用例生成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D742867-515A-4056-8B7C-63A74BC86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56" y="1422565"/>
            <a:ext cx="6892058" cy="49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3.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语义等价问题生成</a:t>
                </a: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27D734-8145-41EE-A076-A0C9F3823D5C}"/>
              </a:ext>
            </a:extLst>
          </p:cNvPr>
          <p:cNvSpPr txBox="1">
            <a:spLocks/>
          </p:cNvSpPr>
          <p:nvPr/>
        </p:nvSpPr>
        <p:spPr>
          <a:xfrm>
            <a:off x="945972" y="2332061"/>
            <a:ext cx="3154549" cy="821785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通过一种语言转换进行转义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D59C13-B072-4BDB-AB6C-5B1DD21C9908}"/>
              </a:ext>
            </a:extLst>
          </p:cNvPr>
          <p:cNvSpPr txBox="1">
            <a:spLocks/>
          </p:cNvSpPr>
          <p:nvPr/>
        </p:nvSpPr>
        <p:spPr>
          <a:xfrm>
            <a:off x="945971" y="5039902"/>
            <a:ext cx="3154549" cy="821785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通过多种语言转换并平均其</a:t>
            </a:r>
            <a:endParaRPr lang="en-US" altLang="zh-CN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概率参数进行转义</a:t>
            </a:r>
            <a:endParaRPr lang="en-US" sz="1800" b="1" dirty="0">
              <a:solidFill>
                <a:srgbClr val="2A47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C2CA59B-834E-4DAC-B457-AFA2420602E5}"/>
              </a:ext>
            </a:extLst>
          </p:cNvPr>
          <p:cNvSpPr/>
          <p:nvPr/>
        </p:nvSpPr>
        <p:spPr>
          <a:xfrm>
            <a:off x="6873073" y="2361364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33EE5-E9D5-477E-9B95-F013DB8083C7}"/>
              </a:ext>
            </a:extLst>
          </p:cNvPr>
          <p:cNvSpPr txBox="1"/>
          <p:nvPr/>
        </p:nvSpPr>
        <p:spPr>
          <a:xfrm>
            <a:off x="6096000" y="2284772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1F1A70-61EE-47BD-86A1-6B60223585AD}"/>
              </a:ext>
            </a:extLst>
          </p:cNvPr>
          <p:cNvSpPr txBox="1"/>
          <p:nvPr/>
        </p:nvSpPr>
        <p:spPr>
          <a:xfrm>
            <a:off x="8279842" y="2284772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法语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D3EC0D1-62C4-4CDB-9199-D34F585A210B}"/>
              </a:ext>
            </a:extLst>
          </p:cNvPr>
          <p:cNvSpPr/>
          <p:nvPr/>
        </p:nvSpPr>
        <p:spPr>
          <a:xfrm>
            <a:off x="9056915" y="2362703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E2A97B-CE55-4557-9FF0-B4DF332D2861}"/>
              </a:ext>
            </a:extLst>
          </p:cNvPr>
          <p:cNvSpPr txBox="1"/>
          <p:nvPr/>
        </p:nvSpPr>
        <p:spPr>
          <a:xfrm>
            <a:off x="10463684" y="2284772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5899C2-57D9-44B0-A8BC-87363E92C0B4}"/>
              </a:ext>
            </a:extLst>
          </p:cNvPr>
          <p:cNvSpPr txBox="1"/>
          <p:nvPr/>
        </p:nvSpPr>
        <p:spPr>
          <a:xfrm>
            <a:off x="7187920" y="1962729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1E391D-7361-45B3-850A-05D044E095AA}"/>
              </a:ext>
            </a:extLst>
          </p:cNvPr>
          <p:cNvSpPr txBox="1"/>
          <p:nvPr/>
        </p:nvSpPr>
        <p:spPr>
          <a:xfrm>
            <a:off x="9371762" y="1915440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9494ACB-2822-418B-BA9F-FEDDC574C7AE}"/>
              </a:ext>
            </a:extLst>
          </p:cNvPr>
          <p:cNvSpPr/>
          <p:nvPr/>
        </p:nvSpPr>
        <p:spPr>
          <a:xfrm rot="19721703">
            <a:off x="5293624" y="4508393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8DBBDF-7DA2-4A33-A385-4C7C6D99E02F}"/>
              </a:ext>
            </a:extLst>
          </p:cNvPr>
          <p:cNvSpPr txBox="1"/>
          <p:nvPr/>
        </p:nvSpPr>
        <p:spPr>
          <a:xfrm>
            <a:off x="4555611" y="4992557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B0FEE2-10EC-4518-998B-7E400687D13C}"/>
              </a:ext>
            </a:extLst>
          </p:cNvPr>
          <p:cNvSpPr txBox="1"/>
          <p:nvPr/>
        </p:nvSpPr>
        <p:spPr>
          <a:xfrm rot="19721703">
            <a:off x="6429270" y="3889474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法语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932421-0D9E-430F-9C30-682FF5B6972E}"/>
              </a:ext>
            </a:extLst>
          </p:cNvPr>
          <p:cNvSpPr txBox="1"/>
          <p:nvPr/>
        </p:nvSpPr>
        <p:spPr>
          <a:xfrm rot="19721703">
            <a:off x="5608471" y="4109758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BA22CDF8-8A59-430F-96FD-7589B498B8B8}"/>
              </a:ext>
            </a:extLst>
          </p:cNvPr>
          <p:cNvSpPr/>
          <p:nvPr/>
        </p:nvSpPr>
        <p:spPr>
          <a:xfrm rot="524632">
            <a:off x="5501583" y="5293973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393CAE-D7BB-4255-9EF7-5B3B18495A8A}"/>
              </a:ext>
            </a:extLst>
          </p:cNvPr>
          <p:cNvSpPr txBox="1"/>
          <p:nvPr/>
        </p:nvSpPr>
        <p:spPr>
          <a:xfrm rot="524632">
            <a:off x="6821718" y="5223205"/>
            <a:ext cx="66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葡萄牙语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6CB251-C0E6-4F7E-BE52-970596CE1F13}"/>
              </a:ext>
            </a:extLst>
          </p:cNvPr>
          <p:cNvSpPr txBox="1"/>
          <p:nvPr/>
        </p:nvSpPr>
        <p:spPr>
          <a:xfrm rot="524632">
            <a:off x="5816430" y="4895338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3F37868C-4B86-4494-82FA-54D93544B9EE}"/>
              </a:ext>
            </a:extLst>
          </p:cNvPr>
          <p:cNvSpPr/>
          <p:nvPr/>
        </p:nvSpPr>
        <p:spPr>
          <a:xfrm>
            <a:off x="7191628" y="3893400"/>
            <a:ext cx="1638122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42ABB45-BAC7-46C8-B235-08384B3DBD21}"/>
              </a:ext>
            </a:extLst>
          </p:cNvPr>
          <p:cNvSpPr txBox="1"/>
          <p:nvPr/>
        </p:nvSpPr>
        <p:spPr>
          <a:xfrm>
            <a:off x="8940282" y="3778811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2F8B4C3-3E4E-4EF5-850D-214FFD8020EF}"/>
              </a:ext>
            </a:extLst>
          </p:cNvPr>
          <p:cNvSpPr txBox="1"/>
          <p:nvPr/>
        </p:nvSpPr>
        <p:spPr>
          <a:xfrm>
            <a:off x="7506475" y="3446137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F1E86B4-7A80-4F2B-A35E-8CDE41D4BBC7}"/>
              </a:ext>
            </a:extLst>
          </p:cNvPr>
          <p:cNvSpPr/>
          <p:nvPr/>
        </p:nvSpPr>
        <p:spPr>
          <a:xfrm>
            <a:off x="7533513" y="5391118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1A20CE1-AD9D-4F55-954B-A0EBE2D48C4C}"/>
              </a:ext>
            </a:extLst>
          </p:cNvPr>
          <p:cNvSpPr txBox="1"/>
          <p:nvPr/>
        </p:nvSpPr>
        <p:spPr>
          <a:xfrm>
            <a:off x="8940282" y="5313187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4E5990-74C6-43BD-AF3C-59F04AACA541}"/>
              </a:ext>
            </a:extLst>
          </p:cNvPr>
          <p:cNvSpPr txBox="1"/>
          <p:nvPr/>
        </p:nvSpPr>
        <p:spPr>
          <a:xfrm>
            <a:off x="7848360" y="4943855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翻译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F710C0C-846D-4DBA-BFE9-7DD504AA6C2A}"/>
              </a:ext>
            </a:extLst>
          </p:cNvPr>
          <p:cNvSpPr/>
          <p:nvPr/>
        </p:nvSpPr>
        <p:spPr>
          <a:xfrm rot="1148670">
            <a:off x="9678975" y="4113462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F1C0DD56-1768-49B9-B237-EB68B408C2F3}"/>
              </a:ext>
            </a:extLst>
          </p:cNvPr>
          <p:cNvSpPr/>
          <p:nvPr/>
        </p:nvSpPr>
        <p:spPr>
          <a:xfrm rot="20307948">
            <a:off x="9665647" y="5159569"/>
            <a:ext cx="1296237" cy="180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3267C54-4B49-43DD-AA32-50654F2D5FCA}"/>
              </a:ext>
            </a:extLst>
          </p:cNvPr>
          <p:cNvSpPr txBox="1"/>
          <p:nvPr/>
        </p:nvSpPr>
        <p:spPr>
          <a:xfrm>
            <a:off x="10170272" y="4405087"/>
            <a:ext cx="66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概率中和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B92475-6F15-4040-A4D5-58AE69A71AF3}"/>
              </a:ext>
            </a:extLst>
          </p:cNvPr>
          <p:cNvSpPr txBox="1"/>
          <p:nvPr/>
        </p:nvSpPr>
        <p:spPr>
          <a:xfrm>
            <a:off x="11136648" y="4543586"/>
            <a:ext cx="66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英语</a:t>
            </a:r>
          </a:p>
        </p:txBody>
      </p:sp>
    </p:spTree>
    <p:extLst>
      <p:ext uri="{BB962C8B-B14F-4D97-AF65-F5344CB8AC3E}">
        <p14:creationId xmlns:p14="http://schemas.microsoft.com/office/powerpoint/2010/main" val="9873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0" y="365715"/>
            <a:ext cx="4320000" cy="820718"/>
            <a:chOff x="7005478" y="1387528"/>
            <a:chExt cx="4320000" cy="82071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005478" y="1387528"/>
              <a:ext cx="3956050" cy="820718"/>
              <a:chOff x="681" y="3617"/>
              <a:chExt cx="7384" cy="1286"/>
            </a:xfrm>
          </p:grpSpPr>
          <p:sp>
            <p:nvSpPr>
              <p:cNvPr id="163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实现难点、要点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TextBox 25"/>
              <p:cNvSpPr txBox="1"/>
              <p:nvPr/>
            </p:nvSpPr>
            <p:spPr>
              <a:xfrm flipH="1">
                <a:off x="681" y="3987"/>
                <a:ext cx="7384" cy="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4. 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重新训练</a:t>
                </a:r>
                <a:endParaRPr lang="zh-CN" altLang="en-US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  <a:p>
                <a:pPr lvl="0" algn="l" fontAlgn="base"/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0C471C8-166F-4550-8C13-7B9C62F2E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2" y="1422565"/>
            <a:ext cx="6467475" cy="49149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A75108E-808B-4CAB-ACA2-F32BB257C935}"/>
              </a:ext>
            </a:extLst>
          </p:cNvPr>
          <p:cNvSpPr txBox="1"/>
          <p:nvPr/>
        </p:nvSpPr>
        <p:spPr>
          <a:xfrm>
            <a:off x="7447676" y="2433210"/>
            <a:ext cx="3136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5次迭代后如果效果不好</a:t>
            </a:r>
            <a:endParaRPr lang="en-US" altLang="zh-CN" dirty="0"/>
          </a:p>
          <a:p>
            <a:r>
              <a:rPr lang="zh-CN" altLang="en-US" dirty="0"/>
              <a:t>我们就停止训练防止过拟合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37F08B-C7B7-4220-BF9C-DF4CBC71AB6C}"/>
              </a:ext>
            </a:extLst>
          </p:cNvPr>
          <p:cNvSpPr txBox="1"/>
          <p:nvPr/>
        </p:nvSpPr>
        <p:spPr>
          <a:xfrm>
            <a:off x="7311967" y="3429000"/>
            <a:ext cx="61093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history=lstm_autoencoder_model.fit(sequence,</a:t>
            </a:r>
          </a:p>
          <a:p>
            <a:r>
              <a:rPr lang="zh-CN" altLang="en-US" dirty="0"/>
              <a:t>          one_hot_array,</a:t>
            </a:r>
          </a:p>
          <a:p>
            <a:r>
              <a:rPr lang="zh-CN" altLang="en-US" dirty="0"/>
              <a:t>          batch_size=32,</a:t>
            </a:r>
          </a:p>
          <a:p>
            <a:r>
              <a:rPr lang="zh-CN" altLang="en-US" dirty="0"/>
              <a:t>          epochs=50,</a:t>
            </a:r>
          </a:p>
          <a:p>
            <a:r>
              <a:rPr lang="zh-CN" altLang="en-US" dirty="0"/>
              <a:t>          verbose=1, </a:t>
            </a:r>
          </a:p>
          <a:p>
            <a:r>
              <a:rPr lang="zh-CN" altLang="en-US" dirty="0"/>
              <a:t>          validation_split=0.12,</a:t>
            </a:r>
          </a:p>
          <a:p>
            <a:r>
              <a:rPr lang="zh-CN" altLang="en-US" dirty="0"/>
              <a:t>          callbacks=[es]</a:t>
            </a:r>
          </a:p>
          <a:p>
            <a:r>
              <a:rPr lang="zh-CN" altLang="en-US" dirty="0"/>
              <a:t>          )</a:t>
            </a:r>
          </a:p>
        </p:txBody>
      </p:sp>
    </p:spTree>
    <p:extLst>
      <p:ext uri="{BB962C8B-B14F-4D97-AF65-F5344CB8AC3E}">
        <p14:creationId xmlns:p14="http://schemas.microsoft.com/office/powerpoint/2010/main" val="20681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26"/>
    </mc:Choice>
    <mc:Fallback xmlns="">
      <p:transition advTm="59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、背景介绍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483899"/>
      </p:ext>
    </p:extLst>
  </p:cSld>
  <p:clrMapOvr>
    <a:masterClrMapping/>
  </p:clrMapOvr>
  <p:transition spd="slow" advTm="758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6096000" y="-31899"/>
            <a:ext cx="0" cy="2236937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96000" y="4467828"/>
            <a:ext cx="0" cy="2439306"/>
          </a:xfrm>
          <a:prstGeom prst="line">
            <a:avLst/>
          </a:prstGeom>
          <a:ln w="28575">
            <a:solidFill>
              <a:srgbClr val="2A475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6017" y="3123115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en-US" altLang="zh-CN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、实验结果展示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652336"/>
      </p:ext>
    </p:extLst>
  </p:cSld>
  <p:clrMapOvr>
    <a:masterClrMapping/>
  </p:clrMapOvr>
  <p:transition spd="slow" advTm="1192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1" y="4125832"/>
            <a:ext cx="2586467" cy="19752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人工识别研究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各部分对结果的影响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总体性能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机器判断变化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实验结果展示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Results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41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" name="组合 15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8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实验结果展示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1.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总体性能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51186222-BC00-4540-86FE-B9762A215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7" y="1381648"/>
            <a:ext cx="5781675" cy="2286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9861D49-061D-449B-B1E3-84D09CB55E88}"/>
              </a:ext>
            </a:extLst>
          </p:cNvPr>
          <p:cNvSpPr txBox="1"/>
          <p:nvPr/>
        </p:nvSpPr>
        <p:spPr>
          <a:xfrm>
            <a:off x="613566" y="3922080"/>
            <a:ext cx="109380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方法优于</a:t>
            </a:r>
            <a:r>
              <a:rPr lang="en-US" altLang="zh-CN" sz="2800" dirty="0"/>
              <a:t>vanilla</a:t>
            </a:r>
            <a:r>
              <a:rPr lang="zh-CN" altLang="en-US" sz="2800" dirty="0"/>
              <a:t>训练的基线，在</a:t>
            </a:r>
            <a:r>
              <a:rPr lang="en-US" altLang="zh-CN" sz="2800" dirty="0"/>
              <a:t>validation</a:t>
            </a:r>
            <a:r>
              <a:rPr lang="zh-CN" altLang="en-US" sz="2800" dirty="0"/>
              <a:t>，</a:t>
            </a:r>
            <a:r>
              <a:rPr lang="en-US" altLang="zh-CN" sz="2800" dirty="0"/>
              <a:t>test-dev</a:t>
            </a:r>
            <a:r>
              <a:rPr lang="zh-CN" altLang="en-US" sz="2800" dirty="0"/>
              <a:t>，</a:t>
            </a:r>
            <a:r>
              <a:rPr lang="en-US" altLang="zh-CN" sz="2800" dirty="0"/>
              <a:t>test-std</a:t>
            </a:r>
            <a:r>
              <a:rPr lang="zh-CN" altLang="en-US" sz="2800" dirty="0"/>
              <a:t>数据集上分别取得了</a:t>
            </a:r>
            <a:r>
              <a:rPr lang="en-US" altLang="zh-CN" sz="2800" dirty="0"/>
              <a:t>1.82%</a:t>
            </a:r>
            <a:r>
              <a:rPr lang="zh-CN" altLang="en-US" sz="2800" dirty="0"/>
              <a:t>、</a:t>
            </a:r>
            <a:r>
              <a:rPr lang="en-US" altLang="zh-CN" sz="2800" dirty="0"/>
              <a:t>2.55%</a:t>
            </a:r>
            <a:r>
              <a:rPr lang="zh-CN" altLang="en-US" sz="2800" dirty="0"/>
              <a:t>和</a:t>
            </a:r>
            <a:r>
              <a:rPr lang="en-US" altLang="zh-CN" sz="2800" dirty="0"/>
              <a:t>2.6%</a:t>
            </a:r>
            <a:r>
              <a:rPr lang="zh-CN" altLang="en-US" sz="2800" dirty="0"/>
              <a:t>的收益。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同时，方法只多消耗了较少的时间。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511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66"/>
    </mc:Choice>
    <mc:Fallback xmlns="">
      <p:transition advTm="1096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" name="组合 15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8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实验结果展示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2. 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各部分对结果的影响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TextBox 504">
            <a:extLst>
              <a:ext uri="{FF2B5EF4-FFF2-40B4-BE49-F238E27FC236}">
                <a16:creationId xmlns:a16="http://schemas.microsoft.com/office/drawing/2014/main" id="{3402DBF7-30FC-45CF-93FA-85B8480DE4DB}"/>
              </a:ext>
            </a:extLst>
          </p:cNvPr>
          <p:cNvSpPr txBox="1"/>
          <p:nvPr/>
        </p:nvSpPr>
        <p:spPr>
          <a:xfrm>
            <a:off x="834030" y="1515641"/>
            <a:ext cx="8261357" cy="1115137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训练集的大小产生的影响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视觉对抗性用例与文本对抗性用例分别产生的影响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B6AC1B-14E1-47AD-B2BB-33947407C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06" y="3504660"/>
            <a:ext cx="5114594" cy="23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0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66"/>
    </mc:Choice>
    <mc:Fallback xmlns="">
      <p:transition advTm="109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" name="组合 15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8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实验结果展示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3. 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人工识别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TextBox 504">
            <a:extLst>
              <a:ext uri="{FF2B5EF4-FFF2-40B4-BE49-F238E27FC236}">
                <a16:creationId xmlns:a16="http://schemas.microsoft.com/office/drawing/2014/main" id="{3402DBF7-30FC-45CF-93FA-85B8480DE4DB}"/>
              </a:ext>
            </a:extLst>
          </p:cNvPr>
          <p:cNvSpPr txBox="1"/>
          <p:nvPr/>
        </p:nvSpPr>
        <p:spPr>
          <a:xfrm>
            <a:off x="834031" y="1515641"/>
            <a:ext cx="5534259" cy="2038466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设计问卷：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你是否能够分辨出以下两张图片的不一致性，请给出你的评分，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0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代表完全不一致，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10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代表完全一致。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BD76FB-00DD-43FE-9ECA-4291B43F0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80" y="4341422"/>
            <a:ext cx="2412240" cy="18307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BAB808-23C2-4B07-9BA2-6F20EF920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0" y="4341422"/>
            <a:ext cx="2412240" cy="183071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5CACA66-3BBE-430C-957F-2B14EBC0BF43}"/>
              </a:ext>
            </a:extLst>
          </p:cNvPr>
          <p:cNvSpPr txBox="1"/>
          <p:nvPr/>
        </p:nvSpPr>
        <p:spPr>
          <a:xfrm>
            <a:off x="7550005" y="5580548"/>
            <a:ext cx="3807965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平均分为</a:t>
            </a:r>
            <a:r>
              <a:rPr lang="en-US" altLang="zh-CN" sz="24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F7852AA-1199-470A-B680-98B860F53D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05" y="804441"/>
            <a:ext cx="3807965" cy="44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66"/>
    </mc:Choice>
    <mc:Fallback xmlns="">
      <p:transition advTm="109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16" name="组合 15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005478" y="1387528"/>
              <a:ext cx="3956050" cy="574375"/>
              <a:chOff x="681" y="3617"/>
              <a:chExt cx="7384" cy="900"/>
            </a:xfrm>
          </p:grpSpPr>
          <p:sp>
            <p:nvSpPr>
              <p:cNvPr id="18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实验结果展示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4. 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机器判断变化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0395E0BA-CFBD-4423-A8BE-5CCBF37CBA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027091"/>
              </p:ext>
            </p:extLst>
          </p:nvPr>
        </p:nvGraphicFramePr>
        <p:xfrm>
          <a:off x="543645" y="117622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504">
            <a:extLst>
              <a:ext uri="{FF2B5EF4-FFF2-40B4-BE49-F238E27FC236}">
                <a16:creationId xmlns:a16="http://schemas.microsoft.com/office/drawing/2014/main" id="{36B41304-02F1-4465-A83D-73D60644D08E}"/>
              </a:ext>
            </a:extLst>
          </p:cNvPr>
          <p:cNvSpPr txBox="1"/>
          <p:nvPr/>
        </p:nvSpPr>
        <p:spPr>
          <a:xfrm>
            <a:off x="9303589" y="2762396"/>
            <a:ext cx="1980712" cy="188457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在</a:t>
            </a:r>
            <a:r>
              <a:rPr lang="en-US" altLang="zh-CN" sz="2000" dirty="0">
                <a:solidFill>
                  <a:srgbClr val="2A4758"/>
                </a:solidFill>
                <a:sym typeface="微软雅黑" pitchFamily="34" charset="-122"/>
              </a:rPr>
              <a:t>VQA</a:t>
            </a:r>
            <a:r>
              <a:rPr lang="zh-CN" altLang="en-US" sz="2000" dirty="0">
                <a:solidFill>
                  <a:srgbClr val="2A4758"/>
                </a:solidFill>
                <a:sym typeface="微软雅黑" pitchFamily="34" charset="-122"/>
              </a:rPr>
              <a:t>系统中使用四种生成用例得到的结果对比如图所示</a:t>
            </a:r>
            <a:endParaRPr lang="en-US" altLang="zh-CN" sz="2000" dirty="0">
              <a:solidFill>
                <a:srgbClr val="2A4758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3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66"/>
    </mc:Choice>
    <mc:Fallback xmlns="">
      <p:transition advTm="109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735955" y="6021705"/>
            <a:ext cx="720090" cy="723265"/>
            <a:chOff x="9033" y="9483"/>
            <a:chExt cx="1134" cy="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9033" y="9483"/>
              <a:ext cx="1134" cy="1139"/>
              <a:chOff x="5895975" y="5575300"/>
              <a:chExt cx="720000" cy="722957"/>
            </a:xfrm>
          </p:grpSpPr>
          <p:sp>
            <p:nvSpPr>
              <p:cNvPr id="22" name="弧形 21"/>
              <p:cNvSpPr>
                <a:spLocks noChangeAspect="1"/>
              </p:cNvSpPr>
              <p:nvPr/>
            </p:nvSpPr>
            <p:spPr>
              <a:xfrm>
                <a:off x="5895975" y="5575300"/>
                <a:ext cx="720000" cy="720000"/>
              </a:xfrm>
              <a:prstGeom prst="arc">
                <a:avLst>
                  <a:gd name="adj1" fmla="val 10800000"/>
                  <a:gd name="adj2" fmla="val 0"/>
                </a:avLst>
              </a:prstGeom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弧形 23"/>
              <p:cNvSpPr>
                <a:spLocks noChangeAspect="1"/>
              </p:cNvSpPr>
              <p:nvPr/>
            </p:nvSpPr>
            <p:spPr>
              <a:xfrm>
                <a:off x="5895975" y="5578257"/>
                <a:ext cx="720000" cy="720000"/>
              </a:xfrm>
              <a:prstGeom prst="arc">
                <a:avLst>
                  <a:gd name="adj1" fmla="val 0"/>
                  <a:gd name="adj2" fmla="val 10800000"/>
                </a:avLst>
              </a:prstGeom>
              <a:solidFill>
                <a:srgbClr val="2A4758"/>
              </a:solidFill>
              <a:ln w="12700">
                <a:solidFill>
                  <a:srgbClr val="2A47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" name="Freeform 9"/>
            <p:cNvSpPr>
              <a:spLocks noChangeAspect="1"/>
            </p:cNvSpPr>
            <p:nvPr/>
          </p:nvSpPr>
          <p:spPr bwMode="auto">
            <a:xfrm rot="16200000">
              <a:off x="9430" y="9829"/>
              <a:ext cx="340" cy="567"/>
            </a:xfrm>
            <a:custGeom>
              <a:avLst/>
              <a:gdLst>
                <a:gd name="T0" fmla="*/ 2902 w 3054"/>
                <a:gd name="T1" fmla="*/ 5633 h 5633"/>
                <a:gd name="T2" fmla="*/ 0 w 3054"/>
                <a:gd name="T3" fmla="*/ 2816 h 5633"/>
                <a:gd name="T4" fmla="*/ 2902 w 3054"/>
                <a:gd name="T5" fmla="*/ 0 h 5633"/>
                <a:gd name="T6" fmla="*/ 3054 w 3054"/>
                <a:gd name="T7" fmla="*/ 156 h 5633"/>
                <a:gd name="T8" fmla="*/ 310 w 3054"/>
                <a:gd name="T9" fmla="*/ 2816 h 5633"/>
                <a:gd name="T10" fmla="*/ 3054 w 3054"/>
                <a:gd name="T11" fmla="*/ 5477 h 5633"/>
                <a:gd name="T12" fmla="*/ 2902 w 3054"/>
                <a:gd name="T13" fmla="*/ 5633 h 5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4" h="5633">
                  <a:moveTo>
                    <a:pt x="2902" y="5633"/>
                  </a:moveTo>
                  <a:lnTo>
                    <a:pt x="0" y="2816"/>
                  </a:lnTo>
                  <a:lnTo>
                    <a:pt x="2902" y="0"/>
                  </a:lnTo>
                  <a:lnTo>
                    <a:pt x="3054" y="156"/>
                  </a:lnTo>
                  <a:lnTo>
                    <a:pt x="310" y="2816"/>
                  </a:lnTo>
                  <a:lnTo>
                    <a:pt x="3054" y="5477"/>
                  </a:lnTo>
                  <a:lnTo>
                    <a:pt x="2902" y="5633"/>
                  </a:lnTo>
                  <a:close/>
                </a:path>
              </a:pathLst>
            </a:custGeom>
            <a:solidFill>
              <a:srgbClr val="2A4758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191900" y="2582188"/>
            <a:ext cx="155683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2021</a:t>
            </a:r>
            <a:r>
              <a:rPr lang="zh-CN" altLang="en-US" sz="3200" dirty="0">
                <a:solidFill>
                  <a:srgbClr val="2A4758"/>
                </a:solidFill>
                <a:latin typeface="造字工房言宋（非商用）常规体" charset="-122"/>
                <a:ea typeface="造字工房言宋（非商用）常规体" charset="-122"/>
                <a:sym typeface="+mn-ea"/>
              </a:rPr>
              <a:t>年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273670" y="3198435"/>
            <a:ext cx="5812155" cy="690880"/>
            <a:chOff x="5980" y="6716"/>
            <a:chExt cx="5941" cy="709"/>
          </a:xfrm>
        </p:grpSpPr>
        <p:sp>
          <p:nvSpPr>
            <p:cNvPr id="26" name="同侧圆角矩形 25"/>
            <p:cNvSpPr/>
            <p:nvPr/>
          </p:nvSpPr>
          <p:spPr>
            <a:xfrm rot="16200000">
              <a:off x="8100" y="4596"/>
              <a:ext cx="709" cy="494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同侧圆角矩形 26"/>
            <p:cNvSpPr/>
            <p:nvPr/>
          </p:nvSpPr>
          <p:spPr>
            <a:xfrm rot="5400000" flipH="1">
              <a:off x="11071" y="6575"/>
              <a:ext cx="709" cy="99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A4758"/>
            </a:solidFill>
            <a:ln w="12700">
              <a:solidFill>
                <a:srgbClr val="2A4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"/>
            <p:cNvSpPr>
              <a:spLocks noChangeAspect="1" noEditPoints="1"/>
            </p:cNvSpPr>
            <p:nvPr/>
          </p:nvSpPr>
          <p:spPr bwMode="auto">
            <a:xfrm>
              <a:off x="11213" y="6859"/>
              <a:ext cx="425" cy="425"/>
            </a:xfrm>
            <a:custGeom>
              <a:avLst/>
              <a:gdLst>
                <a:gd name="T0" fmla="*/ 250 w 252"/>
                <a:gd name="T1" fmla="*/ 242 h 252"/>
                <a:gd name="T2" fmla="*/ 165 w 252"/>
                <a:gd name="T3" fmla="*/ 157 h 252"/>
                <a:gd name="T4" fmla="*/ 189 w 252"/>
                <a:gd name="T5" fmla="*/ 94 h 252"/>
                <a:gd name="T6" fmla="*/ 94 w 252"/>
                <a:gd name="T7" fmla="*/ 0 h 252"/>
                <a:gd name="T8" fmla="*/ 0 w 252"/>
                <a:gd name="T9" fmla="*/ 94 h 252"/>
                <a:gd name="T10" fmla="*/ 94 w 252"/>
                <a:gd name="T11" fmla="*/ 189 h 252"/>
                <a:gd name="T12" fmla="*/ 157 w 252"/>
                <a:gd name="T13" fmla="*/ 165 h 252"/>
                <a:gd name="T14" fmla="*/ 242 w 252"/>
                <a:gd name="T15" fmla="*/ 250 h 252"/>
                <a:gd name="T16" fmla="*/ 246 w 252"/>
                <a:gd name="T17" fmla="*/ 252 h 252"/>
                <a:gd name="T18" fmla="*/ 250 w 252"/>
                <a:gd name="T19" fmla="*/ 250 h 252"/>
                <a:gd name="T20" fmla="*/ 250 w 252"/>
                <a:gd name="T21" fmla="*/ 242 h 252"/>
                <a:gd name="T22" fmla="*/ 94 w 252"/>
                <a:gd name="T23" fmla="*/ 178 h 252"/>
                <a:gd name="T24" fmla="*/ 11 w 252"/>
                <a:gd name="T25" fmla="*/ 94 h 252"/>
                <a:gd name="T26" fmla="*/ 94 w 252"/>
                <a:gd name="T27" fmla="*/ 11 h 252"/>
                <a:gd name="T28" fmla="*/ 178 w 252"/>
                <a:gd name="T29" fmla="*/ 94 h 252"/>
                <a:gd name="T30" fmla="*/ 157 w 252"/>
                <a:gd name="T31" fmla="*/ 149 h 252"/>
                <a:gd name="T32" fmla="*/ 149 w 252"/>
                <a:gd name="T33" fmla="*/ 157 h 252"/>
                <a:gd name="T34" fmla="*/ 94 w 252"/>
                <a:gd name="T35" fmla="*/ 17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252">
                  <a:moveTo>
                    <a:pt x="250" y="242"/>
                  </a:moveTo>
                  <a:cubicBezTo>
                    <a:pt x="165" y="157"/>
                    <a:pt x="165" y="157"/>
                    <a:pt x="165" y="157"/>
                  </a:cubicBezTo>
                  <a:cubicBezTo>
                    <a:pt x="180" y="140"/>
                    <a:pt x="189" y="119"/>
                    <a:pt x="189" y="94"/>
                  </a:cubicBezTo>
                  <a:cubicBezTo>
                    <a:pt x="189" y="42"/>
                    <a:pt x="147" y="0"/>
                    <a:pt x="94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7"/>
                    <a:pt x="42" y="189"/>
                    <a:pt x="94" y="189"/>
                  </a:cubicBezTo>
                  <a:cubicBezTo>
                    <a:pt x="119" y="189"/>
                    <a:pt x="140" y="180"/>
                    <a:pt x="157" y="165"/>
                  </a:cubicBezTo>
                  <a:cubicBezTo>
                    <a:pt x="242" y="250"/>
                    <a:pt x="242" y="250"/>
                    <a:pt x="242" y="250"/>
                  </a:cubicBezTo>
                  <a:cubicBezTo>
                    <a:pt x="243" y="251"/>
                    <a:pt x="245" y="252"/>
                    <a:pt x="246" y="252"/>
                  </a:cubicBezTo>
                  <a:cubicBezTo>
                    <a:pt x="248" y="252"/>
                    <a:pt x="249" y="251"/>
                    <a:pt x="250" y="250"/>
                  </a:cubicBezTo>
                  <a:cubicBezTo>
                    <a:pt x="252" y="248"/>
                    <a:pt x="252" y="244"/>
                    <a:pt x="250" y="242"/>
                  </a:cubicBezTo>
                  <a:close/>
                  <a:moveTo>
                    <a:pt x="94" y="178"/>
                  </a:moveTo>
                  <a:cubicBezTo>
                    <a:pt x="48" y="178"/>
                    <a:pt x="11" y="140"/>
                    <a:pt x="11" y="94"/>
                  </a:cubicBezTo>
                  <a:cubicBezTo>
                    <a:pt x="11" y="49"/>
                    <a:pt x="48" y="11"/>
                    <a:pt x="94" y="11"/>
                  </a:cubicBezTo>
                  <a:cubicBezTo>
                    <a:pt x="140" y="11"/>
                    <a:pt x="178" y="49"/>
                    <a:pt x="178" y="94"/>
                  </a:cubicBezTo>
                  <a:cubicBezTo>
                    <a:pt x="178" y="115"/>
                    <a:pt x="170" y="135"/>
                    <a:pt x="157" y="149"/>
                  </a:cubicBezTo>
                  <a:cubicBezTo>
                    <a:pt x="155" y="152"/>
                    <a:pt x="152" y="155"/>
                    <a:pt x="149" y="157"/>
                  </a:cubicBezTo>
                  <a:cubicBezTo>
                    <a:pt x="135" y="170"/>
                    <a:pt x="115" y="178"/>
                    <a:pt x="94" y="17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16D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760267" y="328011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谢谢指导</a:t>
            </a:r>
          </a:p>
        </p:txBody>
      </p:sp>
      <p:sp>
        <p:nvSpPr>
          <p:cNvPr id="69" name="矩形 36"/>
          <p:cNvSpPr>
            <a:spLocks noChangeArrowheads="1"/>
          </p:cNvSpPr>
          <p:nvPr/>
        </p:nvSpPr>
        <p:spPr bwMode="auto">
          <a:xfrm>
            <a:off x="2832530" y="3964032"/>
            <a:ext cx="57529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400" dirty="0">
                <a:solidFill>
                  <a:srgbClr val="2A4758"/>
                </a:solidFill>
                <a:latin typeface="Arial" panose="020B0604020202020204" pitchFamily="34" charset="0"/>
              </a:rPr>
              <a:t>THANKS YOU</a:t>
            </a:r>
            <a:endParaRPr lang="zh-CN" altLang="en-US" sz="2400" dirty="0">
              <a:solidFill>
                <a:srgbClr val="2A475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86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5"/>
    </mc:Choice>
    <mc:Fallback xmlns="">
      <p:transition spd="slow" advTm="43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4"/>
          <p:cNvSpPr/>
          <p:nvPr/>
        </p:nvSpPr>
        <p:spPr>
          <a:xfrm>
            <a:off x="3171570" y="3750699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3551390" y="381515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2"/>
          <p:cNvSpPr/>
          <p:nvPr/>
        </p:nvSpPr>
        <p:spPr>
          <a:xfrm flipH="1">
            <a:off x="4916302" y="4125831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对抗性测试生成</a:t>
            </a:r>
          </a:p>
        </p:txBody>
      </p:sp>
      <p:sp>
        <p:nvSpPr>
          <p:cNvPr id="10" name="五边形 20"/>
          <p:cNvSpPr/>
          <p:nvPr/>
        </p:nvSpPr>
        <p:spPr>
          <a:xfrm>
            <a:off x="2826676" y="2910776"/>
            <a:ext cx="7302944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3551390" y="297523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2"/>
          <p:cNvSpPr/>
          <p:nvPr/>
        </p:nvSpPr>
        <p:spPr>
          <a:xfrm flipH="1">
            <a:off x="4916301" y="3285908"/>
            <a:ext cx="3123779" cy="2493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视觉问答的数据增强</a:t>
            </a:r>
          </a:p>
        </p:txBody>
      </p:sp>
      <p:sp>
        <p:nvSpPr>
          <p:cNvPr id="14" name="五边形 26"/>
          <p:cNvSpPr/>
          <p:nvPr/>
        </p:nvSpPr>
        <p:spPr>
          <a:xfrm>
            <a:off x="2493333" y="2070853"/>
            <a:ext cx="7636287" cy="891746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51390" y="2135309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4916302" y="244598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视觉问答</a:t>
            </a:r>
          </a:p>
        </p:txBody>
      </p:sp>
      <p:sp>
        <p:nvSpPr>
          <p:cNvPr id="18" name="五边形 33"/>
          <p:cNvSpPr/>
          <p:nvPr/>
        </p:nvSpPr>
        <p:spPr>
          <a:xfrm>
            <a:off x="3487766" y="4663742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2A4758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2A4758"/>
              </a:solidFill>
            </a:endParaRPr>
          </a:p>
        </p:txBody>
      </p:sp>
      <p:sp>
        <p:nvSpPr>
          <p:cNvPr id="19" name="TextBox 34"/>
          <p:cNvSpPr txBox="1"/>
          <p:nvPr/>
        </p:nvSpPr>
        <p:spPr>
          <a:xfrm>
            <a:off x="3551390" y="4728197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A47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rgbClr val="2A47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2"/>
          <p:cNvSpPr/>
          <p:nvPr/>
        </p:nvSpPr>
        <p:spPr>
          <a:xfrm flipH="1">
            <a:off x="4916302" y="5038874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2000" b="1" dirty="0">
                <a:solidFill>
                  <a:srgbClr val="2A47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对抗性训练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Background and Introduction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12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01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C7123FD7-0403-4807-9CB8-03FA3D09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" y="2164016"/>
            <a:ext cx="6858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5">
            <a:extLst>
              <a:ext uri="{FF2B5EF4-FFF2-40B4-BE49-F238E27FC236}">
                <a16:creationId xmlns:a16="http://schemas.microsoft.com/office/drawing/2014/main" id="{4FE20603-FC63-4325-8DC4-CC53703BEC65}"/>
              </a:ext>
            </a:extLst>
          </p:cNvPr>
          <p:cNvSpPr/>
          <p:nvPr/>
        </p:nvSpPr>
        <p:spPr>
          <a:xfrm>
            <a:off x="8235951" y="70395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0" name="Rectangle 42">
            <a:extLst>
              <a:ext uri="{FF2B5EF4-FFF2-40B4-BE49-F238E27FC236}">
                <a16:creationId xmlns:a16="http://schemas.microsoft.com/office/drawing/2014/main" id="{799E0B61-5F9D-4D63-9B46-897DF3462ADE}"/>
              </a:ext>
            </a:extLst>
          </p:cNvPr>
          <p:cNvSpPr/>
          <p:nvPr/>
        </p:nvSpPr>
        <p:spPr>
          <a:xfrm flipH="1">
            <a:off x="8263538" y="869672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图像中有什么？</a:t>
            </a:r>
          </a:p>
        </p:txBody>
      </p:sp>
      <p:sp>
        <p:nvSpPr>
          <p:cNvPr id="32" name="矩形 5">
            <a:extLst>
              <a:ext uri="{FF2B5EF4-FFF2-40B4-BE49-F238E27FC236}">
                <a16:creationId xmlns:a16="http://schemas.microsoft.com/office/drawing/2014/main" id="{8A83BA6C-0D10-46B5-BCD9-79C92BB671F7}"/>
              </a:ext>
            </a:extLst>
          </p:cNvPr>
          <p:cNvSpPr/>
          <p:nvPr/>
        </p:nvSpPr>
        <p:spPr>
          <a:xfrm>
            <a:off x="8291127" y="359841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3" name="Rectangle 42">
            <a:extLst>
              <a:ext uri="{FF2B5EF4-FFF2-40B4-BE49-F238E27FC236}">
                <a16:creationId xmlns:a16="http://schemas.microsoft.com/office/drawing/2014/main" id="{01BFA842-0DB8-46F9-97DD-9FE351569B19}"/>
              </a:ext>
            </a:extLst>
          </p:cNvPr>
          <p:cNvSpPr/>
          <p:nvPr/>
        </p:nvSpPr>
        <p:spPr>
          <a:xfrm flipH="1">
            <a:off x="8291127" y="377728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什么运动正在进行？</a:t>
            </a:r>
          </a:p>
        </p:txBody>
      </p:sp>
      <p:sp>
        <p:nvSpPr>
          <p:cNvPr id="35" name="矩形 5">
            <a:extLst>
              <a:ext uri="{FF2B5EF4-FFF2-40B4-BE49-F238E27FC236}">
                <a16:creationId xmlns:a16="http://schemas.microsoft.com/office/drawing/2014/main" id="{EEB4A6B1-408A-48B7-904F-806BE9A564B3}"/>
              </a:ext>
            </a:extLst>
          </p:cNvPr>
          <p:cNvSpPr/>
          <p:nvPr/>
        </p:nvSpPr>
        <p:spPr>
          <a:xfrm>
            <a:off x="8263539" y="2151188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6" name="Rectangle 42">
            <a:extLst>
              <a:ext uri="{FF2B5EF4-FFF2-40B4-BE49-F238E27FC236}">
                <a16:creationId xmlns:a16="http://schemas.microsoft.com/office/drawing/2014/main" id="{19DB6EBE-41B9-463C-A50B-5368694416EA}"/>
              </a:ext>
            </a:extLst>
          </p:cNvPr>
          <p:cNvSpPr/>
          <p:nvPr/>
        </p:nvSpPr>
        <p:spPr>
          <a:xfrm flipH="1">
            <a:off x="8235951" y="233005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有人类吗？</a:t>
            </a:r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219BE095-586A-4F5C-BF94-6842E66DCE0E}"/>
              </a:ext>
            </a:extLst>
          </p:cNvPr>
          <p:cNvSpPr/>
          <p:nvPr/>
        </p:nvSpPr>
        <p:spPr>
          <a:xfrm>
            <a:off x="8381893" y="5224515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39" name="Rectangle 42">
            <a:extLst>
              <a:ext uri="{FF2B5EF4-FFF2-40B4-BE49-F238E27FC236}">
                <a16:creationId xmlns:a16="http://schemas.microsoft.com/office/drawing/2014/main" id="{569DF20B-AA48-4FE9-B2BD-8A7D88E84753}"/>
              </a:ext>
            </a:extLst>
          </p:cNvPr>
          <p:cNvSpPr/>
          <p:nvPr/>
        </p:nvSpPr>
        <p:spPr>
          <a:xfrm flipH="1">
            <a:off x="8481537" y="5381717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谁在踢球？</a:t>
            </a:r>
          </a:p>
        </p:txBody>
      </p:sp>
      <p:sp>
        <p:nvSpPr>
          <p:cNvPr id="41" name="矩形 5">
            <a:extLst>
              <a:ext uri="{FF2B5EF4-FFF2-40B4-BE49-F238E27FC236}">
                <a16:creationId xmlns:a16="http://schemas.microsoft.com/office/drawing/2014/main" id="{04D16AF9-897E-4F52-B5F6-0C4A237F1DD8}"/>
              </a:ext>
            </a:extLst>
          </p:cNvPr>
          <p:cNvSpPr/>
          <p:nvPr/>
        </p:nvSpPr>
        <p:spPr>
          <a:xfrm>
            <a:off x="10312759" y="1510190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9113D051-D026-465E-84D4-DC2C922CCD76}"/>
              </a:ext>
            </a:extLst>
          </p:cNvPr>
          <p:cNvSpPr/>
          <p:nvPr/>
        </p:nvSpPr>
        <p:spPr>
          <a:xfrm flipH="1">
            <a:off x="10375900" y="1669538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有多少人？</a:t>
            </a:r>
          </a:p>
        </p:txBody>
      </p:sp>
      <p:sp>
        <p:nvSpPr>
          <p:cNvPr id="43" name="矩形 5">
            <a:extLst>
              <a:ext uri="{FF2B5EF4-FFF2-40B4-BE49-F238E27FC236}">
                <a16:creationId xmlns:a16="http://schemas.microsoft.com/office/drawing/2014/main" id="{C51FD6AD-6F38-4C57-8F23-720B709C6312}"/>
              </a:ext>
            </a:extLst>
          </p:cNvPr>
          <p:cNvSpPr/>
          <p:nvPr/>
        </p:nvSpPr>
        <p:spPr>
          <a:xfrm>
            <a:off x="10312759" y="2980666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CB2CDD2-96A5-4DB7-BE71-F155CFC8E45F}"/>
              </a:ext>
            </a:extLst>
          </p:cNvPr>
          <p:cNvSpPr/>
          <p:nvPr/>
        </p:nvSpPr>
        <p:spPr>
          <a:xfrm flipH="1">
            <a:off x="10312759" y="3175719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参赛的有哪些人？</a:t>
            </a:r>
          </a:p>
        </p:txBody>
      </p:sp>
      <p:sp>
        <p:nvSpPr>
          <p:cNvPr id="47" name="矩形 5">
            <a:extLst>
              <a:ext uri="{FF2B5EF4-FFF2-40B4-BE49-F238E27FC236}">
                <a16:creationId xmlns:a16="http://schemas.microsoft.com/office/drawing/2014/main" id="{3DE6261D-FEAD-4DF8-9FA3-813E691A9105}"/>
              </a:ext>
            </a:extLst>
          </p:cNvPr>
          <p:cNvSpPr/>
          <p:nvPr/>
        </p:nvSpPr>
        <p:spPr>
          <a:xfrm>
            <a:off x="10311571" y="4483515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>
              <a:solidFill>
                <a:srgbClr val="FF9900"/>
              </a:solidFill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0801B7E6-5B1A-4664-943D-52F67609294C}"/>
              </a:ext>
            </a:extLst>
          </p:cNvPr>
          <p:cNvSpPr/>
          <p:nvPr/>
        </p:nvSpPr>
        <p:spPr>
          <a:xfrm flipH="1">
            <a:off x="10312759" y="464370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在下雨吗？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4F88B6F-3CB8-46C2-9931-5A0DEB21A5CD}"/>
              </a:ext>
            </a:extLst>
          </p:cNvPr>
          <p:cNvSpPr txBox="1"/>
          <p:nvPr/>
        </p:nvSpPr>
        <p:spPr>
          <a:xfrm>
            <a:off x="1297940" y="1510190"/>
            <a:ext cx="4798060" cy="46166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sz="24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理解图像，进行回答</a:t>
            </a:r>
            <a:endParaRPr lang="en-US" altLang="zh-CN" sz="24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2" grpId="0" animBg="1"/>
      <p:bldP spid="33" grpId="0"/>
      <p:bldP spid="35" grpId="0" animBg="1"/>
      <p:bldP spid="36" grpId="0"/>
      <p:bldP spid="38" grpId="0" animBg="1"/>
      <p:bldP spid="39" grpId="0"/>
      <p:bldP spid="41" grpId="0" animBg="1"/>
      <p:bldP spid="42" grpId="0"/>
      <p:bldP spid="43" grpId="0" animBg="1"/>
      <p:bldP spid="44" grpId="0"/>
      <p:bldP spid="47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01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C7123FD7-0403-4807-9CB8-03FA3D09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" y="2164016"/>
            <a:ext cx="6858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A4F88B6F-3CB8-46C2-9931-5A0DEB21A5CD}"/>
              </a:ext>
            </a:extLst>
          </p:cNvPr>
          <p:cNvSpPr txBox="1"/>
          <p:nvPr/>
        </p:nvSpPr>
        <p:spPr>
          <a:xfrm>
            <a:off x="1297940" y="1510190"/>
            <a:ext cx="4798060" cy="369332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这些问题对于人类很简单，但是对于机器呢？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32F604-3451-4E93-8432-9352BEF27581}"/>
              </a:ext>
            </a:extLst>
          </p:cNvPr>
          <p:cNvSpPr txBox="1"/>
          <p:nvPr/>
        </p:nvSpPr>
        <p:spPr>
          <a:xfrm>
            <a:off x="7784027" y="996313"/>
            <a:ext cx="3968949" cy="2031325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视觉问答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Visual Question Answer (VQA)</a:t>
            </a:r>
          </a:p>
          <a:p>
            <a:pPr lvl="0" algn="ctr" fontAlgn="base"/>
            <a:r>
              <a:rPr lang="en-US" altLang="zh-CN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是对视觉图像的自然语言问答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它连接着视觉和语言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模型需要在理解图像的基础上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根据具体的问题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做出回答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AAD6E8-94D4-4336-9E2F-81EA23DC9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45" y="4773866"/>
            <a:ext cx="1905000" cy="190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47DA0D-C346-4978-A39A-57B3B8BE6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01" y="39566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3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01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C7123FD7-0403-4807-9CB8-03FA3D09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" y="2164016"/>
            <a:ext cx="6858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A4F88B6F-3CB8-46C2-9931-5A0DEB21A5CD}"/>
              </a:ext>
            </a:extLst>
          </p:cNvPr>
          <p:cNvSpPr txBox="1"/>
          <p:nvPr/>
        </p:nvSpPr>
        <p:spPr>
          <a:xfrm>
            <a:off x="1297940" y="1510190"/>
            <a:ext cx="4798060" cy="369332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怎样获得更好的模型呢？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32F604-3451-4E93-8432-9352BEF27581}"/>
              </a:ext>
            </a:extLst>
          </p:cNvPr>
          <p:cNvSpPr txBox="1"/>
          <p:nvPr/>
        </p:nvSpPr>
        <p:spPr>
          <a:xfrm>
            <a:off x="7784027" y="996313"/>
            <a:ext cx="3968949" cy="1754326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现有的算法总是可以从更多的训练数据中受益匪浅</a:t>
            </a:r>
          </a:p>
          <a:p>
            <a:pPr lvl="0" algn="ctr" fontAlgn="base"/>
            <a:endParaRPr lang="zh-CN" altLang="en-US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因此，自动化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数据扩充</a:t>
            </a:r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是一项很关键的技术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数据对模型来说是燃料。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AAD6E8-94D4-4336-9E2F-81EA23DC9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45" y="4773866"/>
            <a:ext cx="1905000" cy="190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47DA0D-C346-4978-A39A-57B3B8BE6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01" y="39566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7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02 </a:t>
                </a:r>
                <a:r>
                  <a:rPr lang="zh-CN" altLang="en-US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视觉问答的数据增强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50895B8D-EAF0-4EB2-98DA-44F6E35CDDE0}"/>
              </a:ext>
            </a:extLst>
          </p:cNvPr>
          <p:cNvSpPr/>
          <p:nvPr/>
        </p:nvSpPr>
        <p:spPr>
          <a:xfrm>
            <a:off x="3011397" y="2149424"/>
            <a:ext cx="1758852" cy="1758945"/>
          </a:xfrm>
          <a:prstGeom prst="ellipse">
            <a:avLst/>
          </a:prstGeom>
          <a:solidFill>
            <a:srgbClr val="2A4758"/>
          </a:solidFill>
          <a:ln w="19050">
            <a:solidFill>
              <a:srgbClr val="2A47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6F519C49-8441-4237-B034-98FAA2F4A8A8}"/>
              </a:ext>
            </a:extLst>
          </p:cNvPr>
          <p:cNvSpPr txBox="1"/>
          <p:nvPr/>
        </p:nvSpPr>
        <p:spPr>
          <a:xfrm>
            <a:off x="3400250" y="2490163"/>
            <a:ext cx="1132947" cy="107717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数据增强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9899DCDE-11F5-49CA-9696-1D90E6457C8E}"/>
              </a:ext>
            </a:extLst>
          </p:cNvPr>
          <p:cNvSpPr>
            <a:spLocks/>
          </p:cNvSpPr>
          <p:nvPr/>
        </p:nvSpPr>
        <p:spPr bwMode="auto">
          <a:xfrm>
            <a:off x="5126804" y="2490163"/>
            <a:ext cx="987597" cy="987654"/>
          </a:xfrm>
          <a:custGeom>
            <a:avLst/>
            <a:gdLst>
              <a:gd name="T0" fmla="*/ 691 w 1112"/>
              <a:gd name="T1" fmla="*/ 75 h 1112"/>
              <a:gd name="T2" fmla="*/ 1037 w 1112"/>
              <a:gd name="T3" fmla="*/ 691 h 1112"/>
              <a:gd name="T4" fmla="*/ 421 w 1112"/>
              <a:gd name="T5" fmla="*/ 1038 h 1112"/>
              <a:gd name="T6" fmla="*/ 74 w 1112"/>
              <a:gd name="T7" fmla="*/ 421 h 1112"/>
              <a:gd name="T8" fmla="*/ 691 w 1112"/>
              <a:gd name="T9" fmla="*/ 75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691" y="75"/>
                </a:moveTo>
                <a:cubicBezTo>
                  <a:pt x="956" y="149"/>
                  <a:pt x="1112" y="425"/>
                  <a:pt x="1037" y="691"/>
                </a:cubicBezTo>
                <a:cubicBezTo>
                  <a:pt x="963" y="957"/>
                  <a:pt x="687" y="1112"/>
                  <a:pt x="421" y="1038"/>
                </a:cubicBezTo>
                <a:cubicBezTo>
                  <a:pt x="155" y="963"/>
                  <a:pt x="0" y="687"/>
                  <a:pt x="74" y="421"/>
                </a:cubicBezTo>
                <a:cubicBezTo>
                  <a:pt x="149" y="156"/>
                  <a:pt x="425" y="0"/>
                  <a:pt x="691" y="75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E0213312-7F86-4BA5-A40D-636B54F8138B}"/>
              </a:ext>
            </a:extLst>
          </p:cNvPr>
          <p:cNvSpPr>
            <a:spLocks/>
          </p:cNvSpPr>
          <p:nvPr/>
        </p:nvSpPr>
        <p:spPr bwMode="auto">
          <a:xfrm>
            <a:off x="4741550" y="3814952"/>
            <a:ext cx="976483" cy="978126"/>
          </a:xfrm>
          <a:custGeom>
            <a:avLst/>
            <a:gdLst>
              <a:gd name="T0" fmla="*/ 908 w 1101"/>
              <a:gd name="T1" fmla="*/ 201 h 1101"/>
              <a:gd name="T2" fmla="*/ 900 w 1101"/>
              <a:gd name="T3" fmla="*/ 908 h 1101"/>
              <a:gd name="T4" fmla="*/ 193 w 1101"/>
              <a:gd name="T5" fmla="*/ 900 h 1101"/>
              <a:gd name="T6" fmla="*/ 201 w 1101"/>
              <a:gd name="T7" fmla="*/ 193 h 1101"/>
              <a:gd name="T8" fmla="*/ 908 w 1101"/>
              <a:gd name="T9" fmla="*/ 2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1">
                <a:moveTo>
                  <a:pt x="908" y="201"/>
                </a:moveTo>
                <a:cubicBezTo>
                  <a:pt x="1101" y="398"/>
                  <a:pt x="1097" y="715"/>
                  <a:pt x="900" y="908"/>
                </a:cubicBezTo>
                <a:cubicBezTo>
                  <a:pt x="703" y="1101"/>
                  <a:pt x="386" y="1098"/>
                  <a:pt x="193" y="900"/>
                </a:cubicBezTo>
                <a:cubicBezTo>
                  <a:pt x="0" y="703"/>
                  <a:pt x="3" y="386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3DFEA6D5-EF7F-4538-855E-E1C26E275038}"/>
              </a:ext>
            </a:extLst>
          </p:cNvPr>
          <p:cNvSpPr>
            <a:spLocks/>
          </p:cNvSpPr>
          <p:nvPr/>
        </p:nvSpPr>
        <p:spPr bwMode="auto">
          <a:xfrm>
            <a:off x="3400202" y="4432626"/>
            <a:ext cx="981246" cy="981302"/>
          </a:xfrm>
          <a:custGeom>
            <a:avLst/>
            <a:gdLst>
              <a:gd name="T0" fmla="*/ 1037 w 1105"/>
              <a:gd name="T1" fmla="*/ 429 h 1106"/>
              <a:gd name="T2" fmla="*/ 676 w 1105"/>
              <a:gd name="T3" fmla="*/ 1037 h 1106"/>
              <a:gd name="T4" fmla="*/ 68 w 1105"/>
              <a:gd name="T5" fmla="*/ 677 h 1106"/>
              <a:gd name="T6" fmla="*/ 428 w 1105"/>
              <a:gd name="T7" fmla="*/ 68 h 1106"/>
              <a:gd name="T8" fmla="*/ 1037 w 1105"/>
              <a:gd name="T9" fmla="*/ 429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5" h="1106">
                <a:moveTo>
                  <a:pt x="1037" y="429"/>
                </a:moveTo>
                <a:cubicBezTo>
                  <a:pt x="1105" y="696"/>
                  <a:pt x="944" y="969"/>
                  <a:pt x="676" y="1037"/>
                </a:cubicBezTo>
                <a:cubicBezTo>
                  <a:pt x="409" y="1106"/>
                  <a:pt x="137" y="944"/>
                  <a:pt x="68" y="677"/>
                </a:cubicBezTo>
                <a:cubicBezTo>
                  <a:pt x="0" y="409"/>
                  <a:pt x="161" y="137"/>
                  <a:pt x="428" y="68"/>
                </a:cubicBezTo>
                <a:cubicBezTo>
                  <a:pt x="696" y="0"/>
                  <a:pt x="968" y="161"/>
                  <a:pt x="1037" y="429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1C9EABFE-918C-4EEB-8BEA-DBC4839D8123}"/>
              </a:ext>
            </a:extLst>
          </p:cNvPr>
          <p:cNvSpPr>
            <a:spLocks/>
          </p:cNvSpPr>
          <p:nvPr/>
        </p:nvSpPr>
        <p:spPr bwMode="auto">
          <a:xfrm>
            <a:off x="2155428" y="3901566"/>
            <a:ext cx="987597" cy="986066"/>
          </a:xfrm>
          <a:custGeom>
            <a:avLst/>
            <a:gdLst>
              <a:gd name="T0" fmla="*/ 1037 w 1112"/>
              <a:gd name="T1" fmla="*/ 691 h 1112"/>
              <a:gd name="T2" fmla="*/ 421 w 1112"/>
              <a:gd name="T3" fmla="*/ 1038 h 1112"/>
              <a:gd name="T4" fmla="*/ 74 w 1112"/>
              <a:gd name="T5" fmla="*/ 422 h 1112"/>
              <a:gd name="T6" fmla="*/ 691 w 1112"/>
              <a:gd name="T7" fmla="*/ 75 h 1112"/>
              <a:gd name="T8" fmla="*/ 1037 w 1112"/>
              <a:gd name="T9" fmla="*/ 69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1037" y="691"/>
                </a:moveTo>
                <a:cubicBezTo>
                  <a:pt x="963" y="957"/>
                  <a:pt x="687" y="1112"/>
                  <a:pt x="421" y="1038"/>
                </a:cubicBezTo>
                <a:cubicBezTo>
                  <a:pt x="155" y="964"/>
                  <a:pt x="0" y="688"/>
                  <a:pt x="74" y="422"/>
                </a:cubicBezTo>
                <a:cubicBezTo>
                  <a:pt x="149" y="156"/>
                  <a:pt x="425" y="0"/>
                  <a:pt x="691" y="75"/>
                </a:cubicBezTo>
                <a:cubicBezTo>
                  <a:pt x="956" y="149"/>
                  <a:pt x="1112" y="425"/>
                  <a:pt x="1037" y="691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34CBC1BA-782F-490F-B8C6-DAC677FB3BD6}"/>
              </a:ext>
            </a:extLst>
          </p:cNvPr>
          <p:cNvSpPr txBox="1"/>
          <p:nvPr/>
        </p:nvSpPr>
        <p:spPr>
          <a:xfrm>
            <a:off x="2146424" y="4194543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翻转</a:t>
            </a:r>
          </a:p>
        </p:txBody>
      </p:sp>
      <p:sp>
        <p:nvSpPr>
          <p:cNvPr id="19" name="Freeform 12">
            <a:extLst>
              <a:ext uri="{FF2B5EF4-FFF2-40B4-BE49-F238E27FC236}">
                <a16:creationId xmlns:a16="http://schemas.microsoft.com/office/drawing/2014/main" id="{80BF1519-725E-4FB2-8C99-FD876BFCFD18}"/>
              </a:ext>
            </a:extLst>
          </p:cNvPr>
          <p:cNvSpPr>
            <a:spLocks/>
          </p:cNvSpPr>
          <p:nvPr/>
        </p:nvSpPr>
        <p:spPr bwMode="auto">
          <a:xfrm>
            <a:off x="1671152" y="2593866"/>
            <a:ext cx="978070" cy="978126"/>
          </a:xfrm>
          <a:custGeom>
            <a:avLst/>
            <a:gdLst>
              <a:gd name="T0" fmla="*/ 900 w 1101"/>
              <a:gd name="T1" fmla="*/ 908 h 1102"/>
              <a:gd name="T2" fmla="*/ 193 w 1101"/>
              <a:gd name="T3" fmla="*/ 901 h 1102"/>
              <a:gd name="T4" fmla="*/ 201 w 1101"/>
              <a:gd name="T5" fmla="*/ 193 h 1102"/>
              <a:gd name="T6" fmla="*/ 908 w 1101"/>
              <a:gd name="T7" fmla="*/ 201 h 1102"/>
              <a:gd name="T8" fmla="*/ 900 w 1101"/>
              <a:gd name="T9" fmla="*/ 908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2">
                <a:moveTo>
                  <a:pt x="900" y="908"/>
                </a:moveTo>
                <a:cubicBezTo>
                  <a:pt x="702" y="1102"/>
                  <a:pt x="386" y="1098"/>
                  <a:pt x="193" y="901"/>
                </a:cubicBezTo>
                <a:cubicBezTo>
                  <a:pt x="0" y="703"/>
                  <a:pt x="3" y="387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ubicBezTo>
                  <a:pt x="1101" y="399"/>
                  <a:pt x="1097" y="715"/>
                  <a:pt x="900" y="908"/>
                </a:cubicBezTo>
                <a:close/>
              </a:path>
            </a:pathLst>
          </a:custGeom>
          <a:solidFill>
            <a:srgbClr val="2A4758"/>
          </a:solidFill>
          <a:ln w="12700">
            <a:solidFill>
              <a:srgbClr val="2A4758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F2707490-B4C3-4082-BC9C-309CF2439345}"/>
              </a:ext>
            </a:extLst>
          </p:cNvPr>
          <p:cNvSpPr txBox="1"/>
          <p:nvPr/>
        </p:nvSpPr>
        <p:spPr>
          <a:xfrm>
            <a:off x="1726498" y="2898220"/>
            <a:ext cx="875357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</a:p>
        </p:txBody>
      </p:sp>
      <p:sp>
        <p:nvSpPr>
          <p:cNvPr id="21" name="矩形 83">
            <a:extLst>
              <a:ext uri="{FF2B5EF4-FFF2-40B4-BE49-F238E27FC236}">
                <a16:creationId xmlns:a16="http://schemas.microsoft.com/office/drawing/2014/main" id="{F15AD1B8-83CE-4B9D-A9EA-DAAA33BA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564" y="1918909"/>
            <a:ext cx="3556968" cy="3685091"/>
          </a:xfrm>
          <a:prstGeom prst="rect">
            <a:avLst/>
          </a:prstGeom>
          <a:noFill/>
          <a:ln w="9525" cmpd="sng">
            <a:solidFill>
              <a:srgbClr val="2A4758"/>
            </a:solidFill>
            <a:miter lim="800000"/>
            <a:headEnd/>
            <a:tailEnd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9" name="TextBox 84">
            <a:extLst>
              <a:ext uri="{FF2B5EF4-FFF2-40B4-BE49-F238E27FC236}">
                <a16:creationId xmlns:a16="http://schemas.microsoft.com/office/drawing/2014/main" id="{D0FA9CDC-1409-4708-A1F6-A78483505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3884" y="2243544"/>
            <a:ext cx="2951265" cy="230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数据增强也叫数据扩增，意思是在不实质性的增加数据的情况下，让有限的数据产生等价于更多数据的价值</a:t>
            </a:r>
            <a:endParaRPr lang="en-US" altLang="zh-CN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endParaRPr lang="en-US" altLang="zh-CN" dirty="0">
              <a:solidFill>
                <a:srgbClr val="2A475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/>
            <a:r>
              <a:rPr lang="zh-CN" altLang="en-US" dirty="0">
                <a:solidFill>
                  <a:srgbClr val="2A475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数据扩增的目的就是使得训练数据尽可能的接近测试数据，从而提高预测精度</a:t>
            </a: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BF00FF12-7859-4054-8E24-2BF50C0B4528}"/>
              </a:ext>
            </a:extLst>
          </p:cNvPr>
          <p:cNvSpPr txBox="1"/>
          <p:nvPr/>
        </p:nvSpPr>
        <p:spPr>
          <a:xfrm>
            <a:off x="3400202" y="4747810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DDDA29D2-F94C-4D0E-A811-4F182368D2FB}"/>
              </a:ext>
            </a:extLst>
          </p:cNvPr>
          <p:cNvSpPr txBox="1"/>
          <p:nvPr/>
        </p:nvSpPr>
        <p:spPr>
          <a:xfrm>
            <a:off x="4717916" y="4119369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C7CA8546-F9F1-4525-B30B-BC789989A507}"/>
              </a:ext>
            </a:extLst>
          </p:cNvPr>
          <p:cNvSpPr txBox="1"/>
          <p:nvPr/>
        </p:nvSpPr>
        <p:spPr>
          <a:xfrm>
            <a:off x="5126804" y="2797543"/>
            <a:ext cx="1023750" cy="369291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55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0" animBg="1"/>
      <p:bldP spid="15" grpId="0" animBg="1"/>
      <p:bldP spid="17" grpId="0" animBg="1"/>
      <p:bldP spid="18" grpId="0"/>
      <p:bldP spid="19" grpId="0" animBg="1"/>
      <p:bldP spid="20" grpId="0"/>
      <p:bldP spid="21" grpId="0" animBg="1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365715"/>
            <a:ext cx="4320000" cy="666598"/>
            <a:chOff x="7005478" y="1387528"/>
            <a:chExt cx="4320000" cy="6665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005478" y="2018126"/>
              <a:ext cx="4320000" cy="36000"/>
              <a:chOff x="3936000" y="1512047"/>
              <a:chExt cx="4320000" cy="36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93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96000" y="1512047"/>
                <a:ext cx="2160000" cy="36000"/>
              </a:xfrm>
              <a:prstGeom prst="rect">
                <a:avLst/>
              </a:prstGeom>
              <a:solidFill>
                <a:srgbClr val="2A47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05478" y="1387528"/>
              <a:ext cx="3956051" cy="574375"/>
              <a:chOff x="681" y="3617"/>
              <a:chExt cx="7384" cy="900"/>
            </a:xfrm>
          </p:grpSpPr>
          <p:sp>
            <p:nvSpPr>
              <p:cNvPr id="25" name="TextBox 25"/>
              <p:cNvSpPr txBox="1"/>
              <p:nvPr/>
            </p:nvSpPr>
            <p:spPr>
              <a:xfrm flipH="1">
                <a:off x="681" y="3617"/>
                <a:ext cx="6541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背景与介绍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681" y="3987"/>
                <a:ext cx="7384" cy="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lvl="0" algn="l" fontAlgn="base"/>
                <a:r>
                  <a:rPr lang="en-US" altLang="zh-CN" sz="1600" strike="noStrike" noProof="1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rPr>
                  <a:t>03 </a:t>
                </a:r>
                <a:r>
                  <a:rPr lang="zh-CN" altLang="en-US" sz="1600" noProof="1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对抗性攻击</a:t>
                </a:r>
                <a:endParaRPr lang="zh-CN" altLang="zh-CN" sz="1600" strike="noStrike" noProof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302C825C-B2C8-4710-AC91-90500560F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1173634"/>
            <a:ext cx="3724465" cy="148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g">
            <a:extLst>
              <a:ext uri="{FF2B5EF4-FFF2-40B4-BE49-F238E27FC236}">
                <a16:creationId xmlns:a16="http://schemas.microsoft.com/office/drawing/2014/main" id="{12EECCC4-6743-4CD7-B344-5D3989919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2889833"/>
            <a:ext cx="3724465" cy="15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g">
            <a:extLst>
              <a:ext uri="{FF2B5EF4-FFF2-40B4-BE49-F238E27FC236}">
                <a16:creationId xmlns:a16="http://schemas.microsoft.com/office/drawing/2014/main" id="{172D5C87-6505-46B6-9293-6DA595AEA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48" y="4757072"/>
            <a:ext cx="5431971" cy="17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AD50C42-9058-4F83-ACBE-936E0ACBB95F}"/>
              </a:ext>
            </a:extLst>
          </p:cNvPr>
          <p:cNvSpPr txBox="1"/>
          <p:nvPr/>
        </p:nvSpPr>
        <p:spPr>
          <a:xfrm>
            <a:off x="7723737" y="1165112"/>
            <a:ext cx="3968949" cy="1477328"/>
          </a:xfrm>
          <a:prstGeom prst="rect">
            <a:avLst/>
          </a:prstGeom>
          <a:solidFill>
            <a:srgbClr val="2A4758"/>
          </a:solidFill>
        </p:spPr>
        <p:txBody>
          <a:bodyPr wrap="square" rtlCol="0">
            <a:spAutoFit/>
          </a:bodyPr>
          <a:lstStyle/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对抗攻击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是对输入样本故意添加一些人无法察觉的细微的干扰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fontAlgn="base"/>
            <a:r>
              <a:rPr lang="zh-CN" altLang="en-US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导致模型以高置信度给出一个错误的输出</a:t>
            </a:r>
            <a:endParaRPr lang="en-US" altLang="zh-CN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2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42"/>
    </mc:Choice>
    <mc:Fallback xmlns="">
      <p:transition spd="slow" advTm="1764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业 商业融资计划书.p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|0.8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Theme">
  <a:themeElements>
    <a:clrScheme name="Single Color Yellow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FFC027"/>
      </a:accent1>
      <a:accent2>
        <a:srgbClr val="FFC027"/>
      </a:accent2>
      <a:accent3>
        <a:srgbClr val="FFC027"/>
      </a:accent3>
      <a:accent4>
        <a:srgbClr val="FFC027"/>
      </a:accent4>
      <a:accent5>
        <a:srgbClr val="FFC027"/>
      </a:accent5>
      <a:accent6>
        <a:srgbClr val="FFC027"/>
      </a:accent6>
      <a:hlink>
        <a:srgbClr val="F23B4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1441</Words>
  <Application>Microsoft Office PowerPoint</Application>
  <PresentationFormat>宽屏</PresentationFormat>
  <Paragraphs>274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微软雅黑</vt:lpstr>
      <vt:lpstr>造字工房言宋（非商用）常规体</vt:lpstr>
      <vt:lpstr>Arial</vt:lpstr>
      <vt:lpstr>Calibri</vt:lpstr>
      <vt:lpstr>Calibri Light</vt:lpstr>
      <vt:lpstr>Impact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 商业融资计划书.pp</dc:title>
  <dc:creator/>
  <cp:keywords/>
  <dc:description/>
  <cp:lastModifiedBy/>
  <cp:revision>1</cp:revision>
  <dcterms:created xsi:type="dcterms:W3CDTF">2017-04-12T11:01:59Z</dcterms:created>
  <dcterms:modified xsi:type="dcterms:W3CDTF">2021-11-29T15:04:20Z</dcterms:modified>
  <cp:category/>
</cp:coreProperties>
</file>