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88" r:id="rId6"/>
    <p:sldId id="681" r:id="rId7"/>
    <p:sldId id="651" r:id="rId8"/>
    <p:sldId id="682" r:id="rId9"/>
    <p:sldId id="670" r:id="rId10"/>
    <p:sldId id="692" r:id="rId11"/>
    <p:sldId id="715" r:id="rId12"/>
    <p:sldId id="713" r:id="rId13"/>
    <p:sldId id="714" r:id="rId14"/>
    <p:sldId id="716" r:id="rId15"/>
    <p:sldId id="693" r:id="rId16"/>
    <p:sldId id="694" r:id="rId17"/>
    <p:sldId id="652" r:id="rId18"/>
    <p:sldId id="695" r:id="rId19"/>
    <p:sldId id="684" r:id="rId20"/>
    <p:sldId id="685" r:id="rId21"/>
    <p:sldId id="696" r:id="rId22"/>
    <p:sldId id="697" r:id="rId23"/>
    <p:sldId id="698" r:id="rId24"/>
    <p:sldId id="719" r:id="rId25"/>
    <p:sldId id="720" r:id="rId26"/>
    <p:sldId id="706" r:id="rId27"/>
    <p:sldId id="707" r:id="rId28"/>
    <p:sldId id="708" r:id="rId29"/>
    <p:sldId id="709" r:id="rId30"/>
    <p:sldId id="710" r:id="rId31"/>
    <p:sldId id="700" r:id="rId32"/>
    <p:sldId id="701" r:id="rId33"/>
    <p:sldId id="702" r:id="rId34"/>
    <p:sldId id="703" r:id="rId35"/>
    <p:sldId id="704" r:id="rId36"/>
    <p:sldId id="705" r:id="rId37"/>
    <p:sldId id="721" r:id="rId38"/>
    <p:sldId id="722" r:id="rId39"/>
    <p:sldId id="723" r:id="rId40"/>
    <p:sldId id="643" r:id="rId41"/>
    <p:sldId id="712" r:id="rId42"/>
    <p:sldId id="711" r:id="rId43"/>
    <p:sldId id="642" r:id="rId44"/>
    <p:sldId id="717" r:id="rId45"/>
    <p:sldId id="687" r:id="rId46"/>
    <p:sldId id="655" r:id="rId47"/>
    <p:sldId id="673" r:id="rId48"/>
    <p:sldId id="671" r:id="rId49"/>
    <p:sldId id="660" r:id="rId50"/>
    <p:sldId id="663" r:id="rId51"/>
  </p:sldIdLst>
  <p:sldSz cx="12192000" cy="6858000"/>
  <p:notesSz cx="6858000" cy="9144000"/>
  <p:embeddedFontLst>
    <p:embeddedFont>
      <p:font typeface="汉仪大宋简" panose="02010600030101010101" charset="-122"/>
      <p:regular r:id="rId52"/>
    </p:embeddedFont>
    <p:embeddedFont>
      <p:font typeface="汉仪中等线简" panose="02010600030101010101" charset="-122"/>
      <p:regular r:id="rId53"/>
    </p:embeddedFont>
    <p:embeddedFont>
      <p:font typeface="Agency FB" panose="020B0503020202020204" pitchFamily="34" charset="0"/>
      <p:regular r:id="rId54"/>
      <p:bold r:id="rId55"/>
    </p:embeddedFont>
    <p:embeddedFont>
      <p:font typeface="Arial Black" panose="020B0A04020102020204" pitchFamily="34" charset="0"/>
      <p:regular r:id="rId56"/>
      <p:bold r:id="rId57"/>
    </p:embeddedFont>
    <p:embeddedFont>
      <p:font typeface="Bahnschrift" panose="020B0502040204020203" pitchFamily="34" charset="0"/>
      <p:regular r:id="rId58"/>
      <p:bold r:id="rId59"/>
    </p:embeddedFont>
    <p:embeddedFont>
      <p:font typeface="华文细黑" panose="02010600040101010101" pitchFamily="2" charset="-122"/>
      <p:regular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88"/>
            <p14:sldId id="681"/>
            <p14:sldId id="651"/>
            <p14:sldId id="682"/>
            <p14:sldId id="670"/>
            <p14:sldId id="692"/>
            <p14:sldId id="715"/>
            <p14:sldId id="713"/>
            <p14:sldId id="714"/>
            <p14:sldId id="716"/>
            <p14:sldId id="693"/>
            <p14:sldId id="694"/>
            <p14:sldId id="652"/>
            <p14:sldId id="695"/>
            <p14:sldId id="684"/>
            <p14:sldId id="685"/>
            <p14:sldId id="696"/>
            <p14:sldId id="697"/>
            <p14:sldId id="698"/>
            <p14:sldId id="719"/>
            <p14:sldId id="720"/>
            <p14:sldId id="706"/>
            <p14:sldId id="707"/>
            <p14:sldId id="708"/>
            <p14:sldId id="709"/>
            <p14:sldId id="710"/>
            <p14:sldId id="700"/>
            <p14:sldId id="701"/>
            <p14:sldId id="702"/>
            <p14:sldId id="703"/>
            <p14:sldId id="704"/>
            <p14:sldId id="705"/>
            <p14:sldId id="721"/>
            <p14:sldId id="722"/>
            <p14:sldId id="723"/>
            <p14:sldId id="643"/>
            <p14:sldId id="712"/>
            <p14:sldId id="711"/>
            <p14:sldId id="642"/>
            <p14:sldId id="717"/>
            <p14:sldId id="687"/>
            <p14:sldId id="655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C3C992-0609-4CDB-8DAD-EA47188C4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77294"/>
              </p:ext>
            </p:extLst>
          </p:nvPr>
        </p:nvGraphicFramePr>
        <p:xfrm>
          <a:off x="7339106" y="1485900"/>
          <a:ext cx="4104341" cy="367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80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3315261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464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940464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211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模块：主页板块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被调用：查看，确认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211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输入：学生用户登录成功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receiver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为当前用户，并且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state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为未读，展现未读公告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表中状态记为已读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3806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73C43CE-DC8D-4BC3-8D40-9C5AEF848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32561"/>
              </p:ext>
            </p:extLst>
          </p:nvPr>
        </p:nvGraphicFramePr>
        <p:xfrm>
          <a:off x="6812520" y="1553135"/>
          <a:ext cx="4550245" cy="298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16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277429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74574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3846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3846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07875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0F28522-A679-43C4-A5E5-AFDF3847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2528"/>
              </p:ext>
            </p:extLst>
          </p:nvPr>
        </p:nvGraphicFramePr>
        <p:xfrm>
          <a:off x="7242824" y="1694328"/>
          <a:ext cx="4361987" cy="319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83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183204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75104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4216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3979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1.2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113933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0845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057C053-DE80-47EE-8520-E78CE896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39108"/>
              </p:ext>
            </p:extLst>
          </p:nvPr>
        </p:nvGraphicFramePr>
        <p:xfrm>
          <a:off x="6911788" y="1553135"/>
          <a:ext cx="4598894" cy="350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116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301778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26821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8112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80067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模块：错题本板块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1.4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133678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输入：提交选择题答案正确与否判断，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problemId,submit_ans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submit_ans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correct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，否则为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sumbit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25957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4E733E6-08F4-48AE-85F4-D6070B8D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9143"/>
              </p:ext>
            </p:extLst>
          </p:nvPr>
        </p:nvGraphicFramePr>
        <p:xfrm>
          <a:off x="6684682" y="1606924"/>
          <a:ext cx="5011670" cy="307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29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508375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077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960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539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模块：学生端登录模块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1.5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被调用：登录、注册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539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stu_Accond,stu_Pwd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student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不一致，则返回密码错误，否则返回登录成功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user_event_log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236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FDC340-B017-43E0-BCBE-56055B0B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5" y="1561863"/>
            <a:ext cx="7459575" cy="305547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4C44340-D354-4CF9-B4BA-E8F8CC551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02365"/>
              </p:ext>
            </p:extLst>
          </p:nvPr>
        </p:nvGraphicFramePr>
        <p:xfrm>
          <a:off x="7572279" y="1621372"/>
          <a:ext cx="4388880" cy="293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21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196665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54423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0634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385933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0D35ED-0136-43B1-BC4A-419AD75A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0" y="1556411"/>
            <a:ext cx="6438419" cy="318945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27DBCED-8B14-4150-8915-DDDC46770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42639"/>
              </p:ext>
            </p:extLst>
          </p:nvPr>
        </p:nvGraphicFramePr>
        <p:xfrm>
          <a:off x="7572279" y="1621372"/>
          <a:ext cx="4099768" cy="293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21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1907553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54423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0634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385933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409D6EB5-DB50-4301-BE31-CD7ED0BC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76" y="0"/>
            <a:ext cx="5380783" cy="6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76A399-8F00-46D7-951A-4E3CC7B6FF69}"/>
              </a:ext>
            </a:extLst>
          </p:cNvPr>
          <p:cNvSpPr txBox="1"/>
          <p:nvPr/>
        </p:nvSpPr>
        <p:spPr>
          <a:xfrm>
            <a:off x="1035424" y="672353"/>
            <a:ext cx="174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业务流图</a:t>
            </a:r>
          </a:p>
        </p:txBody>
      </p:sp>
    </p:spTree>
    <p:extLst>
      <p:ext uri="{BB962C8B-B14F-4D97-AF65-F5344CB8AC3E}">
        <p14:creationId xmlns:p14="http://schemas.microsoft.com/office/powerpoint/2010/main" val="31692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5E706D-9D74-469B-B879-C3C6BA4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0" y="2113449"/>
            <a:ext cx="480853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4A2D169-12BA-493E-AAE6-9A8124A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21" y="2113449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A41406-9CA6-4A8D-B480-5EE4CD3C53BE}"/>
              </a:ext>
            </a:extLst>
          </p:cNvPr>
          <p:cNvSpPr txBox="1"/>
          <p:nvPr/>
        </p:nvSpPr>
        <p:spPr>
          <a:xfrm>
            <a:off x="1510018" y="13423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学生端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21FF-1F47-4D2F-8BD3-AF222F2D8679}"/>
              </a:ext>
            </a:extLst>
          </p:cNvPr>
          <p:cNvSpPr txBox="1"/>
          <p:nvPr/>
        </p:nvSpPr>
        <p:spPr>
          <a:xfrm>
            <a:off x="7759816" y="130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管理员端</a:t>
            </a:r>
          </a:p>
        </p:txBody>
      </p:sp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3339617"/>
            <a:chOff x="1661968" y="3291375"/>
            <a:chExt cx="9520325" cy="33396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4413174" cy="3339617"/>
              <a:chOff x="1492868" y="3026614"/>
              <a:chExt cx="4413174" cy="3339617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439715" y="5904566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伪码描述，测试说明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602069" y="5489488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小组分工及打分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2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171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81B34D7F-FC0F-4F96-BB82-53004F87D24E}"/>
              </a:ext>
            </a:extLst>
          </p:cNvPr>
          <p:cNvSpPr/>
          <p:nvPr/>
        </p:nvSpPr>
        <p:spPr>
          <a:xfrm>
            <a:off x="6744651" y="5338609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4871FCE-EC9B-467B-8053-0C24CBF4E64D}"/>
              </a:ext>
            </a:extLst>
          </p:cNvPr>
          <p:cNvSpPr txBox="1"/>
          <p:nvPr/>
        </p:nvSpPr>
        <p:spPr>
          <a:xfrm>
            <a:off x="7541525" y="4150669"/>
            <a:ext cx="692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300" dirty="0">
                <a:solidFill>
                  <a:schemeClr val="accent1"/>
                </a:solidFill>
                <a:latin typeface="+mj-ea"/>
                <a:ea typeface="+mj-ea"/>
              </a:rPr>
              <a:t>数据库设计与接口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2C8BAA-B84B-48ED-B7B2-983E9E85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88" y="2122415"/>
            <a:ext cx="4997400" cy="333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D2A88F7-0693-4240-892D-5728ED2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" y="2348917"/>
            <a:ext cx="5690105" cy="2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66E2A7-2922-4526-B6E4-31CC17CA0E64}"/>
              </a:ext>
            </a:extLst>
          </p:cNvPr>
          <p:cNvSpPr txBox="1"/>
          <p:nvPr/>
        </p:nvSpPr>
        <p:spPr>
          <a:xfrm>
            <a:off x="1872843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顶层数据流图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DB888-F91C-48EA-A7DC-ACAA21F65227}"/>
              </a:ext>
            </a:extLst>
          </p:cNvPr>
          <p:cNvSpPr txBox="1"/>
          <p:nvPr/>
        </p:nvSpPr>
        <p:spPr>
          <a:xfrm>
            <a:off x="8584035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层数据流图</a:t>
            </a:r>
          </a:p>
        </p:txBody>
      </p:sp>
    </p:spTree>
    <p:extLst>
      <p:ext uri="{BB962C8B-B14F-4D97-AF65-F5344CB8AC3E}">
        <p14:creationId xmlns:p14="http://schemas.microsoft.com/office/powerpoint/2010/main" val="1318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数据库设计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26EE7F-38B3-4C6F-BB58-139FA60A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72" y="539855"/>
            <a:ext cx="4090187" cy="57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A9EC8DB8-D1AD-46F5-A604-0379CE3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8" y="1381499"/>
            <a:ext cx="527843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BD0D3-950A-4251-8493-2D4A6C8F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93" y="1181055"/>
            <a:ext cx="5416215" cy="40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A9EC8DB8-D1AD-46F5-A604-0379CE3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8" y="1381499"/>
            <a:ext cx="527843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503F4B-0C96-4891-908E-219210BC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01" y="1082487"/>
            <a:ext cx="6466929" cy="40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1D606B-FC07-4979-8A1B-38D35131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685681"/>
            <a:ext cx="833553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接口设计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AA6C6D-9013-4055-8CBA-975B6783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33" y="456440"/>
            <a:ext cx="5701467" cy="59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04A8-4CD8-4B60-A5AF-77D3093C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33" y="445512"/>
            <a:ext cx="4359368" cy="59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14C08F-64A3-46E4-AC9F-DBBD2552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85" y="513943"/>
            <a:ext cx="540142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831339-A31A-44FB-A0B5-D6E8F558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26" y="441486"/>
            <a:ext cx="4560074" cy="5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spc="300" dirty="0">
                <a:solidFill>
                  <a:schemeClr val="accent1"/>
                </a:solidFill>
                <a:latin typeface="Agency FB" panose="020B0503020202020204" pitchFamily="34" charset="0"/>
              </a:rPr>
              <a:t>PDL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伪码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788334" y="1540639"/>
            <a:ext cx="60948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学生登录</a:t>
            </a:r>
          </a:p>
          <a:p>
            <a:r>
              <a:rPr lang="zh-CN" altLang="en-US" dirty="0"/>
              <a:t>前端传给后端登录账号stu_Account、登录密码Pwd</a:t>
            </a:r>
          </a:p>
          <a:p>
            <a:r>
              <a:rPr lang="zh-CN" altLang="en-US" dirty="0"/>
              <a:t>    if &lt;账号不存在&gt; then </a:t>
            </a:r>
          </a:p>
          <a:p>
            <a:r>
              <a:rPr lang="zh-CN" altLang="en-US" dirty="0"/>
              <a:t>        提示错误</a:t>
            </a:r>
          </a:p>
          <a:p>
            <a:r>
              <a:rPr lang="zh-CN" altLang="en-US" dirty="0"/>
              <a:t>    else if &lt;密码错误&gt; then</a:t>
            </a:r>
          </a:p>
          <a:p>
            <a:r>
              <a:rPr lang="zh-CN" altLang="en-US" dirty="0"/>
              <a:t>        提式错误</a:t>
            </a:r>
          </a:p>
          <a:p>
            <a:r>
              <a:rPr lang="zh-CN" altLang="en-US" dirty="0"/>
              <a:t>    else </a:t>
            </a:r>
          </a:p>
          <a:p>
            <a:r>
              <a:rPr lang="zh-CN" altLang="en-US" dirty="0"/>
              <a:t>        登录成功</a:t>
            </a:r>
          </a:p>
          <a:p>
            <a:r>
              <a:rPr lang="zh-CN" altLang="en-US" dirty="0"/>
              <a:t>    end if</a:t>
            </a:r>
          </a:p>
          <a:p>
            <a:r>
              <a:rPr lang="zh-CN" altLang="en-US" dirty="0"/>
              <a:t>end 学生登录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1796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788334" y="1540639"/>
            <a:ext cx="60948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学生注册</a:t>
            </a:r>
          </a:p>
          <a:p>
            <a:r>
              <a:rPr lang="zh-CN" altLang="en-US" dirty="0"/>
              <a:t>前端传给后端后端登录账号</a:t>
            </a:r>
            <a:r>
              <a:rPr lang="en-US" altLang="zh-CN" dirty="0" err="1"/>
              <a:t>stu_Account</a:t>
            </a:r>
            <a:r>
              <a:rPr lang="zh-CN" altLang="en-US" dirty="0"/>
              <a:t>、登录密码</a:t>
            </a:r>
            <a:r>
              <a:rPr lang="en-US" altLang="zh-CN" dirty="0"/>
              <a:t>Pwd11</a:t>
            </a:r>
            <a:r>
              <a:rPr lang="zh-CN" altLang="en-US" dirty="0"/>
              <a:t>，登录密码</a:t>
            </a:r>
            <a:r>
              <a:rPr lang="en-US" altLang="zh-CN" dirty="0"/>
              <a:t>pwd2</a:t>
            </a:r>
            <a:r>
              <a:rPr lang="zh-CN" altLang="en-US" dirty="0"/>
              <a:t>，学生邮箱</a:t>
            </a:r>
            <a:r>
              <a:rPr lang="en-US" altLang="zh-CN" dirty="0" err="1"/>
              <a:t>stu_email</a:t>
            </a:r>
            <a:r>
              <a:rPr lang="zh-CN" altLang="en-US" dirty="0"/>
              <a:t>、学生电话、学生专业、年级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if&lt;</a:t>
            </a:r>
            <a:r>
              <a:rPr lang="zh-CN" altLang="en-US" dirty="0"/>
              <a:t>账号已存在</a:t>
            </a:r>
            <a:r>
              <a:rPr lang="en-US" altLang="zh-CN" dirty="0"/>
              <a:t>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提式错误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if&lt;pwd1!=pwd2&gt;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系统根据</a:t>
            </a:r>
            <a:r>
              <a:rPr lang="en-US" altLang="zh-CN" dirty="0"/>
              <a:t>subject</a:t>
            </a:r>
            <a:r>
              <a:rPr lang="zh-CN" altLang="en-US" dirty="0"/>
              <a:t>表筛选符合学生专业年级的课程，供学生选择</a:t>
            </a:r>
          </a:p>
          <a:p>
            <a:r>
              <a:rPr lang="zh-CN" altLang="en-US" dirty="0"/>
              <a:t>		学生选择课程传给后端，</a:t>
            </a:r>
            <a:r>
              <a:rPr lang="en-US" altLang="zh-CN" dirty="0"/>
              <a:t>possess</a:t>
            </a:r>
            <a:r>
              <a:rPr lang="zh-CN" altLang="en-US" dirty="0"/>
              <a:t>表中添加数据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end if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学生注册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3051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852768" y="1859339"/>
            <a:ext cx="6094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修改密码</a:t>
            </a:r>
          </a:p>
          <a:p>
            <a:r>
              <a:rPr lang="zh-CN" altLang="en-US" dirty="0"/>
              <a:t>用户输入旧密码</a:t>
            </a:r>
            <a:r>
              <a:rPr lang="en-US" altLang="zh-CN" dirty="0" err="1"/>
              <a:t>OddPwd</a:t>
            </a:r>
            <a:r>
              <a:rPr lang="zh-CN" altLang="en-US" dirty="0"/>
              <a:t>，新密码</a:t>
            </a:r>
            <a:r>
              <a:rPr lang="en-US" altLang="zh-CN" dirty="0"/>
              <a:t>pwd1</a:t>
            </a:r>
            <a:r>
              <a:rPr lang="zh-CN" altLang="en-US" dirty="0"/>
              <a:t>，重复密码</a:t>
            </a:r>
            <a:r>
              <a:rPr lang="en-US" altLang="zh-CN" dirty="0"/>
              <a:t>pwd2</a:t>
            </a:r>
          </a:p>
          <a:p>
            <a:r>
              <a:rPr lang="en-US" altLang="zh-CN" dirty="0"/>
              <a:t>	if&lt;</a:t>
            </a:r>
            <a:r>
              <a:rPr lang="zh-CN" altLang="en-US" dirty="0"/>
              <a:t>旧密码输入错误</a:t>
            </a:r>
            <a:r>
              <a:rPr lang="en-US" altLang="zh-CN" dirty="0"/>
              <a:t>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提示密码错误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if&lt;pwd1</a:t>
            </a:r>
            <a:r>
              <a:rPr lang="zh-CN" altLang="en-US" dirty="0"/>
              <a:t>！</a:t>
            </a:r>
            <a:r>
              <a:rPr lang="en-US" altLang="zh-CN" dirty="0"/>
              <a:t>=pwd2&gt;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提示重新输入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修改成功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end if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修改密码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密码修改</a:t>
            </a:r>
          </a:p>
        </p:txBody>
      </p:sp>
    </p:spTree>
    <p:extLst>
      <p:ext uri="{BB962C8B-B14F-4D97-AF65-F5344CB8AC3E}">
        <p14:creationId xmlns:p14="http://schemas.microsoft.com/office/powerpoint/2010/main" val="31572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在线刷题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3E486-1CBC-4BAD-9FD3-435729CCE987}"/>
              </a:ext>
            </a:extLst>
          </p:cNvPr>
          <p:cNvSpPr txBox="1"/>
          <p:nvPr/>
        </p:nvSpPr>
        <p:spPr>
          <a:xfrm>
            <a:off x="1066800" y="1439133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在线刷题</a:t>
            </a:r>
          </a:p>
          <a:p>
            <a:r>
              <a:rPr lang="zh-CN" altLang="en-US" dirty="0"/>
              <a:t>学生选择需要刷题的科目subject_Name</a:t>
            </a:r>
          </a:p>
          <a:p>
            <a:r>
              <a:rPr lang="zh-CN" altLang="en-US" dirty="0"/>
              <a:t>后端根据需求展示题面信息</a:t>
            </a:r>
          </a:p>
          <a:p>
            <a:r>
              <a:rPr lang="zh-CN" altLang="en-US" dirty="0"/>
              <a:t>	if&lt;学生选择查看选择题&gt; then</a:t>
            </a:r>
          </a:p>
          <a:p>
            <a:r>
              <a:rPr lang="zh-CN" altLang="en-US" dirty="0"/>
              <a:t>		显示选项</a:t>
            </a:r>
          </a:p>
          <a:p>
            <a:r>
              <a:rPr lang="zh-CN" altLang="en-US" dirty="0"/>
              <a:t>		if&lt;点击提交&gt; then</a:t>
            </a:r>
          </a:p>
          <a:p>
            <a:r>
              <a:rPr lang="zh-CN" altLang="en-US" dirty="0"/>
              <a:t>			submit表中添加提交记录</a:t>
            </a:r>
          </a:p>
          <a:p>
            <a:r>
              <a:rPr lang="zh-CN" altLang="en-US" dirty="0"/>
              <a:t>			if&lt;答案错误&gt; then</a:t>
            </a:r>
          </a:p>
          <a:p>
            <a:r>
              <a:rPr lang="zh-CN" altLang="en-US" dirty="0"/>
              <a:t>				state状态置为0，表示答案错误</a:t>
            </a:r>
          </a:p>
          <a:p>
            <a:r>
              <a:rPr lang="zh-CN" altLang="en-US" dirty="0"/>
              <a:t>			end if</a:t>
            </a:r>
          </a:p>
          <a:p>
            <a:r>
              <a:rPr lang="zh-CN" altLang="en-US" dirty="0"/>
              <a:t>		end if</a:t>
            </a:r>
          </a:p>
          <a:p>
            <a:r>
              <a:rPr lang="zh-CN" altLang="en-US" dirty="0"/>
              <a:t>	else if&lt;学生选择查看主观题&gt; then</a:t>
            </a:r>
          </a:p>
          <a:p>
            <a:r>
              <a:rPr lang="zh-CN" altLang="en-US" dirty="0"/>
              <a:t>		if&lt;学生点击查看参考答案&gt; then</a:t>
            </a:r>
          </a:p>
          <a:p>
            <a:r>
              <a:rPr lang="zh-CN" altLang="en-US" dirty="0"/>
              <a:t>			显示参考答案</a:t>
            </a:r>
          </a:p>
          <a:p>
            <a:r>
              <a:rPr lang="zh-CN" altLang="en-US" dirty="0"/>
              <a:t>		end if</a:t>
            </a:r>
          </a:p>
          <a:p>
            <a:r>
              <a:rPr lang="zh-CN" altLang="en-US" dirty="0"/>
              <a:t>	end if</a:t>
            </a:r>
          </a:p>
          <a:p>
            <a:r>
              <a:rPr lang="zh-CN" altLang="en-US" dirty="0"/>
              <a:t>end 在线刷题</a:t>
            </a:r>
          </a:p>
        </p:txBody>
      </p:sp>
    </p:spTree>
    <p:extLst>
      <p:ext uri="{BB962C8B-B14F-4D97-AF65-F5344CB8AC3E}">
        <p14:creationId xmlns:p14="http://schemas.microsoft.com/office/powerpoint/2010/main" val="15099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查看错题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3E486-1CBC-4BAD-9FD3-435729CCE987}"/>
              </a:ext>
            </a:extLst>
          </p:cNvPr>
          <p:cNvSpPr txBox="1"/>
          <p:nvPr/>
        </p:nvSpPr>
        <p:spPr>
          <a:xfrm>
            <a:off x="1066800" y="14391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查看错题</a:t>
            </a:r>
          </a:p>
          <a:p>
            <a:r>
              <a:rPr lang="zh-CN" altLang="en-US" dirty="0"/>
              <a:t>提供根据</a:t>
            </a:r>
            <a:r>
              <a:rPr lang="en-US" altLang="zh-CN" dirty="0"/>
              <a:t>submit</a:t>
            </a:r>
            <a:r>
              <a:rPr lang="zh-CN" altLang="en-US" dirty="0"/>
              <a:t>表中</a:t>
            </a:r>
            <a:r>
              <a:rPr lang="en-US" altLang="zh-CN" dirty="0"/>
              <a:t>state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的状态和</a:t>
            </a:r>
            <a:r>
              <a:rPr lang="en-US" altLang="zh-CN" dirty="0"/>
              <a:t>problem</a:t>
            </a:r>
            <a:r>
              <a:rPr lang="zh-CN" altLang="en-US" dirty="0"/>
              <a:t>连表查询出错题展示给前端，当前用户从</a:t>
            </a:r>
            <a:r>
              <a:rPr lang="en-US" altLang="zh-CN" dirty="0"/>
              <a:t>session</a:t>
            </a:r>
            <a:r>
              <a:rPr lang="zh-CN" altLang="en-US" dirty="0"/>
              <a:t>中获得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查看错题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DDE4A2-A658-4AEA-8A07-743CE029D4F7}"/>
              </a:ext>
            </a:extLst>
          </p:cNvPr>
          <p:cNvSpPr txBox="1"/>
          <p:nvPr/>
        </p:nvSpPr>
        <p:spPr>
          <a:xfrm>
            <a:off x="1066800" y="36645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查看往年试卷</a:t>
            </a:r>
          </a:p>
          <a:p>
            <a:r>
              <a:rPr lang="zh-CN" altLang="en-US" dirty="0"/>
              <a:t>学生选择需要查看的科目，系统展示试卷的基本信息</a:t>
            </a:r>
          </a:p>
          <a:p>
            <a:r>
              <a:rPr lang="zh-CN" altLang="en-US" dirty="0"/>
              <a:t>	if&lt;学生点击‘查看详情’&gt; then</a:t>
            </a:r>
          </a:p>
          <a:p>
            <a:r>
              <a:rPr lang="zh-CN" altLang="en-US" dirty="0"/>
              <a:t>		试卷内容以pfd的形式展现</a:t>
            </a:r>
          </a:p>
          <a:p>
            <a:r>
              <a:rPr lang="zh-CN" altLang="en-US" dirty="0"/>
              <a:t>	end if</a:t>
            </a:r>
          </a:p>
          <a:p>
            <a:r>
              <a:rPr lang="zh-CN" altLang="en-US" dirty="0"/>
              <a:t>end 查看往年试卷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C2AB7-8073-4BA7-9D45-B26C62A2FD9C}"/>
              </a:ext>
            </a:extLst>
          </p:cNvPr>
          <p:cNvSpPr txBox="1"/>
          <p:nvPr/>
        </p:nvSpPr>
        <p:spPr>
          <a:xfrm>
            <a:off x="1066800" y="31934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查看历年试卷</a:t>
            </a:r>
          </a:p>
        </p:txBody>
      </p:sp>
    </p:spTree>
    <p:extLst>
      <p:ext uri="{BB962C8B-B14F-4D97-AF65-F5344CB8AC3E}">
        <p14:creationId xmlns:p14="http://schemas.microsoft.com/office/powerpoint/2010/main" val="10452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six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测试说明</a:t>
            </a:r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0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536F4-F85C-41A0-BAFD-24726BD0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1" y="645603"/>
            <a:ext cx="4188486" cy="5390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95BBC4-88D2-4A69-8D62-AE27488A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89" y="508659"/>
            <a:ext cx="4004345" cy="55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94A602-509F-43F6-9CEF-2F19C140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4" y="1203601"/>
            <a:ext cx="4591691" cy="376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B51245-0E42-42D9-9942-E9878E14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92" y="1744890"/>
            <a:ext cx="4985415" cy="22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7588526" y="2192083"/>
            <a:ext cx="3279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以静态</a:t>
            </a:r>
            <a:r>
              <a:rPr lang="en-US" altLang="zh-CN" sz="2400" dirty="0"/>
              <a:t>pdf</a:t>
            </a:r>
            <a:r>
              <a:rPr lang="zh-CN" altLang="en-US" sz="2400" dirty="0"/>
              <a:t>的形式展现试卷，教师用户只需要本地上传到服务器，学生用户就可以实现往年试卷的访问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6136B6-92CF-4AC2-A699-D0669C15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0" y="2057400"/>
            <a:ext cx="6921656" cy="3801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用户手册</a:t>
            </a:r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EA1AF2-7D5F-400D-8597-EC21BCAF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33" y="380660"/>
            <a:ext cx="8997567" cy="60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3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658AC8-6E66-481B-9CE8-F4A149F0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94" y="724426"/>
            <a:ext cx="3254569" cy="504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4048AE-528C-4A4E-837C-3D977D6B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70" y="1287184"/>
            <a:ext cx="5901318" cy="428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271F96-71B5-42B8-90DA-31A9D26F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42" y="5157724"/>
            <a:ext cx="5829045" cy="393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67B7EA-91EA-490E-BBB0-9ED017B1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922" y="811932"/>
            <a:ext cx="2798187" cy="4187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CE1621-31AB-4BDB-AD47-91C1B4F94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91" y="952380"/>
            <a:ext cx="5741674" cy="41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31F0-20A8-4C3C-98DA-12AC95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C46A2-1AE6-4265-B9EB-504F5652C8C1}"/>
              </a:ext>
            </a:extLst>
          </p:cNvPr>
          <p:cNvSpPr txBox="1"/>
          <p:nvPr/>
        </p:nvSpPr>
        <p:spPr>
          <a:xfrm>
            <a:off x="2265028" y="6082382"/>
            <a:ext cx="568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https://github.com/IHaoT/aishuati.document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61F1-0C1B-4EE8-A736-7991B612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1" y="1300674"/>
            <a:ext cx="7642746" cy="42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08482"/>
              </p:ext>
            </p:extLst>
          </p:nvPr>
        </p:nvGraphicFramePr>
        <p:xfrm>
          <a:off x="2575420" y="924411"/>
          <a:ext cx="786286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57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635353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617052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353383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785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架构图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详细设计报告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PPT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413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用户手册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678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项目计划更新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测试文档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用户手册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会议记录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578E0-29EB-41AB-8065-50FC392E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0" y="1409758"/>
            <a:ext cx="8210122" cy="31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8289235" y="2023117"/>
            <a:ext cx="327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华文细黑"/>
                <a:cs typeface="+mn-cs"/>
              </a:rPr>
              <a:t>根据学生在线刷题情况智能分析，根据题目标签从题库已有题目中挑选出类似标签，生成动态试卷。由于涉及一些人工智能和数据分析的算法，我们小组感觉难以实现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85023-7097-49BF-B197-782D183F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5" y="1823830"/>
            <a:ext cx="7434455" cy="40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0581"/>
              </p:ext>
            </p:extLst>
          </p:nvPr>
        </p:nvGraphicFramePr>
        <p:xfrm>
          <a:off x="1367406" y="964733"/>
          <a:ext cx="9552128" cy="530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30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4586903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307569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507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1809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试卷板块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动态试卷，可以直接在试卷内做题，提交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由于技术原因和判题难度，选用文件查看形式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文件形式，供学生查看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53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自动组题形成试卷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09409"/>
                  </a:ext>
                </a:extLst>
              </a:tr>
              <a:tr h="38522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选择题，判断题等客观题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主观题，应用题判题难度太大，采用客观题模式出题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385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选择判断，主观题，应用题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07822"/>
                  </a:ext>
                </a:extLst>
              </a:tr>
              <a:tr h="385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7140"/>
                  </a:ext>
                </a:extLst>
              </a:tr>
              <a:tr h="43093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作为筛选条件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从技术可行性和上手难易上选择作为筛选条件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单独模块显示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44808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按科目组题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7559"/>
                  </a:ext>
                </a:extLst>
              </a:tr>
              <a:tr h="3385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从使用实际情况采用确认模式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9565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0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1754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5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CF6945-81A8-46C8-A69A-0B97B67E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3" y="1367631"/>
            <a:ext cx="437356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E19763-7563-40E0-A591-6A966315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81169"/>
              </p:ext>
            </p:extLst>
          </p:nvPr>
        </p:nvGraphicFramePr>
        <p:xfrm>
          <a:off x="6180370" y="687897"/>
          <a:ext cx="3809663" cy="444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6">
                  <a:extLst>
                    <a:ext uri="{9D8B030D-6E8A-4147-A177-3AD203B41FA5}">
                      <a16:colId xmlns:a16="http://schemas.microsoft.com/office/drawing/2014/main" val="1120798314"/>
                    </a:ext>
                  </a:extLst>
                </a:gridCol>
                <a:gridCol w="2706667">
                  <a:extLst>
                    <a:ext uri="{9D8B030D-6E8A-4147-A177-3AD203B41FA5}">
                      <a16:colId xmlns:a16="http://schemas.microsoft.com/office/drawing/2014/main" val="2600006446"/>
                    </a:ext>
                  </a:extLst>
                </a:gridCol>
              </a:tblGrid>
              <a:tr h="378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49"/>
                  </a:ext>
                </a:extLst>
              </a:tr>
              <a:tr h="37188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0054"/>
                  </a:ext>
                </a:extLst>
              </a:tr>
              <a:tr h="3056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5610"/>
                  </a:ext>
                </a:extLst>
              </a:tr>
              <a:tr h="54988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2888"/>
                  </a:ext>
                </a:extLst>
              </a:tr>
              <a:tr h="549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试题模块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5813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试卷模块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7812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科目模块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0830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96CDC79-2983-47DA-8B48-6E6DE6BA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3" y="1582734"/>
            <a:ext cx="11541906" cy="220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1370</Words>
  <Application>Microsoft Office PowerPoint</Application>
  <PresentationFormat>宽屏</PresentationFormat>
  <Paragraphs>276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Agency FB</vt:lpstr>
      <vt:lpstr>Arial Black</vt:lpstr>
      <vt:lpstr>华文细黑</vt:lpstr>
      <vt:lpstr>汉仪大宋简</vt:lpstr>
      <vt:lpstr>宋体</vt:lpstr>
      <vt:lpstr>Bahnschrift</vt:lpstr>
      <vt:lpstr>汉仪中等线简</vt:lpstr>
      <vt:lpstr>Office Theme</vt:lpstr>
      <vt:lpstr>PowerPoint 演示文稿</vt:lpstr>
      <vt:lpstr>PowerPoint 演示文稿</vt:lpstr>
      <vt:lpstr>PowerPoint 演示文稿</vt:lpstr>
      <vt:lpstr>选取最佳方案</vt:lpstr>
      <vt:lpstr>选取最佳方案</vt:lpstr>
      <vt:lpstr>选取最佳方案</vt:lpstr>
      <vt:lpstr>PowerPoint 演示文稿</vt:lpstr>
      <vt:lpstr>系统架构</vt:lpstr>
      <vt:lpstr>HIPO图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HIPO图</vt:lpstr>
      <vt:lpstr>PowerPoint 演示文稿</vt:lpstr>
      <vt:lpstr>PowerPoint 演示文稿</vt:lpstr>
      <vt:lpstr>PowerPoint 演示文稿</vt:lpstr>
      <vt:lpstr>数据流图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会议记录</vt:lpstr>
      <vt:lpstr>会议记录</vt:lpstr>
      <vt:lpstr>版本控制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49</cp:revision>
  <dcterms:created xsi:type="dcterms:W3CDTF">2019-11-26T03:41:00Z</dcterms:created>
  <dcterms:modified xsi:type="dcterms:W3CDTF">2021-11-16T11:28:30Z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