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2"/>
  </p:notesMasterIdLst>
  <p:sldIdLst>
    <p:sldId id="667" r:id="rId2"/>
    <p:sldId id="641" r:id="rId3"/>
    <p:sldId id="650" r:id="rId4"/>
    <p:sldId id="654" r:id="rId5"/>
    <p:sldId id="711" r:id="rId6"/>
    <p:sldId id="714" r:id="rId7"/>
    <p:sldId id="710" r:id="rId8"/>
    <p:sldId id="715" r:id="rId9"/>
    <p:sldId id="712" r:id="rId10"/>
    <p:sldId id="713" r:id="rId11"/>
    <p:sldId id="716" r:id="rId12"/>
    <p:sldId id="717" r:id="rId13"/>
    <p:sldId id="702" r:id="rId14"/>
    <p:sldId id="688" r:id="rId15"/>
    <p:sldId id="718" r:id="rId16"/>
    <p:sldId id="719" r:id="rId17"/>
    <p:sldId id="720" r:id="rId18"/>
    <p:sldId id="721" r:id="rId19"/>
    <p:sldId id="723" r:id="rId20"/>
    <p:sldId id="722" r:id="rId21"/>
    <p:sldId id="727" r:id="rId22"/>
    <p:sldId id="724" r:id="rId23"/>
    <p:sldId id="725" r:id="rId24"/>
    <p:sldId id="726" r:id="rId25"/>
    <p:sldId id="704" r:id="rId26"/>
    <p:sldId id="728" r:id="rId27"/>
    <p:sldId id="729" r:id="rId28"/>
    <p:sldId id="671" r:id="rId29"/>
    <p:sldId id="660" r:id="rId30"/>
    <p:sldId id="663" r:id="rId31"/>
  </p:sldIdLst>
  <p:sldSz cx="12192000" cy="6858000"/>
  <p:notesSz cx="6858000" cy="9144000"/>
  <p:embeddedFontLst>
    <p:embeddedFont>
      <p:font typeface="汉仪大宋简" panose="02010600030101010101" charset="-122"/>
      <p:regular r:id="rId33"/>
    </p:embeddedFont>
    <p:embeddedFont>
      <p:font typeface="汉仪中等线简" panose="02010600030101010101" charset="-122"/>
      <p:regular r:id="rId34"/>
    </p:embeddedFont>
    <p:embeddedFont>
      <p:font typeface="Arial Black" panose="020B0A04020102020204" pitchFamily="34" charset="0"/>
      <p:regular r:id="rId35"/>
      <p:bold r:id="rId36"/>
    </p:embeddedFont>
    <p:embeddedFont>
      <p:font typeface="等线" panose="02010600030101010101" pitchFamily="2" charset="-122"/>
      <p:regular r:id="rId37"/>
      <p:bold r:id="rId38"/>
    </p:embeddedFont>
    <p:embeddedFont>
      <p:font typeface="华文细黑" panose="02010600040101010101" pitchFamily="2" charset="-122"/>
      <p:regular r:id="rId39"/>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E91750DA-0C71-40FE-82D3-29AA7CAA1D9C}">
          <p14:sldIdLst>
            <p14:sldId id="667"/>
            <p14:sldId id="641"/>
            <p14:sldId id="650"/>
            <p14:sldId id="654"/>
            <p14:sldId id="711"/>
            <p14:sldId id="714"/>
            <p14:sldId id="710"/>
            <p14:sldId id="715"/>
            <p14:sldId id="712"/>
            <p14:sldId id="713"/>
            <p14:sldId id="716"/>
            <p14:sldId id="717"/>
            <p14:sldId id="702"/>
            <p14:sldId id="688"/>
            <p14:sldId id="718"/>
            <p14:sldId id="719"/>
            <p14:sldId id="720"/>
            <p14:sldId id="721"/>
            <p14:sldId id="723"/>
            <p14:sldId id="722"/>
            <p14:sldId id="727"/>
            <p14:sldId id="724"/>
            <p14:sldId id="725"/>
            <p14:sldId id="726"/>
            <p14:sldId id="704"/>
            <p14:sldId id="728"/>
            <p14:sldId id="729"/>
            <p14:sldId id="671"/>
            <p14:sldId id="660"/>
            <p14:sldId id="663"/>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o" initials="h" lastIdx="1" clrIdx="0">
    <p:extLst>
      <p:ext uri="{19B8F6BF-5375-455C-9EA6-DF929625EA0E}">
        <p15:presenceInfo xmlns:p15="http://schemas.microsoft.com/office/powerpoint/2012/main" userId="888c2f33f55cb38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BDAD6"/>
    <a:srgbClr val="898989"/>
    <a:srgbClr val="525C5B"/>
    <a:srgbClr val="719299"/>
    <a:srgbClr val="D9D9D9"/>
    <a:srgbClr val="9FABB8"/>
    <a:srgbClr val="F7F7F7"/>
    <a:srgbClr val="142538"/>
    <a:srgbClr val="D0B6C1"/>
    <a:srgbClr val="B0B0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94" autoAdjust="0"/>
    <p:restoredTop sz="94660"/>
  </p:normalViewPr>
  <p:slideViewPr>
    <p:cSldViewPr snapToGrid="0">
      <p:cViewPr varScale="1">
        <p:scale>
          <a:sx n="50" d="100"/>
          <a:sy n="50" d="100"/>
        </p:scale>
        <p:origin x="64"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205C0F-6678-4714-A42D-980BAEB50149}" type="datetimeFigureOut">
              <a:rPr lang="zh-CN" altLang="en-US" smtClean="0"/>
              <a:t>2021/12/8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7A01F5-44A5-4159-8A25-AAEB32A72F86}" type="slidenum">
              <a:rPr lang="zh-CN" altLang="en-US" smtClean="0"/>
              <a:t>‹#›</a:t>
            </a:fld>
            <a:endParaRPr lang="zh-CN" altLang="en-US"/>
          </a:p>
        </p:txBody>
      </p:sp>
    </p:spTree>
    <p:extLst>
      <p:ext uri="{BB962C8B-B14F-4D97-AF65-F5344CB8AC3E}">
        <p14:creationId xmlns:p14="http://schemas.microsoft.com/office/powerpoint/2010/main" val="2732939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需求分析</a:t>
            </a:r>
            <a:r>
              <a:rPr lang="en-US" altLang="zh-CN" dirty="0"/>
              <a:t>--</a:t>
            </a:r>
            <a:r>
              <a:rPr lang="en-US" altLang="zh-CN" dirty="0">
                <a:sym typeface="Wingdings" panose="05000000000000000000" pitchFamily="2" charset="2"/>
              </a:rPr>
              <a:t></a:t>
            </a:r>
            <a:r>
              <a:rPr lang="zh-CN" altLang="en-US" dirty="0"/>
              <a:t>编写测试用例</a:t>
            </a:r>
            <a:r>
              <a:rPr lang="en-US" altLang="zh-CN" dirty="0"/>
              <a:t>--</a:t>
            </a:r>
            <a:r>
              <a:rPr lang="en-US" altLang="zh-CN" dirty="0">
                <a:sym typeface="Wingdings" panose="05000000000000000000" pitchFamily="2" charset="2"/>
              </a:rPr>
              <a:t></a:t>
            </a:r>
            <a:r>
              <a:rPr lang="zh-CN" altLang="en-US" dirty="0">
                <a:sym typeface="Wingdings" panose="05000000000000000000" pitchFamily="2" charset="2"/>
              </a:rPr>
              <a:t>冒烟测试</a:t>
            </a:r>
            <a:endParaRPr lang="zh-CN" altLang="en-US" dirty="0"/>
          </a:p>
        </p:txBody>
      </p:sp>
      <p:sp>
        <p:nvSpPr>
          <p:cNvPr id="4" name="灯片编号占位符 3"/>
          <p:cNvSpPr>
            <a:spLocks noGrp="1"/>
          </p:cNvSpPr>
          <p:nvPr>
            <p:ph type="sldNum" sz="quarter" idx="5"/>
          </p:nvPr>
        </p:nvSpPr>
        <p:spPr/>
        <p:txBody>
          <a:bodyPr/>
          <a:lstStyle/>
          <a:p>
            <a:fld id="{007A01F5-44A5-4159-8A25-AAEB32A72F86}" type="slidenum">
              <a:rPr lang="zh-CN" altLang="en-US" smtClean="0"/>
              <a:t>4</a:t>
            </a:fld>
            <a:endParaRPr lang="zh-CN" altLang="en-US"/>
          </a:p>
        </p:txBody>
      </p:sp>
    </p:spTree>
    <p:extLst>
      <p:ext uri="{BB962C8B-B14F-4D97-AF65-F5344CB8AC3E}">
        <p14:creationId xmlns:p14="http://schemas.microsoft.com/office/powerpoint/2010/main" val="1817850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需求分析</a:t>
            </a:r>
            <a:r>
              <a:rPr lang="en-US" altLang="zh-CN" dirty="0"/>
              <a:t>--</a:t>
            </a:r>
            <a:r>
              <a:rPr lang="en-US" altLang="zh-CN" dirty="0">
                <a:sym typeface="Wingdings" panose="05000000000000000000" pitchFamily="2" charset="2"/>
              </a:rPr>
              <a:t></a:t>
            </a:r>
            <a:r>
              <a:rPr lang="zh-CN" altLang="en-US" dirty="0"/>
              <a:t>编写测试用例</a:t>
            </a:r>
            <a:r>
              <a:rPr lang="en-US" altLang="zh-CN" dirty="0"/>
              <a:t>--</a:t>
            </a:r>
            <a:r>
              <a:rPr lang="en-US" altLang="zh-CN" dirty="0">
                <a:sym typeface="Wingdings" panose="05000000000000000000" pitchFamily="2" charset="2"/>
              </a:rPr>
              <a:t></a:t>
            </a:r>
            <a:r>
              <a:rPr lang="zh-CN" altLang="en-US" dirty="0">
                <a:sym typeface="Wingdings" panose="05000000000000000000" pitchFamily="2" charset="2"/>
              </a:rPr>
              <a:t>冒烟测试</a:t>
            </a:r>
            <a:endParaRPr lang="zh-CN" altLang="en-US" dirty="0"/>
          </a:p>
        </p:txBody>
      </p:sp>
      <p:sp>
        <p:nvSpPr>
          <p:cNvPr id="4" name="灯片编号占位符 3"/>
          <p:cNvSpPr>
            <a:spLocks noGrp="1"/>
          </p:cNvSpPr>
          <p:nvPr>
            <p:ph type="sldNum" sz="quarter" idx="5"/>
          </p:nvPr>
        </p:nvSpPr>
        <p:spPr/>
        <p:txBody>
          <a:bodyPr/>
          <a:lstStyle/>
          <a:p>
            <a:fld id="{007A01F5-44A5-4159-8A25-AAEB32A72F86}" type="slidenum">
              <a:rPr lang="zh-CN" altLang="en-US" smtClean="0"/>
              <a:t>5</a:t>
            </a:fld>
            <a:endParaRPr lang="zh-CN" altLang="en-US"/>
          </a:p>
        </p:txBody>
      </p:sp>
    </p:spTree>
    <p:extLst>
      <p:ext uri="{BB962C8B-B14F-4D97-AF65-F5344CB8AC3E}">
        <p14:creationId xmlns:p14="http://schemas.microsoft.com/office/powerpoint/2010/main" val="1492245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需求分析</a:t>
            </a:r>
            <a:r>
              <a:rPr lang="en-US" altLang="zh-CN" dirty="0"/>
              <a:t>--</a:t>
            </a:r>
            <a:r>
              <a:rPr lang="en-US" altLang="zh-CN" dirty="0">
                <a:sym typeface="Wingdings" panose="05000000000000000000" pitchFamily="2" charset="2"/>
              </a:rPr>
              <a:t></a:t>
            </a:r>
            <a:r>
              <a:rPr lang="zh-CN" altLang="en-US" dirty="0"/>
              <a:t>编写测试用例</a:t>
            </a:r>
            <a:r>
              <a:rPr lang="en-US" altLang="zh-CN" dirty="0"/>
              <a:t>--</a:t>
            </a:r>
            <a:r>
              <a:rPr lang="en-US" altLang="zh-CN" dirty="0">
                <a:sym typeface="Wingdings" panose="05000000000000000000" pitchFamily="2" charset="2"/>
              </a:rPr>
              <a:t></a:t>
            </a:r>
            <a:r>
              <a:rPr lang="zh-CN" altLang="en-US" dirty="0">
                <a:sym typeface="Wingdings" panose="05000000000000000000" pitchFamily="2" charset="2"/>
              </a:rPr>
              <a:t>冒烟测试</a:t>
            </a:r>
            <a:endParaRPr lang="zh-CN" altLang="en-US" dirty="0"/>
          </a:p>
        </p:txBody>
      </p:sp>
      <p:sp>
        <p:nvSpPr>
          <p:cNvPr id="4" name="灯片编号占位符 3"/>
          <p:cNvSpPr>
            <a:spLocks noGrp="1"/>
          </p:cNvSpPr>
          <p:nvPr>
            <p:ph type="sldNum" sz="quarter" idx="5"/>
          </p:nvPr>
        </p:nvSpPr>
        <p:spPr/>
        <p:txBody>
          <a:bodyPr/>
          <a:lstStyle/>
          <a:p>
            <a:fld id="{007A01F5-44A5-4159-8A25-AAEB32A72F86}" type="slidenum">
              <a:rPr lang="zh-CN" altLang="en-US" smtClean="0"/>
              <a:t>7</a:t>
            </a:fld>
            <a:endParaRPr lang="zh-CN" altLang="en-US"/>
          </a:p>
        </p:txBody>
      </p:sp>
    </p:spTree>
    <p:extLst>
      <p:ext uri="{BB962C8B-B14F-4D97-AF65-F5344CB8AC3E}">
        <p14:creationId xmlns:p14="http://schemas.microsoft.com/office/powerpoint/2010/main" val="100391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需求分析</a:t>
            </a:r>
            <a:r>
              <a:rPr lang="en-US" altLang="zh-CN" dirty="0"/>
              <a:t>--</a:t>
            </a:r>
            <a:r>
              <a:rPr lang="en-US" altLang="zh-CN" dirty="0">
                <a:sym typeface="Wingdings" panose="05000000000000000000" pitchFamily="2" charset="2"/>
              </a:rPr>
              <a:t></a:t>
            </a:r>
            <a:r>
              <a:rPr lang="zh-CN" altLang="en-US" dirty="0"/>
              <a:t>编写测试用例</a:t>
            </a:r>
            <a:r>
              <a:rPr lang="en-US" altLang="zh-CN" dirty="0"/>
              <a:t>--</a:t>
            </a:r>
            <a:r>
              <a:rPr lang="en-US" altLang="zh-CN" dirty="0">
                <a:sym typeface="Wingdings" panose="05000000000000000000" pitchFamily="2" charset="2"/>
              </a:rPr>
              <a:t></a:t>
            </a:r>
            <a:r>
              <a:rPr lang="zh-CN" altLang="en-US" dirty="0">
                <a:sym typeface="Wingdings" panose="05000000000000000000" pitchFamily="2" charset="2"/>
              </a:rPr>
              <a:t>冒烟测试</a:t>
            </a:r>
            <a:endParaRPr lang="zh-CN" altLang="en-US" dirty="0"/>
          </a:p>
        </p:txBody>
      </p:sp>
      <p:sp>
        <p:nvSpPr>
          <p:cNvPr id="4" name="灯片编号占位符 3"/>
          <p:cNvSpPr>
            <a:spLocks noGrp="1"/>
          </p:cNvSpPr>
          <p:nvPr>
            <p:ph type="sldNum" sz="quarter" idx="5"/>
          </p:nvPr>
        </p:nvSpPr>
        <p:spPr/>
        <p:txBody>
          <a:bodyPr/>
          <a:lstStyle/>
          <a:p>
            <a:fld id="{007A01F5-44A5-4159-8A25-AAEB32A72F86}" type="slidenum">
              <a:rPr lang="zh-CN" altLang="en-US" smtClean="0"/>
              <a:t>8</a:t>
            </a:fld>
            <a:endParaRPr lang="zh-CN" altLang="en-US"/>
          </a:p>
        </p:txBody>
      </p:sp>
    </p:spTree>
    <p:extLst>
      <p:ext uri="{BB962C8B-B14F-4D97-AF65-F5344CB8AC3E}">
        <p14:creationId xmlns:p14="http://schemas.microsoft.com/office/powerpoint/2010/main" val="2976470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需求分析</a:t>
            </a:r>
            <a:r>
              <a:rPr lang="en-US" altLang="zh-CN" dirty="0"/>
              <a:t>--</a:t>
            </a:r>
            <a:r>
              <a:rPr lang="en-US" altLang="zh-CN" dirty="0">
                <a:sym typeface="Wingdings" panose="05000000000000000000" pitchFamily="2" charset="2"/>
              </a:rPr>
              <a:t></a:t>
            </a:r>
            <a:r>
              <a:rPr lang="zh-CN" altLang="en-US" dirty="0"/>
              <a:t>编写测试用例</a:t>
            </a:r>
            <a:r>
              <a:rPr lang="en-US" altLang="zh-CN" dirty="0"/>
              <a:t>--</a:t>
            </a:r>
            <a:r>
              <a:rPr lang="en-US" altLang="zh-CN" dirty="0">
                <a:sym typeface="Wingdings" panose="05000000000000000000" pitchFamily="2" charset="2"/>
              </a:rPr>
              <a:t></a:t>
            </a:r>
            <a:r>
              <a:rPr lang="zh-CN" altLang="en-US" dirty="0">
                <a:sym typeface="Wingdings" panose="05000000000000000000" pitchFamily="2" charset="2"/>
              </a:rPr>
              <a:t>冒烟测试</a:t>
            </a:r>
            <a:endParaRPr lang="zh-CN" altLang="en-US" dirty="0"/>
          </a:p>
        </p:txBody>
      </p:sp>
      <p:sp>
        <p:nvSpPr>
          <p:cNvPr id="4" name="灯片编号占位符 3"/>
          <p:cNvSpPr>
            <a:spLocks noGrp="1"/>
          </p:cNvSpPr>
          <p:nvPr>
            <p:ph type="sldNum" sz="quarter" idx="5"/>
          </p:nvPr>
        </p:nvSpPr>
        <p:spPr/>
        <p:txBody>
          <a:bodyPr/>
          <a:lstStyle/>
          <a:p>
            <a:fld id="{007A01F5-44A5-4159-8A25-AAEB32A72F86}" type="slidenum">
              <a:rPr lang="zh-CN" altLang="en-US" smtClean="0"/>
              <a:t>9</a:t>
            </a:fld>
            <a:endParaRPr lang="zh-CN" altLang="en-US"/>
          </a:p>
        </p:txBody>
      </p:sp>
    </p:spTree>
    <p:extLst>
      <p:ext uri="{BB962C8B-B14F-4D97-AF65-F5344CB8AC3E}">
        <p14:creationId xmlns:p14="http://schemas.microsoft.com/office/powerpoint/2010/main" val="810277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需求分析</a:t>
            </a:r>
            <a:r>
              <a:rPr lang="en-US" altLang="zh-CN" dirty="0"/>
              <a:t>--</a:t>
            </a:r>
            <a:r>
              <a:rPr lang="en-US" altLang="zh-CN" dirty="0">
                <a:sym typeface="Wingdings" panose="05000000000000000000" pitchFamily="2" charset="2"/>
              </a:rPr>
              <a:t></a:t>
            </a:r>
            <a:r>
              <a:rPr lang="zh-CN" altLang="en-US" dirty="0"/>
              <a:t>编写测试用例</a:t>
            </a:r>
            <a:r>
              <a:rPr lang="en-US" altLang="zh-CN" dirty="0"/>
              <a:t>--</a:t>
            </a:r>
            <a:r>
              <a:rPr lang="en-US" altLang="zh-CN" dirty="0">
                <a:sym typeface="Wingdings" panose="05000000000000000000" pitchFamily="2" charset="2"/>
              </a:rPr>
              <a:t></a:t>
            </a:r>
            <a:r>
              <a:rPr lang="zh-CN" altLang="en-US" dirty="0">
                <a:sym typeface="Wingdings" panose="05000000000000000000" pitchFamily="2" charset="2"/>
              </a:rPr>
              <a:t>冒烟测试</a:t>
            </a:r>
            <a:endParaRPr lang="zh-CN" altLang="en-US" dirty="0"/>
          </a:p>
        </p:txBody>
      </p:sp>
      <p:sp>
        <p:nvSpPr>
          <p:cNvPr id="4" name="灯片编号占位符 3"/>
          <p:cNvSpPr>
            <a:spLocks noGrp="1"/>
          </p:cNvSpPr>
          <p:nvPr>
            <p:ph type="sldNum" sz="quarter" idx="5"/>
          </p:nvPr>
        </p:nvSpPr>
        <p:spPr/>
        <p:txBody>
          <a:bodyPr/>
          <a:lstStyle/>
          <a:p>
            <a:fld id="{007A01F5-44A5-4159-8A25-AAEB32A72F86}" type="slidenum">
              <a:rPr lang="zh-CN" altLang="en-US" smtClean="0"/>
              <a:t>10</a:t>
            </a:fld>
            <a:endParaRPr lang="zh-CN" altLang="en-US"/>
          </a:p>
        </p:txBody>
      </p:sp>
    </p:spTree>
    <p:extLst>
      <p:ext uri="{BB962C8B-B14F-4D97-AF65-F5344CB8AC3E}">
        <p14:creationId xmlns:p14="http://schemas.microsoft.com/office/powerpoint/2010/main" val="41411458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需求分析</a:t>
            </a:r>
            <a:r>
              <a:rPr lang="en-US" altLang="zh-CN" dirty="0"/>
              <a:t>--</a:t>
            </a:r>
            <a:r>
              <a:rPr lang="en-US" altLang="zh-CN" dirty="0">
                <a:sym typeface="Wingdings" panose="05000000000000000000" pitchFamily="2" charset="2"/>
              </a:rPr>
              <a:t></a:t>
            </a:r>
            <a:r>
              <a:rPr lang="zh-CN" altLang="en-US" dirty="0"/>
              <a:t>编写测试用例</a:t>
            </a:r>
            <a:r>
              <a:rPr lang="en-US" altLang="zh-CN" dirty="0"/>
              <a:t>--</a:t>
            </a:r>
            <a:r>
              <a:rPr lang="en-US" altLang="zh-CN" dirty="0">
                <a:sym typeface="Wingdings" panose="05000000000000000000" pitchFamily="2" charset="2"/>
              </a:rPr>
              <a:t></a:t>
            </a:r>
            <a:r>
              <a:rPr lang="zh-CN" altLang="en-US" dirty="0">
                <a:sym typeface="Wingdings" panose="05000000000000000000" pitchFamily="2" charset="2"/>
              </a:rPr>
              <a:t>冒烟测试</a:t>
            </a:r>
            <a:endParaRPr lang="zh-CN" altLang="en-US" dirty="0"/>
          </a:p>
        </p:txBody>
      </p:sp>
      <p:sp>
        <p:nvSpPr>
          <p:cNvPr id="4" name="灯片编号占位符 3"/>
          <p:cNvSpPr>
            <a:spLocks noGrp="1"/>
          </p:cNvSpPr>
          <p:nvPr>
            <p:ph type="sldNum" sz="quarter" idx="5"/>
          </p:nvPr>
        </p:nvSpPr>
        <p:spPr/>
        <p:txBody>
          <a:bodyPr/>
          <a:lstStyle/>
          <a:p>
            <a:fld id="{007A01F5-44A5-4159-8A25-AAEB32A72F86}" type="slidenum">
              <a:rPr lang="zh-CN" altLang="en-US" smtClean="0"/>
              <a:t>11</a:t>
            </a:fld>
            <a:endParaRPr lang="zh-CN" altLang="en-US"/>
          </a:p>
        </p:txBody>
      </p:sp>
    </p:spTree>
    <p:extLst>
      <p:ext uri="{BB962C8B-B14F-4D97-AF65-F5344CB8AC3E}">
        <p14:creationId xmlns:p14="http://schemas.microsoft.com/office/powerpoint/2010/main" val="1815408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需求分析</a:t>
            </a:r>
            <a:r>
              <a:rPr lang="en-US" altLang="zh-CN" dirty="0"/>
              <a:t>--</a:t>
            </a:r>
            <a:r>
              <a:rPr lang="en-US" altLang="zh-CN" dirty="0">
                <a:sym typeface="Wingdings" panose="05000000000000000000" pitchFamily="2" charset="2"/>
              </a:rPr>
              <a:t></a:t>
            </a:r>
            <a:r>
              <a:rPr lang="zh-CN" altLang="en-US" dirty="0"/>
              <a:t>编写测试用例</a:t>
            </a:r>
            <a:r>
              <a:rPr lang="en-US" altLang="zh-CN" dirty="0"/>
              <a:t>--</a:t>
            </a:r>
            <a:r>
              <a:rPr lang="en-US" altLang="zh-CN" dirty="0">
                <a:sym typeface="Wingdings" panose="05000000000000000000" pitchFamily="2" charset="2"/>
              </a:rPr>
              <a:t></a:t>
            </a:r>
            <a:r>
              <a:rPr lang="zh-CN" altLang="en-US" dirty="0">
                <a:sym typeface="Wingdings" panose="05000000000000000000" pitchFamily="2" charset="2"/>
              </a:rPr>
              <a:t>冒烟测试</a:t>
            </a:r>
            <a:endParaRPr lang="zh-CN" altLang="en-US" dirty="0"/>
          </a:p>
        </p:txBody>
      </p:sp>
      <p:sp>
        <p:nvSpPr>
          <p:cNvPr id="4" name="灯片编号占位符 3"/>
          <p:cNvSpPr>
            <a:spLocks noGrp="1"/>
          </p:cNvSpPr>
          <p:nvPr>
            <p:ph type="sldNum" sz="quarter" idx="5"/>
          </p:nvPr>
        </p:nvSpPr>
        <p:spPr/>
        <p:txBody>
          <a:bodyPr/>
          <a:lstStyle/>
          <a:p>
            <a:fld id="{007A01F5-44A5-4159-8A25-AAEB32A72F86}" type="slidenum">
              <a:rPr lang="zh-CN" altLang="en-US" smtClean="0"/>
              <a:t>12</a:t>
            </a:fld>
            <a:endParaRPr lang="zh-CN" altLang="en-US"/>
          </a:p>
        </p:txBody>
      </p:sp>
    </p:spTree>
    <p:extLst>
      <p:ext uri="{BB962C8B-B14F-4D97-AF65-F5344CB8AC3E}">
        <p14:creationId xmlns:p14="http://schemas.microsoft.com/office/powerpoint/2010/main" val="3814502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grpSp>
        <p:nvGrpSpPr>
          <p:cNvPr id="26" name="组合 25"/>
          <p:cNvGrpSpPr/>
          <p:nvPr userDrawn="1"/>
        </p:nvGrpSpPr>
        <p:grpSpPr>
          <a:xfrm>
            <a:off x="0" y="0"/>
            <a:ext cx="12192000" cy="6858000"/>
            <a:chOff x="0" y="0"/>
            <a:chExt cx="12192000" cy="6858000"/>
          </a:xfrm>
        </p:grpSpPr>
        <p:grpSp>
          <p:nvGrpSpPr>
            <p:cNvPr id="27" name="组合 26"/>
            <p:cNvGrpSpPr/>
            <p:nvPr/>
          </p:nvGrpSpPr>
          <p:grpSpPr>
            <a:xfrm>
              <a:off x="0" y="0"/>
              <a:ext cx="12192000" cy="6858000"/>
              <a:chOff x="0" y="0"/>
              <a:chExt cx="12192000" cy="6858000"/>
            </a:xfrm>
          </p:grpSpPr>
          <p:sp>
            <p:nvSpPr>
              <p:cNvPr id="30" name="矩形 29"/>
              <p:cNvSpPr/>
              <p:nvPr/>
            </p:nvSpPr>
            <p:spPr>
              <a:xfrm>
                <a:off x="0" y="3429000"/>
                <a:ext cx="12192000" cy="3429000"/>
              </a:xfrm>
              <a:prstGeom prst="rect">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0" y="0"/>
                <a:ext cx="12192000" cy="3429000"/>
              </a:xfrm>
              <a:prstGeom prst="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矩形 27"/>
            <p:cNvSpPr/>
            <p:nvPr/>
          </p:nvSpPr>
          <p:spPr>
            <a:xfrm>
              <a:off x="223777" y="208344"/>
              <a:ext cx="11744446" cy="6441312"/>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345440" y="347511"/>
              <a:ext cx="11501120" cy="6162978"/>
            </a:xfrm>
            <a:prstGeom prst="rect">
              <a:avLst/>
            </a:prstGeom>
            <a:noFill/>
            <a:ln w="1905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菱形 13"/>
          <p:cNvSpPr/>
          <p:nvPr userDrawn="1"/>
        </p:nvSpPr>
        <p:spPr>
          <a:xfrm>
            <a:off x="5480050" y="1461542"/>
            <a:ext cx="1231900" cy="1231900"/>
          </a:xfrm>
          <a:prstGeom prst="diamond">
            <a:avLst/>
          </a:prstGeom>
          <a:solidFill>
            <a:schemeClr val="bg1"/>
          </a:solid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圆角 24"/>
          <p:cNvSpPr/>
          <p:nvPr/>
        </p:nvSpPr>
        <p:spPr>
          <a:xfrm>
            <a:off x="5119687" y="4502657"/>
            <a:ext cx="1952626" cy="274918"/>
          </a:xfrm>
          <a:prstGeom prst="roundRect">
            <a:avLst>
              <a:gd name="adj" fmla="val 50000"/>
            </a:avLst>
          </a:prstGeom>
          <a:solidFill>
            <a:schemeClr val="accent2"/>
          </a:solidFill>
          <a:ln w="69850" cap="flat" cmpd="thickThin"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占位符 15"/>
          <p:cNvSpPr>
            <a:spLocks noGrp="1"/>
          </p:cNvSpPr>
          <p:nvPr>
            <p:ph type="body" sz="quarter" idx="10" hasCustomPrompt="1"/>
          </p:nvPr>
        </p:nvSpPr>
        <p:spPr>
          <a:xfrm>
            <a:off x="5749751" y="1718058"/>
            <a:ext cx="692497" cy="747897"/>
          </a:xfrm>
          <a:custGeom>
            <a:avLst/>
            <a:gdLst>
              <a:gd name="connsiteX0" fmla="*/ 0 w 65"/>
              <a:gd name="connsiteY0" fmla="*/ 0 h 276999"/>
              <a:gd name="connsiteX1" fmla="*/ 65 w 65"/>
              <a:gd name="connsiteY1" fmla="*/ 0 h 276999"/>
              <a:gd name="connsiteX2" fmla="*/ 65 w 65"/>
              <a:gd name="connsiteY2" fmla="*/ 276999 h 276999"/>
              <a:gd name="connsiteX3" fmla="*/ 0 w 65"/>
              <a:gd name="connsiteY3" fmla="*/ 276999 h 276999"/>
            </a:gdLst>
            <a:ahLst/>
            <a:cxnLst>
              <a:cxn ang="0">
                <a:pos x="connsiteX0" y="connsiteY0"/>
              </a:cxn>
              <a:cxn ang="0">
                <a:pos x="connsiteX1" y="connsiteY1"/>
              </a:cxn>
              <a:cxn ang="0">
                <a:pos x="connsiteX2" y="connsiteY2"/>
              </a:cxn>
              <a:cxn ang="0">
                <a:pos x="connsiteX3" y="connsiteY3"/>
              </a:cxn>
            </a:cxnLst>
            <a:rect l="l" t="t" r="r" b="b"/>
            <a:pathLst>
              <a:path w="65" h="276999">
                <a:moveTo>
                  <a:pt x="0" y="0"/>
                </a:moveTo>
                <a:lnTo>
                  <a:pt x="65" y="0"/>
                </a:lnTo>
                <a:lnTo>
                  <a:pt x="65" y="276999"/>
                </a:lnTo>
                <a:lnTo>
                  <a:pt x="0" y="276999"/>
                </a:lnTo>
                <a:close/>
              </a:path>
            </a:pathLst>
          </a:custGeom>
        </p:spPr>
        <p:txBody>
          <a:bodyPr wrap="none" lIns="0" tIns="0" rIns="0" bIns="0">
            <a:spAutoFit/>
          </a:bodyPr>
          <a:lstStyle>
            <a:lvl1pPr marL="0" indent="0" algn="ctr">
              <a:buNone/>
              <a:defRPr lang="zh-CN" altLang="en-US" sz="5400" smtClean="0">
                <a:solidFill>
                  <a:schemeClr val="accent1"/>
                </a:solidFill>
                <a:latin typeface="+mj-ea"/>
                <a:ea typeface="+mj-ea"/>
              </a:defRPr>
            </a:lvl1pPr>
            <a:lvl2pPr>
              <a:defRPr lang="zh-CN" altLang="en-US" sz="1800" smtClean="0"/>
            </a:lvl2pPr>
            <a:lvl3pPr>
              <a:defRPr lang="zh-CN" altLang="en-US" sz="1800" smtClean="0"/>
            </a:lvl3pPr>
            <a:lvl4pPr>
              <a:defRPr lang="zh-CN" altLang="en-US" smtClean="0"/>
            </a:lvl4pPr>
            <a:lvl5pPr>
              <a:defRPr lang="zh-CN" altLang="en-US"/>
            </a:lvl5pPr>
          </a:lstStyle>
          <a:p>
            <a:pPr marL="914400" lvl="0" indent="-1143000" algn="l" defTabSz="914400" rtl="0" eaLnBrk="1" fontAlgn="base" latinLnBrk="0" hangingPunct="1">
              <a:lnSpc>
                <a:spcPct val="90000"/>
              </a:lnSpc>
              <a:spcBef>
                <a:spcPts val="1000"/>
              </a:spcBef>
            </a:pPr>
            <a:r>
              <a:rPr lang="en-US" altLang="zh-CN"/>
              <a:t>01</a:t>
            </a:r>
            <a:endParaRPr lang="zh-CN" altLang="en-US"/>
          </a:p>
        </p:txBody>
      </p:sp>
      <p:sp>
        <p:nvSpPr>
          <p:cNvPr id="17" name="文本占位符 16"/>
          <p:cNvSpPr>
            <a:spLocks noGrp="1"/>
          </p:cNvSpPr>
          <p:nvPr>
            <p:ph type="body" sz="quarter" idx="11" hasCustomPrompt="1"/>
          </p:nvPr>
        </p:nvSpPr>
        <p:spPr>
          <a:xfrm>
            <a:off x="5480050" y="4541686"/>
            <a:ext cx="1231900" cy="193899"/>
          </a:xfrm>
          <a:custGeom>
            <a:avLst/>
            <a:gdLst>
              <a:gd name="connsiteX0" fmla="*/ 0 w 2059940"/>
              <a:gd name="connsiteY0" fmla="*/ 0 h 276999"/>
              <a:gd name="connsiteX1" fmla="*/ 2059940 w 2059940"/>
              <a:gd name="connsiteY1" fmla="*/ 0 h 276999"/>
              <a:gd name="connsiteX2" fmla="*/ 2059940 w 2059940"/>
              <a:gd name="connsiteY2" fmla="*/ 276999 h 276999"/>
              <a:gd name="connsiteX3" fmla="*/ 0 w 2059940"/>
              <a:gd name="connsiteY3" fmla="*/ 276999 h 276999"/>
            </a:gdLst>
            <a:ahLst/>
            <a:cxnLst>
              <a:cxn ang="0">
                <a:pos x="connsiteX0" y="connsiteY0"/>
              </a:cxn>
              <a:cxn ang="0">
                <a:pos x="connsiteX1" y="connsiteY1"/>
              </a:cxn>
              <a:cxn ang="0">
                <a:pos x="connsiteX2" y="connsiteY2"/>
              </a:cxn>
              <a:cxn ang="0">
                <a:pos x="connsiteX3" y="connsiteY3"/>
              </a:cxn>
            </a:cxnLst>
            <a:rect l="l" t="t" r="r" b="b"/>
            <a:pathLst>
              <a:path w="2059940" h="276999">
                <a:moveTo>
                  <a:pt x="0" y="0"/>
                </a:moveTo>
                <a:lnTo>
                  <a:pt x="2059940" y="0"/>
                </a:lnTo>
                <a:lnTo>
                  <a:pt x="2059940" y="276999"/>
                </a:lnTo>
                <a:lnTo>
                  <a:pt x="0" y="276999"/>
                </a:lnTo>
                <a:close/>
              </a:path>
            </a:pathLst>
          </a:custGeom>
        </p:spPr>
        <p:txBody>
          <a:bodyPr wrap="square" lIns="0" tIns="0" rIns="0" bIns="0">
            <a:spAutoFit/>
          </a:bodyPr>
          <a:lstStyle>
            <a:lvl1pPr marL="0" indent="0" algn="ctr">
              <a:spcBef>
                <a:spcPts val="0"/>
              </a:spcBef>
              <a:buNone/>
              <a:defRPr lang="zh-CN" altLang="en-US" sz="1400" b="0" i="0" spc="0" smtClean="0">
                <a:solidFill>
                  <a:schemeClr val="bg1"/>
                </a:solidFill>
                <a:effectLst/>
                <a:latin typeface="+mj-lt"/>
                <a:ea typeface="+mj-ea"/>
              </a:defRPr>
            </a:lvl1pPr>
            <a:lvl2pPr>
              <a:defRPr lang="zh-CN" altLang="en-US" sz="1800" smtClean="0"/>
            </a:lvl2pPr>
            <a:lvl3pPr>
              <a:defRPr lang="zh-CN" altLang="en-US" sz="1800" smtClean="0"/>
            </a:lvl3pPr>
            <a:lvl4pPr>
              <a:defRPr lang="zh-CN" altLang="en-US" smtClean="0"/>
            </a:lvl4pPr>
            <a:lvl5pPr>
              <a:defRPr lang="zh-CN" altLang="en-US"/>
            </a:lvl5pPr>
          </a:lstStyle>
          <a:p>
            <a:pPr marL="114300" lvl="0" indent="-342900" algn="l" defTabSz="914400" rtl="0" eaLnBrk="1" fontAlgn="base" latinLnBrk="0" hangingPunct="1">
              <a:lnSpc>
                <a:spcPct val="90000"/>
              </a:lnSpc>
              <a:spcBef>
                <a:spcPts val="1000"/>
              </a:spcBef>
            </a:pPr>
            <a:r>
              <a:rPr lang="en-US" altLang="zh-CN"/>
              <a:t>Part one</a:t>
            </a:r>
            <a:endParaRPr lang="zh-CN" altLang="en-US"/>
          </a:p>
        </p:txBody>
      </p:sp>
      <p:sp>
        <p:nvSpPr>
          <p:cNvPr id="18" name="文本占位符 13"/>
          <p:cNvSpPr>
            <a:spLocks noGrp="1"/>
          </p:cNvSpPr>
          <p:nvPr>
            <p:ph type="body" sz="quarter" idx="12" hasCustomPrompt="1"/>
          </p:nvPr>
        </p:nvSpPr>
        <p:spPr>
          <a:xfrm>
            <a:off x="3358896" y="2801392"/>
            <a:ext cx="5474208" cy="923330"/>
          </a:xfrm>
          <a:prstGeom prst="rect">
            <a:avLst/>
          </a:prstGeom>
          <a:noFill/>
        </p:spPr>
        <p:txBody>
          <a:bodyPr wrap="square" rtlCol="0">
            <a:spAutoFit/>
          </a:bodyPr>
          <a:lstStyle>
            <a:lvl1pPr marL="0" marR="0" indent="0" algn="ctr" rtl="0">
              <a:lnSpc>
                <a:spcPct val="100000"/>
              </a:lnSpc>
              <a:spcBef>
                <a:spcPts val="0"/>
              </a:spcBef>
              <a:spcAft>
                <a:spcPts val="0"/>
              </a:spcAft>
              <a:buNone/>
              <a:defRPr lang="zh-CN" altLang="en-US" sz="5400" smtClean="0">
                <a:solidFill>
                  <a:schemeClr val="accent1"/>
                </a:solidFill>
                <a:latin typeface="+mj-ea"/>
                <a:ea typeface="+mj-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r>
              <a:rPr lang="zh-CN" altLang="en-US"/>
              <a:t>研究背景及意义</a:t>
            </a:r>
          </a:p>
        </p:txBody>
      </p:sp>
      <p:sp>
        <p:nvSpPr>
          <p:cNvPr id="19" name="文本占位符 14"/>
          <p:cNvSpPr>
            <a:spLocks noGrp="1"/>
          </p:cNvSpPr>
          <p:nvPr>
            <p:ph type="body" sz="quarter" idx="13" hasCustomPrompt="1"/>
          </p:nvPr>
        </p:nvSpPr>
        <p:spPr>
          <a:xfrm>
            <a:off x="1609344" y="3787010"/>
            <a:ext cx="8973314" cy="461665"/>
          </a:xfrm>
          <a:prstGeom prst="rect">
            <a:avLst/>
          </a:prstGeom>
          <a:noFill/>
        </p:spPr>
        <p:txBody>
          <a:bodyPr wrap="square" rtlCol="0">
            <a:spAutoFit/>
          </a:bodyPr>
          <a:lstStyle>
            <a:lvl1pPr marL="0" marR="0" indent="0" algn="ctr" rtl="0">
              <a:lnSpc>
                <a:spcPct val="100000"/>
              </a:lnSpc>
              <a:spcBef>
                <a:spcPts val="0"/>
              </a:spcBef>
              <a:spcAft>
                <a:spcPts val="0"/>
              </a:spcAft>
              <a:buNone/>
              <a:defRPr lang="zh-CN" altLang="en-US" sz="1200" spc="100" smtClean="0">
                <a:solidFill>
                  <a:schemeClr val="tx1"/>
                </a:solidFill>
                <a:latin typeface="+mj-lt"/>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r>
              <a:rPr lang="en-US" altLang="zh-CN"/>
              <a:t>Lorem ipsum dolor sit amet, consectetuer adipiscing elit. Maecenas porttitor congue massa. Fusce posuere, magna sed pulvinar ultricies, purus lectus malesuada libero, sit amet commodo magna eros quis urna.</a:t>
            </a:r>
            <a:endParaRPr lang="zh-CN" altLang="en-US"/>
          </a:p>
        </p:txBody>
      </p:sp>
      <p:sp>
        <p:nvSpPr>
          <p:cNvPr id="2" name="椭圆 1"/>
          <p:cNvSpPr/>
          <p:nvPr userDrawn="1"/>
        </p:nvSpPr>
        <p:spPr>
          <a:xfrm>
            <a:off x="5289313" y="4610404"/>
            <a:ext cx="59425" cy="594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6843262" y="4610404"/>
            <a:ext cx="59425" cy="594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幻灯片">
    <p:bg>
      <p:bgPr>
        <a:solidFill>
          <a:schemeClr val="bg1"/>
        </a:solidFill>
        <a:effectLst/>
      </p:bgPr>
    </p:bg>
    <p:spTree>
      <p:nvGrpSpPr>
        <p:cNvPr id="1" name=""/>
        <p:cNvGrpSpPr/>
        <p:nvPr/>
      </p:nvGrpSpPr>
      <p:grpSpPr>
        <a:xfrm>
          <a:off x="0" y="0"/>
          <a:ext cx="0" cy="0"/>
          <a:chOff x="0" y="0"/>
          <a:chExt cx="0" cy="0"/>
        </a:xfrm>
      </p:grpSpPr>
      <p:grpSp>
        <p:nvGrpSpPr>
          <p:cNvPr id="15" name="组合 14"/>
          <p:cNvGrpSpPr/>
          <p:nvPr userDrawn="1"/>
        </p:nvGrpSpPr>
        <p:grpSpPr>
          <a:xfrm>
            <a:off x="0" y="0"/>
            <a:ext cx="12192000" cy="6858000"/>
            <a:chOff x="0" y="0"/>
            <a:chExt cx="12192000" cy="6858000"/>
          </a:xfrm>
        </p:grpSpPr>
        <p:grpSp>
          <p:nvGrpSpPr>
            <p:cNvPr id="16" name="组合 15"/>
            <p:cNvGrpSpPr/>
            <p:nvPr/>
          </p:nvGrpSpPr>
          <p:grpSpPr>
            <a:xfrm>
              <a:off x="0" y="0"/>
              <a:ext cx="12192000" cy="6858000"/>
              <a:chOff x="0" y="0"/>
              <a:chExt cx="12192000" cy="6858000"/>
            </a:xfrm>
          </p:grpSpPr>
          <p:sp>
            <p:nvSpPr>
              <p:cNvPr id="19" name="矩形 18"/>
              <p:cNvSpPr/>
              <p:nvPr/>
            </p:nvSpPr>
            <p:spPr>
              <a:xfrm>
                <a:off x="0" y="3429000"/>
                <a:ext cx="12192000" cy="3429000"/>
              </a:xfrm>
              <a:prstGeom prst="rect">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0" y="0"/>
                <a:ext cx="12192000" cy="3429000"/>
              </a:xfrm>
              <a:prstGeom prst="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矩形 16"/>
            <p:cNvSpPr/>
            <p:nvPr/>
          </p:nvSpPr>
          <p:spPr>
            <a:xfrm>
              <a:off x="223777" y="208344"/>
              <a:ext cx="11744446" cy="6441312"/>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45440" y="347511"/>
              <a:ext cx="11501120" cy="6162978"/>
            </a:xfrm>
            <a:prstGeom prst="rect">
              <a:avLst/>
            </a:prstGeom>
            <a:noFill/>
            <a:ln w="1905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标题 1"/>
          <p:cNvSpPr>
            <a:spLocks noGrp="1"/>
          </p:cNvSpPr>
          <p:nvPr>
            <p:ph type="title"/>
          </p:nvPr>
        </p:nvSpPr>
        <p:spPr>
          <a:xfrm>
            <a:off x="1021466" y="590952"/>
            <a:ext cx="5486399" cy="4419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400" kern="1200">
                <a:solidFill>
                  <a:schemeClr val="accent1"/>
                </a:solidFill>
                <a:latin typeface="+mj-lt"/>
                <a:ea typeface="+mj-ea"/>
                <a:cs typeface="+mj-cs"/>
              </a:defRPr>
            </a:lvl1pPr>
          </a:lstStyle>
          <a:p>
            <a:r>
              <a:rPr lang="zh-CN" altLang="en-US"/>
              <a:t>单击此处编辑母版标题样式</a:t>
            </a:r>
          </a:p>
        </p:txBody>
      </p:sp>
      <p:sp>
        <p:nvSpPr>
          <p:cNvPr id="13" name="quill-drawing-a-line_16294"/>
          <p:cNvSpPr>
            <a:spLocks noChangeAspect="1"/>
          </p:cNvSpPr>
          <p:nvPr userDrawn="1"/>
        </p:nvSpPr>
        <p:spPr bwMode="auto">
          <a:xfrm>
            <a:off x="532516" y="610703"/>
            <a:ext cx="412750" cy="449340"/>
          </a:xfrm>
          <a:custGeom>
            <a:avLst/>
            <a:gdLst>
              <a:gd name="connsiteX0" fmla="*/ 15523 w 556212"/>
              <a:gd name="connsiteY0" fmla="*/ 565364 h 605522"/>
              <a:gd name="connsiteX1" fmla="*/ 12638 w 556212"/>
              <a:gd name="connsiteY1" fmla="*/ 572217 h 605522"/>
              <a:gd name="connsiteX2" fmla="*/ 19782 w 556212"/>
              <a:gd name="connsiteY2" fmla="*/ 575095 h 605522"/>
              <a:gd name="connsiteX3" fmla="*/ 22667 w 556212"/>
              <a:gd name="connsiteY3" fmla="*/ 568242 h 605522"/>
              <a:gd name="connsiteX4" fmla="*/ 15523 w 556212"/>
              <a:gd name="connsiteY4" fmla="*/ 565364 h 605522"/>
              <a:gd name="connsiteX5" fmla="*/ 16347 w 556212"/>
              <a:gd name="connsiteY5" fmla="*/ 539049 h 605522"/>
              <a:gd name="connsiteX6" fmla="*/ 38740 w 556212"/>
              <a:gd name="connsiteY6" fmla="*/ 547821 h 605522"/>
              <a:gd name="connsiteX7" fmla="*/ 30635 w 556212"/>
              <a:gd name="connsiteY7" fmla="*/ 580166 h 605522"/>
              <a:gd name="connsiteX8" fmla="*/ 0 w 556212"/>
              <a:gd name="connsiteY8" fmla="*/ 605522 h 605522"/>
              <a:gd name="connsiteX9" fmla="*/ 961 w 556212"/>
              <a:gd name="connsiteY9" fmla="*/ 564268 h 605522"/>
              <a:gd name="connsiteX10" fmla="*/ 22661 w 556212"/>
              <a:gd name="connsiteY10" fmla="*/ 519856 h 605522"/>
              <a:gd name="connsiteX11" fmla="*/ 47914 w 556212"/>
              <a:gd name="connsiteY11" fmla="*/ 530030 h 605522"/>
              <a:gd name="connsiteX12" fmla="*/ 43248 w 556212"/>
              <a:gd name="connsiteY12" fmla="*/ 541167 h 605522"/>
              <a:gd name="connsiteX13" fmla="*/ 17994 w 556212"/>
              <a:gd name="connsiteY13" fmla="*/ 530993 h 605522"/>
              <a:gd name="connsiteX14" fmla="*/ 546427 w 556212"/>
              <a:gd name="connsiteY14" fmla="*/ 448764 h 605522"/>
              <a:gd name="connsiteX15" fmla="*/ 550546 w 556212"/>
              <a:gd name="connsiteY15" fmla="*/ 458359 h 605522"/>
              <a:gd name="connsiteX16" fmla="*/ 279951 w 556212"/>
              <a:gd name="connsiteY16" fmla="*/ 543077 h 605522"/>
              <a:gd name="connsiteX17" fmla="*/ 28440 w 556212"/>
              <a:gd name="connsiteY17" fmla="*/ 602708 h 605522"/>
              <a:gd name="connsiteX18" fmla="*/ 28440 w 556212"/>
              <a:gd name="connsiteY18" fmla="*/ 592701 h 605522"/>
              <a:gd name="connsiteX19" fmla="*/ 298897 w 556212"/>
              <a:gd name="connsiteY19" fmla="*/ 521692 h 605522"/>
              <a:gd name="connsiteX20" fmla="*/ 546427 w 556212"/>
              <a:gd name="connsiteY20" fmla="*/ 448764 h 605522"/>
              <a:gd name="connsiteX21" fmla="*/ 522536 w 556212"/>
              <a:gd name="connsiteY21" fmla="*/ 36059 h 605522"/>
              <a:gd name="connsiteX22" fmla="*/ 383043 w 556212"/>
              <a:gd name="connsiteY22" fmla="*/ 135701 h 605522"/>
              <a:gd name="connsiteX23" fmla="*/ 52709 w 556212"/>
              <a:gd name="connsiteY23" fmla="*/ 502058 h 605522"/>
              <a:gd name="connsiteX24" fmla="*/ 45707 w 556212"/>
              <a:gd name="connsiteY24" fmla="*/ 520561 h 605522"/>
              <a:gd name="connsiteX25" fmla="*/ 32389 w 556212"/>
              <a:gd name="connsiteY25" fmla="*/ 515490 h 605522"/>
              <a:gd name="connsiteX26" fmla="*/ 44883 w 556212"/>
              <a:gd name="connsiteY26" fmla="*/ 493423 h 605522"/>
              <a:gd name="connsiteX27" fmla="*/ 44883 w 556212"/>
              <a:gd name="connsiteY27" fmla="*/ 493560 h 605522"/>
              <a:gd name="connsiteX28" fmla="*/ 264694 w 556212"/>
              <a:gd name="connsiteY28" fmla="*/ 205875 h 605522"/>
              <a:gd name="connsiteX29" fmla="*/ 454437 w 556212"/>
              <a:gd name="connsiteY29" fmla="*/ 79232 h 605522"/>
              <a:gd name="connsiteX30" fmla="*/ 522536 w 556212"/>
              <a:gd name="connsiteY30" fmla="*/ 36059 h 605522"/>
              <a:gd name="connsiteX31" fmla="*/ 542327 w 556212"/>
              <a:gd name="connsiteY31" fmla="*/ 25898 h 605522"/>
              <a:gd name="connsiteX32" fmla="*/ 551114 w 556212"/>
              <a:gd name="connsiteY32" fmla="*/ 48102 h 605522"/>
              <a:gd name="connsiteX33" fmla="*/ 508689 w 556212"/>
              <a:gd name="connsiteY33" fmla="*/ 75652 h 605522"/>
              <a:gd name="connsiteX34" fmla="*/ 551526 w 556212"/>
              <a:gd name="connsiteY34" fmla="*/ 59889 h 605522"/>
              <a:gd name="connsiteX35" fmla="*/ 551526 w 556212"/>
              <a:gd name="connsiteY35" fmla="*/ 80175 h 605522"/>
              <a:gd name="connsiteX36" fmla="*/ 476973 w 556212"/>
              <a:gd name="connsiteY36" fmla="*/ 106628 h 605522"/>
              <a:gd name="connsiteX37" fmla="*/ 546720 w 556212"/>
              <a:gd name="connsiteY37" fmla="*/ 92921 h 605522"/>
              <a:gd name="connsiteX38" fmla="*/ 534089 w 556212"/>
              <a:gd name="connsiteY38" fmla="*/ 113069 h 605522"/>
              <a:gd name="connsiteX39" fmla="*/ 442236 w 556212"/>
              <a:gd name="connsiteY39" fmla="*/ 138015 h 605522"/>
              <a:gd name="connsiteX40" fmla="*/ 526812 w 556212"/>
              <a:gd name="connsiteY40" fmla="*/ 129243 h 605522"/>
              <a:gd name="connsiteX41" fmla="*/ 485897 w 556212"/>
              <a:gd name="connsiteY41" fmla="*/ 192017 h 605522"/>
              <a:gd name="connsiteX42" fmla="*/ 430566 w 556212"/>
              <a:gd name="connsiteY42" fmla="*/ 210795 h 605522"/>
              <a:gd name="connsiteX43" fmla="*/ 480131 w 556212"/>
              <a:gd name="connsiteY43" fmla="*/ 202845 h 605522"/>
              <a:gd name="connsiteX44" fmla="*/ 420681 w 556212"/>
              <a:gd name="connsiteY44" fmla="*/ 226009 h 605522"/>
              <a:gd name="connsiteX45" fmla="*/ 463380 w 556212"/>
              <a:gd name="connsiteY45" fmla="*/ 220389 h 605522"/>
              <a:gd name="connsiteX46" fmla="*/ 381963 w 556212"/>
              <a:gd name="connsiteY46" fmla="*/ 269183 h 605522"/>
              <a:gd name="connsiteX47" fmla="*/ 276792 w 556212"/>
              <a:gd name="connsiteY47" fmla="*/ 288783 h 605522"/>
              <a:gd name="connsiteX48" fmla="*/ 217342 w 556212"/>
              <a:gd name="connsiteY48" fmla="*/ 296596 h 605522"/>
              <a:gd name="connsiteX49" fmla="*/ 285305 w 556212"/>
              <a:gd name="connsiteY49" fmla="*/ 296596 h 605522"/>
              <a:gd name="connsiteX50" fmla="*/ 379079 w 556212"/>
              <a:gd name="connsiteY50" fmla="*/ 293580 h 605522"/>
              <a:gd name="connsiteX51" fmla="*/ 314137 w 556212"/>
              <a:gd name="connsiteY51" fmla="*/ 356355 h 605522"/>
              <a:gd name="connsiteX52" fmla="*/ 275831 w 556212"/>
              <a:gd name="connsiteY52" fmla="*/ 370198 h 605522"/>
              <a:gd name="connsiteX53" fmla="*/ 184116 w 556212"/>
              <a:gd name="connsiteY53" fmla="*/ 388153 h 605522"/>
              <a:gd name="connsiteX54" fmla="*/ 240271 w 556212"/>
              <a:gd name="connsiteY54" fmla="*/ 388153 h 605522"/>
              <a:gd name="connsiteX55" fmla="*/ 291620 w 556212"/>
              <a:gd name="connsiteY55" fmla="*/ 374995 h 605522"/>
              <a:gd name="connsiteX56" fmla="*/ 144025 w 556212"/>
              <a:gd name="connsiteY56" fmla="*/ 445719 h 605522"/>
              <a:gd name="connsiteX57" fmla="*/ 99540 w 556212"/>
              <a:gd name="connsiteY57" fmla="*/ 459151 h 605522"/>
              <a:gd name="connsiteX58" fmla="*/ 151302 w 556212"/>
              <a:gd name="connsiteY58" fmla="*/ 453532 h 605522"/>
              <a:gd name="connsiteX59" fmla="*/ 220088 w 556212"/>
              <a:gd name="connsiteY59" fmla="*/ 429957 h 605522"/>
              <a:gd name="connsiteX60" fmla="*/ 138258 w 556212"/>
              <a:gd name="connsiteY60" fmla="*/ 475736 h 605522"/>
              <a:gd name="connsiteX61" fmla="*/ 81417 w 556212"/>
              <a:gd name="connsiteY61" fmla="*/ 496569 h 605522"/>
              <a:gd name="connsiteX62" fmla="*/ 63156 w 556212"/>
              <a:gd name="connsiteY62" fmla="*/ 496569 h 605522"/>
              <a:gd name="connsiteX63" fmla="*/ 388827 w 556212"/>
              <a:gd name="connsiteY63" fmla="*/ 144457 h 605522"/>
              <a:gd name="connsiteX64" fmla="*/ 486035 w 556212"/>
              <a:gd name="connsiteY64" fmla="*/ 73596 h 605522"/>
              <a:gd name="connsiteX65" fmla="*/ 542327 w 556212"/>
              <a:gd name="connsiteY65" fmla="*/ 25898 h 605522"/>
              <a:gd name="connsiteX66" fmla="*/ 499939 w 556212"/>
              <a:gd name="connsiteY66" fmla="*/ 0 h 605522"/>
              <a:gd name="connsiteX67" fmla="*/ 472204 w 556212"/>
              <a:gd name="connsiteY67" fmla="*/ 47014 h 605522"/>
              <a:gd name="connsiteX68" fmla="*/ 514767 w 556212"/>
              <a:gd name="connsiteY68" fmla="*/ 3975 h 605522"/>
              <a:gd name="connsiteX69" fmla="*/ 492524 w 556212"/>
              <a:gd name="connsiteY69" fmla="*/ 37968 h 605522"/>
              <a:gd name="connsiteX70" fmla="*/ 542365 w 556212"/>
              <a:gd name="connsiteY70" fmla="*/ 5209 h 605522"/>
              <a:gd name="connsiteX71" fmla="*/ 486071 w 556212"/>
              <a:gd name="connsiteY71" fmla="*/ 52908 h 605522"/>
              <a:gd name="connsiteX72" fmla="*/ 435132 w 556212"/>
              <a:gd name="connsiteY72" fmla="*/ 85668 h 605522"/>
              <a:gd name="connsiteX73" fmla="*/ 251559 w 556212"/>
              <a:gd name="connsiteY73" fmla="*/ 204643 h 605522"/>
              <a:gd name="connsiteX74" fmla="*/ 36406 w 556212"/>
              <a:gd name="connsiteY74" fmla="*/ 495228 h 605522"/>
              <a:gd name="connsiteX75" fmla="*/ 27481 w 556212"/>
              <a:gd name="connsiteY75" fmla="*/ 495228 h 605522"/>
              <a:gd name="connsiteX76" fmla="*/ 35720 w 556212"/>
              <a:gd name="connsiteY76" fmla="*/ 393660 h 605522"/>
              <a:gd name="connsiteX77" fmla="*/ 45056 w 556212"/>
              <a:gd name="connsiteY77" fmla="*/ 442045 h 605522"/>
              <a:gd name="connsiteX78" fmla="*/ 53157 w 556212"/>
              <a:gd name="connsiteY78" fmla="*/ 378583 h 605522"/>
              <a:gd name="connsiteX79" fmla="*/ 53157 w 556212"/>
              <a:gd name="connsiteY79" fmla="*/ 421759 h 605522"/>
              <a:gd name="connsiteX80" fmla="*/ 73478 w 556212"/>
              <a:gd name="connsiteY80" fmla="*/ 325537 h 605522"/>
              <a:gd name="connsiteX81" fmla="*/ 144326 w 556212"/>
              <a:gd name="connsiteY81" fmla="*/ 234798 h 605522"/>
              <a:gd name="connsiteX82" fmla="*/ 151740 w 556212"/>
              <a:gd name="connsiteY82" fmla="*/ 286336 h 605522"/>
              <a:gd name="connsiteX83" fmla="*/ 166569 w 556212"/>
              <a:gd name="connsiteY83" fmla="*/ 191622 h 605522"/>
              <a:gd name="connsiteX84" fmla="*/ 271880 w 556212"/>
              <a:gd name="connsiteY84" fmla="*/ 96085 h 605522"/>
              <a:gd name="connsiteX85" fmla="*/ 261719 w 556212"/>
              <a:gd name="connsiteY85" fmla="*/ 149679 h 605522"/>
              <a:gd name="connsiteX86" fmla="*/ 289729 w 556212"/>
              <a:gd name="connsiteY86" fmla="*/ 85668 h 605522"/>
              <a:gd name="connsiteX87" fmla="*/ 344787 w 556212"/>
              <a:gd name="connsiteY87" fmla="*/ 55513 h 605522"/>
              <a:gd name="connsiteX88" fmla="*/ 329821 w 556212"/>
              <a:gd name="connsiteY88" fmla="*/ 113081 h 605522"/>
              <a:gd name="connsiteX89" fmla="*/ 373758 w 556212"/>
              <a:gd name="connsiteY89" fmla="*/ 38516 h 605522"/>
              <a:gd name="connsiteX90" fmla="*/ 499939 w 556212"/>
              <a:gd name="connsiteY90" fmla="*/ 0 h 60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6212" h="605522">
                <a:moveTo>
                  <a:pt x="15523" y="565364"/>
                </a:moveTo>
                <a:cubicBezTo>
                  <a:pt x="12776" y="566461"/>
                  <a:pt x="11539" y="569613"/>
                  <a:pt x="12638" y="572217"/>
                </a:cubicBezTo>
                <a:cubicBezTo>
                  <a:pt x="13737" y="574958"/>
                  <a:pt x="17034" y="576192"/>
                  <a:pt x="19782" y="575095"/>
                </a:cubicBezTo>
                <a:cubicBezTo>
                  <a:pt x="22530" y="573999"/>
                  <a:pt x="23766" y="570846"/>
                  <a:pt x="22667" y="568242"/>
                </a:cubicBezTo>
                <a:cubicBezTo>
                  <a:pt x="21431" y="565501"/>
                  <a:pt x="18271" y="564268"/>
                  <a:pt x="15523" y="565364"/>
                </a:cubicBezTo>
                <a:close/>
                <a:moveTo>
                  <a:pt x="16347" y="539049"/>
                </a:moveTo>
                <a:lnTo>
                  <a:pt x="38740" y="547821"/>
                </a:lnTo>
                <a:lnTo>
                  <a:pt x="30635" y="580166"/>
                </a:lnTo>
                <a:cubicBezTo>
                  <a:pt x="11814" y="585512"/>
                  <a:pt x="137" y="605522"/>
                  <a:pt x="0" y="605522"/>
                </a:cubicBezTo>
                <a:cubicBezTo>
                  <a:pt x="9479" y="587156"/>
                  <a:pt x="961" y="564268"/>
                  <a:pt x="961" y="564268"/>
                </a:cubicBezTo>
                <a:close/>
                <a:moveTo>
                  <a:pt x="22661" y="519856"/>
                </a:moveTo>
                <a:lnTo>
                  <a:pt x="47914" y="530030"/>
                </a:lnTo>
                <a:lnTo>
                  <a:pt x="43248" y="541167"/>
                </a:lnTo>
                <a:lnTo>
                  <a:pt x="17994" y="530993"/>
                </a:lnTo>
                <a:close/>
                <a:moveTo>
                  <a:pt x="546427" y="448764"/>
                </a:moveTo>
                <a:cubicBezTo>
                  <a:pt x="556312" y="447667"/>
                  <a:pt x="560430" y="457263"/>
                  <a:pt x="550546" y="458359"/>
                </a:cubicBezTo>
                <a:cubicBezTo>
                  <a:pt x="443736" y="469737"/>
                  <a:pt x="365344" y="503186"/>
                  <a:pt x="279951" y="543077"/>
                </a:cubicBezTo>
                <a:cubicBezTo>
                  <a:pt x="203345" y="578992"/>
                  <a:pt x="123993" y="599418"/>
                  <a:pt x="28440" y="602708"/>
                </a:cubicBezTo>
                <a:cubicBezTo>
                  <a:pt x="18418" y="602982"/>
                  <a:pt x="18556" y="593112"/>
                  <a:pt x="28440" y="592701"/>
                </a:cubicBezTo>
                <a:cubicBezTo>
                  <a:pt x="135250" y="589137"/>
                  <a:pt x="215426" y="561857"/>
                  <a:pt x="298897" y="521692"/>
                </a:cubicBezTo>
                <a:cubicBezTo>
                  <a:pt x="374954" y="485228"/>
                  <a:pt x="451836" y="458771"/>
                  <a:pt x="546427" y="448764"/>
                </a:cubicBezTo>
                <a:close/>
                <a:moveTo>
                  <a:pt x="522536" y="36059"/>
                </a:moveTo>
                <a:cubicBezTo>
                  <a:pt x="453339" y="93898"/>
                  <a:pt x="383043" y="135701"/>
                  <a:pt x="383043" y="135701"/>
                </a:cubicBezTo>
                <a:cubicBezTo>
                  <a:pt x="194124" y="254667"/>
                  <a:pt x="90877" y="433529"/>
                  <a:pt x="52709" y="502058"/>
                </a:cubicBezTo>
                <a:lnTo>
                  <a:pt x="45707" y="520561"/>
                </a:lnTo>
                <a:lnTo>
                  <a:pt x="32389" y="515490"/>
                </a:lnTo>
                <a:lnTo>
                  <a:pt x="44883" y="493423"/>
                </a:lnTo>
                <a:lnTo>
                  <a:pt x="44883" y="493560"/>
                </a:lnTo>
                <a:cubicBezTo>
                  <a:pt x="116277" y="366918"/>
                  <a:pt x="200440" y="258505"/>
                  <a:pt x="264694" y="205875"/>
                </a:cubicBezTo>
                <a:cubicBezTo>
                  <a:pt x="348582" y="137208"/>
                  <a:pt x="407070" y="109111"/>
                  <a:pt x="454437" y="79232"/>
                </a:cubicBezTo>
                <a:cubicBezTo>
                  <a:pt x="472423" y="67857"/>
                  <a:pt x="505786" y="50176"/>
                  <a:pt x="522536" y="36059"/>
                </a:cubicBezTo>
                <a:close/>
                <a:moveTo>
                  <a:pt x="542327" y="25898"/>
                </a:moveTo>
                <a:cubicBezTo>
                  <a:pt x="542327" y="25898"/>
                  <a:pt x="553585" y="34396"/>
                  <a:pt x="551114" y="48102"/>
                </a:cubicBezTo>
                <a:lnTo>
                  <a:pt x="508689" y="75652"/>
                </a:lnTo>
                <a:cubicBezTo>
                  <a:pt x="508689" y="75652"/>
                  <a:pt x="535874" y="68798"/>
                  <a:pt x="551526" y="59889"/>
                </a:cubicBezTo>
                <a:lnTo>
                  <a:pt x="551526" y="80175"/>
                </a:lnTo>
                <a:cubicBezTo>
                  <a:pt x="551526" y="80175"/>
                  <a:pt x="517064" y="100460"/>
                  <a:pt x="476973" y="106628"/>
                </a:cubicBezTo>
                <a:cubicBezTo>
                  <a:pt x="476973" y="106628"/>
                  <a:pt x="514043" y="104709"/>
                  <a:pt x="546720" y="92921"/>
                </a:cubicBezTo>
                <a:cubicBezTo>
                  <a:pt x="546720" y="92921"/>
                  <a:pt x="543013" y="109232"/>
                  <a:pt x="534089" y="113069"/>
                </a:cubicBezTo>
                <a:cubicBezTo>
                  <a:pt x="525027" y="117044"/>
                  <a:pt x="507041" y="133629"/>
                  <a:pt x="442236" y="138015"/>
                </a:cubicBezTo>
                <a:cubicBezTo>
                  <a:pt x="442236" y="138015"/>
                  <a:pt x="479582" y="145416"/>
                  <a:pt x="526812" y="129243"/>
                </a:cubicBezTo>
                <a:cubicBezTo>
                  <a:pt x="526812" y="129243"/>
                  <a:pt x="519261" y="166661"/>
                  <a:pt x="485897" y="192017"/>
                </a:cubicBezTo>
                <a:cubicBezTo>
                  <a:pt x="485897" y="192017"/>
                  <a:pt x="466126" y="202845"/>
                  <a:pt x="430566" y="210795"/>
                </a:cubicBezTo>
                <a:cubicBezTo>
                  <a:pt x="430566" y="210795"/>
                  <a:pt x="460772" y="208190"/>
                  <a:pt x="480131" y="202845"/>
                </a:cubicBezTo>
                <a:cubicBezTo>
                  <a:pt x="480131" y="202845"/>
                  <a:pt x="448552" y="221348"/>
                  <a:pt x="420681" y="226009"/>
                </a:cubicBezTo>
                <a:lnTo>
                  <a:pt x="463380" y="220389"/>
                </a:lnTo>
                <a:cubicBezTo>
                  <a:pt x="463380" y="220389"/>
                  <a:pt x="445394" y="247390"/>
                  <a:pt x="381963" y="269183"/>
                </a:cubicBezTo>
                <a:cubicBezTo>
                  <a:pt x="318531" y="290976"/>
                  <a:pt x="286678" y="288372"/>
                  <a:pt x="276792" y="288783"/>
                </a:cubicBezTo>
                <a:cubicBezTo>
                  <a:pt x="266907" y="289194"/>
                  <a:pt x="257845" y="283026"/>
                  <a:pt x="217342" y="296596"/>
                </a:cubicBezTo>
                <a:cubicBezTo>
                  <a:pt x="217342" y="296596"/>
                  <a:pt x="260179" y="289194"/>
                  <a:pt x="285305" y="296596"/>
                </a:cubicBezTo>
                <a:cubicBezTo>
                  <a:pt x="310430" y="303997"/>
                  <a:pt x="371116" y="296596"/>
                  <a:pt x="379079" y="293580"/>
                </a:cubicBezTo>
                <a:cubicBezTo>
                  <a:pt x="379079" y="293580"/>
                  <a:pt x="359995" y="341004"/>
                  <a:pt x="314137" y="356355"/>
                </a:cubicBezTo>
                <a:cubicBezTo>
                  <a:pt x="314137" y="356355"/>
                  <a:pt x="316334" y="354984"/>
                  <a:pt x="275831" y="370198"/>
                </a:cubicBezTo>
                <a:cubicBezTo>
                  <a:pt x="235328" y="385549"/>
                  <a:pt x="210614" y="381985"/>
                  <a:pt x="184116" y="388153"/>
                </a:cubicBezTo>
                <a:cubicBezTo>
                  <a:pt x="184116" y="388153"/>
                  <a:pt x="224070" y="386782"/>
                  <a:pt x="240271" y="388153"/>
                </a:cubicBezTo>
                <a:cubicBezTo>
                  <a:pt x="256472" y="389386"/>
                  <a:pt x="291620" y="374995"/>
                  <a:pt x="291620" y="374995"/>
                </a:cubicBezTo>
                <a:cubicBezTo>
                  <a:pt x="291620" y="374995"/>
                  <a:pt x="199905" y="437358"/>
                  <a:pt x="144025" y="445719"/>
                </a:cubicBezTo>
                <a:cubicBezTo>
                  <a:pt x="88282" y="453943"/>
                  <a:pt x="99540" y="459151"/>
                  <a:pt x="99540" y="459151"/>
                </a:cubicBezTo>
                <a:cubicBezTo>
                  <a:pt x="99540" y="459151"/>
                  <a:pt x="129197" y="450927"/>
                  <a:pt x="151302" y="453532"/>
                </a:cubicBezTo>
                <a:cubicBezTo>
                  <a:pt x="173269" y="456136"/>
                  <a:pt x="220088" y="429957"/>
                  <a:pt x="220088" y="429957"/>
                </a:cubicBezTo>
                <a:cubicBezTo>
                  <a:pt x="220088" y="429957"/>
                  <a:pt x="189471" y="460933"/>
                  <a:pt x="138258" y="475736"/>
                </a:cubicBezTo>
                <a:cubicBezTo>
                  <a:pt x="97618" y="487386"/>
                  <a:pt x="87870" y="491361"/>
                  <a:pt x="81417" y="496569"/>
                </a:cubicBezTo>
                <a:lnTo>
                  <a:pt x="63156" y="496569"/>
                </a:lnTo>
                <a:cubicBezTo>
                  <a:pt x="97618" y="434754"/>
                  <a:pt x="201827" y="254792"/>
                  <a:pt x="388827" y="144457"/>
                </a:cubicBezTo>
                <a:cubicBezTo>
                  <a:pt x="388827" y="144457"/>
                  <a:pt x="436470" y="112521"/>
                  <a:pt x="486035" y="73596"/>
                </a:cubicBezTo>
                <a:cubicBezTo>
                  <a:pt x="517750" y="49747"/>
                  <a:pt x="542327" y="25898"/>
                  <a:pt x="542327" y="25898"/>
                </a:cubicBezTo>
                <a:close/>
                <a:moveTo>
                  <a:pt x="499939" y="0"/>
                </a:moveTo>
                <a:lnTo>
                  <a:pt x="472204" y="47014"/>
                </a:lnTo>
                <a:lnTo>
                  <a:pt x="514767" y="3975"/>
                </a:lnTo>
                <a:lnTo>
                  <a:pt x="492524" y="37968"/>
                </a:lnTo>
                <a:lnTo>
                  <a:pt x="542365" y="5209"/>
                </a:lnTo>
                <a:cubicBezTo>
                  <a:pt x="525202" y="21246"/>
                  <a:pt x="505568" y="37557"/>
                  <a:pt x="486071" y="52908"/>
                </a:cubicBezTo>
                <a:cubicBezTo>
                  <a:pt x="470144" y="64833"/>
                  <a:pt x="452432" y="76758"/>
                  <a:pt x="435132" y="85668"/>
                </a:cubicBezTo>
                <a:cubicBezTo>
                  <a:pt x="385978" y="110751"/>
                  <a:pt x="327487" y="145292"/>
                  <a:pt x="251559" y="204643"/>
                </a:cubicBezTo>
                <a:cubicBezTo>
                  <a:pt x="178377" y="261938"/>
                  <a:pt x="60846" y="444787"/>
                  <a:pt x="36406" y="495228"/>
                </a:cubicBezTo>
                <a:lnTo>
                  <a:pt x="27481" y="495228"/>
                </a:lnTo>
                <a:cubicBezTo>
                  <a:pt x="21852" y="484400"/>
                  <a:pt x="21028" y="445198"/>
                  <a:pt x="35720" y="393660"/>
                </a:cubicBezTo>
                <a:cubicBezTo>
                  <a:pt x="35720" y="393660"/>
                  <a:pt x="37642" y="439304"/>
                  <a:pt x="45056" y="442045"/>
                </a:cubicBezTo>
                <a:cubicBezTo>
                  <a:pt x="45056" y="442045"/>
                  <a:pt x="37642" y="411205"/>
                  <a:pt x="53157" y="378583"/>
                </a:cubicBezTo>
                <a:cubicBezTo>
                  <a:pt x="53157" y="378583"/>
                  <a:pt x="47116" y="415180"/>
                  <a:pt x="53157" y="421759"/>
                </a:cubicBezTo>
                <a:cubicBezTo>
                  <a:pt x="53157" y="421759"/>
                  <a:pt x="62631" y="351717"/>
                  <a:pt x="73478" y="325537"/>
                </a:cubicBezTo>
                <a:cubicBezTo>
                  <a:pt x="73478" y="325537"/>
                  <a:pt x="80206" y="296205"/>
                  <a:pt x="144326" y="234798"/>
                </a:cubicBezTo>
                <a:cubicBezTo>
                  <a:pt x="144326" y="234798"/>
                  <a:pt x="142266" y="275233"/>
                  <a:pt x="151740" y="286336"/>
                </a:cubicBezTo>
                <a:cubicBezTo>
                  <a:pt x="161214" y="297438"/>
                  <a:pt x="136225" y="251109"/>
                  <a:pt x="166569" y="191622"/>
                </a:cubicBezTo>
                <a:cubicBezTo>
                  <a:pt x="166569" y="191622"/>
                  <a:pt x="210368" y="131449"/>
                  <a:pt x="271880" y="96085"/>
                </a:cubicBezTo>
                <a:cubicBezTo>
                  <a:pt x="271880" y="96085"/>
                  <a:pt x="257737" y="131449"/>
                  <a:pt x="261719" y="149679"/>
                </a:cubicBezTo>
                <a:cubicBezTo>
                  <a:pt x="261719" y="149679"/>
                  <a:pt x="268310" y="103350"/>
                  <a:pt x="289729" y="85668"/>
                </a:cubicBezTo>
                <a:cubicBezTo>
                  <a:pt x="289729" y="85668"/>
                  <a:pt x="333254" y="60858"/>
                  <a:pt x="344787" y="55513"/>
                </a:cubicBezTo>
                <a:cubicBezTo>
                  <a:pt x="344787" y="55513"/>
                  <a:pt x="329135" y="90191"/>
                  <a:pt x="329821" y="113081"/>
                </a:cubicBezTo>
                <a:cubicBezTo>
                  <a:pt x="329821" y="113081"/>
                  <a:pt x="349455" y="67301"/>
                  <a:pt x="373758" y="38516"/>
                </a:cubicBezTo>
                <a:cubicBezTo>
                  <a:pt x="373758" y="38516"/>
                  <a:pt x="434446" y="5894"/>
                  <a:pt x="499939" y="0"/>
                </a:cubicBezTo>
                <a:close/>
              </a:path>
            </a:pathLst>
          </a:custGeom>
          <a:solidFill>
            <a:schemeClr val="accent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67523" y="76979"/>
            <a:ext cx="12192000" cy="6858000"/>
            <a:chOff x="0" y="0"/>
            <a:chExt cx="12192000" cy="6858000"/>
          </a:xfrm>
        </p:grpSpPr>
        <p:grpSp>
          <p:nvGrpSpPr>
            <p:cNvPr id="9" name="组合 8"/>
            <p:cNvGrpSpPr/>
            <p:nvPr/>
          </p:nvGrpSpPr>
          <p:grpSpPr>
            <a:xfrm>
              <a:off x="0" y="0"/>
              <a:ext cx="12192000" cy="6858000"/>
              <a:chOff x="0" y="0"/>
              <a:chExt cx="12192000" cy="6858000"/>
            </a:xfrm>
          </p:grpSpPr>
          <p:sp>
            <p:nvSpPr>
              <p:cNvPr id="5" name="矩形 4"/>
              <p:cNvSpPr/>
              <p:nvPr/>
            </p:nvSpPr>
            <p:spPr>
              <a:xfrm>
                <a:off x="0" y="3429000"/>
                <a:ext cx="12192000" cy="3429000"/>
              </a:xfrm>
              <a:prstGeom prst="rect">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0" y="0"/>
                <a:ext cx="12192000" cy="3429000"/>
              </a:xfrm>
              <a:prstGeom prst="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p:nvSpPr>
          <p:spPr>
            <a:xfrm>
              <a:off x="223777" y="208344"/>
              <a:ext cx="11744446" cy="6441312"/>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矩形 36"/>
            <p:cNvSpPr/>
            <p:nvPr/>
          </p:nvSpPr>
          <p:spPr>
            <a:xfrm>
              <a:off x="345440" y="347511"/>
              <a:ext cx="11501120" cy="6162978"/>
            </a:xfrm>
            <a:prstGeom prst="rect">
              <a:avLst/>
            </a:prstGeom>
            <a:noFill/>
            <a:ln w="1905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矩形 20"/>
          <p:cNvSpPr/>
          <p:nvPr/>
        </p:nvSpPr>
        <p:spPr>
          <a:xfrm>
            <a:off x="-1270000" y="986329"/>
            <a:ext cx="685800" cy="685800"/>
          </a:xfrm>
          <a:prstGeom prst="rect">
            <a:avLst/>
          </a:prstGeom>
          <a:solidFill>
            <a:srgbClr val="719299"/>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270000" y="1904241"/>
            <a:ext cx="685800" cy="685800"/>
          </a:xfrm>
          <a:prstGeom prst="rect">
            <a:avLst/>
          </a:prstGeom>
          <a:solidFill>
            <a:srgbClr val="525C5B"/>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1270000" y="2822153"/>
            <a:ext cx="685800" cy="685800"/>
          </a:xfrm>
          <a:prstGeom prst="rect">
            <a:avLst/>
          </a:prstGeom>
          <a:solidFill>
            <a:srgbClr val="898989"/>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270000" y="3740065"/>
            <a:ext cx="685800" cy="685800"/>
          </a:xfrm>
          <a:prstGeom prst="rect">
            <a:avLst/>
          </a:prstGeom>
          <a:solidFill>
            <a:srgbClr val="DBDAD6"/>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270000" y="4657977"/>
            <a:ext cx="685800" cy="685800"/>
          </a:xfrm>
          <a:prstGeom prst="rect">
            <a:avLst/>
          </a:prstGeom>
          <a:solidFill>
            <a:srgbClr val="0C1B3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1270000" y="5575890"/>
            <a:ext cx="685800" cy="685800"/>
          </a:xfrm>
          <a:prstGeom prst="rect">
            <a:avLst/>
          </a:prstGeom>
          <a:solidFill>
            <a:srgbClr val="7BAB35"/>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圆角 10"/>
          <p:cNvSpPr/>
          <p:nvPr/>
        </p:nvSpPr>
        <p:spPr>
          <a:xfrm>
            <a:off x="2749190" y="4562169"/>
            <a:ext cx="6828666" cy="288669"/>
          </a:xfrm>
          <a:prstGeom prst="roundRect">
            <a:avLst>
              <a:gd name="adj" fmla="val 50000"/>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p:cNvSpPr/>
          <p:nvPr/>
        </p:nvSpPr>
        <p:spPr>
          <a:xfrm>
            <a:off x="4835465" y="2645637"/>
            <a:ext cx="2656115" cy="1661993"/>
          </a:xfrm>
          <a:prstGeom prst="rect">
            <a:avLst/>
          </a:prstGeom>
        </p:spPr>
        <p:txBody>
          <a:bodyPr wrap="square" lIns="0" tIns="0" rIns="0" bIns="0">
            <a:spAutoFit/>
          </a:bodyPr>
          <a:lstStyle/>
          <a:p>
            <a:pPr algn="ctr" fontAlgn="base"/>
            <a:r>
              <a:rPr lang="zh-CN" altLang="en-US" sz="5400" dirty="0">
                <a:solidFill>
                  <a:schemeClr val="accent1"/>
                </a:solidFill>
                <a:latin typeface="+mj-ea"/>
                <a:ea typeface="+mj-ea"/>
              </a:rPr>
              <a:t> 爱刷题</a:t>
            </a:r>
            <a:r>
              <a:rPr lang="en-US" altLang="zh-CN" sz="5400" dirty="0">
                <a:solidFill>
                  <a:schemeClr val="accent1"/>
                </a:solidFill>
                <a:latin typeface="+mj-ea"/>
                <a:ea typeface="+mj-ea"/>
              </a:rPr>
              <a:t>PPT</a:t>
            </a:r>
            <a:endParaRPr lang="zh-CN" altLang="en-US" sz="5400" b="0" i="0" dirty="0">
              <a:solidFill>
                <a:schemeClr val="accent1"/>
              </a:solidFill>
              <a:effectLst/>
              <a:latin typeface="+mj-ea"/>
              <a:ea typeface="+mj-ea"/>
            </a:endParaRPr>
          </a:p>
        </p:txBody>
      </p:sp>
      <p:sp>
        <p:nvSpPr>
          <p:cNvPr id="2" name="textcount"/>
          <p:cNvSpPr txBox="1"/>
          <p:nvPr/>
        </p:nvSpPr>
        <p:spPr>
          <a:xfrm>
            <a:off x="2749190" y="4543881"/>
            <a:ext cx="6828666" cy="287579"/>
          </a:xfrm>
          <a:prstGeom prst="rect">
            <a:avLst/>
          </a:prstGeom>
        </p:spPr>
        <p:txBody>
          <a:bodyPr wrap="square" lIns="0" tIns="0" rIns="0" bIns="0">
            <a:spAutoFit/>
          </a:bodyPr>
          <a:lstStyle>
            <a:defPPr>
              <a:defRPr lang="zh-CN"/>
            </a:defPPr>
            <a:lvl1pPr algn="dist" fontAlgn="base">
              <a:defRPr sz="1600" b="0" i="0">
                <a:solidFill>
                  <a:schemeClr val="accent5">
                    <a:lumMod val="50000"/>
                  </a:schemeClr>
                </a:solidFill>
                <a:effectLst/>
                <a:latin typeface="+mn-ea"/>
              </a:defRPr>
            </a:lvl1pPr>
          </a:lstStyle>
          <a:p>
            <a:pPr algn="ctr">
              <a:lnSpc>
                <a:spcPct val="130000"/>
              </a:lnSpc>
            </a:pPr>
            <a:r>
              <a:rPr lang="zh-CN" altLang="en-US" spc="300" dirty="0">
                <a:solidFill>
                  <a:schemeClr val="bg1"/>
                </a:solidFill>
              </a:rPr>
              <a:t> 组号：</a:t>
            </a:r>
            <a:r>
              <a:rPr lang="en-US" altLang="zh-CN" spc="300" dirty="0">
                <a:solidFill>
                  <a:schemeClr val="bg1"/>
                </a:solidFill>
              </a:rPr>
              <a:t>g003 </a:t>
            </a:r>
            <a:r>
              <a:rPr lang="zh-CN" altLang="en-US" spc="300" dirty="0">
                <a:solidFill>
                  <a:schemeClr val="bg1"/>
                </a:solidFill>
              </a:rPr>
              <a:t>组员：张浩，金方永，陈紫慧</a:t>
            </a:r>
            <a:endParaRPr lang="en-US" altLang="zh-CN" spc="300" dirty="0">
              <a:solidFill>
                <a:schemeClr val="bg1"/>
              </a:solidFill>
            </a:endParaRPr>
          </a:p>
        </p:txBody>
      </p:sp>
      <p:pic>
        <p:nvPicPr>
          <p:cNvPr id="1028" name="Picture 4">
            <a:extLst>
              <a:ext uri="{FF2B5EF4-FFF2-40B4-BE49-F238E27FC236}">
                <a16:creationId xmlns:a16="http://schemas.microsoft.com/office/drawing/2014/main" id="{668D7412-BCC8-47B8-B74B-FEA1F5DE60E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83598" y="2749371"/>
            <a:ext cx="759333" cy="72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5933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4">
            <a:extLst>
              <a:ext uri="{FF2B5EF4-FFF2-40B4-BE49-F238E27FC236}">
                <a16:creationId xmlns:a16="http://schemas.microsoft.com/office/drawing/2014/main" id="{DE3B5CC2-AC5C-4E66-A2A9-A043DA89655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19722" y="5734618"/>
            <a:ext cx="759333" cy="72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a:extLst>
              <a:ext uri="{FF2B5EF4-FFF2-40B4-BE49-F238E27FC236}">
                <a16:creationId xmlns:a16="http://schemas.microsoft.com/office/drawing/2014/main" id="{B8C8D097-F940-4C08-82BD-BCEED85D4C2F}"/>
              </a:ext>
            </a:extLst>
          </p:cNvPr>
          <p:cNvSpPr txBox="1"/>
          <p:nvPr/>
        </p:nvSpPr>
        <p:spPr>
          <a:xfrm>
            <a:off x="1574800" y="1231900"/>
            <a:ext cx="8534400" cy="4154984"/>
          </a:xfrm>
          <a:prstGeom prst="rect">
            <a:avLst/>
          </a:prstGeom>
          <a:noFill/>
        </p:spPr>
        <p:txBody>
          <a:bodyPr wrap="square">
            <a:spAutoFit/>
          </a:bodyPr>
          <a:lstStyle/>
          <a:p>
            <a:r>
              <a:rPr lang="zh-CN" altLang="en-US" sz="2400" dirty="0"/>
              <a:t>用于维护工作的劳动可以分成生产性活动</a:t>
            </a:r>
            <a:r>
              <a:rPr lang="en-US" altLang="zh-CN" sz="2400" dirty="0"/>
              <a:t>(</a:t>
            </a:r>
            <a:r>
              <a:rPr lang="zh-CN" altLang="en-US" sz="2400" dirty="0"/>
              <a:t>例如，分析评价，修改设计和编写程序代码等</a:t>
            </a:r>
            <a:r>
              <a:rPr lang="en-US" altLang="zh-CN" sz="2400" dirty="0"/>
              <a:t>)</a:t>
            </a:r>
            <a:r>
              <a:rPr lang="zh-CN" altLang="en-US" sz="2400" dirty="0"/>
              <a:t>和非生产性活动</a:t>
            </a:r>
            <a:r>
              <a:rPr lang="en-US" altLang="zh-CN" sz="2400" dirty="0"/>
              <a:t>(</a:t>
            </a:r>
            <a:r>
              <a:rPr lang="zh-CN" altLang="en-US" sz="2400" dirty="0"/>
              <a:t>例如，理解程序代码的功能，解释数据结构、接口特点和性能限度等</a:t>
            </a:r>
            <a:r>
              <a:rPr lang="en-US" altLang="zh-CN" sz="2400" dirty="0"/>
              <a:t>)</a:t>
            </a:r>
            <a:r>
              <a:rPr lang="zh-CN" altLang="en-US" sz="2400" dirty="0"/>
              <a:t>。</a:t>
            </a:r>
          </a:p>
          <a:p>
            <a:r>
              <a:rPr lang="zh-CN" altLang="en-US" sz="2400" dirty="0"/>
              <a:t>下述表达式给出维护工作量的一个模型：</a:t>
            </a:r>
          </a:p>
          <a:p>
            <a:r>
              <a:rPr lang="zh-CN" altLang="en-US" sz="2400" dirty="0"/>
              <a:t>             </a:t>
            </a:r>
            <a:r>
              <a:rPr lang="en-US" altLang="zh-CN" sz="2400" dirty="0"/>
              <a:t>M=</a:t>
            </a:r>
            <a:r>
              <a:rPr lang="en-US" altLang="zh-CN" sz="2400" dirty="0" err="1"/>
              <a:t>P+K×exp</a:t>
            </a:r>
            <a:r>
              <a:rPr lang="en-US" altLang="zh-CN" sz="2400" dirty="0"/>
              <a:t>(c-d)</a:t>
            </a:r>
          </a:p>
          <a:p>
            <a:r>
              <a:rPr lang="zh-CN" altLang="en-US" sz="2400" dirty="0"/>
              <a:t>其中： </a:t>
            </a:r>
            <a:r>
              <a:rPr lang="en-US" altLang="zh-CN" sz="2400" dirty="0"/>
              <a:t>M</a:t>
            </a:r>
            <a:r>
              <a:rPr lang="zh-CN" altLang="en-US" sz="2400" dirty="0"/>
              <a:t>是维护用的总工作量，</a:t>
            </a:r>
            <a:r>
              <a:rPr lang="en-US" altLang="zh-CN" sz="2400" dirty="0"/>
              <a:t>P</a:t>
            </a:r>
            <a:r>
              <a:rPr lang="zh-CN" altLang="en-US" sz="2400" dirty="0"/>
              <a:t>是生产性工作量，</a:t>
            </a:r>
            <a:r>
              <a:rPr lang="en-US" altLang="zh-CN" sz="2400" dirty="0"/>
              <a:t>K</a:t>
            </a:r>
            <a:r>
              <a:rPr lang="zh-CN" altLang="en-US" sz="2400" dirty="0"/>
              <a:t>是经验常数，</a:t>
            </a:r>
            <a:r>
              <a:rPr lang="en-US" altLang="zh-CN" sz="2400" dirty="0"/>
              <a:t>c</a:t>
            </a:r>
            <a:r>
              <a:rPr lang="zh-CN" altLang="en-US" sz="2400" dirty="0"/>
              <a:t>是复杂程度</a:t>
            </a:r>
            <a:r>
              <a:rPr lang="en-US" altLang="zh-CN" sz="2400" dirty="0"/>
              <a:t>(</a:t>
            </a:r>
            <a:r>
              <a:rPr lang="zh-CN" altLang="en-US" sz="2400" dirty="0"/>
              <a:t>非结构化设计和缺少文档都会增加软件的复杂程度</a:t>
            </a:r>
            <a:r>
              <a:rPr lang="en-US" altLang="zh-CN" sz="2400" dirty="0"/>
              <a:t>)</a:t>
            </a:r>
            <a:r>
              <a:rPr lang="zh-CN" altLang="en-US" sz="2400" dirty="0"/>
              <a:t>，</a:t>
            </a:r>
            <a:r>
              <a:rPr lang="en-US" altLang="zh-CN" sz="2400" dirty="0"/>
              <a:t>d</a:t>
            </a:r>
            <a:r>
              <a:rPr lang="zh-CN" altLang="en-US" sz="2400" dirty="0"/>
              <a:t>是维护人员对软件的熟悉程度。</a:t>
            </a:r>
          </a:p>
          <a:p>
            <a:r>
              <a:rPr lang="zh-CN" altLang="en-US" sz="2400" dirty="0"/>
              <a:t>上面的模型表明，如果软件的开发途径不好</a:t>
            </a:r>
            <a:r>
              <a:rPr lang="en-US" altLang="zh-CN" sz="2400" dirty="0"/>
              <a:t>(</a:t>
            </a:r>
            <a:r>
              <a:rPr lang="zh-CN" altLang="en-US" sz="2400" dirty="0"/>
              <a:t>即，没有使用软件工程方法学</a:t>
            </a:r>
            <a:r>
              <a:rPr lang="en-US" altLang="zh-CN" sz="2400" dirty="0"/>
              <a:t>)</a:t>
            </a:r>
            <a:r>
              <a:rPr lang="zh-CN" altLang="en-US" sz="2400" dirty="0"/>
              <a:t>，而且原来的开发人员不能参加维护工作，那么维护工作量和费用将指数地增加。</a:t>
            </a:r>
          </a:p>
        </p:txBody>
      </p:sp>
    </p:spTree>
    <p:extLst>
      <p:ext uri="{BB962C8B-B14F-4D97-AF65-F5344CB8AC3E}">
        <p14:creationId xmlns:p14="http://schemas.microsoft.com/office/powerpoint/2010/main" val="30555385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4">
            <a:extLst>
              <a:ext uri="{FF2B5EF4-FFF2-40B4-BE49-F238E27FC236}">
                <a16:creationId xmlns:a16="http://schemas.microsoft.com/office/drawing/2014/main" id="{DE3B5CC2-AC5C-4E66-A2A9-A043DA89655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19722" y="5734618"/>
            <a:ext cx="759333" cy="72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A254D86D-3356-4C33-96AF-8204876F8510}"/>
              </a:ext>
            </a:extLst>
          </p:cNvPr>
          <p:cNvSpPr txBox="1"/>
          <p:nvPr/>
        </p:nvSpPr>
        <p:spPr>
          <a:xfrm>
            <a:off x="1320800" y="838200"/>
            <a:ext cx="3810000" cy="369332"/>
          </a:xfrm>
          <a:prstGeom prst="rect">
            <a:avLst/>
          </a:prstGeom>
          <a:noFill/>
        </p:spPr>
        <p:txBody>
          <a:bodyPr wrap="square" rtlCol="0">
            <a:spAutoFit/>
          </a:bodyPr>
          <a:lstStyle/>
          <a:p>
            <a:r>
              <a:rPr lang="zh-CN" altLang="en-US" dirty="0"/>
              <a:t>维护的问题很多</a:t>
            </a:r>
          </a:p>
        </p:txBody>
      </p:sp>
      <p:sp>
        <p:nvSpPr>
          <p:cNvPr id="8" name="文本框 7">
            <a:extLst>
              <a:ext uri="{FF2B5EF4-FFF2-40B4-BE49-F238E27FC236}">
                <a16:creationId xmlns:a16="http://schemas.microsoft.com/office/drawing/2014/main" id="{3FDC86DF-08BF-4E5A-9759-41804395B6FE}"/>
              </a:ext>
            </a:extLst>
          </p:cNvPr>
          <p:cNvSpPr txBox="1"/>
          <p:nvPr/>
        </p:nvSpPr>
        <p:spPr>
          <a:xfrm>
            <a:off x="1435100" y="1625768"/>
            <a:ext cx="6096000" cy="923330"/>
          </a:xfrm>
          <a:prstGeom prst="rect">
            <a:avLst/>
          </a:prstGeom>
          <a:noFill/>
        </p:spPr>
        <p:txBody>
          <a:bodyPr wrap="square">
            <a:spAutoFit/>
          </a:bodyPr>
          <a:lstStyle/>
          <a:p>
            <a:r>
              <a:rPr lang="zh-CN" altLang="en-US" dirty="0"/>
              <a:t>与软件维护有关的绝大多数问题，都可归因于软件定义和软件开发的方法有缺点。在软件生命周期的头两个时期没有严格而又科学的管理和规划</a:t>
            </a:r>
          </a:p>
        </p:txBody>
      </p:sp>
      <p:sp>
        <p:nvSpPr>
          <p:cNvPr id="10" name="文本框 9">
            <a:extLst>
              <a:ext uri="{FF2B5EF4-FFF2-40B4-BE49-F238E27FC236}">
                <a16:creationId xmlns:a16="http://schemas.microsoft.com/office/drawing/2014/main" id="{DE9842B1-38C6-4FA5-AE08-911F50486FC1}"/>
              </a:ext>
            </a:extLst>
          </p:cNvPr>
          <p:cNvSpPr txBox="1"/>
          <p:nvPr/>
        </p:nvSpPr>
        <p:spPr>
          <a:xfrm>
            <a:off x="1168400" y="2967334"/>
            <a:ext cx="6096000" cy="923330"/>
          </a:xfrm>
          <a:prstGeom prst="rect">
            <a:avLst/>
          </a:prstGeom>
          <a:noFill/>
        </p:spPr>
        <p:txBody>
          <a:bodyPr wrap="square">
            <a:spAutoFit/>
          </a:bodyPr>
          <a:lstStyle/>
          <a:p>
            <a:pPr marL="287338" indent="-6350" algn="l" eaLnBrk="1" hangingPunct="1"/>
            <a:r>
              <a:rPr lang="zh-CN" altLang="en-US" sz="1800" dirty="0"/>
              <a:t>（</a:t>
            </a:r>
            <a:r>
              <a:rPr lang="en-US" altLang="zh-CN" sz="1800" dirty="0"/>
              <a:t>1</a:t>
            </a:r>
            <a:r>
              <a:rPr lang="zh-CN" altLang="en-US" sz="1800" dirty="0"/>
              <a:t>） 理解别人写的程序通常非常困难，而且困难程度随着软件配置成分的减少而迅速增加。如果仅有程序代码没有说明文档，则会出现严重的问题。</a:t>
            </a:r>
          </a:p>
        </p:txBody>
      </p:sp>
      <p:sp>
        <p:nvSpPr>
          <p:cNvPr id="12" name="文本框 11">
            <a:extLst>
              <a:ext uri="{FF2B5EF4-FFF2-40B4-BE49-F238E27FC236}">
                <a16:creationId xmlns:a16="http://schemas.microsoft.com/office/drawing/2014/main" id="{F9C07CFA-818A-4ABC-AEEB-C9C70177135A}"/>
              </a:ext>
            </a:extLst>
          </p:cNvPr>
          <p:cNvSpPr txBox="1"/>
          <p:nvPr/>
        </p:nvSpPr>
        <p:spPr>
          <a:xfrm>
            <a:off x="1435100" y="2598002"/>
            <a:ext cx="6096000" cy="369332"/>
          </a:xfrm>
          <a:prstGeom prst="rect">
            <a:avLst/>
          </a:prstGeom>
          <a:noFill/>
        </p:spPr>
        <p:txBody>
          <a:bodyPr wrap="square">
            <a:spAutoFit/>
          </a:bodyPr>
          <a:lstStyle/>
          <a:p>
            <a:r>
              <a:rPr lang="zh-CN" altLang="en-US" sz="1800" dirty="0"/>
              <a:t>下面列出和软件维护有关的部分问题</a:t>
            </a:r>
            <a:endParaRPr lang="zh-CN" altLang="en-US" dirty="0"/>
          </a:p>
        </p:txBody>
      </p:sp>
      <p:sp>
        <p:nvSpPr>
          <p:cNvPr id="14" name="文本框 13">
            <a:extLst>
              <a:ext uri="{FF2B5EF4-FFF2-40B4-BE49-F238E27FC236}">
                <a16:creationId xmlns:a16="http://schemas.microsoft.com/office/drawing/2014/main" id="{C8203CFC-FFE9-4AD2-82A0-07682D3831A2}"/>
              </a:ext>
            </a:extLst>
          </p:cNvPr>
          <p:cNvSpPr txBox="1"/>
          <p:nvPr/>
        </p:nvSpPr>
        <p:spPr>
          <a:xfrm>
            <a:off x="1168400" y="4126971"/>
            <a:ext cx="6096000" cy="1200329"/>
          </a:xfrm>
          <a:prstGeom prst="rect">
            <a:avLst/>
          </a:prstGeom>
          <a:noFill/>
        </p:spPr>
        <p:txBody>
          <a:bodyPr wrap="square">
            <a:spAutoFit/>
          </a:bodyPr>
          <a:lstStyle/>
          <a:p>
            <a:pPr marL="287338" indent="-6350" algn="l" eaLnBrk="1" hangingPunct="1"/>
            <a:r>
              <a:rPr lang="zh-CN" altLang="en-US" sz="1800" dirty="0"/>
              <a:t>（</a:t>
            </a:r>
            <a:r>
              <a:rPr lang="en-US" altLang="zh-CN" sz="1800" dirty="0"/>
              <a:t>2</a:t>
            </a:r>
            <a:r>
              <a:rPr lang="zh-CN" altLang="en-US" sz="1800" dirty="0"/>
              <a:t>） 需要维护的软件往往没有合格的文档，或者文档资料显著不足。认识到软件必须有文档仅仅是第一步，容易理解的并且和程序代码完全一致的文档才真正有价值。</a:t>
            </a:r>
          </a:p>
        </p:txBody>
      </p:sp>
    </p:spTree>
    <p:extLst>
      <p:ext uri="{BB962C8B-B14F-4D97-AF65-F5344CB8AC3E}">
        <p14:creationId xmlns:p14="http://schemas.microsoft.com/office/powerpoint/2010/main" val="1697799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4">
            <a:extLst>
              <a:ext uri="{FF2B5EF4-FFF2-40B4-BE49-F238E27FC236}">
                <a16:creationId xmlns:a16="http://schemas.microsoft.com/office/drawing/2014/main" id="{DE3B5CC2-AC5C-4E66-A2A9-A043DA89655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19722" y="5734618"/>
            <a:ext cx="759333" cy="72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8">
            <a:extLst>
              <a:ext uri="{FF2B5EF4-FFF2-40B4-BE49-F238E27FC236}">
                <a16:creationId xmlns:a16="http://schemas.microsoft.com/office/drawing/2014/main" id="{C954BD51-C4CF-4EE6-A626-AC7C2653452F}"/>
              </a:ext>
            </a:extLst>
          </p:cNvPr>
          <p:cNvSpPr txBox="1"/>
          <p:nvPr/>
        </p:nvSpPr>
        <p:spPr>
          <a:xfrm>
            <a:off x="1358900" y="1536700"/>
            <a:ext cx="7505700" cy="1477328"/>
          </a:xfrm>
          <a:prstGeom prst="rect">
            <a:avLst/>
          </a:prstGeom>
          <a:noFill/>
        </p:spPr>
        <p:txBody>
          <a:bodyPr wrap="square">
            <a:spAutoFit/>
          </a:bodyPr>
          <a:lstStyle/>
          <a:p>
            <a:r>
              <a:rPr lang="en-US" altLang="zh-CN" dirty="0"/>
              <a:t>3</a:t>
            </a:r>
            <a:r>
              <a:rPr lang="zh-CN" altLang="en-US" dirty="0"/>
              <a:t>） 当要求对软件进行维护时，不能指望由开发人员给我们仔细说明软件。</a:t>
            </a:r>
          </a:p>
          <a:p>
            <a:r>
              <a:rPr lang="zh-CN" altLang="en-US" dirty="0"/>
              <a:t>（</a:t>
            </a:r>
            <a:r>
              <a:rPr lang="en-US" altLang="zh-CN" dirty="0"/>
              <a:t>4</a:t>
            </a:r>
            <a:r>
              <a:rPr lang="zh-CN" altLang="en-US" dirty="0"/>
              <a:t>） 绝大多数软件在设计时没有考虑将来的修改。除非使用强调模块独立原理的设计方法学，否则修改软件既困难又容易发生差错。</a:t>
            </a:r>
          </a:p>
          <a:p>
            <a:r>
              <a:rPr lang="zh-CN" altLang="en-US" dirty="0"/>
              <a:t>（</a:t>
            </a:r>
            <a:r>
              <a:rPr lang="en-US" altLang="zh-CN" dirty="0"/>
              <a:t>5</a:t>
            </a:r>
            <a:r>
              <a:rPr lang="zh-CN" altLang="en-US" dirty="0"/>
              <a:t>）  软件维护不是一项吸引人的工作。形成这种观念很大程度上是因为维护工作经常遭受挫折。</a:t>
            </a:r>
          </a:p>
        </p:txBody>
      </p:sp>
    </p:spTree>
    <p:extLst>
      <p:ext uri="{BB962C8B-B14F-4D97-AF65-F5344CB8AC3E}">
        <p14:creationId xmlns:p14="http://schemas.microsoft.com/office/powerpoint/2010/main" val="6536243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0"/>
          </p:nvPr>
        </p:nvSpPr>
        <p:spPr>
          <a:xfrm>
            <a:off x="5749751" y="1718058"/>
            <a:ext cx="692498" cy="747897"/>
          </a:xfrm>
          <a:custGeom>
            <a:avLst/>
            <a:gdLst>
              <a:gd name="connsiteX0" fmla="*/ 0 w 65"/>
              <a:gd name="connsiteY0" fmla="*/ 0 h 276999"/>
              <a:gd name="connsiteX1" fmla="*/ 65 w 65"/>
              <a:gd name="connsiteY1" fmla="*/ 0 h 276999"/>
              <a:gd name="connsiteX2" fmla="*/ 65 w 65"/>
              <a:gd name="connsiteY2" fmla="*/ 276999 h 276999"/>
              <a:gd name="connsiteX3" fmla="*/ 0 w 65"/>
              <a:gd name="connsiteY3" fmla="*/ 276999 h 276999"/>
            </a:gdLst>
            <a:ahLst/>
            <a:cxnLst>
              <a:cxn ang="0">
                <a:pos x="connsiteX0" y="connsiteY0"/>
              </a:cxn>
              <a:cxn ang="0">
                <a:pos x="connsiteX1" y="connsiteY1"/>
              </a:cxn>
              <a:cxn ang="0">
                <a:pos x="connsiteX2" y="connsiteY2"/>
              </a:cxn>
              <a:cxn ang="0">
                <a:pos x="connsiteX3" y="connsiteY3"/>
              </a:cxn>
            </a:cxnLst>
            <a:rect l="l" t="t" r="r" b="b"/>
            <a:pathLst>
              <a:path w="65" h="276999">
                <a:moveTo>
                  <a:pt x="0" y="0"/>
                </a:moveTo>
                <a:lnTo>
                  <a:pt x="65" y="0"/>
                </a:lnTo>
                <a:lnTo>
                  <a:pt x="65" y="276999"/>
                </a:lnTo>
                <a:lnTo>
                  <a:pt x="0" y="276999"/>
                </a:lnTo>
                <a:close/>
              </a:path>
            </a:pathLst>
          </a:custGeom>
        </p:spPr>
        <p:txBody>
          <a:bodyPr/>
          <a:lstStyle/>
          <a:p>
            <a:r>
              <a:rPr lang="en-US" altLang="zh-CN"/>
              <a:t>02</a:t>
            </a:r>
            <a:endParaRPr lang="zh-CN" altLang="en-US"/>
          </a:p>
        </p:txBody>
      </p:sp>
      <p:sp>
        <p:nvSpPr>
          <p:cNvPr id="17" name="文本占位符 16"/>
          <p:cNvSpPr>
            <a:spLocks noGrp="1"/>
          </p:cNvSpPr>
          <p:nvPr>
            <p:ph type="body" sz="quarter" idx="11"/>
          </p:nvPr>
        </p:nvSpPr>
        <p:spPr>
          <a:custGeom>
            <a:avLst/>
            <a:gdLst>
              <a:gd name="connsiteX0" fmla="*/ 0 w 2059940"/>
              <a:gd name="connsiteY0" fmla="*/ 0 h 276999"/>
              <a:gd name="connsiteX1" fmla="*/ 2059940 w 2059940"/>
              <a:gd name="connsiteY1" fmla="*/ 0 h 276999"/>
              <a:gd name="connsiteX2" fmla="*/ 2059940 w 2059940"/>
              <a:gd name="connsiteY2" fmla="*/ 276999 h 276999"/>
              <a:gd name="connsiteX3" fmla="*/ 0 w 2059940"/>
              <a:gd name="connsiteY3" fmla="*/ 276999 h 276999"/>
            </a:gdLst>
            <a:ahLst/>
            <a:cxnLst>
              <a:cxn ang="0">
                <a:pos x="connsiteX0" y="connsiteY0"/>
              </a:cxn>
              <a:cxn ang="0">
                <a:pos x="connsiteX1" y="connsiteY1"/>
              </a:cxn>
              <a:cxn ang="0">
                <a:pos x="connsiteX2" y="connsiteY2"/>
              </a:cxn>
              <a:cxn ang="0">
                <a:pos x="connsiteX3" y="connsiteY3"/>
              </a:cxn>
            </a:cxnLst>
            <a:rect l="l" t="t" r="r" b="b"/>
            <a:pathLst>
              <a:path w="2059940" h="276999">
                <a:moveTo>
                  <a:pt x="0" y="0"/>
                </a:moveTo>
                <a:lnTo>
                  <a:pt x="2059940" y="0"/>
                </a:lnTo>
                <a:lnTo>
                  <a:pt x="2059940" y="276999"/>
                </a:lnTo>
                <a:lnTo>
                  <a:pt x="0" y="276999"/>
                </a:lnTo>
                <a:close/>
              </a:path>
            </a:pathLst>
          </a:custGeom>
        </p:spPr>
        <p:txBody>
          <a:bodyPr/>
          <a:lstStyle/>
          <a:p>
            <a:r>
              <a:rPr lang="en-US" altLang="zh-CN" dirty="0"/>
              <a:t>Part one</a:t>
            </a:r>
            <a:endParaRPr lang="zh-CN" altLang="en-US" dirty="0"/>
          </a:p>
        </p:txBody>
      </p:sp>
      <p:sp>
        <p:nvSpPr>
          <p:cNvPr id="19" name="文本占位符 18"/>
          <p:cNvSpPr>
            <a:spLocks noGrp="1"/>
          </p:cNvSpPr>
          <p:nvPr>
            <p:ph type="body" sz="quarter" idx="12"/>
          </p:nvPr>
        </p:nvSpPr>
        <p:spPr>
          <a:xfrm>
            <a:off x="3358896" y="2801392"/>
            <a:ext cx="5474208" cy="923330"/>
          </a:xfrm>
          <a:prstGeom prst="rect">
            <a:avLst/>
          </a:prstGeom>
        </p:spPr>
        <p:txBody>
          <a:bodyPr/>
          <a:lstStyle/>
          <a:p>
            <a:r>
              <a:rPr lang="zh-CN" altLang="en-US" sz="5400" spc="300" dirty="0">
                <a:solidFill>
                  <a:schemeClr val="accent1"/>
                </a:solidFill>
                <a:latin typeface="+mj-ea"/>
                <a:ea typeface="+mj-ea"/>
              </a:rPr>
              <a:t>软件维护过程</a:t>
            </a:r>
          </a:p>
        </p:txBody>
      </p:sp>
      <p:sp>
        <p:nvSpPr>
          <p:cNvPr id="7" name="椭圆 6"/>
          <p:cNvSpPr/>
          <p:nvPr/>
        </p:nvSpPr>
        <p:spPr>
          <a:xfrm>
            <a:off x="5932885" y="5459540"/>
            <a:ext cx="100012" cy="100012"/>
          </a:xfrm>
          <a:prstGeom prst="ellipse">
            <a:avLst/>
          </a:pr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706667" y="5459540"/>
            <a:ext cx="100012" cy="100012"/>
          </a:xfrm>
          <a:prstGeom prst="ellipse">
            <a:avLst/>
          </a:prstGeom>
          <a:no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159103" y="5459540"/>
            <a:ext cx="100012" cy="100012"/>
          </a:xfrm>
          <a:prstGeom prst="ellipse">
            <a:avLst/>
          </a:prstGeom>
          <a:no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385321" y="5459540"/>
            <a:ext cx="100012" cy="100012"/>
          </a:xfrm>
          <a:prstGeom prst="ellipse">
            <a:avLst/>
          </a:prstGeom>
          <a:no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Picture 4">
            <a:extLst>
              <a:ext uri="{FF2B5EF4-FFF2-40B4-BE49-F238E27FC236}">
                <a16:creationId xmlns:a16="http://schemas.microsoft.com/office/drawing/2014/main" id="{7B71605F-0744-4EB3-A12E-D80692DF50D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2827" y="5727895"/>
            <a:ext cx="759333" cy="72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8233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4">
            <a:extLst>
              <a:ext uri="{FF2B5EF4-FFF2-40B4-BE49-F238E27FC236}">
                <a16:creationId xmlns:a16="http://schemas.microsoft.com/office/drawing/2014/main" id="{DE3B5CC2-AC5C-4E66-A2A9-A043DA89655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19722" y="5734618"/>
            <a:ext cx="759333" cy="72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a:extLst>
              <a:ext uri="{FF2B5EF4-FFF2-40B4-BE49-F238E27FC236}">
                <a16:creationId xmlns:a16="http://schemas.microsoft.com/office/drawing/2014/main" id="{E87E1B6F-317D-4FA6-819A-4F4554331EE2}"/>
              </a:ext>
            </a:extLst>
          </p:cNvPr>
          <p:cNvSpPr txBox="1"/>
          <p:nvPr/>
        </p:nvSpPr>
        <p:spPr>
          <a:xfrm>
            <a:off x="1181100" y="698500"/>
            <a:ext cx="2679700" cy="369332"/>
          </a:xfrm>
          <a:prstGeom prst="rect">
            <a:avLst/>
          </a:prstGeom>
          <a:noFill/>
        </p:spPr>
        <p:txBody>
          <a:bodyPr wrap="square" rtlCol="0">
            <a:spAutoFit/>
          </a:bodyPr>
          <a:lstStyle/>
          <a:p>
            <a:r>
              <a:rPr lang="zh-CN" altLang="en-US" dirty="0"/>
              <a:t>软件维护过程</a:t>
            </a:r>
          </a:p>
        </p:txBody>
      </p:sp>
      <p:sp>
        <p:nvSpPr>
          <p:cNvPr id="8" name="文本框 7">
            <a:extLst>
              <a:ext uri="{FF2B5EF4-FFF2-40B4-BE49-F238E27FC236}">
                <a16:creationId xmlns:a16="http://schemas.microsoft.com/office/drawing/2014/main" id="{D123FAEC-FFE7-4DBD-984F-9D4CB18C4A59}"/>
              </a:ext>
            </a:extLst>
          </p:cNvPr>
          <p:cNvSpPr txBox="1"/>
          <p:nvPr/>
        </p:nvSpPr>
        <p:spPr>
          <a:xfrm>
            <a:off x="1079500" y="1384300"/>
            <a:ext cx="10490200" cy="923330"/>
          </a:xfrm>
          <a:prstGeom prst="rect">
            <a:avLst/>
          </a:prstGeom>
          <a:noFill/>
        </p:spPr>
        <p:txBody>
          <a:bodyPr wrap="square">
            <a:spAutoFit/>
          </a:bodyPr>
          <a:lstStyle/>
          <a:p>
            <a:r>
              <a:rPr lang="zh-CN" altLang="en-US" dirty="0"/>
              <a:t>维护过程本质上是修改和压缩了的软件定义和开发过程</a:t>
            </a:r>
          </a:p>
          <a:p>
            <a:r>
              <a:rPr lang="zh-CN" altLang="en-US" dirty="0"/>
              <a:t>必须建立一个维护组织，随后必须确定报告和评价的过程，而且必须为每个维护要求规定一个标准化的事件序列。此外，还应该建立一个适用于维护活动的记录保管过程，并且规定复审标准。</a:t>
            </a:r>
          </a:p>
        </p:txBody>
      </p:sp>
      <p:sp>
        <p:nvSpPr>
          <p:cNvPr id="12" name="文本框 11">
            <a:extLst>
              <a:ext uri="{FF2B5EF4-FFF2-40B4-BE49-F238E27FC236}">
                <a16:creationId xmlns:a16="http://schemas.microsoft.com/office/drawing/2014/main" id="{875F041C-D229-45AA-996C-4919292423CA}"/>
              </a:ext>
            </a:extLst>
          </p:cNvPr>
          <p:cNvSpPr txBox="1"/>
          <p:nvPr/>
        </p:nvSpPr>
        <p:spPr>
          <a:xfrm>
            <a:off x="1130300" y="2624098"/>
            <a:ext cx="6096000" cy="369332"/>
          </a:xfrm>
          <a:prstGeom prst="rect">
            <a:avLst/>
          </a:prstGeom>
          <a:noFill/>
        </p:spPr>
        <p:txBody>
          <a:bodyPr wrap="square">
            <a:spAutoFit/>
          </a:bodyPr>
          <a:lstStyle/>
          <a:p>
            <a:r>
              <a:rPr lang="en-US" altLang="zh-CN" dirty="0"/>
              <a:t>1.</a:t>
            </a:r>
            <a:r>
              <a:rPr lang="zh-CN" altLang="en-US" dirty="0"/>
              <a:t>维护组织</a:t>
            </a:r>
          </a:p>
        </p:txBody>
      </p:sp>
      <p:sp>
        <p:nvSpPr>
          <p:cNvPr id="16" name="文本框 15">
            <a:extLst>
              <a:ext uri="{FF2B5EF4-FFF2-40B4-BE49-F238E27FC236}">
                <a16:creationId xmlns:a16="http://schemas.microsoft.com/office/drawing/2014/main" id="{04B155E9-ED8E-4630-9E5B-BA7AEB757ACB}"/>
              </a:ext>
            </a:extLst>
          </p:cNvPr>
          <p:cNvSpPr txBox="1"/>
          <p:nvPr/>
        </p:nvSpPr>
        <p:spPr>
          <a:xfrm>
            <a:off x="1282700" y="3429000"/>
            <a:ext cx="9055100" cy="1754326"/>
          </a:xfrm>
          <a:prstGeom prst="rect">
            <a:avLst/>
          </a:prstGeom>
          <a:noFill/>
        </p:spPr>
        <p:txBody>
          <a:bodyPr wrap="square">
            <a:spAutoFit/>
          </a:bodyPr>
          <a:lstStyle/>
          <a:p>
            <a:r>
              <a:rPr lang="zh-CN" altLang="en-US" dirty="0"/>
              <a:t>通常并不需要建立正式的维护组织，但是，非正式地委托责任也是绝对必要的。</a:t>
            </a:r>
          </a:p>
          <a:p>
            <a:r>
              <a:rPr lang="zh-CN" altLang="en-US" dirty="0"/>
              <a:t>每个维护要求都通过维护管理员转交给相应的系统管理员去评价。</a:t>
            </a:r>
          </a:p>
          <a:p>
            <a:r>
              <a:rPr lang="zh-CN" altLang="en-US" dirty="0"/>
              <a:t>系统管理员是被指定去熟悉一小部分产品程序的技术人员。</a:t>
            </a:r>
          </a:p>
          <a:p>
            <a:r>
              <a:rPr lang="zh-CN" altLang="en-US" dirty="0"/>
              <a:t>系统管理员对维护任务做出评价之后，由变化授权人决定应该进行的活动。</a:t>
            </a:r>
          </a:p>
          <a:p>
            <a:r>
              <a:rPr lang="zh-CN" altLang="en-US" dirty="0"/>
              <a:t>在维护活动开始之前就明确维护责任是十分必要的，这样做可以大大减少维护过程中可能出现的混乱。</a:t>
            </a:r>
          </a:p>
        </p:txBody>
      </p:sp>
    </p:spTree>
    <p:extLst>
      <p:ext uri="{BB962C8B-B14F-4D97-AF65-F5344CB8AC3E}">
        <p14:creationId xmlns:p14="http://schemas.microsoft.com/office/powerpoint/2010/main" val="2598572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4">
            <a:extLst>
              <a:ext uri="{FF2B5EF4-FFF2-40B4-BE49-F238E27FC236}">
                <a16:creationId xmlns:a16="http://schemas.microsoft.com/office/drawing/2014/main" id="{DE3B5CC2-AC5C-4E66-A2A9-A043DA89655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19722" y="5734618"/>
            <a:ext cx="759333" cy="72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a:extLst>
              <a:ext uri="{FF2B5EF4-FFF2-40B4-BE49-F238E27FC236}">
                <a16:creationId xmlns:a16="http://schemas.microsoft.com/office/drawing/2014/main" id="{052EB23A-83E6-4628-96E7-2FF25BE39770}"/>
              </a:ext>
            </a:extLst>
          </p:cNvPr>
          <p:cNvSpPr txBox="1"/>
          <p:nvPr/>
        </p:nvSpPr>
        <p:spPr>
          <a:xfrm>
            <a:off x="1003300" y="1186934"/>
            <a:ext cx="6096000" cy="369332"/>
          </a:xfrm>
          <a:prstGeom prst="rect">
            <a:avLst/>
          </a:prstGeom>
          <a:noFill/>
        </p:spPr>
        <p:txBody>
          <a:bodyPr wrap="square">
            <a:spAutoFit/>
          </a:bodyPr>
          <a:lstStyle/>
          <a:p>
            <a:r>
              <a:rPr lang="en-US" altLang="zh-CN" dirty="0"/>
              <a:t>2.</a:t>
            </a:r>
            <a:r>
              <a:rPr lang="zh-CN" altLang="en-US" dirty="0"/>
              <a:t>维护报告</a:t>
            </a:r>
          </a:p>
        </p:txBody>
      </p:sp>
      <p:sp>
        <p:nvSpPr>
          <p:cNvPr id="10" name="文本框 9">
            <a:extLst>
              <a:ext uri="{FF2B5EF4-FFF2-40B4-BE49-F238E27FC236}">
                <a16:creationId xmlns:a16="http://schemas.microsoft.com/office/drawing/2014/main" id="{7772A647-5A5D-4F66-AA47-8E71526D6193}"/>
              </a:ext>
            </a:extLst>
          </p:cNvPr>
          <p:cNvSpPr txBox="1"/>
          <p:nvPr/>
        </p:nvSpPr>
        <p:spPr>
          <a:xfrm>
            <a:off x="1003300" y="1556266"/>
            <a:ext cx="10375900" cy="2031325"/>
          </a:xfrm>
          <a:prstGeom prst="rect">
            <a:avLst/>
          </a:prstGeom>
          <a:noFill/>
        </p:spPr>
        <p:txBody>
          <a:bodyPr wrap="square">
            <a:spAutoFit/>
          </a:bodyPr>
          <a:lstStyle/>
          <a:p>
            <a:r>
              <a:rPr lang="zh-CN" altLang="en-US" dirty="0"/>
              <a:t>用标准化的格式表达所有软件维护要求。</a:t>
            </a:r>
          </a:p>
          <a:p>
            <a:r>
              <a:rPr lang="zh-CN" altLang="en-US" dirty="0"/>
              <a:t>软件维护人员给用户提供空白的维护要求表</a:t>
            </a:r>
            <a:r>
              <a:rPr lang="en-US" altLang="zh-CN" dirty="0"/>
              <a:t>——</a:t>
            </a:r>
            <a:r>
              <a:rPr lang="zh-CN" altLang="en-US" dirty="0"/>
              <a:t>软件问题报告表，这个表格由要求一项维护活动的用户填写。</a:t>
            </a:r>
          </a:p>
          <a:p>
            <a:r>
              <a:rPr lang="zh-CN" altLang="en-US" dirty="0"/>
              <a:t>如果遇到了一个错误，那么必须完整描述导致出现错误的环境</a:t>
            </a:r>
            <a:r>
              <a:rPr lang="en-US" altLang="zh-CN" dirty="0"/>
              <a:t>(</a:t>
            </a:r>
            <a:r>
              <a:rPr lang="zh-CN" altLang="en-US" dirty="0"/>
              <a:t>包括输入数据、全部输出数据以及其他有关信息</a:t>
            </a:r>
            <a:r>
              <a:rPr lang="en-US" altLang="zh-CN" dirty="0"/>
              <a:t>)</a:t>
            </a:r>
            <a:r>
              <a:rPr lang="zh-CN" altLang="en-US" dirty="0"/>
              <a:t>。</a:t>
            </a:r>
          </a:p>
          <a:p>
            <a:r>
              <a:rPr lang="zh-CN" altLang="en-US" dirty="0"/>
              <a:t>对于适应性或完善性的维护要求，应该提出一个简短的需求说明书。</a:t>
            </a:r>
          </a:p>
          <a:p>
            <a:r>
              <a:rPr lang="zh-CN" altLang="en-US" dirty="0"/>
              <a:t>由维护管理员和系统管理员评价用户提交的维护要求表。</a:t>
            </a:r>
          </a:p>
        </p:txBody>
      </p:sp>
      <p:sp>
        <p:nvSpPr>
          <p:cNvPr id="14" name="文本框 13">
            <a:extLst>
              <a:ext uri="{FF2B5EF4-FFF2-40B4-BE49-F238E27FC236}">
                <a16:creationId xmlns:a16="http://schemas.microsoft.com/office/drawing/2014/main" id="{AFED9F10-7F26-4BC7-86B2-D36097D7E4AB}"/>
              </a:ext>
            </a:extLst>
          </p:cNvPr>
          <p:cNvSpPr txBox="1"/>
          <p:nvPr/>
        </p:nvSpPr>
        <p:spPr>
          <a:xfrm>
            <a:off x="1003300" y="3689865"/>
            <a:ext cx="9232900" cy="2031325"/>
          </a:xfrm>
          <a:prstGeom prst="rect">
            <a:avLst/>
          </a:prstGeom>
          <a:noFill/>
        </p:spPr>
        <p:txBody>
          <a:bodyPr wrap="square">
            <a:spAutoFit/>
          </a:bodyPr>
          <a:lstStyle/>
          <a:p>
            <a:r>
              <a:rPr lang="zh-CN" altLang="en-US" dirty="0"/>
              <a:t>维护要求表是一个外部产生的文件，它是计划维护活动的基础。</a:t>
            </a:r>
          </a:p>
          <a:p>
            <a:r>
              <a:rPr lang="zh-CN" altLang="en-US" dirty="0"/>
              <a:t>软件组织内部应该制定出一个软件修改报告，它给出下述信息：</a:t>
            </a:r>
          </a:p>
          <a:p>
            <a:r>
              <a:rPr lang="en-US" altLang="zh-CN" dirty="0"/>
              <a:t>(1) </a:t>
            </a:r>
            <a:r>
              <a:rPr lang="zh-CN" altLang="en-US" dirty="0"/>
              <a:t>满足维护要求表中提出的要求所需要的工作量；</a:t>
            </a:r>
          </a:p>
          <a:p>
            <a:r>
              <a:rPr lang="en-US" altLang="zh-CN" dirty="0"/>
              <a:t>(2) </a:t>
            </a:r>
            <a:r>
              <a:rPr lang="zh-CN" altLang="en-US" dirty="0"/>
              <a:t>维护要求的性质；</a:t>
            </a:r>
          </a:p>
          <a:p>
            <a:r>
              <a:rPr lang="en-US" altLang="zh-CN" dirty="0"/>
              <a:t>(3) </a:t>
            </a:r>
            <a:r>
              <a:rPr lang="zh-CN" altLang="en-US" dirty="0"/>
              <a:t>这项要求的优先次序；</a:t>
            </a:r>
          </a:p>
          <a:p>
            <a:r>
              <a:rPr lang="en-US" altLang="zh-CN" dirty="0"/>
              <a:t>(4) </a:t>
            </a:r>
            <a:r>
              <a:rPr lang="zh-CN" altLang="en-US" dirty="0"/>
              <a:t>与修改有关的事后数据。</a:t>
            </a:r>
          </a:p>
          <a:p>
            <a:r>
              <a:rPr lang="zh-CN" altLang="en-US" dirty="0"/>
              <a:t>在拟定进一步的维护计划之前，把软件修改报告提交给变化授权人审查批准。</a:t>
            </a:r>
          </a:p>
        </p:txBody>
      </p:sp>
    </p:spTree>
    <p:extLst>
      <p:ext uri="{BB962C8B-B14F-4D97-AF65-F5344CB8AC3E}">
        <p14:creationId xmlns:p14="http://schemas.microsoft.com/office/powerpoint/2010/main" val="15485610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4">
            <a:extLst>
              <a:ext uri="{FF2B5EF4-FFF2-40B4-BE49-F238E27FC236}">
                <a16:creationId xmlns:a16="http://schemas.microsoft.com/office/drawing/2014/main" id="{DE3B5CC2-AC5C-4E66-A2A9-A043DA89655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19722" y="5734618"/>
            <a:ext cx="759333" cy="72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a:extLst>
              <a:ext uri="{FF2B5EF4-FFF2-40B4-BE49-F238E27FC236}">
                <a16:creationId xmlns:a16="http://schemas.microsoft.com/office/drawing/2014/main" id="{BFF4B94A-31E4-4BFA-98EB-50CC62750420}"/>
              </a:ext>
            </a:extLst>
          </p:cNvPr>
          <p:cNvSpPr txBox="1"/>
          <p:nvPr/>
        </p:nvSpPr>
        <p:spPr>
          <a:xfrm>
            <a:off x="1257300" y="983734"/>
            <a:ext cx="6096000" cy="369332"/>
          </a:xfrm>
          <a:prstGeom prst="rect">
            <a:avLst/>
          </a:prstGeom>
          <a:noFill/>
        </p:spPr>
        <p:txBody>
          <a:bodyPr wrap="square">
            <a:spAutoFit/>
          </a:bodyPr>
          <a:lstStyle/>
          <a:p>
            <a:r>
              <a:rPr lang="en-US" altLang="zh-CN" dirty="0"/>
              <a:t>3.</a:t>
            </a:r>
            <a:r>
              <a:rPr lang="zh-CN" altLang="en-US" dirty="0"/>
              <a:t>维护的事件流</a:t>
            </a:r>
          </a:p>
        </p:txBody>
      </p:sp>
      <p:pic>
        <p:nvPicPr>
          <p:cNvPr id="11" name="Picture 3" descr="rj86">
            <a:extLst>
              <a:ext uri="{FF2B5EF4-FFF2-40B4-BE49-F238E27FC236}">
                <a16:creationId xmlns:a16="http://schemas.microsoft.com/office/drawing/2014/main" id="{D6973FA9-48CA-430D-9FFF-67FF6A899EB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7500" y="1353066"/>
            <a:ext cx="7206456" cy="4767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637417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4">
            <a:extLst>
              <a:ext uri="{FF2B5EF4-FFF2-40B4-BE49-F238E27FC236}">
                <a16:creationId xmlns:a16="http://schemas.microsoft.com/office/drawing/2014/main" id="{DE3B5CC2-AC5C-4E66-A2A9-A043DA89655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19722" y="5734618"/>
            <a:ext cx="759333" cy="72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a:extLst>
              <a:ext uri="{FF2B5EF4-FFF2-40B4-BE49-F238E27FC236}">
                <a16:creationId xmlns:a16="http://schemas.microsoft.com/office/drawing/2014/main" id="{642FE6BC-39C9-417C-B994-463E7E016E3D}"/>
              </a:ext>
            </a:extLst>
          </p:cNvPr>
          <p:cNvSpPr txBox="1"/>
          <p:nvPr/>
        </p:nvSpPr>
        <p:spPr>
          <a:xfrm>
            <a:off x="1244600" y="1121253"/>
            <a:ext cx="6096000" cy="1200329"/>
          </a:xfrm>
          <a:prstGeom prst="rect">
            <a:avLst/>
          </a:prstGeom>
          <a:noFill/>
        </p:spPr>
        <p:txBody>
          <a:bodyPr wrap="square">
            <a:spAutoFit/>
          </a:bodyPr>
          <a:lstStyle/>
          <a:p>
            <a:r>
              <a:rPr lang="zh-CN" altLang="en-US"/>
              <a:t>首先应该确定要求进行的维护的类型。用户常常把一项要求看作是为了改正软件的错误</a:t>
            </a:r>
            <a:r>
              <a:rPr lang="en-US" altLang="zh-CN"/>
              <a:t>(</a:t>
            </a:r>
            <a:r>
              <a:rPr lang="zh-CN" altLang="en-US"/>
              <a:t>改正性维护</a:t>
            </a:r>
            <a:r>
              <a:rPr lang="en-US" altLang="zh-CN"/>
              <a:t>)</a:t>
            </a:r>
            <a:r>
              <a:rPr lang="zh-CN" altLang="en-US"/>
              <a:t>，而开发人员可能把同一项要求看作是适应性或完善性维护。当存在不同意见时必须协商解决。</a:t>
            </a:r>
            <a:endParaRPr lang="zh-CN" altLang="en-US" dirty="0"/>
          </a:p>
        </p:txBody>
      </p:sp>
      <p:sp>
        <p:nvSpPr>
          <p:cNvPr id="7" name="文本框 6">
            <a:extLst>
              <a:ext uri="{FF2B5EF4-FFF2-40B4-BE49-F238E27FC236}">
                <a16:creationId xmlns:a16="http://schemas.microsoft.com/office/drawing/2014/main" id="{5013F99C-904D-47CD-A07C-9F60D5B7BCEA}"/>
              </a:ext>
            </a:extLst>
          </p:cNvPr>
          <p:cNvSpPr txBox="1"/>
          <p:nvPr/>
        </p:nvSpPr>
        <p:spPr>
          <a:xfrm>
            <a:off x="1244600" y="2857500"/>
            <a:ext cx="9245600" cy="1200329"/>
          </a:xfrm>
          <a:prstGeom prst="rect">
            <a:avLst/>
          </a:prstGeom>
          <a:noFill/>
        </p:spPr>
        <p:txBody>
          <a:bodyPr wrap="square">
            <a:spAutoFit/>
          </a:bodyPr>
          <a:lstStyle/>
          <a:p>
            <a:r>
              <a:rPr lang="zh-CN" altLang="en-US" dirty="0"/>
              <a:t>对于软件生命周期的所有阶段而言，以前记录保存都是不充分的，而软件维护则根本没有记录保存下来。由于这个原因，往往不能估价维护技术的有效性，不能确定一个产品程序的“优良”程度，而且很难确定维护的实际代价是什么。</a:t>
            </a:r>
          </a:p>
          <a:p>
            <a:endParaRPr lang="zh-CN" altLang="en-US" dirty="0"/>
          </a:p>
        </p:txBody>
      </p:sp>
    </p:spTree>
    <p:extLst>
      <p:ext uri="{BB962C8B-B14F-4D97-AF65-F5344CB8AC3E}">
        <p14:creationId xmlns:p14="http://schemas.microsoft.com/office/powerpoint/2010/main" val="40172145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4">
            <a:extLst>
              <a:ext uri="{FF2B5EF4-FFF2-40B4-BE49-F238E27FC236}">
                <a16:creationId xmlns:a16="http://schemas.microsoft.com/office/drawing/2014/main" id="{DE3B5CC2-AC5C-4E66-A2A9-A043DA89655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19722" y="5734618"/>
            <a:ext cx="759333" cy="72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框 7">
            <a:extLst>
              <a:ext uri="{FF2B5EF4-FFF2-40B4-BE49-F238E27FC236}">
                <a16:creationId xmlns:a16="http://schemas.microsoft.com/office/drawing/2014/main" id="{1A0FABA6-4D3D-4E69-9935-E2F1E90FF2FE}"/>
              </a:ext>
            </a:extLst>
          </p:cNvPr>
          <p:cNvSpPr txBox="1"/>
          <p:nvPr/>
        </p:nvSpPr>
        <p:spPr>
          <a:xfrm>
            <a:off x="1143000" y="831334"/>
            <a:ext cx="6096000" cy="369332"/>
          </a:xfrm>
          <a:prstGeom prst="rect">
            <a:avLst/>
          </a:prstGeom>
          <a:noFill/>
        </p:spPr>
        <p:txBody>
          <a:bodyPr wrap="square">
            <a:spAutoFit/>
          </a:bodyPr>
          <a:lstStyle/>
          <a:p>
            <a:r>
              <a:rPr lang="en-US" altLang="zh-CN" dirty="0"/>
              <a:t>4.</a:t>
            </a:r>
            <a:r>
              <a:rPr lang="zh-CN" altLang="en-US" dirty="0"/>
              <a:t>评价维护活动</a:t>
            </a:r>
          </a:p>
        </p:txBody>
      </p:sp>
      <p:sp>
        <p:nvSpPr>
          <p:cNvPr id="12" name="文本框 11">
            <a:extLst>
              <a:ext uri="{FF2B5EF4-FFF2-40B4-BE49-F238E27FC236}">
                <a16:creationId xmlns:a16="http://schemas.microsoft.com/office/drawing/2014/main" id="{EEA88484-D7F1-4A8B-98FF-4E3759FC384A}"/>
              </a:ext>
            </a:extLst>
          </p:cNvPr>
          <p:cNvSpPr txBox="1"/>
          <p:nvPr/>
        </p:nvSpPr>
        <p:spPr>
          <a:xfrm>
            <a:off x="1016000" y="1727200"/>
            <a:ext cx="10223500" cy="3693319"/>
          </a:xfrm>
          <a:prstGeom prst="rect">
            <a:avLst/>
          </a:prstGeom>
          <a:noFill/>
        </p:spPr>
        <p:txBody>
          <a:bodyPr wrap="square">
            <a:spAutoFit/>
          </a:bodyPr>
          <a:lstStyle/>
          <a:p>
            <a:r>
              <a:rPr lang="zh-CN" altLang="en-US" dirty="0"/>
              <a:t>缺乏有效的数据就无法评价维护活动。</a:t>
            </a:r>
          </a:p>
          <a:p>
            <a:r>
              <a:rPr lang="zh-CN" altLang="en-US" dirty="0"/>
              <a:t>如果已经开始保存维护记录了，则可以对维护工作做一些定量度量。至少可以从下述</a:t>
            </a:r>
            <a:r>
              <a:rPr lang="en-US" altLang="zh-CN" dirty="0"/>
              <a:t>7</a:t>
            </a:r>
            <a:r>
              <a:rPr lang="zh-CN" altLang="en-US" dirty="0"/>
              <a:t>个方面度量维护工作：</a:t>
            </a:r>
          </a:p>
          <a:p>
            <a:r>
              <a:rPr lang="en-US" altLang="zh-CN" dirty="0"/>
              <a:t>(1) </a:t>
            </a:r>
            <a:r>
              <a:rPr lang="zh-CN" altLang="en-US" dirty="0"/>
              <a:t>每次程序运行平均失效的次数；</a:t>
            </a:r>
          </a:p>
          <a:p>
            <a:r>
              <a:rPr lang="en-US" altLang="zh-CN" dirty="0"/>
              <a:t>(2) </a:t>
            </a:r>
            <a:r>
              <a:rPr lang="zh-CN" altLang="en-US" dirty="0"/>
              <a:t>用于每一类维护活动的总人时数；</a:t>
            </a:r>
          </a:p>
          <a:p>
            <a:r>
              <a:rPr lang="en-US" altLang="zh-CN" dirty="0"/>
              <a:t>(3) </a:t>
            </a:r>
            <a:r>
              <a:rPr lang="zh-CN" altLang="en-US" dirty="0"/>
              <a:t>平均每个程序、每种语言、每种维护类型所做的程序变动数；</a:t>
            </a:r>
            <a:endParaRPr lang="en-US" altLang="zh-CN" dirty="0"/>
          </a:p>
          <a:p>
            <a:r>
              <a:rPr lang="en-US" altLang="zh-CN" dirty="0"/>
              <a:t>4) </a:t>
            </a:r>
            <a:r>
              <a:rPr lang="zh-CN" altLang="en-US" dirty="0"/>
              <a:t>维护过程中增加或删除一个源语句平均花费的人时数；</a:t>
            </a:r>
          </a:p>
          <a:p>
            <a:r>
              <a:rPr lang="en-US" altLang="zh-CN" dirty="0"/>
              <a:t>(5) </a:t>
            </a:r>
            <a:r>
              <a:rPr lang="zh-CN" altLang="en-US" dirty="0"/>
              <a:t>维护每种语言平均花费的人时数；</a:t>
            </a:r>
          </a:p>
          <a:p>
            <a:r>
              <a:rPr lang="en-US" altLang="zh-CN" dirty="0"/>
              <a:t>(6) </a:t>
            </a:r>
            <a:r>
              <a:rPr lang="zh-CN" altLang="en-US" dirty="0"/>
              <a:t>一张维护要求表的平均周转时间；</a:t>
            </a:r>
          </a:p>
          <a:p>
            <a:r>
              <a:rPr lang="en-US" altLang="zh-CN" dirty="0"/>
              <a:t>(7) </a:t>
            </a:r>
            <a:r>
              <a:rPr lang="zh-CN" altLang="en-US" dirty="0"/>
              <a:t>不同维护类型所占的百分比。</a:t>
            </a:r>
          </a:p>
          <a:p>
            <a:r>
              <a:rPr lang="zh-CN" altLang="en-US" dirty="0"/>
              <a:t>根据对维护工作定量度量的结果，可以做出关于开发技术、语言选择、维护工作量规划、资源分配及其他许多方面的决定，而且可以利用这样的数据去分析评价维护任务。</a:t>
            </a:r>
          </a:p>
          <a:p>
            <a:endParaRPr lang="zh-CN" altLang="en-US" dirty="0"/>
          </a:p>
        </p:txBody>
      </p:sp>
    </p:spTree>
    <p:extLst>
      <p:ext uri="{BB962C8B-B14F-4D97-AF65-F5344CB8AC3E}">
        <p14:creationId xmlns:p14="http://schemas.microsoft.com/office/powerpoint/2010/main" val="18778721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0"/>
          </p:nvPr>
        </p:nvSpPr>
        <p:spPr>
          <a:xfrm>
            <a:off x="5749751" y="1718058"/>
            <a:ext cx="692498" cy="747897"/>
          </a:xfrm>
          <a:custGeom>
            <a:avLst/>
            <a:gdLst>
              <a:gd name="connsiteX0" fmla="*/ 0 w 65"/>
              <a:gd name="connsiteY0" fmla="*/ 0 h 276999"/>
              <a:gd name="connsiteX1" fmla="*/ 65 w 65"/>
              <a:gd name="connsiteY1" fmla="*/ 0 h 276999"/>
              <a:gd name="connsiteX2" fmla="*/ 65 w 65"/>
              <a:gd name="connsiteY2" fmla="*/ 276999 h 276999"/>
              <a:gd name="connsiteX3" fmla="*/ 0 w 65"/>
              <a:gd name="connsiteY3" fmla="*/ 276999 h 276999"/>
            </a:gdLst>
            <a:ahLst/>
            <a:cxnLst>
              <a:cxn ang="0">
                <a:pos x="connsiteX0" y="connsiteY0"/>
              </a:cxn>
              <a:cxn ang="0">
                <a:pos x="connsiteX1" y="connsiteY1"/>
              </a:cxn>
              <a:cxn ang="0">
                <a:pos x="connsiteX2" y="connsiteY2"/>
              </a:cxn>
              <a:cxn ang="0">
                <a:pos x="connsiteX3" y="connsiteY3"/>
              </a:cxn>
            </a:cxnLst>
            <a:rect l="l" t="t" r="r" b="b"/>
            <a:pathLst>
              <a:path w="65" h="276999">
                <a:moveTo>
                  <a:pt x="0" y="0"/>
                </a:moveTo>
                <a:lnTo>
                  <a:pt x="65" y="0"/>
                </a:lnTo>
                <a:lnTo>
                  <a:pt x="65" y="276999"/>
                </a:lnTo>
                <a:lnTo>
                  <a:pt x="0" y="276999"/>
                </a:lnTo>
                <a:close/>
              </a:path>
            </a:pathLst>
          </a:custGeom>
        </p:spPr>
        <p:txBody>
          <a:bodyPr/>
          <a:lstStyle/>
          <a:p>
            <a:r>
              <a:rPr lang="en-US" altLang="zh-CN"/>
              <a:t>02</a:t>
            </a:r>
            <a:endParaRPr lang="zh-CN" altLang="en-US"/>
          </a:p>
        </p:txBody>
      </p:sp>
      <p:sp>
        <p:nvSpPr>
          <p:cNvPr id="17" name="文本占位符 16"/>
          <p:cNvSpPr>
            <a:spLocks noGrp="1"/>
          </p:cNvSpPr>
          <p:nvPr>
            <p:ph type="body" sz="quarter" idx="11"/>
          </p:nvPr>
        </p:nvSpPr>
        <p:spPr>
          <a:custGeom>
            <a:avLst/>
            <a:gdLst>
              <a:gd name="connsiteX0" fmla="*/ 0 w 2059940"/>
              <a:gd name="connsiteY0" fmla="*/ 0 h 276999"/>
              <a:gd name="connsiteX1" fmla="*/ 2059940 w 2059940"/>
              <a:gd name="connsiteY1" fmla="*/ 0 h 276999"/>
              <a:gd name="connsiteX2" fmla="*/ 2059940 w 2059940"/>
              <a:gd name="connsiteY2" fmla="*/ 276999 h 276999"/>
              <a:gd name="connsiteX3" fmla="*/ 0 w 2059940"/>
              <a:gd name="connsiteY3" fmla="*/ 276999 h 276999"/>
            </a:gdLst>
            <a:ahLst/>
            <a:cxnLst>
              <a:cxn ang="0">
                <a:pos x="connsiteX0" y="connsiteY0"/>
              </a:cxn>
              <a:cxn ang="0">
                <a:pos x="connsiteX1" y="connsiteY1"/>
              </a:cxn>
              <a:cxn ang="0">
                <a:pos x="connsiteX2" y="connsiteY2"/>
              </a:cxn>
              <a:cxn ang="0">
                <a:pos x="connsiteX3" y="connsiteY3"/>
              </a:cxn>
            </a:cxnLst>
            <a:rect l="l" t="t" r="r" b="b"/>
            <a:pathLst>
              <a:path w="2059940" h="276999">
                <a:moveTo>
                  <a:pt x="0" y="0"/>
                </a:moveTo>
                <a:lnTo>
                  <a:pt x="2059940" y="0"/>
                </a:lnTo>
                <a:lnTo>
                  <a:pt x="2059940" y="276999"/>
                </a:lnTo>
                <a:lnTo>
                  <a:pt x="0" y="276999"/>
                </a:lnTo>
                <a:close/>
              </a:path>
            </a:pathLst>
          </a:custGeom>
        </p:spPr>
        <p:txBody>
          <a:bodyPr/>
          <a:lstStyle/>
          <a:p>
            <a:r>
              <a:rPr lang="en-US" altLang="zh-CN" dirty="0"/>
              <a:t>Part one</a:t>
            </a:r>
            <a:endParaRPr lang="zh-CN" altLang="en-US" dirty="0"/>
          </a:p>
        </p:txBody>
      </p:sp>
      <p:sp>
        <p:nvSpPr>
          <p:cNvPr id="19" name="文本占位符 18"/>
          <p:cNvSpPr>
            <a:spLocks noGrp="1"/>
          </p:cNvSpPr>
          <p:nvPr>
            <p:ph type="body" sz="quarter" idx="12"/>
          </p:nvPr>
        </p:nvSpPr>
        <p:spPr>
          <a:xfrm>
            <a:off x="3358896" y="2801392"/>
            <a:ext cx="5474208" cy="923330"/>
          </a:xfrm>
          <a:prstGeom prst="rect">
            <a:avLst/>
          </a:prstGeom>
        </p:spPr>
        <p:txBody>
          <a:bodyPr/>
          <a:lstStyle/>
          <a:p>
            <a:r>
              <a:rPr lang="zh-CN" altLang="en-US" sz="5400" spc="300" dirty="0">
                <a:solidFill>
                  <a:schemeClr val="accent1"/>
                </a:solidFill>
                <a:latin typeface="+mj-ea"/>
                <a:ea typeface="+mj-ea"/>
              </a:rPr>
              <a:t>软件的可维护性</a:t>
            </a:r>
          </a:p>
        </p:txBody>
      </p:sp>
      <p:sp>
        <p:nvSpPr>
          <p:cNvPr id="7" name="椭圆 6"/>
          <p:cNvSpPr/>
          <p:nvPr/>
        </p:nvSpPr>
        <p:spPr>
          <a:xfrm>
            <a:off x="5932885" y="5459540"/>
            <a:ext cx="100012" cy="100012"/>
          </a:xfrm>
          <a:prstGeom prst="ellipse">
            <a:avLst/>
          </a:pr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706667" y="5459540"/>
            <a:ext cx="100012" cy="100012"/>
          </a:xfrm>
          <a:prstGeom prst="ellipse">
            <a:avLst/>
          </a:prstGeom>
          <a:no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159103" y="5459540"/>
            <a:ext cx="100012" cy="100012"/>
          </a:xfrm>
          <a:prstGeom prst="ellipse">
            <a:avLst/>
          </a:prstGeom>
          <a:no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385321" y="5459540"/>
            <a:ext cx="100012" cy="100012"/>
          </a:xfrm>
          <a:prstGeom prst="ellipse">
            <a:avLst/>
          </a:prstGeom>
          <a:no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Picture 4">
            <a:extLst>
              <a:ext uri="{FF2B5EF4-FFF2-40B4-BE49-F238E27FC236}">
                <a16:creationId xmlns:a16="http://schemas.microsoft.com/office/drawing/2014/main" id="{7B71605F-0744-4EB3-A12E-D80692DF50D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2827" y="5727895"/>
            <a:ext cx="759333" cy="72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36697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8705" y="-34328"/>
            <a:ext cx="12192000" cy="6858000"/>
            <a:chOff x="0" y="0"/>
            <a:chExt cx="12192000" cy="6858000"/>
          </a:xfrm>
        </p:grpSpPr>
        <p:grpSp>
          <p:nvGrpSpPr>
            <p:cNvPr id="36" name="组合 35"/>
            <p:cNvGrpSpPr/>
            <p:nvPr/>
          </p:nvGrpSpPr>
          <p:grpSpPr>
            <a:xfrm>
              <a:off x="0" y="0"/>
              <a:ext cx="12192000" cy="6858000"/>
              <a:chOff x="0" y="0"/>
              <a:chExt cx="12192000" cy="6858000"/>
            </a:xfrm>
          </p:grpSpPr>
          <p:sp>
            <p:nvSpPr>
              <p:cNvPr id="41" name="矩形 40"/>
              <p:cNvSpPr/>
              <p:nvPr/>
            </p:nvSpPr>
            <p:spPr>
              <a:xfrm>
                <a:off x="0" y="3429000"/>
                <a:ext cx="12192000" cy="3429000"/>
              </a:xfrm>
              <a:prstGeom prst="rect">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0" y="0"/>
                <a:ext cx="12192000" cy="3429000"/>
              </a:xfrm>
              <a:prstGeom prst="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矩形 36"/>
            <p:cNvSpPr/>
            <p:nvPr/>
          </p:nvSpPr>
          <p:spPr>
            <a:xfrm>
              <a:off x="297735" y="312207"/>
              <a:ext cx="11744446" cy="6441312"/>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345440" y="347511"/>
              <a:ext cx="11501120" cy="6162978"/>
            </a:xfrm>
            <a:prstGeom prst="rect">
              <a:avLst/>
            </a:prstGeom>
            <a:noFill/>
            <a:ln w="1905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2"/>
          <p:cNvGrpSpPr/>
          <p:nvPr/>
        </p:nvGrpSpPr>
        <p:grpSpPr>
          <a:xfrm>
            <a:off x="1767761" y="2622707"/>
            <a:ext cx="9520325" cy="2048546"/>
            <a:chOff x="1661968" y="3291375"/>
            <a:chExt cx="9520325" cy="2114647"/>
          </a:xfrm>
        </p:grpSpPr>
        <p:grpSp>
          <p:nvGrpSpPr>
            <p:cNvPr id="11" name="组合 10"/>
            <p:cNvGrpSpPr/>
            <p:nvPr/>
          </p:nvGrpSpPr>
          <p:grpSpPr>
            <a:xfrm>
              <a:off x="1661968" y="3291375"/>
              <a:ext cx="9373153" cy="1973759"/>
              <a:chOff x="1492868" y="3026614"/>
              <a:chExt cx="9373153" cy="1973759"/>
            </a:xfrm>
          </p:grpSpPr>
          <p:sp>
            <p:nvSpPr>
              <p:cNvPr id="4" name="菱形 3"/>
              <p:cNvSpPr/>
              <p:nvPr/>
            </p:nvSpPr>
            <p:spPr>
              <a:xfrm>
                <a:off x="1492868" y="3026614"/>
                <a:ext cx="796874" cy="796874"/>
              </a:xfrm>
              <a:prstGeom prst="diamond">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7399694" y="4538708"/>
                <a:ext cx="3466327" cy="461665"/>
              </a:xfrm>
              <a:prstGeom prst="rect">
                <a:avLst/>
              </a:prstGeom>
              <a:noFill/>
            </p:spPr>
            <p:txBody>
              <a:bodyPr wrap="square" rtlCol="0">
                <a:spAutoFit/>
              </a:bodyPr>
              <a:lstStyle/>
              <a:p>
                <a:endParaRPr lang="zh-CN" altLang="en-US" sz="2400" spc="300" dirty="0">
                  <a:solidFill>
                    <a:schemeClr val="accent1"/>
                  </a:solidFill>
                  <a:latin typeface="+mj-ea"/>
                  <a:ea typeface="+mj-ea"/>
                </a:endParaRPr>
              </a:p>
            </p:txBody>
          </p:sp>
          <p:sp>
            <p:nvSpPr>
              <p:cNvPr id="27" name="矩形 26"/>
              <p:cNvSpPr/>
              <p:nvPr/>
            </p:nvSpPr>
            <p:spPr>
              <a:xfrm>
                <a:off x="1570874" y="3187987"/>
                <a:ext cx="640862" cy="47412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a:solidFill>
                      <a:schemeClr val="bg1"/>
                    </a:solidFill>
                  </a:rPr>
                  <a:t>01</a:t>
                </a:r>
                <a:endParaRPr lang="zh-CN" altLang="en-US" sz="2000" b="1">
                  <a:solidFill>
                    <a:schemeClr val="bg1"/>
                  </a:solidFill>
                </a:endParaRPr>
              </a:p>
            </p:txBody>
          </p:sp>
        </p:grpSp>
        <p:grpSp>
          <p:nvGrpSpPr>
            <p:cNvPr id="13" name="组合 12"/>
            <p:cNvGrpSpPr/>
            <p:nvPr/>
          </p:nvGrpSpPr>
          <p:grpSpPr>
            <a:xfrm>
              <a:off x="1661968" y="3533827"/>
              <a:ext cx="9520325" cy="1863059"/>
              <a:chOff x="1492868" y="3242408"/>
              <a:chExt cx="9520325" cy="1863059"/>
            </a:xfrm>
          </p:grpSpPr>
          <p:sp>
            <p:nvSpPr>
              <p:cNvPr id="5" name="菱形 4"/>
              <p:cNvSpPr/>
              <p:nvPr/>
            </p:nvSpPr>
            <p:spPr>
              <a:xfrm>
                <a:off x="1492868" y="4308593"/>
                <a:ext cx="796874" cy="796874"/>
              </a:xfrm>
              <a:prstGeom prst="diamond">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7546866" y="3242408"/>
                <a:ext cx="3466327" cy="461665"/>
              </a:xfrm>
              <a:prstGeom prst="rect">
                <a:avLst/>
              </a:prstGeom>
              <a:noFill/>
            </p:spPr>
            <p:txBody>
              <a:bodyPr wrap="square" rtlCol="0">
                <a:spAutoFit/>
              </a:bodyPr>
              <a:lstStyle/>
              <a:p>
                <a:endParaRPr lang="zh-CN" altLang="en-US" sz="2400" spc="300" dirty="0">
                  <a:solidFill>
                    <a:schemeClr val="accent1"/>
                  </a:solidFill>
                  <a:latin typeface="+mj-ea"/>
                  <a:ea typeface="+mj-ea"/>
                </a:endParaRPr>
              </a:p>
            </p:txBody>
          </p:sp>
          <p:sp>
            <p:nvSpPr>
              <p:cNvPr id="32" name="矩形 31"/>
              <p:cNvSpPr/>
              <p:nvPr/>
            </p:nvSpPr>
            <p:spPr>
              <a:xfrm>
                <a:off x="1570874" y="4469966"/>
                <a:ext cx="640862" cy="47412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dirty="0">
                    <a:solidFill>
                      <a:schemeClr val="bg1"/>
                    </a:solidFill>
                  </a:rPr>
                  <a:t>03</a:t>
                </a:r>
                <a:endParaRPr lang="zh-CN" altLang="en-US" sz="2000" b="1" dirty="0">
                  <a:solidFill>
                    <a:schemeClr val="bg1"/>
                  </a:solidFill>
                </a:endParaRPr>
              </a:p>
            </p:txBody>
          </p:sp>
        </p:grpSp>
        <p:grpSp>
          <p:nvGrpSpPr>
            <p:cNvPr id="12" name="组合 11"/>
            <p:cNvGrpSpPr/>
            <p:nvPr/>
          </p:nvGrpSpPr>
          <p:grpSpPr>
            <a:xfrm>
              <a:off x="2492623" y="3291375"/>
              <a:ext cx="5028466" cy="796874"/>
              <a:chOff x="2489389" y="3026614"/>
              <a:chExt cx="5028466" cy="796874"/>
            </a:xfrm>
          </p:grpSpPr>
          <p:sp>
            <p:nvSpPr>
              <p:cNvPr id="6" name="菱形 5"/>
              <p:cNvSpPr/>
              <p:nvPr/>
            </p:nvSpPr>
            <p:spPr>
              <a:xfrm>
                <a:off x="6720981" y="3026614"/>
                <a:ext cx="796874" cy="796874"/>
              </a:xfrm>
              <a:prstGeom prst="diamond">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2489389" y="3171282"/>
                <a:ext cx="3466327" cy="461665"/>
              </a:xfrm>
              <a:prstGeom prst="rect">
                <a:avLst/>
              </a:prstGeom>
              <a:noFill/>
            </p:spPr>
            <p:txBody>
              <a:bodyPr wrap="square" rtlCol="0">
                <a:spAutoFit/>
              </a:bodyPr>
              <a:lstStyle/>
              <a:p>
                <a:r>
                  <a:rPr lang="en-US" altLang="zh-CN" sz="2400" spc="300" dirty="0">
                    <a:solidFill>
                      <a:schemeClr val="tx1">
                        <a:lumMod val="65000"/>
                        <a:lumOff val="35000"/>
                      </a:schemeClr>
                    </a:solidFill>
                    <a:latin typeface="+mj-ea"/>
                    <a:ea typeface="+mj-ea"/>
                  </a:rPr>
                  <a:t>1</a:t>
                </a:r>
                <a:endParaRPr lang="zh-CN" altLang="en-US" sz="2400" spc="300" dirty="0">
                  <a:solidFill>
                    <a:schemeClr val="tx1">
                      <a:lumMod val="65000"/>
                      <a:lumOff val="35000"/>
                    </a:schemeClr>
                  </a:solidFill>
                  <a:latin typeface="+mj-ea"/>
                  <a:ea typeface="+mj-ea"/>
                </a:endParaRPr>
              </a:p>
            </p:txBody>
          </p:sp>
          <p:sp>
            <p:nvSpPr>
              <p:cNvPr id="35" name="矩形 34"/>
              <p:cNvSpPr/>
              <p:nvPr/>
            </p:nvSpPr>
            <p:spPr>
              <a:xfrm>
                <a:off x="6798987" y="3187987"/>
                <a:ext cx="640862" cy="47412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a:solidFill>
                      <a:schemeClr val="bg1"/>
                    </a:solidFill>
                  </a:rPr>
                  <a:t>02</a:t>
                </a:r>
                <a:endParaRPr lang="zh-CN" altLang="en-US" sz="2000" b="1">
                  <a:solidFill>
                    <a:schemeClr val="bg1"/>
                  </a:solidFill>
                </a:endParaRPr>
              </a:p>
            </p:txBody>
          </p:sp>
        </p:grpSp>
        <p:grpSp>
          <p:nvGrpSpPr>
            <p:cNvPr id="14" name="组合 13"/>
            <p:cNvGrpSpPr/>
            <p:nvPr/>
          </p:nvGrpSpPr>
          <p:grpSpPr>
            <a:xfrm>
              <a:off x="2631895" y="4609148"/>
              <a:ext cx="4889194" cy="796874"/>
              <a:chOff x="2628661" y="4317729"/>
              <a:chExt cx="4889194" cy="796874"/>
            </a:xfrm>
          </p:grpSpPr>
          <p:sp>
            <p:nvSpPr>
              <p:cNvPr id="7" name="菱形 6"/>
              <p:cNvSpPr/>
              <p:nvPr/>
            </p:nvSpPr>
            <p:spPr>
              <a:xfrm>
                <a:off x="6720981" y="4317729"/>
                <a:ext cx="796874" cy="796874"/>
              </a:xfrm>
              <a:prstGeom prst="diamond">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2628661" y="4482429"/>
                <a:ext cx="3466327" cy="461665"/>
              </a:xfrm>
              <a:prstGeom prst="rect">
                <a:avLst/>
              </a:prstGeom>
              <a:noFill/>
            </p:spPr>
            <p:txBody>
              <a:bodyPr wrap="square" rtlCol="0">
                <a:spAutoFit/>
              </a:bodyPr>
              <a:lstStyle/>
              <a:p>
                <a:endParaRPr lang="zh-CN" altLang="en-US" sz="2400" spc="300" dirty="0">
                  <a:solidFill>
                    <a:schemeClr val="accent1"/>
                  </a:solidFill>
                  <a:latin typeface="+mj-ea"/>
                  <a:ea typeface="+mj-ea"/>
                </a:endParaRPr>
              </a:p>
            </p:txBody>
          </p:sp>
          <p:sp>
            <p:nvSpPr>
              <p:cNvPr id="39" name="矩形 38"/>
              <p:cNvSpPr/>
              <p:nvPr/>
            </p:nvSpPr>
            <p:spPr>
              <a:xfrm>
                <a:off x="6798987" y="4469966"/>
                <a:ext cx="640862" cy="47412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dirty="0">
                    <a:solidFill>
                      <a:schemeClr val="bg1"/>
                    </a:solidFill>
                  </a:rPr>
                  <a:t>04</a:t>
                </a:r>
                <a:endParaRPr lang="zh-CN" altLang="en-US" sz="2000" b="1" dirty="0">
                  <a:solidFill>
                    <a:schemeClr val="bg1"/>
                  </a:solidFill>
                </a:endParaRPr>
              </a:p>
            </p:txBody>
          </p:sp>
        </p:grpSp>
      </p:grpSp>
      <p:grpSp>
        <p:nvGrpSpPr>
          <p:cNvPr id="15" name="组合 14"/>
          <p:cNvGrpSpPr/>
          <p:nvPr/>
        </p:nvGrpSpPr>
        <p:grpSpPr>
          <a:xfrm>
            <a:off x="4864488" y="1167930"/>
            <a:ext cx="2463022" cy="1398357"/>
            <a:chOff x="4864489" y="902089"/>
            <a:chExt cx="2463022" cy="1398357"/>
          </a:xfrm>
        </p:grpSpPr>
        <p:sp>
          <p:nvSpPr>
            <p:cNvPr id="81" name="矩形 80"/>
            <p:cNvSpPr/>
            <p:nvPr/>
          </p:nvSpPr>
          <p:spPr>
            <a:xfrm>
              <a:off x="5249615" y="902089"/>
              <a:ext cx="1692772" cy="1015663"/>
            </a:xfrm>
            <a:prstGeom prst="rect">
              <a:avLst/>
            </a:prstGeom>
          </p:spPr>
          <p:txBody>
            <a:bodyPr wrap="none" lIns="0" tIns="0" rIns="0" bIns="0">
              <a:spAutoFit/>
            </a:bodyPr>
            <a:lstStyle/>
            <a:p>
              <a:pPr algn="ctr" fontAlgn="base"/>
              <a:r>
                <a:rPr lang="zh-CN" altLang="en-US" sz="6600">
                  <a:solidFill>
                    <a:schemeClr val="accent1"/>
                  </a:solidFill>
                  <a:latin typeface="+mj-ea"/>
                  <a:ea typeface="+mj-ea"/>
                </a:rPr>
                <a:t>目录</a:t>
              </a:r>
              <a:endParaRPr lang="zh-CN" altLang="en-US" sz="6600" b="0" i="0">
                <a:solidFill>
                  <a:schemeClr val="accent1"/>
                </a:solidFill>
                <a:effectLst/>
                <a:latin typeface="+mj-ea"/>
                <a:ea typeface="+mj-ea"/>
              </a:endParaRPr>
            </a:p>
          </p:txBody>
        </p:sp>
        <p:sp>
          <p:nvSpPr>
            <p:cNvPr id="18" name="矩形 17"/>
            <p:cNvSpPr/>
            <p:nvPr/>
          </p:nvSpPr>
          <p:spPr>
            <a:xfrm>
              <a:off x="4864489" y="2023447"/>
              <a:ext cx="2463022" cy="276999"/>
            </a:xfrm>
            <a:prstGeom prst="rect">
              <a:avLst/>
            </a:prstGeom>
          </p:spPr>
          <p:txBody>
            <a:bodyPr wrap="square" lIns="0" tIns="0" rIns="0" bIns="0">
              <a:spAutoFit/>
            </a:bodyPr>
            <a:lstStyle/>
            <a:p>
              <a:pPr algn="dist" fontAlgn="base"/>
              <a:r>
                <a:rPr lang="en-US" altLang="zh-CN" b="0" i="0">
                  <a:solidFill>
                    <a:schemeClr val="accent3">
                      <a:lumMod val="75000"/>
                    </a:schemeClr>
                  </a:solidFill>
                  <a:effectLst/>
                  <a:latin typeface="+mj-lt"/>
                  <a:ea typeface="+mj-ea"/>
                </a:rPr>
                <a:t>CONTENT</a:t>
              </a:r>
              <a:endParaRPr lang="zh-CN" altLang="en-US" b="0" i="0">
                <a:solidFill>
                  <a:schemeClr val="accent3">
                    <a:lumMod val="75000"/>
                  </a:schemeClr>
                </a:solidFill>
                <a:effectLst/>
                <a:latin typeface="+mj-lt"/>
                <a:ea typeface="+mj-ea"/>
              </a:endParaRPr>
            </a:p>
          </p:txBody>
        </p:sp>
      </p:grpSp>
      <p:sp>
        <p:nvSpPr>
          <p:cNvPr id="8" name="文本框 7">
            <a:extLst>
              <a:ext uri="{FF2B5EF4-FFF2-40B4-BE49-F238E27FC236}">
                <a16:creationId xmlns:a16="http://schemas.microsoft.com/office/drawing/2014/main" id="{11B63847-0103-4BEA-B3CA-20A385F7CDC9}"/>
              </a:ext>
            </a:extLst>
          </p:cNvPr>
          <p:cNvSpPr txBox="1"/>
          <p:nvPr/>
        </p:nvSpPr>
        <p:spPr>
          <a:xfrm>
            <a:off x="1846277" y="5535655"/>
            <a:ext cx="533852" cy="369332"/>
          </a:xfrm>
          <a:prstGeom prst="rect">
            <a:avLst/>
          </a:prstGeom>
          <a:noFill/>
        </p:spPr>
        <p:txBody>
          <a:bodyPr wrap="square" rtlCol="0">
            <a:spAutoFit/>
          </a:bodyPr>
          <a:lstStyle/>
          <a:p>
            <a:r>
              <a:rPr lang="en-US" altLang="zh-CN" sz="1800" b="1" dirty="0">
                <a:solidFill>
                  <a:schemeClr val="bg1"/>
                </a:solidFill>
              </a:rPr>
              <a:t>05</a:t>
            </a:r>
            <a:endParaRPr lang="zh-CN" altLang="en-US" sz="1800" b="1" dirty="0">
              <a:solidFill>
                <a:schemeClr val="bg1"/>
              </a:solidFill>
            </a:endParaRPr>
          </a:p>
        </p:txBody>
      </p:sp>
      <p:sp>
        <p:nvSpPr>
          <p:cNvPr id="9" name="文本框 8">
            <a:extLst>
              <a:ext uri="{FF2B5EF4-FFF2-40B4-BE49-F238E27FC236}">
                <a16:creationId xmlns:a16="http://schemas.microsoft.com/office/drawing/2014/main" id="{7EAB9B74-E15D-4A11-8F31-CDE354052EC2}"/>
              </a:ext>
            </a:extLst>
          </p:cNvPr>
          <p:cNvSpPr txBox="1"/>
          <p:nvPr/>
        </p:nvSpPr>
        <p:spPr>
          <a:xfrm>
            <a:off x="7791675" y="4119039"/>
            <a:ext cx="2600984" cy="461665"/>
          </a:xfrm>
          <a:prstGeom prst="rect">
            <a:avLst/>
          </a:prstGeom>
          <a:noFill/>
        </p:spPr>
        <p:txBody>
          <a:bodyPr wrap="square" rtlCol="0">
            <a:spAutoFit/>
          </a:bodyPr>
          <a:lstStyle/>
          <a:p>
            <a:r>
              <a:rPr lang="zh-CN" altLang="en-US" sz="2400" spc="300" dirty="0">
                <a:solidFill>
                  <a:schemeClr val="accent1"/>
                </a:solidFill>
                <a:latin typeface="+mj-ea"/>
                <a:ea typeface="+mj-ea"/>
              </a:rPr>
              <a:t>可维护性</a:t>
            </a:r>
          </a:p>
        </p:txBody>
      </p:sp>
      <p:sp>
        <p:nvSpPr>
          <p:cNvPr id="16" name="文本框 15">
            <a:extLst>
              <a:ext uri="{FF2B5EF4-FFF2-40B4-BE49-F238E27FC236}">
                <a16:creationId xmlns:a16="http://schemas.microsoft.com/office/drawing/2014/main" id="{BB4AF54C-0E3D-4AF9-B8F6-6C8380DADDB7}"/>
              </a:ext>
            </a:extLst>
          </p:cNvPr>
          <p:cNvSpPr txBox="1"/>
          <p:nvPr/>
        </p:nvSpPr>
        <p:spPr>
          <a:xfrm>
            <a:off x="2699006" y="2794824"/>
            <a:ext cx="2240463" cy="461665"/>
          </a:xfrm>
          <a:prstGeom prst="rect">
            <a:avLst/>
          </a:prstGeom>
          <a:noFill/>
        </p:spPr>
        <p:txBody>
          <a:bodyPr wrap="square" rtlCol="0">
            <a:spAutoFit/>
          </a:bodyPr>
          <a:lstStyle/>
          <a:p>
            <a:r>
              <a:rPr lang="zh-CN" altLang="en-US" sz="2400" spc="300" dirty="0">
                <a:solidFill>
                  <a:schemeClr val="accent1"/>
                </a:solidFill>
                <a:latin typeface="+mj-ea"/>
                <a:ea typeface="+mj-ea"/>
              </a:rPr>
              <a:t>定义</a:t>
            </a:r>
          </a:p>
        </p:txBody>
      </p:sp>
      <p:sp>
        <p:nvSpPr>
          <p:cNvPr id="45" name="文本框 44">
            <a:extLst>
              <a:ext uri="{FF2B5EF4-FFF2-40B4-BE49-F238E27FC236}">
                <a16:creationId xmlns:a16="http://schemas.microsoft.com/office/drawing/2014/main" id="{A560F534-D833-479B-98B9-64711008A476}"/>
              </a:ext>
            </a:extLst>
          </p:cNvPr>
          <p:cNvSpPr txBox="1"/>
          <p:nvPr/>
        </p:nvSpPr>
        <p:spPr>
          <a:xfrm>
            <a:off x="7619531" y="2789634"/>
            <a:ext cx="6094602" cy="461665"/>
          </a:xfrm>
          <a:prstGeom prst="rect">
            <a:avLst/>
          </a:prstGeom>
          <a:noFill/>
        </p:spPr>
        <p:txBody>
          <a:bodyPr wrap="square">
            <a:spAutoFit/>
          </a:bodyPr>
          <a:lstStyle/>
          <a:p>
            <a:r>
              <a:rPr lang="zh-CN" altLang="en-US" sz="2400" spc="300" dirty="0">
                <a:solidFill>
                  <a:schemeClr val="accent1"/>
                </a:solidFill>
                <a:latin typeface="+mj-ea"/>
                <a:ea typeface="+mj-ea"/>
              </a:rPr>
              <a:t>特点</a:t>
            </a:r>
          </a:p>
        </p:txBody>
      </p:sp>
      <p:sp>
        <p:nvSpPr>
          <p:cNvPr id="47" name="文本框 46">
            <a:extLst>
              <a:ext uri="{FF2B5EF4-FFF2-40B4-BE49-F238E27FC236}">
                <a16:creationId xmlns:a16="http://schemas.microsoft.com/office/drawing/2014/main" id="{6DD8DB3C-1BAB-4D77-8991-0062F256153C}"/>
              </a:ext>
            </a:extLst>
          </p:cNvPr>
          <p:cNvSpPr txBox="1"/>
          <p:nvPr/>
        </p:nvSpPr>
        <p:spPr>
          <a:xfrm>
            <a:off x="2699006" y="4119039"/>
            <a:ext cx="3069405" cy="461665"/>
          </a:xfrm>
          <a:prstGeom prst="rect">
            <a:avLst/>
          </a:prstGeom>
          <a:noFill/>
        </p:spPr>
        <p:txBody>
          <a:bodyPr wrap="square">
            <a:spAutoFit/>
          </a:bodyPr>
          <a:lstStyle/>
          <a:p>
            <a:r>
              <a:rPr lang="zh-CN" altLang="en-US" sz="2400" spc="300" dirty="0">
                <a:solidFill>
                  <a:schemeClr val="accent1"/>
                </a:solidFill>
                <a:latin typeface="+mj-ea"/>
                <a:ea typeface="+mj-ea"/>
              </a:rPr>
              <a:t>过程</a:t>
            </a:r>
          </a:p>
        </p:txBody>
      </p:sp>
      <p:sp>
        <p:nvSpPr>
          <p:cNvPr id="43" name="菱形 42">
            <a:extLst>
              <a:ext uri="{FF2B5EF4-FFF2-40B4-BE49-F238E27FC236}">
                <a16:creationId xmlns:a16="http://schemas.microsoft.com/office/drawing/2014/main" id="{6EF69B0F-8676-4BA6-A3B4-19C93E0672F5}"/>
              </a:ext>
            </a:extLst>
          </p:cNvPr>
          <p:cNvSpPr/>
          <p:nvPr/>
        </p:nvSpPr>
        <p:spPr>
          <a:xfrm>
            <a:off x="1604398" y="5043166"/>
            <a:ext cx="796874" cy="771965"/>
          </a:xfrm>
          <a:prstGeom prst="diamond">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菱形 45">
            <a:extLst>
              <a:ext uri="{FF2B5EF4-FFF2-40B4-BE49-F238E27FC236}">
                <a16:creationId xmlns:a16="http://schemas.microsoft.com/office/drawing/2014/main" id="{C1D385F5-7085-497C-A49D-78A39CB45B30}"/>
              </a:ext>
            </a:extLst>
          </p:cNvPr>
          <p:cNvSpPr/>
          <p:nvPr/>
        </p:nvSpPr>
        <p:spPr>
          <a:xfrm>
            <a:off x="6942386" y="5099158"/>
            <a:ext cx="796874" cy="771965"/>
          </a:xfrm>
          <a:prstGeom prst="diamond">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CE6C1686-8825-4F14-9680-93B2B1BF4A43}"/>
              </a:ext>
            </a:extLst>
          </p:cNvPr>
          <p:cNvSpPr txBox="1"/>
          <p:nvPr/>
        </p:nvSpPr>
        <p:spPr>
          <a:xfrm>
            <a:off x="1747736" y="5154890"/>
            <a:ext cx="533852" cy="400110"/>
          </a:xfrm>
          <a:prstGeom prst="rect">
            <a:avLst/>
          </a:prstGeom>
          <a:noFill/>
        </p:spPr>
        <p:txBody>
          <a:bodyPr wrap="square" rtlCol="0">
            <a:spAutoFit/>
          </a:bodyPr>
          <a:lstStyle/>
          <a:p>
            <a:pPr algn="ctr"/>
            <a:r>
              <a:rPr lang="en-US" altLang="zh-CN" sz="2000" b="1" dirty="0">
                <a:solidFill>
                  <a:schemeClr val="bg1"/>
                </a:solidFill>
              </a:rPr>
              <a:t>05</a:t>
            </a:r>
            <a:endParaRPr lang="zh-CN" altLang="en-US" sz="2000" b="1" dirty="0">
              <a:solidFill>
                <a:schemeClr val="bg1"/>
              </a:solidFill>
            </a:endParaRPr>
          </a:p>
        </p:txBody>
      </p:sp>
      <p:sp>
        <p:nvSpPr>
          <p:cNvPr id="10" name="文本框 9">
            <a:extLst>
              <a:ext uri="{FF2B5EF4-FFF2-40B4-BE49-F238E27FC236}">
                <a16:creationId xmlns:a16="http://schemas.microsoft.com/office/drawing/2014/main" id="{B59365BF-6040-41F2-9E0C-6CC8DB2AEB8C}"/>
              </a:ext>
            </a:extLst>
          </p:cNvPr>
          <p:cNvSpPr txBox="1"/>
          <p:nvPr/>
        </p:nvSpPr>
        <p:spPr>
          <a:xfrm>
            <a:off x="7097486" y="5300386"/>
            <a:ext cx="577101" cy="369332"/>
          </a:xfrm>
          <a:prstGeom prst="rect">
            <a:avLst/>
          </a:prstGeom>
          <a:noFill/>
        </p:spPr>
        <p:txBody>
          <a:bodyPr wrap="square" rtlCol="0">
            <a:spAutoFit/>
          </a:bodyPr>
          <a:lstStyle/>
          <a:p>
            <a:r>
              <a:rPr lang="en-US" altLang="zh-CN" dirty="0">
                <a:solidFill>
                  <a:schemeClr val="bg1"/>
                </a:solidFill>
              </a:rPr>
              <a:t>06</a:t>
            </a:r>
            <a:endParaRPr lang="zh-CN" altLang="en-US" dirty="0">
              <a:solidFill>
                <a:schemeClr val="bg1"/>
              </a:solidFill>
            </a:endParaRPr>
          </a:p>
        </p:txBody>
      </p:sp>
      <p:sp>
        <p:nvSpPr>
          <p:cNvPr id="17" name="文本框 16">
            <a:extLst>
              <a:ext uri="{FF2B5EF4-FFF2-40B4-BE49-F238E27FC236}">
                <a16:creationId xmlns:a16="http://schemas.microsoft.com/office/drawing/2014/main" id="{9FFE0931-925E-4B6B-BC7C-824563589915}"/>
              </a:ext>
            </a:extLst>
          </p:cNvPr>
          <p:cNvSpPr txBox="1"/>
          <p:nvPr/>
        </p:nvSpPr>
        <p:spPr>
          <a:xfrm>
            <a:off x="2681723" y="5230441"/>
            <a:ext cx="3086688" cy="461665"/>
          </a:xfrm>
          <a:prstGeom prst="rect">
            <a:avLst/>
          </a:prstGeom>
          <a:noFill/>
        </p:spPr>
        <p:txBody>
          <a:bodyPr wrap="square" rtlCol="0">
            <a:spAutoFit/>
          </a:bodyPr>
          <a:lstStyle/>
          <a:p>
            <a:r>
              <a:rPr lang="zh-CN" altLang="en-US" sz="2400" spc="300" dirty="0">
                <a:solidFill>
                  <a:schemeClr val="accent1"/>
                </a:solidFill>
                <a:latin typeface="+mj-ea"/>
                <a:ea typeface="+mj-ea"/>
              </a:rPr>
              <a:t>预防性维护</a:t>
            </a:r>
          </a:p>
        </p:txBody>
      </p:sp>
      <p:sp>
        <p:nvSpPr>
          <p:cNvPr id="19" name="文本框 18">
            <a:extLst>
              <a:ext uri="{FF2B5EF4-FFF2-40B4-BE49-F238E27FC236}">
                <a16:creationId xmlns:a16="http://schemas.microsoft.com/office/drawing/2014/main" id="{D2285019-B2C0-411E-89D9-4578B55568AB}"/>
              </a:ext>
            </a:extLst>
          </p:cNvPr>
          <p:cNvSpPr txBox="1"/>
          <p:nvPr/>
        </p:nvSpPr>
        <p:spPr>
          <a:xfrm>
            <a:off x="7888514" y="5300386"/>
            <a:ext cx="2989943" cy="461665"/>
          </a:xfrm>
          <a:prstGeom prst="rect">
            <a:avLst/>
          </a:prstGeom>
          <a:noFill/>
        </p:spPr>
        <p:txBody>
          <a:bodyPr wrap="square" rtlCol="0">
            <a:spAutoFit/>
          </a:bodyPr>
          <a:lstStyle/>
          <a:p>
            <a:r>
              <a:rPr lang="zh-CN" altLang="en-US" sz="2400" spc="300" dirty="0">
                <a:solidFill>
                  <a:schemeClr val="accent1"/>
                </a:solidFill>
                <a:latin typeface="+mj-ea"/>
                <a:ea typeface="+mj-ea"/>
              </a:rPr>
              <a:t>软件再工程过程</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4">
            <a:extLst>
              <a:ext uri="{FF2B5EF4-FFF2-40B4-BE49-F238E27FC236}">
                <a16:creationId xmlns:a16="http://schemas.microsoft.com/office/drawing/2014/main" id="{DE3B5CC2-AC5C-4E66-A2A9-A043DA89655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19722" y="5734618"/>
            <a:ext cx="759333" cy="72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a:extLst>
              <a:ext uri="{FF2B5EF4-FFF2-40B4-BE49-F238E27FC236}">
                <a16:creationId xmlns:a16="http://schemas.microsoft.com/office/drawing/2014/main" id="{B4183F65-2DE5-44C8-818B-9AC5FF0C06C0}"/>
              </a:ext>
            </a:extLst>
          </p:cNvPr>
          <p:cNvSpPr txBox="1"/>
          <p:nvPr/>
        </p:nvSpPr>
        <p:spPr>
          <a:xfrm>
            <a:off x="1219200" y="1562268"/>
            <a:ext cx="6096000" cy="923330"/>
          </a:xfrm>
          <a:prstGeom prst="rect">
            <a:avLst/>
          </a:prstGeom>
          <a:noFill/>
        </p:spPr>
        <p:txBody>
          <a:bodyPr wrap="square">
            <a:spAutoFit/>
          </a:bodyPr>
          <a:lstStyle/>
          <a:p>
            <a:r>
              <a:rPr lang="zh-CN" altLang="en-US" dirty="0"/>
              <a:t>可以把软件的可维护性定性地定义为： 维护人员理解、改正、改动或改进这个软件的难易程度。</a:t>
            </a:r>
          </a:p>
          <a:p>
            <a:r>
              <a:rPr lang="zh-CN" altLang="en-US" dirty="0"/>
              <a:t>提高可维护性是支配软件工程方法学所有步骤的关键目标。</a:t>
            </a:r>
          </a:p>
        </p:txBody>
      </p:sp>
      <p:sp>
        <p:nvSpPr>
          <p:cNvPr id="5" name="文本框 4">
            <a:extLst>
              <a:ext uri="{FF2B5EF4-FFF2-40B4-BE49-F238E27FC236}">
                <a16:creationId xmlns:a16="http://schemas.microsoft.com/office/drawing/2014/main" id="{C4074E52-46C9-4861-A0C9-6614523426C3}"/>
              </a:ext>
            </a:extLst>
          </p:cNvPr>
          <p:cNvSpPr txBox="1"/>
          <p:nvPr/>
        </p:nvSpPr>
        <p:spPr>
          <a:xfrm>
            <a:off x="1219200" y="711200"/>
            <a:ext cx="2794000" cy="369332"/>
          </a:xfrm>
          <a:prstGeom prst="rect">
            <a:avLst/>
          </a:prstGeom>
          <a:noFill/>
        </p:spPr>
        <p:txBody>
          <a:bodyPr wrap="square" rtlCol="0">
            <a:spAutoFit/>
          </a:bodyPr>
          <a:lstStyle/>
          <a:p>
            <a:r>
              <a:rPr lang="zh-CN" altLang="en-US" dirty="0"/>
              <a:t>软件的可维护性</a:t>
            </a:r>
          </a:p>
        </p:txBody>
      </p:sp>
      <p:sp>
        <p:nvSpPr>
          <p:cNvPr id="7" name="文本框 6">
            <a:extLst>
              <a:ext uri="{FF2B5EF4-FFF2-40B4-BE49-F238E27FC236}">
                <a16:creationId xmlns:a16="http://schemas.microsoft.com/office/drawing/2014/main" id="{921B97F0-5175-4D89-9C36-E46980091BE4}"/>
              </a:ext>
            </a:extLst>
          </p:cNvPr>
          <p:cNvSpPr txBox="1"/>
          <p:nvPr/>
        </p:nvSpPr>
        <p:spPr>
          <a:xfrm>
            <a:off x="1219200" y="2967334"/>
            <a:ext cx="3581400" cy="369332"/>
          </a:xfrm>
          <a:prstGeom prst="rect">
            <a:avLst/>
          </a:prstGeom>
          <a:noFill/>
        </p:spPr>
        <p:txBody>
          <a:bodyPr wrap="square" rtlCol="0">
            <a:spAutoFit/>
          </a:bodyPr>
          <a:lstStyle/>
          <a:p>
            <a:r>
              <a:rPr lang="zh-CN" altLang="en-US" dirty="0"/>
              <a:t>决定软件可维护性的因素</a:t>
            </a:r>
          </a:p>
        </p:txBody>
      </p:sp>
      <p:sp>
        <p:nvSpPr>
          <p:cNvPr id="8" name="文本框 7">
            <a:extLst>
              <a:ext uri="{FF2B5EF4-FFF2-40B4-BE49-F238E27FC236}">
                <a16:creationId xmlns:a16="http://schemas.microsoft.com/office/drawing/2014/main" id="{89A016C1-E2A4-4B73-A12C-4DA9D5FDA141}"/>
              </a:ext>
            </a:extLst>
          </p:cNvPr>
          <p:cNvSpPr txBox="1"/>
          <p:nvPr/>
        </p:nvSpPr>
        <p:spPr>
          <a:xfrm>
            <a:off x="1384300" y="3670300"/>
            <a:ext cx="8382000" cy="1477328"/>
          </a:xfrm>
          <a:prstGeom prst="rect">
            <a:avLst/>
          </a:prstGeom>
          <a:noFill/>
        </p:spPr>
        <p:txBody>
          <a:bodyPr wrap="square" rtlCol="0">
            <a:spAutoFit/>
          </a:bodyPr>
          <a:lstStyle/>
          <a:p>
            <a:r>
              <a:rPr lang="en-US" altLang="zh-CN" dirty="0"/>
              <a:t>1.</a:t>
            </a:r>
            <a:r>
              <a:rPr lang="zh-CN" altLang="en-US" dirty="0"/>
              <a:t>可理解性</a:t>
            </a:r>
            <a:endParaRPr lang="en-US" altLang="zh-CN" dirty="0"/>
          </a:p>
          <a:p>
            <a:r>
              <a:rPr lang="en-US" altLang="zh-CN" dirty="0"/>
              <a:t>2.</a:t>
            </a:r>
            <a:r>
              <a:rPr lang="zh-CN" altLang="en-US" dirty="0"/>
              <a:t>可测试性</a:t>
            </a:r>
            <a:endParaRPr lang="en-US" altLang="zh-CN" dirty="0"/>
          </a:p>
          <a:p>
            <a:r>
              <a:rPr lang="en-US" altLang="zh-CN" dirty="0"/>
              <a:t>3.</a:t>
            </a:r>
            <a:r>
              <a:rPr lang="zh-CN" altLang="en-US" dirty="0"/>
              <a:t>可修改性</a:t>
            </a:r>
            <a:endParaRPr lang="en-US" altLang="zh-CN" dirty="0"/>
          </a:p>
          <a:p>
            <a:r>
              <a:rPr lang="en-US" altLang="zh-CN" dirty="0"/>
              <a:t>4.</a:t>
            </a:r>
            <a:r>
              <a:rPr lang="zh-CN" altLang="en-US" dirty="0"/>
              <a:t>可移植性</a:t>
            </a:r>
            <a:endParaRPr lang="en-US" altLang="zh-CN" dirty="0"/>
          </a:p>
          <a:p>
            <a:r>
              <a:rPr lang="en-US" altLang="zh-CN" dirty="0"/>
              <a:t>5.</a:t>
            </a:r>
            <a:r>
              <a:rPr lang="zh-CN" altLang="en-US" dirty="0"/>
              <a:t>可重用性</a:t>
            </a:r>
            <a:endParaRPr lang="en-US" altLang="zh-CN" dirty="0"/>
          </a:p>
        </p:txBody>
      </p:sp>
    </p:spTree>
    <p:extLst>
      <p:ext uri="{BB962C8B-B14F-4D97-AF65-F5344CB8AC3E}">
        <p14:creationId xmlns:p14="http://schemas.microsoft.com/office/powerpoint/2010/main" val="40341710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0"/>
          </p:nvPr>
        </p:nvSpPr>
        <p:spPr>
          <a:xfrm>
            <a:off x="5749751" y="1718058"/>
            <a:ext cx="692498" cy="747897"/>
          </a:xfrm>
          <a:custGeom>
            <a:avLst/>
            <a:gdLst>
              <a:gd name="connsiteX0" fmla="*/ 0 w 65"/>
              <a:gd name="connsiteY0" fmla="*/ 0 h 276999"/>
              <a:gd name="connsiteX1" fmla="*/ 65 w 65"/>
              <a:gd name="connsiteY1" fmla="*/ 0 h 276999"/>
              <a:gd name="connsiteX2" fmla="*/ 65 w 65"/>
              <a:gd name="connsiteY2" fmla="*/ 276999 h 276999"/>
              <a:gd name="connsiteX3" fmla="*/ 0 w 65"/>
              <a:gd name="connsiteY3" fmla="*/ 276999 h 276999"/>
            </a:gdLst>
            <a:ahLst/>
            <a:cxnLst>
              <a:cxn ang="0">
                <a:pos x="connsiteX0" y="connsiteY0"/>
              </a:cxn>
              <a:cxn ang="0">
                <a:pos x="connsiteX1" y="connsiteY1"/>
              </a:cxn>
              <a:cxn ang="0">
                <a:pos x="connsiteX2" y="connsiteY2"/>
              </a:cxn>
              <a:cxn ang="0">
                <a:pos x="connsiteX3" y="connsiteY3"/>
              </a:cxn>
            </a:cxnLst>
            <a:rect l="l" t="t" r="r" b="b"/>
            <a:pathLst>
              <a:path w="65" h="276999">
                <a:moveTo>
                  <a:pt x="0" y="0"/>
                </a:moveTo>
                <a:lnTo>
                  <a:pt x="65" y="0"/>
                </a:lnTo>
                <a:lnTo>
                  <a:pt x="65" y="276999"/>
                </a:lnTo>
                <a:lnTo>
                  <a:pt x="0" y="276999"/>
                </a:lnTo>
                <a:close/>
              </a:path>
            </a:pathLst>
          </a:custGeom>
        </p:spPr>
        <p:txBody>
          <a:bodyPr/>
          <a:lstStyle/>
          <a:p>
            <a:r>
              <a:rPr lang="en-US" altLang="zh-CN"/>
              <a:t>02</a:t>
            </a:r>
            <a:endParaRPr lang="zh-CN" altLang="en-US"/>
          </a:p>
        </p:txBody>
      </p:sp>
      <p:sp>
        <p:nvSpPr>
          <p:cNvPr id="17" name="文本占位符 16"/>
          <p:cNvSpPr>
            <a:spLocks noGrp="1"/>
          </p:cNvSpPr>
          <p:nvPr>
            <p:ph type="body" sz="quarter" idx="11"/>
          </p:nvPr>
        </p:nvSpPr>
        <p:spPr>
          <a:custGeom>
            <a:avLst/>
            <a:gdLst>
              <a:gd name="connsiteX0" fmla="*/ 0 w 2059940"/>
              <a:gd name="connsiteY0" fmla="*/ 0 h 276999"/>
              <a:gd name="connsiteX1" fmla="*/ 2059940 w 2059940"/>
              <a:gd name="connsiteY1" fmla="*/ 0 h 276999"/>
              <a:gd name="connsiteX2" fmla="*/ 2059940 w 2059940"/>
              <a:gd name="connsiteY2" fmla="*/ 276999 h 276999"/>
              <a:gd name="connsiteX3" fmla="*/ 0 w 2059940"/>
              <a:gd name="connsiteY3" fmla="*/ 276999 h 276999"/>
            </a:gdLst>
            <a:ahLst/>
            <a:cxnLst>
              <a:cxn ang="0">
                <a:pos x="connsiteX0" y="connsiteY0"/>
              </a:cxn>
              <a:cxn ang="0">
                <a:pos x="connsiteX1" y="connsiteY1"/>
              </a:cxn>
              <a:cxn ang="0">
                <a:pos x="connsiteX2" y="connsiteY2"/>
              </a:cxn>
              <a:cxn ang="0">
                <a:pos x="connsiteX3" y="connsiteY3"/>
              </a:cxn>
            </a:cxnLst>
            <a:rect l="l" t="t" r="r" b="b"/>
            <a:pathLst>
              <a:path w="2059940" h="276999">
                <a:moveTo>
                  <a:pt x="0" y="0"/>
                </a:moveTo>
                <a:lnTo>
                  <a:pt x="2059940" y="0"/>
                </a:lnTo>
                <a:lnTo>
                  <a:pt x="2059940" y="276999"/>
                </a:lnTo>
                <a:lnTo>
                  <a:pt x="0" y="276999"/>
                </a:lnTo>
                <a:close/>
              </a:path>
            </a:pathLst>
          </a:custGeom>
        </p:spPr>
        <p:txBody>
          <a:bodyPr/>
          <a:lstStyle/>
          <a:p>
            <a:r>
              <a:rPr lang="en-US" altLang="zh-CN" dirty="0"/>
              <a:t>Part one</a:t>
            </a:r>
            <a:endParaRPr lang="zh-CN" altLang="en-US" dirty="0"/>
          </a:p>
        </p:txBody>
      </p:sp>
      <p:sp>
        <p:nvSpPr>
          <p:cNvPr id="19" name="文本占位符 18"/>
          <p:cNvSpPr>
            <a:spLocks noGrp="1"/>
          </p:cNvSpPr>
          <p:nvPr>
            <p:ph type="body" sz="quarter" idx="12"/>
          </p:nvPr>
        </p:nvSpPr>
        <p:spPr>
          <a:xfrm>
            <a:off x="3358896" y="2801392"/>
            <a:ext cx="5474208" cy="923330"/>
          </a:xfrm>
          <a:prstGeom prst="rect">
            <a:avLst/>
          </a:prstGeom>
        </p:spPr>
        <p:txBody>
          <a:bodyPr/>
          <a:lstStyle/>
          <a:p>
            <a:r>
              <a:rPr lang="zh-CN" altLang="en-US" sz="5400" spc="300" dirty="0">
                <a:solidFill>
                  <a:schemeClr val="accent1"/>
                </a:solidFill>
                <a:latin typeface="+mj-ea"/>
                <a:ea typeface="+mj-ea"/>
              </a:rPr>
              <a:t>文档</a:t>
            </a:r>
          </a:p>
        </p:txBody>
      </p:sp>
      <p:sp>
        <p:nvSpPr>
          <p:cNvPr id="7" name="椭圆 6"/>
          <p:cNvSpPr/>
          <p:nvPr/>
        </p:nvSpPr>
        <p:spPr>
          <a:xfrm>
            <a:off x="5932885" y="5459540"/>
            <a:ext cx="100012" cy="100012"/>
          </a:xfrm>
          <a:prstGeom prst="ellipse">
            <a:avLst/>
          </a:pr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706667" y="5459540"/>
            <a:ext cx="100012" cy="100012"/>
          </a:xfrm>
          <a:prstGeom prst="ellipse">
            <a:avLst/>
          </a:prstGeom>
          <a:no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159103" y="5459540"/>
            <a:ext cx="100012" cy="100012"/>
          </a:xfrm>
          <a:prstGeom prst="ellipse">
            <a:avLst/>
          </a:prstGeom>
          <a:no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385321" y="5459540"/>
            <a:ext cx="100012" cy="100012"/>
          </a:xfrm>
          <a:prstGeom prst="ellipse">
            <a:avLst/>
          </a:prstGeom>
          <a:no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Picture 4">
            <a:extLst>
              <a:ext uri="{FF2B5EF4-FFF2-40B4-BE49-F238E27FC236}">
                <a16:creationId xmlns:a16="http://schemas.microsoft.com/office/drawing/2014/main" id="{7B71605F-0744-4EB3-A12E-D80692DF50D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2827" y="5727895"/>
            <a:ext cx="759333" cy="72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62930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4">
            <a:extLst>
              <a:ext uri="{FF2B5EF4-FFF2-40B4-BE49-F238E27FC236}">
                <a16:creationId xmlns:a16="http://schemas.microsoft.com/office/drawing/2014/main" id="{DE3B5CC2-AC5C-4E66-A2A9-A043DA89655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19722" y="5734618"/>
            <a:ext cx="759333" cy="72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a:extLst>
              <a:ext uri="{FF2B5EF4-FFF2-40B4-BE49-F238E27FC236}">
                <a16:creationId xmlns:a16="http://schemas.microsoft.com/office/drawing/2014/main" id="{51B9ABD4-6B7B-4869-A12C-2D8B165309B5}"/>
              </a:ext>
            </a:extLst>
          </p:cNvPr>
          <p:cNvSpPr txBox="1"/>
          <p:nvPr/>
        </p:nvSpPr>
        <p:spPr>
          <a:xfrm>
            <a:off x="1511300" y="1674674"/>
            <a:ext cx="8267700" cy="1754326"/>
          </a:xfrm>
          <a:prstGeom prst="rect">
            <a:avLst/>
          </a:prstGeom>
          <a:noFill/>
        </p:spPr>
        <p:txBody>
          <a:bodyPr wrap="square">
            <a:spAutoFit/>
          </a:bodyPr>
          <a:lstStyle/>
          <a:p>
            <a:r>
              <a:rPr lang="zh-CN" altLang="en-US" dirty="0"/>
              <a:t>文档是影响软件可维护性的决定因素。</a:t>
            </a:r>
          </a:p>
          <a:p>
            <a:r>
              <a:rPr lang="zh-CN" altLang="en-US" dirty="0"/>
              <a:t>由于长期使用的大型软件系统在使用过程中必然会经受多次修改，所以文档比程序代码更重要。</a:t>
            </a:r>
          </a:p>
          <a:p>
            <a:r>
              <a:rPr lang="zh-CN" altLang="en-US" dirty="0"/>
              <a:t>软件系统的文档可以分为用户文档和系统文档两类。</a:t>
            </a:r>
          </a:p>
          <a:p>
            <a:r>
              <a:rPr lang="zh-CN" altLang="en-US" dirty="0"/>
              <a:t>用户文档主要描述系统功能和使用方法，并不关心这些功能是怎样实现的；</a:t>
            </a:r>
          </a:p>
          <a:p>
            <a:r>
              <a:rPr lang="zh-CN" altLang="en-US" dirty="0"/>
              <a:t>系统文档描述系统设计、实现和测试等各方面的内容。</a:t>
            </a:r>
          </a:p>
        </p:txBody>
      </p:sp>
      <p:sp>
        <p:nvSpPr>
          <p:cNvPr id="10" name="文本框 9">
            <a:extLst>
              <a:ext uri="{FF2B5EF4-FFF2-40B4-BE49-F238E27FC236}">
                <a16:creationId xmlns:a16="http://schemas.microsoft.com/office/drawing/2014/main" id="{107C4AE9-DC58-4960-BCB3-2A6D5537BC9C}"/>
              </a:ext>
            </a:extLst>
          </p:cNvPr>
          <p:cNvSpPr txBox="1"/>
          <p:nvPr/>
        </p:nvSpPr>
        <p:spPr>
          <a:xfrm>
            <a:off x="1651000" y="3809137"/>
            <a:ext cx="6096000" cy="1754326"/>
          </a:xfrm>
          <a:prstGeom prst="rect">
            <a:avLst/>
          </a:prstGeom>
          <a:noFill/>
        </p:spPr>
        <p:txBody>
          <a:bodyPr wrap="square">
            <a:spAutoFit/>
          </a:bodyPr>
          <a:lstStyle/>
          <a:p>
            <a:r>
              <a:rPr lang="zh-CN" altLang="en-US" dirty="0"/>
              <a:t>总的说来，软件文档应该满足下述要求：</a:t>
            </a:r>
          </a:p>
          <a:p>
            <a:r>
              <a:rPr lang="en-US" altLang="zh-CN" dirty="0"/>
              <a:t>(1) </a:t>
            </a:r>
            <a:r>
              <a:rPr lang="zh-CN" altLang="en-US" dirty="0"/>
              <a:t>必须描述如何使用这个系统；</a:t>
            </a:r>
          </a:p>
          <a:p>
            <a:r>
              <a:rPr lang="en-US" altLang="zh-CN" dirty="0"/>
              <a:t>(2) </a:t>
            </a:r>
            <a:r>
              <a:rPr lang="zh-CN" altLang="en-US" dirty="0"/>
              <a:t>必须描述怎样安装和管理这个系统；</a:t>
            </a:r>
          </a:p>
          <a:p>
            <a:r>
              <a:rPr lang="en-US" altLang="zh-CN" dirty="0"/>
              <a:t>(3) </a:t>
            </a:r>
            <a:r>
              <a:rPr lang="zh-CN" altLang="en-US" dirty="0"/>
              <a:t>必须描述系统需求和设计；</a:t>
            </a:r>
          </a:p>
          <a:p>
            <a:r>
              <a:rPr lang="en-US" altLang="zh-CN" dirty="0"/>
              <a:t>(4) </a:t>
            </a:r>
            <a:r>
              <a:rPr lang="zh-CN" altLang="en-US" dirty="0"/>
              <a:t>必须描述系统的实现和测试，以便使系统成为可维护的。</a:t>
            </a:r>
          </a:p>
          <a:p>
            <a:r>
              <a:rPr lang="zh-CN" altLang="en-US" dirty="0"/>
              <a:t>下面分别讨论用户文档和系统文档。</a:t>
            </a:r>
          </a:p>
        </p:txBody>
      </p:sp>
    </p:spTree>
    <p:extLst>
      <p:ext uri="{BB962C8B-B14F-4D97-AF65-F5344CB8AC3E}">
        <p14:creationId xmlns:p14="http://schemas.microsoft.com/office/powerpoint/2010/main" val="8343388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4">
            <a:extLst>
              <a:ext uri="{FF2B5EF4-FFF2-40B4-BE49-F238E27FC236}">
                <a16:creationId xmlns:a16="http://schemas.microsoft.com/office/drawing/2014/main" id="{DE3B5CC2-AC5C-4E66-A2A9-A043DA89655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19722" y="5734618"/>
            <a:ext cx="759333" cy="72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C45E4837-2F2F-429A-BA75-FD08B7BE030A}"/>
              </a:ext>
            </a:extLst>
          </p:cNvPr>
          <p:cNvSpPr txBox="1"/>
          <p:nvPr/>
        </p:nvSpPr>
        <p:spPr>
          <a:xfrm>
            <a:off x="1143000" y="749300"/>
            <a:ext cx="2133600" cy="369332"/>
          </a:xfrm>
          <a:prstGeom prst="rect">
            <a:avLst/>
          </a:prstGeom>
          <a:noFill/>
        </p:spPr>
        <p:txBody>
          <a:bodyPr wrap="square" rtlCol="0">
            <a:spAutoFit/>
          </a:bodyPr>
          <a:lstStyle/>
          <a:p>
            <a:r>
              <a:rPr lang="zh-CN" altLang="en-US" dirty="0"/>
              <a:t>用户文档</a:t>
            </a:r>
          </a:p>
        </p:txBody>
      </p:sp>
      <p:sp>
        <p:nvSpPr>
          <p:cNvPr id="7" name="文本框 6">
            <a:extLst>
              <a:ext uri="{FF2B5EF4-FFF2-40B4-BE49-F238E27FC236}">
                <a16:creationId xmlns:a16="http://schemas.microsoft.com/office/drawing/2014/main" id="{70D9C0A1-C97F-4C7A-B0F9-4283CD214043}"/>
              </a:ext>
            </a:extLst>
          </p:cNvPr>
          <p:cNvSpPr txBox="1"/>
          <p:nvPr/>
        </p:nvSpPr>
        <p:spPr>
          <a:xfrm>
            <a:off x="888999" y="1536700"/>
            <a:ext cx="8731055" cy="2308324"/>
          </a:xfrm>
          <a:prstGeom prst="rect">
            <a:avLst/>
          </a:prstGeom>
          <a:noFill/>
        </p:spPr>
        <p:txBody>
          <a:bodyPr wrap="square">
            <a:spAutoFit/>
          </a:bodyPr>
          <a:lstStyle/>
          <a:p>
            <a:r>
              <a:rPr lang="zh-CN" altLang="en-US" dirty="0"/>
              <a:t>用户文档是用户了解系统的第一步，它应该能使用户获得对系统的准确的初步印象。</a:t>
            </a:r>
          </a:p>
          <a:p>
            <a:r>
              <a:rPr lang="zh-CN" altLang="en-US" dirty="0"/>
              <a:t>文档的结构方式应该使用户能够方便地根据需要阅读有关的内容。</a:t>
            </a:r>
          </a:p>
          <a:p>
            <a:r>
              <a:rPr lang="zh-CN" altLang="en-US" dirty="0"/>
              <a:t>用户文档至少应该包括下述</a:t>
            </a:r>
            <a:r>
              <a:rPr lang="en-US" altLang="zh-CN" dirty="0"/>
              <a:t>5</a:t>
            </a:r>
            <a:r>
              <a:rPr lang="zh-CN" altLang="en-US" dirty="0"/>
              <a:t>方面的内容：</a:t>
            </a:r>
          </a:p>
          <a:p>
            <a:r>
              <a:rPr lang="en-US" altLang="zh-CN" dirty="0"/>
              <a:t>(1) </a:t>
            </a:r>
            <a:r>
              <a:rPr lang="zh-CN" altLang="en-US" dirty="0"/>
              <a:t>功能描述，说明系统能做什么；</a:t>
            </a:r>
          </a:p>
          <a:p>
            <a:r>
              <a:rPr lang="en-US" altLang="zh-CN" dirty="0"/>
              <a:t>(2) </a:t>
            </a:r>
            <a:r>
              <a:rPr lang="zh-CN" altLang="en-US" dirty="0"/>
              <a:t>安装文档，说明怎样安装这个系统以及怎样使系统适应特定的硬件配置；</a:t>
            </a:r>
          </a:p>
          <a:p>
            <a:r>
              <a:rPr lang="en-US" altLang="zh-CN" dirty="0"/>
              <a:t>(3) </a:t>
            </a:r>
            <a:r>
              <a:rPr lang="zh-CN" altLang="en-US" dirty="0"/>
              <a:t>使用手册</a:t>
            </a:r>
            <a:r>
              <a:rPr lang="en-US" altLang="zh-CN" dirty="0"/>
              <a:t>(</a:t>
            </a:r>
            <a:r>
              <a:rPr lang="zh-CN" altLang="en-US" dirty="0"/>
              <a:t>应该通过丰富例子说明怎样使用常用的系统功能</a:t>
            </a:r>
            <a:r>
              <a:rPr lang="en-US" altLang="zh-CN" dirty="0"/>
              <a:t>)</a:t>
            </a:r>
          </a:p>
          <a:p>
            <a:r>
              <a:rPr lang="en-US" altLang="zh-CN" dirty="0"/>
              <a:t>(4)</a:t>
            </a:r>
            <a:r>
              <a:rPr lang="zh-CN" altLang="en-US" dirty="0"/>
              <a:t>参考手册</a:t>
            </a:r>
            <a:r>
              <a:rPr lang="en-US" altLang="zh-CN" dirty="0"/>
              <a:t>(</a:t>
            </a:r>
            <a:r>
              <a:rPr lang="zh-CN" altLang="en-US" dirty="0"/>
              <a:t>对参考手册最主要的要求是完整</a:t>
            </a:r>
            <a:r>
              <a:rPr lang="en-US" altLang="zh-CN" dirty="0"/>
              <a:t>)</a:t>
            </a:r>
          </a:p>
          <a:p>
            <a:r>
              <a:rPr lang="en-US" altLang="zh-CN" dirty="0"/>
              <a:t>(5)</a:t>
            </a:r>
            <a:r>
              <a:rPr lang="zh-CN" altLang="en-US" dirty="0"/>
              <a:t>操作员指南</a:t>
            </a:r>
            <a:r>
              <a:rPr lang="en-US" altLang="zh-CN" dirty="0"/>
              <a:t>(</a:t>
            </a:r>
            <a:r>
              <a:rPr lang="zh-CN" altLang="en-US" dirty="0"/>
              <a:t>如果需要有系统操作员的话</a:t>
            </a:r>
            <a:r>
              <a:rPr lang="en-US" altLang="zh-CN" dirty="0"/>
              <a:t>)</a:t>
            </a:r>
            <a:endParaRPr lang="zh-CN" altLang="en-US" dirty="0"/>
          </a:p>
        </p:txBody>
      </p:sp>
    </p:spTree>
    <p:extLst>
      <p:ext uri="{BB962C8B-B14F-4D97-AF65-F5344CB8AC3E}">
        <p14:creationId xmlns:p14="http://schemas.microsoft.com/office/powerpoint/2010/main" val="39863012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4">
            <a:extLst>
              <a:ext uri="{FF2B5EF4-FFF2-40B4-BE49-F238E27FC236}">
                <a16:creationId xmlns:a16="http://schemas.microsoft.com/office/drawing/2014/main" id="{DE3B5CC2-AC5C-4E66-A2A9-A043DA89655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19722" y="5734618"/>
            <a:ext cx="759333" cy="72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a:extLst>
              <a:ext uri="{FF2B5EF4-FFF2-40B4-BE49-F238E27FC236}">
                <a16:creationId xmlns:a16="http://schemas.microsoft.com/office/drawing/2014/main" id="{5D52BC8C-09F8-4E4F-AA8A-6A4AB50BC62E}"/>
              </a:ext>
            </a:extLst>
          </p:cNvPr>
          <p:cNvSpPr txBox="1"/>
          <p:nvPr/>
        </p:nvSpPr>
        <p:spPr>
          <a:xfrm>
            <a:off x="1117600" y="2273638"/>
            <a:ext cx="6096000" cy="2031325"/>
          </a:xfrm>
          <a:prstGeom prst="rect">
            <a:avLst/>
          </a:prstGeom>
          <a:noFill/>
        </p:spPr>
        <p:txBody>
          <a:bodyPr wrap="square">
            <a:spAutoFit/>
          </a:bodyPr>
          <a:lstStyle/>
          <a:p>
            <a:r>
              <a:rPr lang="zh-CN" altLang="en-US" dirty="0"/>
              <a:t>所谓系统文档指从问题定义、需求说明到验收测试计划这样一系列和系统实现有关的文档。</a:t>
            </a:r>
          </a:p>
          <a:p>
            <a:r>
              <a:rPr lang="zh-CN" altLang="en-US" dirty="0"/>
              <a:t>描述系统设计、实现和测试的文档对于理解程序和维护程序来说是极端重要的。</a:t>
            </a:r>
          </a:p>
          <a:p>
            <a:r>
              <a:rPr lang="zh-CN" altLang="en-US" dirty="0"/>
              <a:t>和用户文档类似，系统文档的结构也应该能把读者从对系统概貌的了解，引导到对系统每个方面每个特点的更形式化更具体的认识。</a:t>
            </a:r>
          </a:p>
        </p:txBody>
      </p:sp>
      <p:sp>
        <p:nvSpPr>
          <p:cNvPr id="5" name="文本框 4">
            <a:extLst>
              <a:ext uri="{FF2B5EF4-FFF2-40B4-BE49-F238E27FC236}">
                <a16:creationId xmlns:a16="http://schemas.microsoft.com/office/drawing/2014/main" id="{442C1366-00C7-4435-A3F8-768CFC5E934A}"/>
              </a:ext>
            </a:extLst>
          </p:cNvPr>
          <p:cNvSpPr txBox="1"/>
          <p:nvPr/>
        </p:nvSpPr>
        <p:spPr>
          <a:xfrm>
            <a:off x="1257300" y="914400"/>
            <a:ext cx="2654300" cy="369332"/>
          </a:xfrm>
          <a:prstGeom prst="rect">
            <a:avLst/>
          </a:prstGeom>
          <a:noFill/>
        </p:spPr>
        <p:txBody>
          <a:bodyPr wrap="square" rtlCol="0">
            <a:spAutoFit/>
          </a:bodyPr>
          <a:lstStyle/>
          <a:p>
            <a:r>
              <a:rPr lang="zh-CN" altLang="en-US" dirty="0"/>
              <a:t>系统文档</a:t>
            </a:r>
          </a:p>
        </p:txBody>
      </p:sp>
    </p:spTree>
    <p:extLst>
      <p:ext uri="{BB962C8B-B14F-4D97-AF65-F5344CB8AC3E}">
        <p14:creationId xmlns:p14="http://schemas.microsoft.com/office/powerpoint/2010/main" val="27050864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4">
            <a:extLst>
              <a:ext uri="{FF2B5EF4-FFF2-40B4-BE49-F238E27FC236}">
                <a16:creationId xmlns:a16="http://schemas.microsoft.com/office/drawing/2014/main" id="{DE3B5CC2-AC5C-4E66-A2A9-A043DA89655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19722" y="5734618"/>
            <a:ext cx="759333" cy="72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733360B2-E225-4722-AEB8-46AB34248359}"/>
              </a:ext>
            </a:extLst>
          </p:cNvPr>
          <p:cNvSpPr txBox="1"/>
          <p:nvPr/>
        </p:nvSpPr>
        <p:spPr>
          <a:xfrm>
            <a:off x="1320800" y="914400"/>
            <a:ext cx="2565400" cy="369332"/>
          </a:xfrm>
          <a:prstGeom prst="rect">
            <a:avLst/>
          </a:prstGeom>
          <a:noFill/>
        </p:spPr>
        <p:txBody>
          <a:bodyPr wrap="square" rtlCol="0">
            <a:spAutoFit/>
          </a:bodyPr>
          <a:lstStyle/>
          <a:p>
            <a:r>
              <a:rPr lang="zh-CN" altLang="en-US" dirty="0"/>
              <a:t>可维护性评审</a:t>
            </a:r>
          </a:p>
        </p:txBody>
      </p:sp>
      <p:sp>
        <p:nvSpPr>
          <p:cNvPr id="8" name="文本框 7">
            <a:extLst>
              <a:ext uri="{FF2B5EF4-FFF2-40B4-BE49-F238E27FC236}">
                <a16:creationId xmlns:a16="http://schemas.microsoft.com/office/drawing/2014/main" id="{409EFBE2-7D3C-4CED-A338-BB325F239FD8}"/>
              </a:ext>
            </a:extLst>
          </p:cNvPr>
          <p:cNvSpPr txBox="1"/>
          <p:nvPr/>
        </p:nvSpPr>
        <p:spPr>
          <a:xfrm>
            <a:off x="1104900" y="1652538"/>
            <a:ext cx="6096000" cy="2308324"/>
          </a:xfrm>
          <a:prstGeom prst="rect">
            <a:avLst/>
          </a:prstGeom>
          <a:noFill/>
        </p:spPr>
        <p:txBody>
          <a:bodyPr wrap="square">
            <a:spAutoFit/>
          </a:bodyPr>
          <a:lstStyle/>
          <a:p>
            <a:r>
              <a:rPr lang="zh-CN" altLang="en-US" dirty="0"/>
              <a:t>可维护性是所有软件都应该具备的基本特点，必须在开发阶段保证软件具有</a:t>
            </a:r>
            <a:r>
              <a:rPr lang="en-US" altLang="zh-CN" dirty="0"/>
              <a:t>8.4.1</a:t>
            </a:r>
            <a:r>
              <a:rPr lang="zh-CN" altLang="en-US" dirty="0"/>
              <a:t>节中提到的那些可维护因素。</a:t>
            </a:r>
          </a:p>
          <a:p>
            <a:r>
              <a:rPr lang="zh-CN" altLang="en-US" dirty="0"/>
              <a:t>在软件工程过程的每一个阶段都应该考虑并努力提高软件的可维护性，在每个阶段结束前的技术审查和管理复审中，应该着重对可维护性进行复审。</a:t>
            </a:r>
          </a:p>
          <a:p>
            <a:r>
              <a:rPr lang="zh-CN" altLang="en-US" dirty="0"/>
              <a:t>在需求分析阶段的复审过程中，应该对将来要改进的部分和可能会修改的部分加以注意并指明；应该讨论软件的可移植性问题，并且考虑可能影响软件维护的系统界面。 </a:t>
            </a:r>
          </a:p>
        </p:txBody>
      </p:sp>
    </p:spTree>
    <p:extLst>
      <p:ext uri="{BB962C8B-B14F-4D97-AF65-F5344CB8AC3E}">
        <p14:creationId xmlns:p14="http://schemas.microsoft.com/office/powerpoint/2010/main" val="3478329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0"/>
          </p:nvPr>
        </p:nvSpPr>
        <p:spPr>
          <a:xfrm>
            <a:off x="5749751" y="1718058"/>
            <a:ext cx="692498" cy="747897"/>
          </a:xfrm>
          <a:custGeom>
            <a:avLst/>
            <a:gdLst>
              <a:gd name="connsiteX0" fmla="*/ 0 w 65"/>
              <a:gd name="connsiteY0" fmla="*/ 0 h 276999"/>
              <a:gd name="connsiteX1" fmla="*/ 65 w 65"/>
              <a:gd name="connsiteY1" fmla="*/ 0 h 276999"/>
              <a:gd name="connsiteX2" fmla="*/ 65 w 65"/>
              <a:gd name="connsiteY2" fmla="*/ 276999 h 276999"/>
              <a:gd name="connsiteX3" fmla="*/ 0 w 65"/>
              <a:gd name="connsiteY3" fmla="*/ 276999 h 276999"/>
            </a:gdLst>
            <a:ahLst/>
            <a:cxnLst>
              <a:cxn ang="0">
                <a:pos x="connsiteX0" y="connsiteY0"/>
              </a:cxn>
              <a:cxn ang="0">
                <a:pos x="connsiteX1" y="connsiteY1"/>
              </a:cxn>
              <a:cxn ang="0">
                <a:pos x="connsiteX2" y="connsiteY2"/>
              </a:cxn>
              <a:cxn ang="0">
                <a:pos x="connsiteX3" y="connsiteY3"/>
              </a:cxn>
            </a:cxnLst>
            <a:rect l="l" t="t" r="r" b="b"/>
            <a:pathLst>
              <a:path w="65" h="276999">
                <a:moveTo>
                  <a:pt x="0" y="0"/>
                </a:moveTo>
                <a:lnTo>
                  <a:pt x="65" y="0"/>
                </a:lnTo>
                <a:lnTo>
                  <a:pt x="65" y="276999"/>
                </a:lnTo>
                <a:lnTo>
                  <a:pt x="0" y="276999"/>
                </a:lnTo>
                <a:close/>
              </a:path>
            </a:pathLst>
          </a:custGeom>
        </p:spPr>
        <p:txBody>
          <a:bodyPr/>
          <a:lstStyle/>
          <a:p>
            <a:r>
              <a:rPr lang="en-US" altLang="zh-CN"/>
              <a:t>02</a:t>
            </a:r>
            <a:endParaRPr lang="zh-CN" altLang="en-US"/>
          </a:p>
        </p:txBody>
      </p:sp>
      <p:sp>
        <p:nvSpPr>
          <p:cNvPr id="17" name="文本占位符 16"/>
          <p:cNvSpPr>
            <a:spLocks noGrp="1"/>
          </p:cNvSpPr>
          <p:nvPr>
            <p:ph type="body" sz="quarter" idx="11"/>
          </p:nvPr>
        </p:nvSpPr>
        <p:spPr>
          <a:custGeom>
            <a:avLst/>
            <a:gdLst>
              <a:gd name="connsiteX0" fmla="*/ 0 w 2059940"/>
              <a:gd name="connsiteY0" fmla="*/ 0 h 276999"/>
              <a:gd name="connsiteX1" fmla="*/ 2059940 w 2059940"/>
              <a:gd name="connsiteY1" fmla="*/ 0 h 276999"/>
              <a:gd name="connsiteX2" fmla="*/ 2059940 w 2059940"/>
              <a:gd name="connsiteY2" fmla="*/ 276999 h 276999"/>
              <a:gd name="connsiteX3" fmla="*/ 0 w 2059940"/>
              <a:gd name="connsiteY3" fmla="*/ 276999 h 276999"/>
            </a:gdLst>
            <a:ahLst/>
            <a:cxnLst>
              <a:cxn ang="0">
                <a:pos x="connsiteX0" y="connsiteY0"/>
              </a:cxn>
              <a:cxn ang="0">
                <a:pos x="connsiteX1" y="connsiteY1"/>
              </a:cxn>
              <a:cxn ang="0">
                <a:pos x="connsiteX2" y="connsiteY2"/>
              </a:cxn>
              <a:cxn ang="0">
                <a:pos x="connsiteX3" y="connsiteY3"/>
              </a:cxn>
            </a:cxnLst>
            <a:rect l="l" t="t" r="r" b="b"/>
            <a:pathLst>
              <a:path w="2059940" h="276999">
                <a:moveTo>
                  <a:pt x="0" y="0"/>
                </a:moveTo>
                <a:lnTo>
                  <a:pt x="2059940" y="0"/>
                </a:lnTo>
                <a:lnTo>
                  <a:pt x="2059940" y="276999"/>
                </a:lnTo>
                <a:lnTo>
                  <a:pt x="0" y="276999"/>
                </a:lnTo>
                <a:close/>
              </a:path>
            </a:pathLst>
          </a:custGeom>
        </p:spPr>
        <p:txBody>
          <a:bodyPr/>
          <a:lstStyle/>
          <a:p>
            <a:r>
              <a:rPr lang="en-US" altLang="zh-CN" dirty="0"/>
              <a:t>Part one</a:t>
            </a:r>
            <a:endParaRPr lang="zh-CN" altLang="en-US" dirty="0"/>
          </a:p>
        </p:txBody>
      </p:sp>
      <p:sp>
        <p:nvSpPr>
          <p:cNvPr id="19" name="文本占位符 18"/>
          <p:cNvSpPr>
            <a:spLocks noGrp="1"/>
          </p:cNvSpPr>
          <p:nvPr>
            <p:ph type="body" sz="quarter" idx="12"/>
          </p:nvPr>
        </p:nvSpPr>
        <p:spPr>
          <a:xfrm>
            <a:off x="3358896" y="2801392"/>
            <a:ext cx="5474208" cy="923330"/>
          </a:xfrm>
          <a:prstGeom prst="rect">
            <a:avLst/>
          </a:prstGeom>
        </p:spPr>
        <p:txBody>
          <a:bodyPr/>
          <a:lstStyle/>
          <a:p>
            <a:r>
              <a:rPr lang="zh-CN" altLang="en-US" sz="5400" spc="300" dirty="0">
                <a:solidFill>
                  <a:schemeClr val="accent1"/>
                </a:solidFill>
                <a:latin typeface="+mj-ea"/>
                <a:ea typeface="+mj-ea"/>
              </a:rPr>
              <a:t>成员分工</a:t>
            </a:r>
          </a:p>
        </p:txBody>
      </p:sp>
      <p:sp>
        <p:nvSpPr>
          <p:cNvPr id="7" name="椭圆 6"/>
          <p:cNvSpPr/>
          <p:nvPr/>
        </p:nvSpPr>
        <p:spPr>
          <a:xfrm>
            <a:off x="5932885" y="5459540"/>
            <a:ext cx="100012" cy="100012"/>
          </a:xfrm>
          <a:prstGeom prst="ellipse">
            <a:avLst/>
          </a:pr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706667" y="5459540"/>
            <a:ext cx="100012" cy="100012"/>
          </a:xfrm>
          <a:prstGeom prst="ellipse">
            <a:avLst/>
          </a:prstGeom>
          <a:no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159103" y="5459540"/>
            <a:ext cx="100012" cy="100012"/>
          </a:xfrm>
          <a:prstGeom prst="ellipse">
            <a:avLst/>
          </a:prstGeom>
          <a:no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385321" y="5459540"/>
            <a:ext cx="100012" cy="100012"/>
          </a:xfrm>
          <a:prstGeom prst="ellipse">
            <a:avLst/>
          </a:prstGeom>
          <a:no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Picture 4">
            <a:extLst>
              <a:ext uri="{FF2B5EF4-FFF2-40B4-BE49-F238E27FC236}">
                <a16:creationId xmlns:a16="http://schemas.microsoft.com/office/drawing/2014/main" id="{7B71605F-0744-4EB3-A12E-D80692DF50D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2827" y="5727895"/>
            <a:ext cx="759333" cy="72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691539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4">
            <a:extLst>
              <a:ext uri="{FF2B5EF4-FFF2-40B4-BE49-F238E27FC236}">
                <a16:creationId xmlns:a16="http://schemas.microsoft.com/office/drawing/2014/main" id="{DE3B5CC2-AC5C-4E66-A2A9-A043DA89655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19722" y="5734618"/>
            <a:ext cx="759333" cy="72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 name="表格 3">
            <a:extLst>
              <a:ext uri="{FF2B5EF4-FFF2-40B4-BE49-F238E27FC236}">
                <a16:creationId xmlns:a16="http://schemas.microsoft.com/office/drawing/2014/main" id="{C9BF6359-FF8A-41A0-858E-5162A14F3284}"/>
              </a:ext>
            </a:extLst>
          </p:cNvPr>
          <p:cNvGraphicFramePr>
            <a:graphicFrameLocks noGrp="1"/>
          </p:cNvGraphicFramePr>
          <p:nvPr>
            <p:extLst>
              <p:ext uri="{D42A27DB-BD31-4B8C-83A1-F6EECF244321}">
                <p14:modId xmlns:p14="http://schemas.microsoft.com/office/powerpoint/2010/main" val="3959693385"/>
              </p:ext>
            </p:extLst>
          </p:nvPr>
        </p:nvGraphicFramePr>
        <p:xfrm>
          <a:off x="1765300" y="1945640"/>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674536465"/>
                    </a:ext>
                  </a:extLst>
                </a:gridCol>
                <a:gridCol w="4064000">
                  <a:extLst>
                    <a:ext uri="{9D8B030D-6E8A-4147-A177-3AD203B41FA5}">
                      <a16:colId xmlns:a16="http://schemas.microsoft.com/office/drawing/2014/main" val="3013258757"/>
                    </a:ext>
                  </a:extLst>
                </a:gridCol>
              </a:tblGrid>
              <a:tr h="370840">
                <a:tc>
                  <a:txBody>
                    <a:bodyPr/>
                    <a:lstStyle/>
                    <a:p>
                      <a:r>
                        <a:rPr lang="zh-CN" altLang="en-US" dirty="0"/>
                        <a:t>成员</a:t>
                      </a:r>
                    </a:p>
                  </a:txBody>
                  <a:tcPr/>
                </a:tc>
                <a:tc>
                  <a:txBody>
                    <a:bodyPr/>
                    <a:lstStyle/>
                    <a:p>
                      <a:endParaRPr lang="zh-CN" altLang="en-US" dirty="0"/>
                    </a:p>
                  </a:txBody>
                  <a:tcPr/>
                </a:tc>
                <a:extLst>
                  <a:ext uri="{0D108BD9-81ED-4DB2-BD59-A6C34878D82A}">
                    <a16:rowId xmlns:a16="http://schemas.microsoft.com/office/drawing/2014/main" val="3030547457"/>
                  </a:ext>
                </a:extLst>
              </a:tr>
              <a:tr h="370840">
                <a:tc>
                  <a:txBody>
                    <a:bodyPr/>
                    <a:lstStyle/>
                    <a:p>
                      <a:r>
                        <a:rPr lang="zh-CN" altLang="en-US" dirty="0"/>
                        <a:t>张浩</a:t>
                      </a:r>
                    </a:p>
                  </a:txBody>
                  <a:tcPr/>
                </a:tc>
                <a:tc>
                  <a:txBody>
                    <a:bodyPr/>
                    <a:lstStyle/>
                    <a:p>
                      <a:r>
                        <a:rPr lang="zh-CN" altLang="en-US" dirty="0"/>
                        <a:t>整理资料</a:t>
                      </a:r>
                    </a:p>
                  </a:txBody>
                  <a:tcPr/>
                </a:tc>
                <a:extLst>
                  <a:ext uri="{0D108BD9-81ED-4DB2-BD59-A6C34878D82A}">
                    <a16:rowId xmlns:a16="http://schemas.microsoft.com/office/drawing/2014/main" val="3884070400"/>
                  </a:ext>
                </a:extLst>
              </a:tr>
              <a:tr h="370840">
                <a:tc>
                  <a:txBody>
                    <a:bodyPr/>
                    <a:lstStyle/>
                    <a:p>
                      <a:r>
                        <a:rPr lang="zh-CN" altLang="en-US" dirty="0"/>
                        <a:t>金方永</a:t>
                      </a:r>
                    </a:p>
                  </a:txBody>
                  <a:tcPr/>
                </a:tc>
                <a:tc>
                  <a:txBody>
                    <a:bodyPr/>
                    <a:lstStyle/>
                    <a:p>
                      <a:r>
                        <a:rPr lang="zh-CN" altLang="en-US" dirty="0"/>
                        <a:t>整理资料</a:t>
                      </a:r>
                    </a:p>
                  </a:txBody>
                  <a:tcPr/>
                </a:tc>
                <a:extLst>
                  <a:ext uri="{0D108BD9-81ED-4DB2-BD59-A6C34878D82A}">
                    <a16:rowId xmlns:a16="http://schemas.microsoft.com/office/drawing/2014/main" val="3624146326"/>
                  </a:ext>
                </a:extLst>
              </a:tr>
              <a:tr h="370840">
                <a:tc>
                  <a:txBody>
                    <a:bodyPr/>
                    <a:lstStyle/>
                    <a:p>
                      <a:r>
                        <a:rPr lang="zh-CN" altLang="en-US" dirty="0"/>
                        <a:t>陈紫慧</a:t>
                      </a:r>
                    </a:p>
                  </a:txBody>
                  <a:tcPr/>
                </a:tc>
                <a:tc>
                  <a:txBody>
                    <a:bodyPr/>
                    <a:lstStyle/>
                    <a:p>
                      <a:r>
                        <a:rPr lang="zh-CN" altLang="en-US" dirty="0"/>
                        <a:t>整合</a:t>
                      </a:r>
                      <a:r>
                        <a:rPr lang="en-US" altLang="zh-CN" dirty="0"/>
                        <a:t>ppt</a:t>
                      </a:r>
                      <a:endParaRPr lang="zh-CN" altLang="en-US" dirty="0"/>
                    </a:p>
                  </a:txBody>
                  <a:tcPr/>
                </a:tc>
                <a:extLst>
                  <a:ext uri="{0D108BD9-81ED-4DB2-BD59-A6C34878D82A}">
                    <a16:rowId xmlns:a16="http://schemas.microsoft.com/office/drawing/2014/main" val="2271332921"/>
                  </a:ext>
                </a:extLst>
              </a:tr>
            </a:tbl>
          </a:graphicData>
        </a:graphic>
      </p:graphicFrame>
    </p:spTree>
    <p:extLst>
      <p:ext uri="{BB962C8B-B14F-4D97-AF65-F5344CB8AC3E}">
        <p14:creationId xmlns:p14="http://schemas.microsoft.com/office/powerpoint/2010/main" val="24246367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0"/>
          </p:nvPr>
        </p:nvSpPr>
        <p:spPr>
          <a:xfrm>
            <a:off x="5749751" y="1718058"/>
            <a:ext cx="692498" cy="747897"/>
          </a:xfrm>
          <a:custGeom>
            <a:avLst/>
            <a:gdLst>
              <a:gd name="connsiteX0" fmla="*/ 0 w 65"/>
              <a:gd name="connsiteY0" fmla="*/ 0 h 276999"/>
              <a:gd name="connsiteX1" fmla="*/ 65 w 65"/>
              <a:gd name="connsiteY1" fmla="*/ 0 h 276999"/>
              <a:gd name="connsiteX2" fmla="*/ 65 w 65"/>
              <a:gd name="connsiteY2" fmla="*/ 276999 h 276999"/>
              <a:gd name="connsiteX3" fmla="*/ 0 w 65"/>
              <a:gd name="connsiteY3" fmla="*/ 276999 h 276999"/>
            </a:gdLst>
            <a:ahLst/>
            <a:cxnLst>
              <a:cxn ang="0">
                <a:pos x="connsiteX0" y="connsiteY0"/>
              </a:cxn>
              <a:cxn ang="0">
                <a:pos x="connsiteX1" y="connsiteY1"/>
              </a:cxn>
              <a:cxn ang="0">
                <a:pos x="connsiteX2" y="connsiteY2"/>
              </a:cxn>
              <a:cxn ang="0">
                <a:pos x="connsiteX3" y="connsiteY3"/>
              </a:cxn>
            </a:cxnLst>
            <a:rect l="l" t="t" r="r" b="b"/>
            <a:pathLst>
              <a:path w="65" h="276999">
                <a:moveTo>
                  <a:pt x="0" y="0"/>
                </a:moveTo>
                <a:lnTo>
                  <a:pt x="65" y="0"/>
                </a:lnTo>
                <a:lnTo>
                  <a:pt x="65" y="276999"/>
                </a:lnTo>
                <a:lnTo>
                  <a:pt x="0" y="276999"/>
                </a:lnTo>
                <a:close/>
              </a:path>
            </a:pathLst>
          </a:custGeom>
        </p:spPr>
        <p:txBody>
          <a:bodyPr/>
          <a:lstStyle/>
          <a:p>
            <a:r>
              <a:rPr lang="en-US" altLang="zh-CN"/>
              <a:t>01</a:t>
            </a:r>
            <a:endParaRPr lang="zh-CN" altLang="en-US"/>
          </a:p>
        </p:txBody>
      </p:sp>
      <p:sp>
        <p:nvSpPr>
          <p:cNvPr id="17" name="文本占位符 16"/>
          <p:cNvSpPr>
            <a:spLocks noGrp="1"/>
          </p:cNvSpPr>
          <p:nvPr>
            <p:ph type="body" sz="quarter" idx="11"/>
          </p:nvPr>
        </p:nvSpPr>
        <p:spPr>
          <a:custGeom>
            <a:avLst/>
            <a:gdLst>
              <a:gd name="connsiteX0" fmla="*/ 0 w 2059940"/>
              <a:gd name="connsiteY0" fmla="*/ 0 h 276999"/>
              <a:gd name="connsiteX1" fmla="*/ 2059940 w 2059940"/>
              <a:gd name="connsiteY1" fmla="*/ 0 h 276999"/>
              <a:gd name="connsiteX2" fmla="*/ 2059940 w 2059940"/>
              <a:gd name="connsiteY2" fmla="*/ 276999 h 276999"/>
              <a:gd name="connsiteX3" fmla="*/ 0 w 2059940"/>
              <a:gd name="connsiteY3" fmla="*/ 276999 h 276999"/>
            </a:gdLst>
            <a:ahLst/>
            <a:cxnLst>
              <a:cxn ang="0">
                <a:pos x="connsiteX0" y="connsiteY0"/>
              </a:cxn>
              <a:cxn ang="0">
                <a:pos x="connsiteX1" y="connsiteY1"/>
              </a:cxn>
              <a:cxn ang="0">
                <a:pos x="connsiteX2" y="connsiteY2"/>
              </a:cxn>
              <a:cxn ang="0">
                <a:pos x="connsiteX3" y="connsiteY3"/>
              </a:cxn>
            </a:cxnLst>
            <a:rect l="l" t="t" r="r" b="b"/>
            <a:pathLst>
              <a:path w="2059940" h="276999">
                <a:moveTo>
                  <a:pt x="0" y="0"/>
                </a:moveTo>
                <a:lnTo>
                  <a:pt x="2059940" y="0"/>
                </a:lnTo>
                <a:lnTo>
                  <a:pt x="2059940" y="276999"/>
                </a:lnTo>
                <a:lnTo>
                  <a:pt x="0" y="276999"/>
                </a:lnTo>
                <a:close/>
              </a:path>
            </a:pathLst>
          </a:custGeom>
        </p:spPr>
        <p:txBody>
          <a:bodyPr/>
          <a:lstStyle/>
          <a:p>
            <a:r>
              <a:rPr lang="en-US" altLang="zh-CN" dirty="0"/>
              <a:t>Part five</a:t>
            </a:r>
            <a:endParaRPr lang="zh-CN" altLang="en-US" dirty="0"/>
          </a:p>
        </p:txBody>
      </p:sp>
      <p:sp>
        <p:nvSpPr>
          <p:cNvPr id="19" name="文本占位符 18"/>
          <p:cNvSpPr>
            <a:spLocks noGrp="1"/>
          </p:cNvSpPr>
          <p:nvPr>
            <p:ph type="body" sz="quarter" idx="12"/>
          </p:nvPr>
        </p:nvSpPr>
        <p:spPr>
          <a:prstGeom prst="rect">
            <a:avLst/>
          </a:prstGeom>
        </p:spPr>
        <p:txBody>
          <a:bodyPr/>
          <a:lstStyle/>
          <a:p>
            <a:r>
              <a:rPr lang="zh-CN" altLang="en-US" dirty="0"/>
              <a:t>参考文献</a:t>
            </a:r>
          </a:p>
        </p:txBody>
      </p:sp>
      <p:sp>
        <p:nvSpPr>
          <p:cNvPr id="14" name="椭圆 13"/>
          <p:cNvSpPr/>
          <p:nvPr/>
        </p:nvSpPr>
        <p:spPr>
          <a:xfrm>
            <a:off x="6611938" y="5459540"/>
            <a:ext cx="100012" cy="100012"/>
          </a:xfrm>
          <a:prstGeom prst="ellipse">
            <a:avLst/>
          </a:pr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5932885" y="5459540"/>
            <a:ext cx="100012" cy="100012"/>
          </a:xfrm>
          <a:prstGeom prst="ellipse">
            <a:avLst/>
          </a:prstGeom>
          <a:no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6159103" y="5459540"/>
            <a:ext cx="100012" cy="100012"/>
          </a:xfrm>
          <a:prstGeom prst="ellipse">
            <a:avLst/>
          </a:prstGeom>
          <a:no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6385321" y="5459540"/>
            <a:ext cx="100012" cy="100012"/>
          </a:xfrm>
          <a:prstGeom prst="ellipse">
            <a:avLst/>
          </a:prstGeom>
          <a:no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3A93BF8B-DF1D-4789-A8D7-4A0BC22B9D05}"/>
              </a:ext>
            </a:extLst>
          </p:cNvPr>
          <p:cNvSpPr/>
          <p:nvPr/>
        </p:nvSpPr>
        <p:spPr>
          <a:xfrm>
            <a:off x="5699745" y="5459540"/>
            <a:ext cx="100012" cy="100012"/>
          </a:xfrm>
          <a:prstGeom prst="ellipse">
            <a:avLst/>
          </a:prstGeom>
          <a:no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Picture 4">
            <a:extLst>
              <a:ext uri="{FF2B5EF4-FFF2-40B4-BE49-F238E27FC236}">
                <a16:creationId xmlns:a16="http://schemas.microsoft.com/office/drawing/2014/main" id="{3A642458-1DE9-487E-A4F4-C8B7FADED3E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79381" y="5768236"/>
            <a:ext cx="759333" cy="72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968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prstGeom prst="rect">
            <a:avLst/>
          </a:prstGeom>
        </p:spPr>
        <p:txBody>
          <a:bodyPr>
            <a:normAutofit/>
          </a:bodyPr>
          <a:lstStyle/>
          <a:p>
            <a:r>
              <a:rPr lang="zh-CN" altLang="en-US"/>
              <a:t>文献综述</a:t>
            </a:r>
          </a:p>
        </p:txBody>
      </p:sp>
      <p:sp>
        <p:nvSpPr>
          <p:cNvPr id="51" name="文本框 50"/>
          <p:cNvSpPr txBox="1"/>
          <p:nvPr/>
        </p:nvSpPr>
        <p:spPr>
          <a:xfrm>
            <a:off x="1125806" y="1552932"/>
            <a:ext cx="10249694" cy="2511329"/>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600"/>
              </a:spcBef>
              <a:spcAft>
                <a:spcPts val="600"/>
              </a:spcAft>
              <a:buClrTx/>
              <a:buSzTx/>
              <a:buFontTx/>
              <a:buNone/>
              <a:defRPr/>
            </a:pPr>
            <a:r>
              <a:rPr kumimoji="0" lang="en-US" altLang="zh-CN" sz="1600" b="0" i="0" u="none" strike="noStrike" kern="1200" cap="none" spc="0" normalizeH="0" baseline="0" noProof="0" dirty="0">
                <a:ln>
                  <a:noFill/>
                </a:ln>
                <a:effectLst/>
                <a:uLnTx/>
                <a:uFillTx/>
                <a:latin typeface="宋体" panose="02010600030101010101" pitchFamily="2" charset="-122"/>
                <a:ea typeface="宋体" panose="02010600030101010101" pitchFamily="2" charset="-122"/>
              </a:rPr>
              <a:t>1</a:t>
            </a:r>
            <a:r>
              <a:rPr lang="en-US" altLang="zh-CN" sz="1600" dirty="0">
                <a:latin typeface="宋体" panose="02010600030101010101" pitchFamily="2" charset="-122"/>
                <a:ea typeface="宋体" panose="02010600030101010101" pitchFamily="2" charset="-122"/>
              </a:rPr>
              <a:t>.GB/T 8567-2006  </a:t>
            </a:r>
            <a:r>
              <a:rPr lang="zh-CN" altLang="en-US" sz="1600" dirty="0">
                <a:latin typeface="宋体" panose="02010600030101010101" pitchFamily="2" charset="-122"/>
                <a:ea typeface="宋体" panose="02010600030101010101" pitchFamily="2" charset="-122"/>
              </a:rPr>
              <a:t>国家标准</a:t>
            </a:r>
            <a:endParaRPr lang="en-US" altLang="zh-CN" sz="1600" dirty="0">
              <a:latin typeface="宋体" panose="02010600030101010101" pitchFamily="2" charset="-122"/>
              <a:ea typeface="宋体" panose="02010600030101010101" pitchFamily="2" charset="-122"/>
            </a:endParaRPr>
          </a:p>
          <a:p>
            <a:pPr marL="0" marR="0" lvl="0" indent="0" algn="just" defTabSz="914400" rtl="0" eaLnBrk="1" fontAlgn="auto" latinLnBrk="0" hangingPunct="1">
              <a:lnSpc>
                <a:spcPct val="150000"/>
              </a:lnSpc>
              <a:spcBef>
                <a:spcPts val="600"/>
              </a:spcBef>
              <a:spcAft>
                <a:spcPts val="600"/>
              </a:spcAft>
              <a:buClrTx/>
              <a:buSzTx/>
              <a:buFontTx/>
              <a:buNone/>
              <a:defRPr/>
            </a:pPr>
            <a:r>
              <a:rPr lang="en-US" altLang="zh-CN" sz="1600" dirty="0">
                <a:latin typeface="宋体" panose="02010600030101010101" pitchFamily="2" charset="-122"/>
                <a:ea typeface="宋体" panose="02010600030101010101" pitchFamily="2" charset="-122"/>
              </a:rPr>
              <a:t>2.</a:t>
            </a:r>
            <a:r>
              <a:rPr lang="zh-CN" altLang="en-US" sz="1600" dirty="0">
                <a:latin typeface="宋体" panose="02010600030101010101" pitchFamily="2" charset="-122"/>
                <a:ea typeface="宋体" panose="02010600030101010101" pitchFamily="2" charset="-122"/>
              </a:rPr>
              <a:t>张海藩 牟永敏</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软件工程导论（第六版）</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北京：清华大学出版社</a:t>
            </a:r>
            <a:r>
              <a:rPr lang="en-US" altLang="zh-CN" sz="1600" dirty="0">
                <a:latin typeface="宋体" panose="02010600030101010101" pitchFamily="2" charset="-122"/>
                <a:ea typeface="宋体" panose="02010600030101010101" pitchFamily="2" charset="-122"/>
              </a:rPr>
              <a:t>,2013</a:t>
            </a:r>
            <a:endParaRPr kumimoji="0" lang="zh-CN" altLang="en-US" sz="1600" b="0" i="0" u="none" strike="noStrike" kern="1200" cap="none" spc="0" normalizeH="0" baseline="0" noProof="0" dirty="0">
              <a:ln>
                <a:noFill/>
              </a:ln>
              <a:effectLst/>
              <a:uLnTx/>
              <a:uFillTx/>
              <a:latin typeface="汉仪中等线简" panose="02010609000101010101" pitchFamily="2" charset="-122"/>
              <a:ea typeface="汉仪中等线简" panose="02010609000101010101" pitchFamily="2" charset="-122"/>
            </a:endParaRPr>
          </a:p>
          <a:p>
            <a:pPr marL="0" marR="0" lvl="0" indent="0" algn="just" defTabSz="914400" rtl="0" eaLnBrk="1" fontAlgn="auto" latinLnBrk="0" hangingPunct="1">
              <a:lnSpc>
                <a:spcPct val="150000"/>
              </a:lnSpc>
              <a:spcBef>
                <a:spcPts val="600"/>
              </a:spcBef>
              <a:spcAft>
                <a:spcPts val="600"/>
              </a:spcAft>
              <a:buClrTx/>
              <a:buSzTx/>
              <a:buFontTx/>
              <a:buNone/>
              <a:defRPr/>
            </a:pPr>
            <a:r>
              <a:rPr kumimoji="0" lang="en-US" altLang="zh-CN" sz="1600" b="0" i="0" u="none" strike="noStrike" kern="1200" cap="none" spc="0" normalizeH="0" baseline="0" noProof="0" dirty="0">
                <a:ln>
                  <a:noFill/>
                </a:ln>
                <a:effectLst/>
                <a:uLnTx/>
                <a:uFillTx/>
                <a:latin typeface="汉仪中等线简" panose="02010609000101010101" pitchFamily="2" charset="-122"/>
                <a:ea typeface="汉仪中等线简" panose="02010609000101010101" pitchFamily="2" charset="-122"/>
              </a:rPr>
              <a:t>[https://www.cnblogs.com/test-first/p/10661711.html    </a:t>
            </a:r>
            <a:r>
              <a:rPr kumimoji="0" lang="zh-CN" altLang="en-US" sz="1600" b="0" i="0" u="none" strike="noStrike" kern="1200" cap="none" spc="0" normalizeH="0" baseline="0" noProof="0" dirty="0">
                <a:ln>
                  <a:noFill/>
                </a:ln>
                <a:effectLst/>
                <a:uLnTx/>
                <a:uFillTx/>
                <a:latin typeface="汉仪中等线简" panose="02010609000101010101" pitchFamily="2" charset="-122"/>
                <a:ea typeface="汉仪中等线简" panose="02010609000101010101" pitchFamily="2" charset="-122"/>
              </a:rPr>
              <a:t>追小白呀</a:t>
            </a:r>
          </a:p>
          <a:p>
            <a:pPr marL="0" marR="0" lvl="0" indent="0" algn="just" defTabSz="914400" rtl="0" eaLnBrk="1" fontAlgn="auto" latinLnBrk="0" hangingPunct="1">
              <a:lnSpc>
                <a:spcPct val="150000"/>
              </a:lnSpc>
              <a:spcBef>
                <a:spcPts val="600"/>
              </a:spcBef>
              <a:spcAft>
                <a:spcPts val="600"/>
              </a:spcAft>
              <a:buClrTx/>
              <a:buSzTx/>
              <a:buFontTx/>
              <a:buNone/>
              <a:defRPr/>
            </a:pPr>
            <a:r>
              <a:rPr kumimoji="0" lang="en-US" altLang="zh-CN" sz="1600" b="0" i="0" u="none" strike="noStrike" kern="1200" cap="none" spc="0" normalizeH="0" baseline="0" noProof="0" dirty="0">
                <a:ln>
                  <a:noFill/>
                </a:ln>
                <a:effectLst/>
                <a:uLnTx/>
                <a:uFillTx/>
                <a:latin typeface="汉仪中等线简" panose="02010609000101010101" pitchFamily="2" charset="-122"/>
                <a:ea typeface="汉仪中等线简" panose="02010609000101010101" pitchFamily="2" charset="-122"/>
              </a:rPr>
              <a:t>[7</a:t>
            </a:r>
            <a:endParaRPr kumimoji="0" lang="zh-CN" altLang="en-US" sz="1600" b="0" i="0" u="none" strike="noStrike" kern="1200" cap="none" spc="0" normalizeH="0" baseline="0" noProof="0" dirty="0">
              <a:ln>
                <a:noFill/>
              </a:ln>
              <a:effectLst/>
              <a:uLnTx/>
              <a:uFillTx/>
              <a:latin typeface="汉仪中等线简" panose="02010609000101010101" pitchFamily="2" charset="-122"/>
              <a:ea typeface="汉仪中等线简" panose="02010609000101010101" pitchFamily="2" charset="-122"/>
            </a:endParaRPr>
          </a:p>
          <a:p>
            <a:pPr marL="0" marR="0" lvl="0" indent="0" algn="just" defTabSz="914400" rtl="0" eaLnBrk="1" fontAlgn="auto" latinLnBrk="0" hangingPunct="1">
              <a:lnSpc>
                <a:spcPct val="150000"/>
              </a:lnSpc>
              <a:spcBef>
                <a:spcPts val="600"/>
              </a:spcBef>
              <a:spcAft>
                <a:spcPts val="600"/>
              </a:spcAft>
              <a:buClrTx/>
              <a:buSzTx/>
              <a:buFontTx/>
              <a:buNone/>
              <a:defRPr/>
            </a:pPr>
            <a:r>
              <a:rPr kumimoji="0" lang="en-US" altLang="zh-CN" sz="1600" b="0" i="0" u="none" strike="noStrike" kern="1200" cap="none" spc="0" normalizeH="0" baseline="0" noProof="0" dirty="0">
                <a:ln>
                  <a:noFill/>
                </a:ln>
                <a:effectLst/>
                <a:uLnTx/>
                <a:uFillTx/>
                <a:latin typeface="汉仪中等线简" panose="02010609000101010101" pitchFamily="2" charset="-122"/>
                <a:ea typeface="汉仪中等线简" panose="02010609000101010101" pitchFamily="2" charset="-122"/>
              </a:rPr>
              <a:t>[</a:t>
            </a:r>
            <a:endParaRPr kumimoji="0" lang="zh-CN" altLang="en-US" sz="1600" b="0" i="0" u="none" strike="noStrike" kern="1200" cap="none" spc="0" normalizeH="0" baseline="0" noProof="0" dirty="0">
              <a:ln>
                <a:noFill/>
              </a:ln>
              <a:effectLst/>
              <a:uLnTx/>
              <a:uFillTx/>
              <a:latin typeface="汉仪中等线简" panose="02010609000101010101" pitchFamily="2" charset="-122"/>
              <a:ea typeface="汉仪中等线简" panose="02010609000101010101" pitchFamily="2" charset="-122"/>
            </a:endParaRPr>
          </a:p>
        </p:txBody>
      </p:sp>
      <p:cxnSp>
        <p:nvCxnSpPr>
          <p:cNvPr id="3" name="直接连接符 2"/>
          <p:cNvCxnSpPr/>
          <p:nvPr/>
        </p:nvCxnSpPr>
        <p:spPr>
          <a:xfrm>
            <a:off x="1125806" y="2072640"/>
            <a:ext cx="9816514" cy="0"/>
          </a:xfrm>
          <a:prstGeom prst="line">
            <a:avLst/>
          </a:prstGeom>
          <a:ln>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125806" y="2584704"/>
            <a:ext cx="9816514" cy="0"/>
          </a:xfrm>
          <a:prstGeom prst="line">
            <a:avLst/>
          </a:prstGeom>
          <a:ln>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125806" y="3096768"/>
            <a:ext cx="9816514" cy="0"/>
          </a:xfrm>
          <a:prstGeom prst="line">
            <a:avLst/>
          </a:prstGeom>
          <a:ln>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125806" y="3608832"/>
            <a:ext cx="9816514" cy="0"/>
          </a:xfrm>
          <a:prstGeom prst="line">
            <a:avLst/>
          </a:prstGeom>
          <a:ln>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125806" y="4120896"/>
            <a:ext cx="9816514" cy="0"/>
          </a:xfrm>
          <a:prstGeom prst="line">
            <a:avLst/>
          </a:prstGeom>
          <a:ln>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125806" y="4632960"/>
            <a:ext cx="9816514" cy="0"/>
          </a:xfrm>
          <a:prstGeom prst="line">
            <a:avLst/>
          </a:prstGeom>
          <a:ln>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125806" y="5145024"/>
            <a:ext cx="9816514" cy="0"/>
          </a:xfrm>
          <a:prstGeom prst="line">
            <a:avLst/>
          </a:prstGeom>
          <a:ln>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125806" y="5657088"/>
            <a:ext cx="9816514" cy="0"/>
          </a:xfrm>
          <a:prstGeom prst="line">
            <a:avLst/>
          </a:prstGeom>
          <a:ln>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pic>
        <p:nvPicPr>
          <p:cNvPr id="15" name="Picture 4">
            <a:extLst>
              <a:ext uri="{FF2B5EF4-FFF2-40B4-BE49-F238E27FC236}">
                <a16:creationId xmlns:a16="http://schemas.microsoft.com/office/drawing/2014/main" id="{AF9459DD-48A4-4B6D-BAEB-9129C84835A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79381" y="5768236"/>
            <a:ext cx="759333" cy="72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0"/>
          </p:nvPr>
        </p:nvSpPr>
        <p:spPr>
          <a:xfrm>
            <a:off x="5749751" y="1718058"/>
            <a:ext cx="692498" cy="747897"/>
          </a:xfrm>
          <a:custGeom>
            <a:avLst/>
            <a:gdLst>
              <a:gd name="connsiteX0" fmla="*/ 0 w 65"/>
              <a:gd name="connsiteY0" fmla="*/ 0 h 276999"/>
              <a:gd name="connsiteX1" fmla="*/ 65 w 65"/>
              <a:gd name="connsiteY1" fmla="*/ 0 h 276999"/>
              <a:gd name="connsiteX2" fmla="*/ 65 w 65"/>
              <a:gd name="connsiteY2" fmla="*/ 276999 h 276999"/>
              <a:gd name="connsiteX3" fmla="*/ 0 w 65"/>
              <a:gd name="connsiteY3" fmla="*/ 276999 h 276999"/>
            </a:gdLst>
            <a:ahLst/>
            <a:cxnLst>
              <a:cxn ang="0">
                <a:pos x="connsiteX0" y="connsiteY0"/>
              </a:cxn>
              <a:cxn ang="0">
                <a:pos x="connsiteX1" y="connsiteY1"/>
              </a:cxn>
              <a:cxn ang="0">
                <a:pos x="connsiteX2" y="connsiteY2"/>
              </a:cxn>
              <a:cxn ang="0">
                <a:pos x="connsiteX3" y="connsiteY3"/>
              </a:cxn>
            </a:cxnLst>
            <a:rect l="l" t="t" r="r" b="b"/>
            <a:pathLst>
              <a:path w="65" h="276999">
                <a:moveTo>
                  <a:pt x="0" y="0"/>
                </a:moveTo>
                <a:lnTo>
                  <a:pt x="65" y="0"/>
                </a:lnTo>
                <a:lnTo>
                  <a:pt x="65" y="276999"/>
                </a:lnTo>
                <a:lnTo>
                  <a:pt x="0" y="276999"/>
                </a:lnTo>
                <a:close/>
              </a:path>
            </a:pathLst>
          </a:custGeom>
        </p:spPr>
        <p:txBody>
          <a:bodyPr/>
          <a:lstStyle/>
          <a:p>
            <a:r>
              <a:rPr lang="en-US" altLang="zh-CN"/>
              <a:t>02</a:t>
            </a:r>
            <a:endParaRPr lang="zh-CN" altLang="en-US"/>
          </a:p>
        </p:txBody>
      </p:sp>
      <p:sp>
        <p:nvSpPr>
          <p:cNvPr id="17" name="文本占位符 16"/>
          <p:cNvSpPr>
            <a:spLocks noGrp="1"/>
          </p:cNvSpPr>
          <p:nvPr>
            <p:ph type="body" sz="quarter" idx="11"/>
          </p:nvPr>
        </p:nvSpPr>
        <p:spPr>
          <a:custGeom>
            <a:avLst/>
            <a:gdLst>
              <a:gd name="connsiteX0" fmla="*/ 0 w 2059940"/>
              <a:gd name="connsiteY0" fmla="*/ 0 h 276999"/>
              <a:gd name="connsiteX1" fmla="*/ 2059940 w 2059940"/>
              <a:gd name="connsiteY1" fmla="*/ 0 h 276999"/>
              <a:gd name="connsiteX2" fmla="*/ 2059940 w 2059940"/>
              <a:gd name="connsiteY2" fmla="*/ 276999 h 276999"/>
              <a:gd name="connsiteX3" fmla="*/ 0 w 2059940"/>
              <a:gd name="connsiteY3" fmla="*/ 276999 h 276999"/>
            </a:gdLst>
            <a:ahLst/>
            <a:cxnLst>
              <a:cxn ang="0">
                <a:pos x="connsiteX0" y="connsiteY0"/>
              </a:cxn>
              <a:cxn ang="0">
                <a:pos x="connsiteX1" y="connsiteY1"/>
              </a:cxn>
              <a:cxn ang="0">
                <a:pos x="connsiteX2" y="connsiteY2"/>
              </a:cxn>
              <a:cxn ang="0">
                <a:pos x="connsiteX3" y="connsiteY3"/>
              </a:cxn>
            </a:cxnLst>
            <a:rect l="l" t="t" r="r" b="b"/>
            <a:pathLst>
              <a:path w="2059940" h="276999">
                <a:moveTo>
                  <a:pt x="0" y="0"/>
                </a:moveTo>
                <a:lnTo>
                  <a:pt x="2059940" y="0"/>
                </a:lnTo>
                <a:lnTo>
                  <a:pt x="2059940" y="276999"/>
                </a:lnTo>
                <a:lnTo>
                  <a:pt x="0" y="276999"/>
                </a:lnTo>
                <a:close/>
              </a:path>
            </a:pathLst>
          </a:custGeom>
        </p:spPr>
        <p:txBody>
          <a:bodyPr/>
          <a:lstStyle/>
          <a:p>
            <a:r>
              <a:rPr lang="en-US" altLang="zh-CN" dirty="0"/>
              <a:t>Part one</a:t>
            </a:r>
            <a:endParaRPr lang="zh-CN" altLang="en-US" dirty="0"/>
          </a:p>
        </p:txBody>
      </p:sp>
      <p:sp>
        <p:nvSpPr>
          <p:cNvPr id="19" name="文本占位符 18"/>
          <p:cNvSpPr>
            <a:spLocks noGrp="1"/>
          </p:cNvSpPr>
          <p:nvPr>
            <p:ph type="body" sz="quarter" idx="12"/>
          </p:nvPr>
        </p:nvSpPr>
        <p:spPr>
          <a:prstGeom prst="rect">
            <a:avLst/>
          </a:prstGeom>
        </p:spPr>
        <p:txBody>
          <a:bodyPr/>
          <a:lstStyle/>
          <a:p>
            <a:r>
              <a:rPr lang="zh-CN" altLang="en-US" sz="5400" spc="300" dirty="0">
                <a:solidFill>
                  <a:schemeClr val="accent1"/>
                </a:solidFill>
                <a:latin typeface="+mj-ea"/>
                <a:ea typeface="+mj-ea"/>
              </a:rPr>
              <a:t>定义</a:t>
            </a:r>
          </a:p>
        </p:txBody>
      </p:sp>
      <p:sp>
        <p:nvSpPr>
          <p:cNvPr id="7" name="椭圆 6"/>
          <p:cNvSpPr/>
          <p:nvPr/>
        </p:nvSpPr>
        <p:spPr>
          <a:xfrm>
            <a:off x="5932885" y="5459540"/>
            <a:ext cx="100012" cy="100012"/>
          </a:xfrm>
          <a:prstGeom prst="ellipse">
            <a:avLst/>
          </a:pr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706667" y="5459540"/>
            <a:ext cx="100012" cy="100012"/>
          </a:xfrm>
          <a:prstGeom prst="ellipse">
            <a:avLst/>
          </a:prstGeom>
          <a:no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159103" y="5459540"/>
            <a:ext cx="100012" cy="100012"/>
          </a:xfrm>
          <a:prstGeom prst="ellipse">
            <a:avLst/>
          </a:prstGeom>
          <a:no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385321" y="5459540"/>
            <a:ext cx="100012" cy="100012"/>
          </a:xfrm>
          <a:prstGeom prst="ellipse">
            <a:avLst/>
          </a:prstGeom>
          <a:no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Picture 4">
            <a:extLst>
              <a:ext uri="{FF2B5EF4-FFF2-40B4-BE49-F238E27FC236}">
                <a16:creationId xmlns:a16="http://schemas.microsoft.com/office/drawing/2014/main" id="{7B71605F-0744-4EB3-A12E-D80692DF50D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2827" y="5727895"/>
            <a:ext cx="759333" cy="72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0" y="0"/>
            <a:ext cx="12192000" cy="6858000"/>
            <a:chOff x="0" y="0"/>
            <a:chExt cx="12192000" cy="6858000"/>
          </a:xfrm>
        </p:grpSpPr>
        <p:grpSp>
          <p:nvGrpSpPr>
            <p:cNvPr id="9" name="组合 8"/>
            <p:cNvGrpSpPr/>
            <p:nvPr/>
          </p:nvGrpSpPr>
          <p:grpSpPr>
            <a:xfrm>
              <a:off x="0" y="0"/>
              <a:ext cx="12192000" cy="6858000"/>
              <a:chOff x="0" y="0"/>
              <a:chExt cx="12192000" cy="6858000"/>
            </a:xfrm>
          </p:grpSpPr>
          <p:sp>
            <p:nvSpPr>
              <p:cNvPr id="5" name="矩形 4"/>
              <p:cNvSpPr/>
              <p:nvPr/>
            </p:nvSpPr>
            <p:spPr>
              <a:xfrm>
                <a:off x="0" y="3429000"/>
                <a:ext cx="12192000" cy="3429000"/>
              </a:xfrm>
              <a:prstGeom prst="rect">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0" y="0"/>
                <a:ext cx="12192000" cy="3429000"/>
              </a:xfrm>
              <a:prstGeom prst="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p:nvSpPr>
          <p:spPr>
            <a:xfrm>
              <a:off x="223777" y="208344"/>
              <a:ext cx="11744446" cy="6441312"/>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345440" y="347511"/>
              <a:ext cx="11501120" cy="6162978"/>
            </a:xfrm>
            <a:prstGeom prst="rect">
              <a:avLst/>
            </a:prstGeom>
            <a:noFill/>
            <a:ln w="1905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矩形 20"/>
          <p:cNvSpPr/>
          <p:nvPr/>
        </p:nvSpPr>
        <p:spPr>
          <a:xfrm>
            <a:off x="-1270000" y="986329"/>
            <a:ext cx="685800" cy="685800"/>
          </a:xfrm>
          <a:prstGeom prst="rect">
            <a:avLst/>
          </a:prstGeom>
          <a:solidFill>
            <a:srgbClr val="719299"/>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270000" y="1904241"/>
            <a:ext cx="685800" cy="685800"/>
          </a:xfrm>
          <a:prstGeom prst="rect">
            <a:avLst/>
          </a:prstGeom>
          <a:solidFill>
            <a:srgbClr val="525C5B"/>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1270000" y="2822153"/>
            <a:ext cx="685800" cy="685800"/>
          </a:xfrm>
          <a:prstGeom prst="rect">
            <a:avLst/>
          </a:prstGeom>
          <a:solidFill>
            <a:srgbClr val="898989"/>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270000" y="3740065"/>
            <a:ext cx="685800" cy="685800"/>
          </a:xfrm>
          <a:prstGeom prst="rect">
            <a:avLst/>
          </a:prstGeom>
          <a:solidFill>
            <a:srgbClr val="DBDAD6"/>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270000" y="4657977"/>
            <a:ext cx="685800" cy="685800"/>
          </a:xfrm>
          <a:prstGeom prst="rect">
            <a:avLst/>
          </a:prstGeom>
          <a:solidFill>
            <a:srgbClr val="0C1B3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1270000" y="5575890"/>
            <a:ext cx="685800" cy="685800"/>
          </a:xfrm>
          <a:prstGeom prst="rect">
            <a:avLst/>
          </a:prstGeom>
          <a:solidFill>
            <a:srgbClr val="7BAB35"/>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圆角 10"/>
          <p:cNvSpPr/>
          <p:nvPr/>
        </p:nvSpPr>
        <p:spPr>
          <a:xfrm>
            <a:off x="2749190" y="4562169"/>
            <a:ext cx="6828666" cy="288669"/>
          </a:xfrm>
          <a:prstGeom prst="roundRect">
            <a:avLst>
              <a:gd name="adj" fmla="val 50000"/>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count"/>
          <p:cNvSpPr txBox="1"/>
          <p:nvPr/>
        </p:nvSpPr>
        <p:spPr>
          <a:xfrm>
            <a:off x="2749190" y="4543881"/>
            <a:ext cx="6828666" cy="288669"/>
          </a:xfrm>
          <a:prstGeom prst="rect">
            <a:avLst/>
          </a:prstGeom>
        </p:spPr>
        <p:txBody>
          <a:bodyPr wrap="square" lIns="0" tIns="0" rIns="0" bIns="0">
            <a:spAutoFit/>
          </a:bodyPr>
          <a:lstStyle>
            <a:defPPr>
              <a:defRPr lang="zh-CN"/>
            </a:defPPr>
            <a:lvl1pPr algn="dist" fontAlgn="base">
              <a:defRPr sz="1600" b="0" i="0">
                <a:solidFill>
                  <a:schemeClr val="accent5">
                    <a:lumMod val="50000"/>
                  </a:schemeClr>
                </a:solidFill>
                <a:effectLst/>
                <a:latin typeface="+mn-ea"/>
              </a:defRPr>
            </a:lvl1pPr>
          </a:lstStyle>
          <a:p>
            <a:pPr algn="ctr">
              <a:lnSpc>
                <a:spcPct val="130000"/>
              </a:lnSpc>
            </a:pPr>
            <a:r>
              <a:rPr lang="zh-CN" altLang="en-US" spc="300" dirty="0">
                <a:solidFill>
                  <a:schemeClr val="bg1"/>
                </a:solidFill>
              </a:rPr>
              <a:t>组号：</a:t>
            </a:r>
            <a:r>
              <a:rPr lang="en-US" altLang="zh-CN" spc="300" dirty="0">
                <a:solidFill>
                  <a:schemeClr val="bg1"/>
                </a:solidFill>
              </a:rPr>
              <a:t>g003 </a:t>
            </a:r>
            <a:r>
              <a:rPr lang="zh-CN" altLang="en-US" spc="300" dirty="0">
                <a:solidFill>
                  <a:schemeClr val="bg1"/>
                </a:solidFill>
              </a:rPr>
              <a:t>组员：张浩，金方永，陈紫慧</a:t>
            </a:r>
          </a:p>
        </p:txBody>
      </p:sp>
      <p:sp>
        <p:nvSpPr>
          <p:cNvPr id="27" name="矩形 26"/>
          <p:cNvSpPr/>
          <p:nvPr/>
        </p:nvSpPr>
        <p:spPr>
          <a:xfrm>
            <a:off x="2516817" y="2401964"/>
            <a:ext cx="7158366" cy="1769715"/>
          </a:xfrm>
          <a:prstGeom prst="rect">
            <a:avLst/>
          </a:prstGeom>
        </p:spPr>
        <p:txBody>
          <a:bodyPr wrap="square" lIns="0" tIns="0" rIns="0" bIns="0">
            <a:spAutoFit/>
          </a:bodyPr>
          <a:lstStyle/>
          <a:p>
            <a:pPr algn="ctr" fontAlgn="base"/>
            <a:r>
              <a:rPr lang="en-US" altLang="zh-CN" sz="11500" b="0" i="0">
                <a:solidFill>
                  <a:schemeClr val="accent2">
                    <a:alpha val="15000"/>
                  </a:schemeClr>
                </a:solidFill>
                <a:effectLst/>
              </a:rPr>
              <a:t>THANKS</a:t>
            </a:r>
            <a:endParaRPr lang="zh-CN" altLang="en-US" sz="11500" b="0" i="0">
              <a:solidFill>
                <a:schemeClr val="accent2">
                  <a:alpha val="15000"/>
                </a:schemeClr>
              </a:solidFill>
              <a:effectLst/>
            </a:endParaRPr>
          </a:p>
        </p:txBody>
      </p:sp>
      <p:pic>
        <p:nvPicPr>
          <p:cNvPr id="32" name="Picture 4">
            <a:extLst>
              <a:ext uri="{FF2B5EF4-FFF2-40B4-BE49-F238E27FC236}">
                <a16:creationId xmlns:a16="http://schemas.microsoft.com/office/drawing/2014/main" id="{52944BAF-5AC0-402B-A84A-B69AB3EEFED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79381" y="5768236"/>
            <a:ext cx="759333" cy="72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4">
            <a:extLst>
              <a:ext uri="{FF2B5EF4-FFF2-40B4-BE49-F238E27FC236}">
                <a16:creationId xmlns:a16="http://schemas.microsoft.com/office/drawing/2014/main" id="{DE3B5CC2-AC5C-4E66-A2A9-A043DA89655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19722" y="5734618"/>
            <a:ext cx="759333" cy="72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4E829498-A2EE-45EF-B86F-F8526F437C70}"/>
              </a:ext>
            </a:extLst>
          </p:cNvPr>
          <p:cNvSpPr txBox="1"/>
          <p:nvPr/>
        </p:nvSpPr>
        <p:spPr>
          <a:xfrm>
            <a:off x="1242467" y="607273"/>
            <a:ext cx="2045185" cy="369332"/>
          </a:xfrm>
          <a:prstGeom prst="rect">
            <a:avLst/>
          </a:prstGeom>
          <a:noFill/>
        </p:spPr>
        <p:txBody>
          <a:bodyPr wrap="square" rtlCol="0">
            <a:spAutoFit/>
          </a:bodyPr>
          <a:lstStyle/>
          <a:p>
            <a:r>
              <a:rPr lang="zh-CN" altLang="en-US" dirty="0"/>
              <a:t>定义</a:t>
            </a:r>
          </a:p>
        </p:txBody>
      </p:sp>
      <p:sp>
        <p:nvSpPr>
          <p:cNvPr id="3" name="文本框 2">
            <a:extLst>
              <a:ext uri="{FF2B5EF4-FFF2-40B4-BE49-F238E27FC236}">
                <a16:creationId xmlns:a16="http://schemas.microsoft.com/office/drawing/2014/main" id="{6EBEF748-267C-4E77-A3C8-CDE47830131E}"/>
              </a:ext>
            </a:extLst>
          </p:cNvPr>
          <p:cNvSpPr txBox="1"/>
          <p:nvPr/>
        </p:nvSpPr>
        <p:spPr>
          <a:xfrm>
            <a:off x="1437911" y="1640336"/>
            <a:ext cx="7454804" cy="646331"/>
          </a:xfrm>
          <a:prstGeom prst="rect">
            <a:avLst/>
          </a:prstGeom>
          <a:noFill/>
        </p:spPr>
        <p:txBody>
          <a:bodyPr wrap="square" rtlCol="0">
            <a:spAutoFit/>
          </a:bodyPr>
          <a:lstStyle/>
          <a:p>
            <a:r>
              <a:rPr lang="zh-CN" altLang="en-US" dirty="0"/>
              <a:t>软件维护就是在软件已经交付使用之后，为了改正错误或满足新的需要而修改软件的过程</a:t>
            </a:r>
          </a:p>
        </p:txBody>
      </p:sp>
      <p:sp>
        <p:nvSpPr>
          <p:cNvPr id="4" name="文本框 3">
            <a:extLst>
              <a:ext uri="{FF2B5EF4-FFF2-40B4-BE49-F238E27FC236}">
                <a16:creationId xmlns:a16="http://schemas.microsoft.com/office/drawing/2014/main" id="{769A0A11-30DE-40C9-9CA2-06170FF2DF2C}"/>
              </a:ext>
            </a:extLst>
          </p:cNvPr>
          <p:cNvSpPr txBox="1"/>
          <p:nvPr/>
        </p:nvSpPr>
        <p:spPr>
          <a:xfrm>
            <a:off x="1535634" y="2575676"/>
            <a:ext cx="7357081" cy="646331"/>
          </a:xfrm>
          <a:prstGeom prst="rect">
            <a:avLst/>
          </a:prstGeom>
          <a:noFill/>
        </p:spPr>
        <p:txBody>
          <a:bodyPr wrap="square" rtlCol="0">
            <a:spAutoFit/>
          </a:bodyPr>
          <a:lstStyle/>
          <a:p>
            <a:r>
              <a:rPr lang="zh-CN" altLang="en-US" dirty="0"/>
              <a:t>软件维护分为四类，分别是改正性维护、适应性维护、完善性维护、预防性维护</a:t>
            </a:r>
          </a:p>
        </p:txBody>
      </p:sp>
      <p:graphicFrame>
        <p:nvGraphicFramePr>
          <p:cNvPr id="8" name="表格 2">
            <a:extLst>
              <a:ext uri="{FF2B5EF4-FFF2-40B4-BE49-F238E27FC236}">
                <a16:creationId xmlns:a16="http://schemas.microsoft.com/office/drawing/2014/main" id="{B9B494B3-7C48-43DB-A52E-9D513230D18C}"/>
              </a:ext>
            </a:extLst>
          </p:cNvPr>
          <p:cNvGraphicFramePr>
            <a:graphicFrameLocks noGrp="1"/>
          </p:cNvGraphicFramePr>
          <p:nvPr>
            <p:extLst>
              <p:ext uri="{D42A27DB-BD31-4B8C-83A1-F6EECF244321}">
                <p14:modId xmlns:p14="http://schemas.microsoft.com/office/powerpoint/2010/main" val="2621325181"/>
              </p:ext>
            </p:extLst>
          </p:nvPr>
        </p:nvGraphicFramePr>
        <p:xfrm>
          <a:off x="1535634" y="3319567"/>
          <a:ext cx="8128000" cy="2931160"/>
        </p:xfrm>
        <a:graphic>
          <a:graphicData uri="http://schemas.openxmlformats.org/drawingml/2006/table">
            <a:tbl>
              <a:tblPr firstRow="1" bandRow="1">
                <a:tableStyleId>{5C22544A-7EE6-4342-B048-85BDC9FD1C3A}</a:tableStyleId>
              </a:tblPr>
              <a:tblGrid>
                <a:gridCol w="2609802">
                  <a:extLst>
                    <a:ext uri="{9D8B030D-6E8A-4147-A177-3AD203B41FA5}">
                      <a16:colId xmlns:a16="http://schemas.microsoft.com/office/drawing/2014/main" val="3102900242"/>
                    </a:ext>
                  </a:extLst>
                </a:gridCol>
                <a:gridCol w="5518198">
                  <a:extLst>
                    <a:ext uri="{9D8B030D-6E8A-4147-A177-3AD203B41FA5}">
                      <a16:colId xmlns:a16="http://schemas.microsoft.com/office/drawing/2014/main" val="450895154"/>
                    </a:ext>
                  </a:extLst>
                </a:gridCol>
              </a:tblGrid>
              <a:tr h="370840">
                <a:tc>
                  <a:txBody>
                    <a:bodyPr/>
                    <a:lstStyle/>
                    <a:p>
                      <a:r>
                        <a:rPr lang="zh-CN" altLang="en-US" dirty="0"/>
                        <a:t>分类</a:t>
                      </a:r>
                    </a:p>
                  </a:txBody>
                  <a:tcPr/>
                </a:tc>
                <a:tc>
                  <a:txBody>
                    <a:bodyPr/>
                    <a:lstStyle/>
                    <a:p>
                      <a:r>
                        <a:rPr lang="zh-CN" altLang="en-US" dirty="0"/>
                        <a:t>描述</a:t>
                      </a:r>
                    </a:p>
                  </a:txBody>
                  <a:tcPr/>
                </a:tc>
                <a:extLst>
                  <a:ext uri="{0D108BD9-81ED-4DB2-BD59-A6C34878D82A}">
                    <a16:rowId xmlns:a16="http://schemas.microsoft.com/office/drawing/2014/main" val="667020348"/>
                  </a:ext>
                </a:extLst>
              </a:tr>
              <a:tr h="370840">
                <a:tc>
                  <a:txBody>
                    <a:bodyPr/>
                    <a:lstStyle/>
                    <a:p>
                      <a:r>
                        <a:rPr lang="zh-CN" altLang="en-US" dirty="0"/>
                        <a:t>改正性维护</a:t>
                      </a:r>
                    </a:p>
                  </a:txBody>
                  <a:tcPr/>
                </a:tc>
                <a:tc>
                  <a:txBody>
                    <a:bodyPr/>
                    <a:lstStyle/>
                    <a:p>
                      <a:r>
                        <a:rPr lang="zh-CN" altLang="en-US" dirty="0"/>
                        <a:t>用户将使用期间发生的错误，反馈给维护人员，维护人员在进行改正，这个过程称为改正性维护</a:t>
                      </a:r>
                    </a:p>
                  </a:txBody>
                  <a:tcPr/>
                </a:tc>
                <a:extLst>
                  <a:ext uri="{0D108BD9-81ED-4DB2-BD59-A6C34878D82A}">
                    <a16:rowId xmlns:a16="http://schemas.microsoft.com/office/drawing/2014/main" val="4218002838"/>
                  </a:ext>
                </a:extLst>
              </a:tr>
              <a:tr h="370840">
                <a:tc>
                  <a:txBody>
                    <a:bodyPr/>
                    <a:lstStyle/>
                    <a:p>
                      <a:r>
                        <a:rPr lang="zh-CN" altLang="en-US" dirty="0"/>
                        <a:t>适应性维护</a:t>
                      </a:r>
                    </a:p>
                  </a:txBody>
                  <a:tcPr/>
                </a:tc>
                <a:tc>
                  <a:txBody>
                    <a:bodyPr/>
                    <a:lstStyle/>
                    <a:p>
                      <a:r>
                        <a:rPr lang="zh-CN" altLang="en-US" dirty="0"/>
                        <a:t>为了和变化了的环境适当配合而进行的修改软件的活动称为适应性维护</a:t>
                      </a:r>
                    </a:p>
                  </a:txBody>
                  <a:tcPr/>
                </a:tc>
                <a:extLst>
                  <a:ext uri="{0D108BD9-81ED-4DB2-BD59-A6C34878D82A}">
                    <a16:rowId xmlns:a16="http://schemas.microsoft.com/office/drawing/2014/main" val="4040729637"/>
                  </a:ext>
                </a:extLst>
              </a:tr>
              <a:tr h="370840">
                <a:tc>
                  <a:txBody>
                    <a:bodyPr/>
                    <a:lstStyle/>
                    <a:p>
                      <a:r>
                        <a:rPr lang="zh-CN" altLang="en-US" dirty="0"/>
                        <a:t>完善性维护</a:t>
                      </a:r>
                    </a:p>
                  </a:txBody>
                  <a:tcPr/>
                </a:tc>
                <a:tc>
                  <a:txBody>
                    <a:bodyPr/>
                    <a:lstStyle/>
                    <a:p>
                      <a:r>
                        <a:rPr lang="zh-CN" altLang="en-US" dirty="0"/>
                        <a:t>用户在使用过程中提出增加新功能或修改已有功能的建议，还可能提出一般性的改进意见。</a:t>
                      </a:r>
                    </a:p>
                  </a:txBody>
                  <a:tcPr/>
                </a:tc>
                <a:extLst>
                  <a:ext uri="{0D108BD9-81ED-4DB2-BD59-A6C34878D82A}">
                    <a16:rowId xmlns:a16="http://schemas.microsoft.com/office/drawing/2014/main" val="2832739682"/>
                  </a:ext>
                </a:extLst>
              </a:tr>
              <a:tr h="370840">
                <a:tc>
                  <a:txBody>
                    <a:bodyPr/>
                    <a:lstStyle/>
                    <a:p>
                      <a:r>
                        <a:rPr lang="zh-CN" altLang="en-US" dirty="0"/>
                        <a:t>预防性维护</a:t>
                      </a:r>
                    </a:p>
                  </a:txBody>
                  <a:tcPr/>
                </a:tc>
                <a:tc>
                  <a:txBody>
                    <a:bodyPr/>
                    <a:lstStyle/>
                    <a:p>
                      <a:r>
                        <a:rPr lang="zh-CN" altLang="en-US" dirty="0"/>
                        <a:t>改进未来的可维护性或可靠性，或为了给未来的改进奠定更好的基础而修改软件</a:t>
                      </a:r>
                    </a:p>
                  </a:txBody>
                  <a:tcPr/>
                </a:tc>
                <a:extLst>
                  <a:ext uri="{0D108BD9-81ED-4DB2-BD59-A6C34878D82A}">
                    <a16:rowId xmlns:a16="http://schemas.microsoft.com/office/drawing/2014/main" val="366926481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4">
            <a:extLst>
              <a:ext uri="{FF2B5EF4-FFF2-40B4-BE49-F238E27FC236}">
                <a16:creationId xmlns:a16="http://schemas.microsoft.com/office/drawing/2014/main" id="{DE3B5CC2-AC5C-4E66-A2A9-A043DA89655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19722" y="5734618"/>
            <a:ext cx="759333" cy="72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a:extLst>
              <a:ext uri="{FF2B5EF4-FFF2-40B4-BE49-F238E27FC236}">
                <a16:creationId xmlns:a16="http://schemas.microsoft.com/office/drawing/2014/main" id="{83CB811F-EF09-4876-BD8C-9C69E45BE750}"/>
              </a:ext>
            </a:extLst>
          </p:cNvPr>
          <p:cNvSpPr txBox="1"/>
          <p:nvPr/>
        </p:nvSpPr>
        <p:spPr>
          <a:xfrm>
            <a:off x="1435100" y="1265535"/>
            <a:ext cx="6096000" cy="646331"/>
          </a:xfrm>
          <a:prstGeom prst="rect">
            <a:avLst/>
          </a:prstGeom>
          <a:noFill/>
        </p:spPr>
        <p:txBody>
          <a:bodyPr wrap="square">
            <a:spAutoFit/>
          </a:bodyPr>
          <a:lstStyle/>
          <a:p>
            <a:pPr marL="287338" indent="-6350" algn="l" eaLnBrk="1" hangingPunct="1">
              <a:buFontTx/>
              <a:buBlip>
                <a:blip r:embed="rId4"/>
              </a:buBlip>
            </a:pPr>
            <a:r>
              <a:rPr lang="zh-CN" altLang="en-US" sz="1800" dirty="0"/>
              <a:t>软件维护绝不仅限于纠正使用中发现的错误，在全部维护活动中一半以上是完善性维护。</a:t>
            </a:r>
          </a:p>
        </p:txBody>
      </p:sp>
      <p:sp>
        <p:nvSpPr>
          <p:cNvPr id="6" name="文本框 5">
            <a:extLst>
              <a:ext uri="{FF2B5EF4-FFF2-40B4-BE49-F238E27FC236}">
                <a16:creationId xmlns:a16="http://schemas.microsoft.com/office/drawing/2014/main" id="{8064889B-BDCD-491E-81B3-E03F02D7E646}"/>
              </a:ext>
            </a:extLst>
          </p:cNvPr>
          <p:cNvSpPr txBox="1"/>
          <p:nvPr/>
        </p:nvSpPr>
        <p:spPr>
          <a:xfrm>
            <a:off x="1524000" y="2192635"/>
            <a:ext cx="6096000" cy="923330"/>
          </a:xfrm>
          <a:prstGeom prst="rect">
            <a:avLst/>
          </a:prstGeom>
          <a:noFill/>
        </p:spPr>
        <p:txBody>
          <a:bodyPr wrap="square">
            <a:spAutoFit/>
          </a:bodyPr>
          <a:lstStyle/>
          <a:p>
            <a:pPr marL="287338" indent="-6350" algn="l" eaLnBrk="1" hangingPunct="1">
              <a:buFontTx/>
              <a:buBlip>
                <a:blip r:embed="rId4"/>
              </a:buBlip>
            </a:pPr>
            <a:r>
              <a:rPr lang="zh-CN" altLang="en-US" sz="1800" dirty="0"/>
              <a:t>国外的统计数字表明，完善性维护占全部维护活动的</a:t>
            </a:r>
            <a:r>
              <a:rPr lang="en-US" altLang="zh-CN" sz="1800" dirty="0"/>
              <a:t>50%</a:t>
            </a:r>
            <a:r>
              <a:rPr lang="zh-CN" altLang="en-US" sz="1800" dirty="0"/>
              <a:t>～</a:t>
            </a:r>
            <a:r>
              <a:rPr lang="en-US" altLang="zh-CN" sz="1800" dirty="0"/>
              <a:t>66%</a:t>
            </a:r>
            <a:r>
              <a:rPr lang="zh-CN" altLang="en-US" sz="1800" dirty="0"/>
              <a:t>，改正性维护占</a:t>
            </a:r>
            <a:r>
              <a:rPr lang="en-US" altLang="zh-CN" sz="1800" dirty="0"/>
              <a:t>17%</a:t>
            </a:r>
            <a:r>
              <a:rPr lang="zh-CN" altLang="en-US" sz="1800" dirty="0"/>
              <a:t>～</a:t>
            </a:r>
            <a:r>
              <a:rPr lang="en-US" altLang="zh-CN" sz="1800" dirty="0"/>
              <a:t>21%</a:t>
            </a:r>
            <a:r>
              <a:rPr lang="zh-CN" altLang="en-US" sz="1800" dirty="0"/>
              <a:t>，适应性维护占</a:t>
            </a:r>
            <a:r>
              <a:rPr lang="en-US" altLang="zh-CN" sz="1800" dirty="0"/>
              <a:t>18%</a:t>
            </a:r>
            <a:r>
              <a:rPr lang="zh-CN" altLang="en-US" sz="1800" dirty="0"/>
              <a:t>～</a:t>
            </a:r>
            <a:r>
              <a:rPr lang="en-US" altLang="zh-CN" sz="1800" dirty="0"/>
              <a:t>25%</a:t>
            </a:r>
            <a:r>
              <a:rPr lang="zh-CN" altLang="en-US" sz="1800" dirty="0"/>
              <a:t>，其他维护活动只占</a:t>
            </a:r>
            <a:r>
              <a:rPr lang="en-US" altLang="zh-CN" sz="1800" dirty="0"/>
              <a:t>4%</a:t>
            </a:r>
            <a:r>
              <a:rPr lang="zh-CN" altLang="en-US" sz="1800" dirty="0"/>
              <a:t>左右。</a:t>
            </a:r>
          </a:p>
        </p:txBody>
      </p:sp>
      <p:sp>
        <p:nvSpPr>
          <p:cNvPr id="8" name="文本框 7">
            <a:extLst>
              <a:ext uri="{FF2B5EF4-FFF2-40B4-BE49-F238E27FC236}">
                <a16:creationId xmlns:a16="http://schemas.microsoft.com/office/drawing/2014/main" id="{06C2F190-605F-45F9-B877-8BD1D9252CAF}"/>
              </a:ext>
            </a:extLst>
          </p:cNvPr>
          <p:cNvSpPr txBox="1"/>
          <p:nvPr/>
        </p:nvSpPr>
        <p:spPr>
          <a:xfrm>
            <a:off x="1612900" y="3418870"/>
            <a:ext cx="6096000" cy="646331"/>
          </a:xfrm>
          <a:prstGeom prst="rect">
            <a:avLst/>
          </a:prstGeom>
          <a:noFill/>
        </p:spPr>
        <p:txBody>
          <a:bodyPr wrap="square">
            <a:spAutoFit/>
          </a:bodyPr>
          <a:lstStyle/>
          <a:p>
            <a:r>
              <a:rPr lang="zh-CN" altLang="en-US" sz="1800" dirty="0"/>
              <a:t>上述</a:t>
            </a:r>
            <a:r>
              <a:rPr lang="en-US" altLang="zh-CN" sz="1800" dirty="0"/>
              <a:t>4</a:t>
            </a:r>
            <a:r>
              <a:rPr lang="zh-CN" altLang="en-US" sz="1800" dirty="0"/>
              <a:t>类维护活动都必须应用于整个软件配置，维护软件文档和维护软件的可执行代码是同样重要的</a:t>
            </a:r>
            <a:endParaRPr lang="zh-CN" altLang="en-US" dirty="0"/>
          </a:p>
        </p:txBody>
      </p:sp>
    </p:spTree>
    <p:extLst>
      <p:ext uri="{BB962C8B-B14F-4D97-AF65-F5344CB8AC3E}">
        <p14:creationId xmlns:p14="http://schemas.microsoft.com/office/powerpoint/2010/main" val="33999013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0"/>
          </p:nvPr>
        </p:nvSpPr>
        <p:spPr>
          <a:xfrm>
            <a:off x="5749751" y="1718058"/>
            <a:ext cx="692498" cy="747897"/>
          </a:xfrm>
          <a:custGeom>
            <a:avLst/>
            <a:gdLst>
              <a:gd name="connsiteX0" fmla="*/ 0 w 65"/>
              <a:gd name="connsiteY0" fmla="*/ 0 h 276999"/>
              <a:gd name="connsiteX1" fmla="*/ 65 w 65"/>
              <a:gd name="connsiteY1" fmla="*/ 0 h 276999"/>
              <a:gd name="connsiteX2" fmla="*/ 65 w 65"/>
              <a:gd name="connsiteY2" fmla="*/ 276999 h 276999"/>
              <a:gd name="connsiteX3" fmla="*/ 0 w 65"/>
              <a:gd name="connsiteY3" fmla="*/ 276999 h 276999"/>
            </a:gdLst>
            <a:ahLst/>
            <a:cxnLst>
              <a:cxn ang="0">
                <a:pos x="connsiteX0" y="connsiteY0"/>
              </a:cxn>
              <a:cxn ang="0">
                <a:pos x="connsiteX1" y="connsiteY1"/>
              </a:cxn>
              <a:cxn ang="0">
                <a:pos x="connsiteX2" y="connsiteY2"/>
              </a:cxn>
              <a:cxn ang="0">
                <a:pos x="connsiteX3" y="connsiteY3"/>
              </a:cxn>
            </a:cxnLst>
            <a:rect l="l" t="t" r="r" b="b"/>
            <a:pathLst>
              <a:path w="65" h="276999">
                <a:moveTo>
                  <a:pt x="0" y="0"/>
                </a:moveTo>
                <a:lnTo>
                  <a:pt x="65" y="0"/>
                </a:lnTo>
                <a:lnTo>
                  <a:pt x="65" y="276999"/>
                </a:lnTo>
                <a:lnTo>
                  <a:pt x="0" y="276999"/>
                </a:lnTo>
                <a:close/>
              </a:path>
            </a:pathLst>
          </a:custGeom>
        </p:spPr>
        <p:txBody>
          <a:bodyPr/>
          <a:lstStyle/>
          <a:p>
            <a:r>
              <a:rPr lang="en-US" altLang="zh-CN"/>
              <a:t>02</a:t>
            </a:r>
            <a:endParaRPr lang="zh-CN" altLang="en-US"/>
          </a:p>
        </p:txBody>
      </p:sp>
      <p:sp>
        <p:nvSpPr>
          <p:cNvPr id="17" name="文本占位符 16"/>
          <p:cNvSpPr>
            <a:spLocks noGrp="1"/>
          </p:cNvSpPr>
          <p:nvPr>
            <p:ph type="body" sz="quarter" idx="11"/>
          </p:nvPr>
        </p:nvSpPr>
        <p:spPr>
          <a:custGeom>
            <a:avLst/>
            <a:gdLst>
              <a:gd name="connsiteX0" fmla="*/ 0 w 2059940"/>
              <a:gd name="connsiteY0" fmla="*/ 0 h 276999"/>
              <a:gd name="connsiteX1" fmla="*/ 2059940 w 2059940"/>
              <a:gd name="connsiteY1" fmla="*/ 0 h 276999"/>
              <a:gd name="connsiteX2" fmla="*/ 2059940 w 2059940"/>
              <a:gd name="connsiteY2" fmla="*/ 276999 h 276999"/>
              <a:gd name="connsiteX3" fmla="*/ 0 w 2059940"/>
              <a:gd name="connsiteY3" fmla="*/ 276999 h 276999"/>
            </a:gdLst>
            <a:ahLst/>
            <a:cxnLst>
              <a:cxn ang="0">
                <a:pos x="connsiteX0" y="connsiteY0"/>
              </a:cxn>
              <a:cxn ang="0">
                <a:pos x="connsiteX1" y="connsiteY1"/>
              </a:cxn>
              <a:cxn ang="0">
                <a:pos x="connsiteX2" y="connsiteY2"/>
              </a:cxn>
              <a:cxn ang="0">
                <a:pos x="connsiteX3" y="connsiteY3"/>
              </a:cxn>
            </a:cxnLst>
            <a:rect l="l" t="t" r="r" b="b"/>
            <a:pathLst>
              <a:path w="2059940" h="276999">
                <a:moveTo>
                  <a:pt x="0" y="0"/>
                </a:moveTo>
                <a:lnTo>
                  <a:pt x="2059940" y="0"/>
                </a:lnTo>
                <a:lnTo>
                  <a:pt x="2059940" y="276999"/>
                </a:lnTo>
                <a:lnTo>
                  <a:pt x="0" y="276999"/>
                </a:lnTo>
                <a:close/>
              </a:path>
            </a:pathLst>
          </a:custGeom>
        </p:spPr>
        <p:txBody>
          <a:bodyPr/>
          <a:lstStyle/>
          <a:p>
            <a:r>
              <a:rPr lang="en-US" altLang="zh-CN" dirty="0"/>
              <a:t>Part one</a:t>
            </a:r>
            <a:endParaRPr lang="zh-CN" altLang="en-US" dirty="0"/>
          </a:p>
        </p:txBody>
      </p:sp>
      <p:sp>
        <p:nvSpPr>
          <p:cNvPr id="19" name="文本占位符 18"/>
          <p:cNvSpPr>
            <a:spLocks noGrp="1"/>
          </p:cNvSpPr>
          <p:nvPr>
            <p:ph type="body" sz="quarter" idx="12"/>
          </p:nvPr>
        </p:nvSpPr>
        <p:spPr>
          <a:prstGeom prst="rect">
            <a:avLst/>
          </a:prstGeom>
        </p:spPr>
        <p:txBody>
          <a:bodyPr/>
          <a:lstStyle/>
          <a:p>
            <a:r>
              <a:rPr lang="zh-CN" altLang="en-US" sz="5400" spc="300" dirty="0">
                <a:solidFill>
                  <a:schemeClr val="accent1"/>
                </a:solidFill>
                <a:latin typeface="+mj-ea"/>
                <a:ea typeface="+mj-ea"/>
              </a:rPr>
              <a:t>特点</a:t>
            </a:r>
          </a:p>
        </p:txBody>
      </p:sp>
      <p:sp>
        <p:nvSpPr>
          <p:cNvPr id="7" name="椭圆 6"/>
          <p:cNvSpPr/>
          <p:nvPr/>
        </p:nvSpPr>
        <p:spPr>
          <a:xfrm>
            <a:off x="5932885" y="5459540"/>
            <a:ext cx="100012" cy="100012"/>
          </a:xfrm>
          <a:prstGeom prst="ellipse">
            <a:avLst/>
          </a:pr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706667" y="5459540"/>
            <a:ext cx="100012" cy="100012"/>
          </a:xfrm>
          <a:prstGeom prst="ellipse">
            <a:avLst/>
          </a:prstGeom>
          <a:no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6159103" y="5459540"/>
            <a:ext cx="100012" cy="100012"/>
          </a:xfrm>
          <a:prstGeom prst="ellipse">
            <a:avLst/>
          </a:prstGeom>
          <a:no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6385321" y="5459540"/>
            <a:ext cx="100012" cy="100012"/>
          </a:xfrm>
          <a:prstGeom prst="ellipse">
            <a:avLst/>
          </a:prstGeom>
          <a:no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Picture 4">
            <a:extLst>
              <a:ext uri="{FF2B5EF4-FFF2-40B4-BE49-F238E27FC236}">
                <a16:creationId xmlns:a16="http://schemas.microsoft.com/office/drawing/2014/main" id="{7B71605F-0744-4EB3-A12E-D80692DF50D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92827" y="5727895"/>
            <a:ext cx="759333" cy="72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58468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4">
            <a:extLst>
              <a:ext uri="{FF2B5EF4-FFF2-40B4-BE49-F238E27FC236}">
                <a16:creationId xmlns:a16="http://schemas.microsoft.com/office/drawing/2014/main" id="{DE3B5CC2-AC5C-4E66-A2A9-A043DA89655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19722" y="5734618"/>
            <a:ext cx="759333" cy="72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a:extLst>
              <a:ext uri="{FF2B5EF4-FFF2-40B4-BE49-F238E27FC236}">
                <a16:creationId xmlns:a16="http://schemas.microsoft.com/office/drawing/2014/main" id="{9274EFE6-0512-4F2C-A607-56C26029DC06}"/>
              </a:ext>
            </a:extLst>
          </p:cNvPr>
          <p:cNvSpPr txBox="1"/>
          <p:nvPr/>
        </p:nvSpPr>
        <p:spPr>
          <a:xfrm>
            <a:off x="1326228" y="739896"/>
            <a:ext cx="4453337" cy="369332"/>
          </a:xfrm>
          <a:prstGeom prst="rect">
            <a:avLst/>
          </a:prstGeom>
          <a:noFill/>
        </p:spPr>
        <p:txBody>
          <a:bodyPr wrap="square" rtlCol="0">
            <a:spAutoFit/>
          </a:bodyPr>
          <a:lstStyle/>
          <a:p>
            <a:r>
              <a:rPr lang="zh-CN" altLang="en-US" dirty="0"/>
              <a:t>结构化维护与非结构化维护差别巨大</a:t>
            </a:r>
          </a:p>
        </p:txBody>
      </p:sp>
      <p:graphicFrame>
        <p:nvGraphicFramePr>
          <p:cNvPr id="5" name="表格 5">
            <a:extLst>
              <a:ext uri="{FF2B5EF4-FFF2-40B4-BE49-F238E27FC236}">
                <a16:creationId xmlns:a16="http://schemas.microsoft.com/office/drawing/2014/main" id="{970FE32F-FB8D-4B48-AFFA-DAFEE9AAD327}"/>
              </a:ext>
            </a:extLst>
          </p:cNvPr>
          <p:cNvGraphicFramePr>
            <a:graphicFrameLocks noGrp="1"/>
          </p:cNvGraphicFramePr>
          <p:nvPr>
            <p:extLst>
              <p:ext uri="{D42A27DB-BD31-4B8C-83A1-F6EECF244321}">
                <p14:modId xmlns:p14="http://schemas.microsoft.com/office/powerpoint/2010/main" val="1015894068"/>
              </p:ext>
            </p:extLst>
          </p:nvPr>
        </p:nvGraphicFramePr>
        <p:xfrm>
          <a:off x="1435100" y="1811866"/>
          <a:ext cx="8115300" cy="49479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876631704"/>
                    </a:ext>
                  </a:extLst>
                </a:gridCol>
                <a:gridCol w="4051300">
                  <a:extLst>
                    <a:ext uri="{9D8B030D-6E8A-4147-A177-3AD203B41FA5}">
                      <a16:colId xmlns:a16="http://schemas.microsoft.com/office/drawing/2014/main" val="3527127279"/>
                    </a:ext>
                  </a:extLst>
                </a:gridCol>
              </a:tblGrid>
              <a:tr h="370840">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86570332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800000"/>
                          </a:solidFill>
                        </a:rPr>
                        <a:t>非结构化维护</a:t>
                      </a:r>
                    </a:p>
                    <a:p>
                      <a:endParaRPr lang="zh-CN" altLang="en-US" dirty="0"/>
                    </a:p>
                  </a:txBody>
                  <a:tcPr/>
                </a:tc>
                <a:tc>
                  <a:txBody>
                    <a:bodyPr/>
                    <a:lstStyle/>
                    <a:p>
                      <a:r>
                        <a:rPr lang="zh-CN" altLang="en-US" dirty="0"/>
                        <a:t>如果软件配置的惟一成分是程序代码：</a:t>
                      </a:r>
                    </a:p>
                    <a:p>
                      <a:r>
                        <a:rPr lang="zh-CN" altLang="en-US" dirty="0"/>
                        <a:t>那么维护活动从艰苦地评价程序代码开始常常由于程序内部文档不足而使评价更困难对于软件结构、全程数据结构、系统接口、性能和</a:t>
                      </a:r>
                      <a:r>
                        <a:rPr lang="en-US" altLang="zh-CN" dirty="0"/>
                        <a:t>(</a:t>
                      </a:r>
                      <a:r>
                        <a:rPr lang="zh-CN" altLang="en-US" dirty="0"/>
                        <a:t>或</a:t>
                      </a:r>
                      <a:r>
                        <a:rPr lang="en-US" altLang="zh-CN" dirty="0"/>
                        <a:t>)</a:t>
                      </a:r>
                      <a:r>
                        <a:rPr lang="zh-CN" altLang="en-US" dirty="0"/>
                        <a:t>设计约束等经常会产生误解，对程序代码所做的改动的后果也是难于估量的。因为没有测试方面的文档，所以不可能进行回归测试。非结构化维护需要付出很大代价</a:t>
                      </a:r>
                      <a:r>
                        <a:rPr lang="en-US" altLang="zh-CN" dirty="0"/>
                        <a:t>(</a:t>
                      </a:r>
                      <a:r>
                        <a:rPr lang="zh-CN" altLang="en-US" dirty="0"/>
                        <a:t>浪费精力并且遭受挫折的打击</a:t>
                      </a:r>
                      <a:r>
                        <a:rPr lang="en-US" altLang="zh-CN"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t>这种维护方式是没有使用良好定义的方法学开发出来的软件的必然结果。</a:t>
                      </a:r>
                    </a:p>
                    <a:p>
                      <a:endParaRPr lang="en-US" altLang="zh-CN" dirty="0"/>
                    </a:p>
                    <a:p>
                      <a:endParaRPr lang="zh-CN" altLang="en-US" dirty="0"/>
                    </a:p>
                  </a:txBody>
                  <a:tcPr/>
                </a:tc>
                <a:extLst>
                  <a:ext uri="{0D108BD9-81ED-4DB2-BD59-A6C34878D82A}">
                    <a16:rowId xmlns:a16="http://schemas.microsoft.com/office/drawing/2014/main" val="3146622934"/>
                  </a:ext>
                </a:extLst>
              </a:tr>
              <a:tr h="370840">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343538045"/>
                  </a:ext>
                </a:extLst>
              </a:tr>
            </a:tbl>
          </a:graphicData>
        </a:graphic>
      </p:graphicFrame>
    </p:spTree>
    <p:extLst>
      <p:ext uri="{BB962C8B-B14F-4D97-AF65-F5344CB8AC3E}">
        <p14:creationId xmlns:p14="http://schemas.microsoft.com/office/powerpoint/2010/main" val="36826263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4">
            <a:extLst>
              <a:ext uri="{FF2B5EF4-FFF2-40B4-BE49-F238E27FC236}">
                <a16:creationId xmlns:a16="http://schemas.microsoft.com/office/drawing/2014/main" id="{DE3B5CC2-AC5C-4E66-A2A9-A043DA89655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19722" y="5734618"/>
            <a:ext cx="759333" cy="72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a:extLst>
              <a:ext uri="{FF2B5EF4-FFF2-40B4-BE49-F238E27FC236}">
                <a16:creationId xmlns:a16="http://schemas.microsoft.com/office/drawing/2014/main" id="{9274EFE6-0512-4F2C-A607-56C26029DC06}"/>
              </a:ext>
            </a:extLst>
          </p:cNvPr>
          <p:cNvSpPr txBox="1"/>
          <p:nvPr/>
        </p:nvSpPr>
        <p:spPr>
          <a:xfrm>
            <a:off x="1326228" y="739896"/>
            <a:ext cx="4453337" cy="369332"/>
          </a:xfrm>
          <a:prstGeom prst="rect">
            <a:avLst/>
          </a:prstGeom>
          <a:noFill/>
        </p:spPr>
        <p:txBody>
          <a:bodyPr wrap="square" rtlCol="0">
            <a:spAutoFit/>
          </a:bodyPr>
          <a:lstStyle/>
          <a:p>
            <a:r>
              <a:rPr lang="zh-CN" altLang="en-US" dirty="0"/>
              <a:t>结构化维护与非结构化维护差别巨大</a:t>
            </a:r>
          </a:p>
        </p:txBody>
      </p:sp>
      <p:graphicFrame>
        <p:nvGraphicFramePr>
          <p:cNvPr id="5" name="表格 5">
            <a:extLst>
              <a:ext uri="{FF2B5EF4-FFF2-40B4-BE49-F238E27FC236}">
                <a16:creationId xmlns:a16="http://schemas.microsoft.com/office/drawing/2014/main" id="{970FE32F-FB8D-4B48-AFFA-DAFEE9AAD327}"/>
              </a:ext>
            </a:extLst>
          </p:cNvPr>
          <p:cNvGraphicFramePr>
            <a:graphicFrameLocks noGrp="1"/>
          </p:cNvGraphicFramePr>
          <p:nvPr>
            <p:extLst>
              <p:ext uri="{D42A27DB-BD31-4B8C-83A1-F6EECF244321}">
                <p14:modId xmlns:p14="http://schemas.microsoft.com/office/powerpoint/2010/main" val="649319646"/>
              </p:ext>
            </p:extLst>
          </p:nvPr>
        </p:nvGraphicFramePr>
        <p:xfrm>
          <a:off x="1587500" y="1170184"/>
          <a:ext cx="8115300" cy="5770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876631704"/>
                    </a:ext>
                  </a:extLst>
                </a:gridCol>
                <a:gridCol w="4051300">
                  <a:extLst>
                    <a:ext uri="{9D8B030D-6E8A-4147-A177-3AD203B41FA5}">
                      <a16:colId xmlns:a16="http://schemas.microsoft.com/office/drawing/2014/main" val="3527127279"/>
                    </a:ext>
                  </a:extLst>
                </a:gridCol>
              </a:tblGrid>
              <a:tr h="370840">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86570332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rgbClr val="800000"/>
                          </a:solidFill>
                        </a:rPr>
                        <a:t>结构化维护</a:t>
                      </a:r>
                    </a:p>
                    <a:p>
                      <a:endParaRPr lang="zh-CN" altLang="en-US" dirty="0"/>
                    </a:p>
                  </a:txBody>
                  <a:tcPr/>
                </a:tc>
                <a:tc>
                  <a:txBody>
                    <a:bodyPr/>
                    <a:lstStyle/>
                    <a:p>
                      <a:r>
                        <a:rPr lang="zh-CN" altLang="en-US" dirty="0"/>
                        <a:t>如果有一个完整的软件配置存在：</a:t>
                      </a:r>
                    </a:p>
                    <a:p>
                      <a:r>
                        <a:rPr lang="zh-CN" altLang="en-US" dirty="0"/>
                        <a:t>那么维护工作从评价设计文档开始，确定软件重要的结构特点、性能特点以及接口特点；</a:t>
                      </a:r>
                    </a:p>
                    <a:p>
                      <a:r>
                        <a:rPr lang="zh-CN" altLang="en-US" dirty="0"/>
                        <a:t>估量要求的改动将带来的影响，并且计划实施途径。</a:t>
                      </a:r>
                    </a:p>
                    <a:p>
                      <a:r>
                        <a:rPr lang="zh-CN" altLang="en-US" dirty="0"/>
                        <a:t>然后首先修改设计并且对所做的修改进行仔细复查。</a:t>
                      </a:r>
                    </a:p>
                    <a:p>
                      <a:r>
                        <a:rPr lang="zh-CN" altLang="en-US" dirty="0"/>
                        <a:t>接下来编写相应的源程序代码；</a:t>
                      </a:r>
                    </a:p>
                    <a:p>
                      <a:r>
                        <a:rPr lang="zh-CN" altLang="en-US" dirty="0"/>
                        <a:t>使用在测试说明书中包含的信息进行回归测试；</a:t>
                      </a:r>
                    </a:p>
                    <a:p>
                      <a:r>
                        <a:rPr lang="zh-CN" altLang="en-US" dirty="0"/>
                        <a:t>最后，把修改后的软件再次交付使用。</a:t>
                      </a:r>
                    </a:p>
                    <a:p>
                      <a:r>
                        <a:rPr lang="zh-CN" altLang="en-US" dirty="0"/>
                        <a:t>这是在软件开发的早期应用软件工程方法学的结果。</a:t>
                      </a:r>
                    </a:p>
                    <a:p>
                      <a:r>
                        <a:rPr lang="zh-CN" altLang="en-US" dirty="0"/>
                        <a:t>虽然有了软件的完整配置并不能保证维护中没有问题，但是确实能减少精力的浪费并且能提高维护的总体质量。</a:t>
                      </a:r>
                    </a:p>
                    <a:p>
                      <a:endParaRPr lang="zh-CN" altLang="en-US" dirty="0"/>
                    </a:p>
                  </a:txBody>
                  <a:tcPr/>
                </a:tc>
                <a:extLst>
                  <a:ext uri="{0D108BD9-81ED-4DB2-BD59-A6C34878D82A}">
                    <a16:rowId xmlns:a16="http://schemas.microsoft.com/office/drawing/2014/main" val="3146622934"/>
                  </a:ext>
                </a:extLst>
              </a:tr>
              <a:tr h="370840">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343538045"/>
                  </a:ext>
                </a:extLst>
              </a:tr>
            </a:tbl>
          </a:graphicData>
        </a:graphic>
      </p:graphicFrame>
    </p:spTree>
    <p:extLst>
      <p:ext uri="{BB962C8B-B14F-4D97-AF65-F5344CB8AC3E}">
        <p14:creationId xmlns:p14="http://schemas.microsoft.com/office/powerpoint/2010/main" val="9217570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4">
            <a:extLst>
              <a:ext uri="{FF2B5EF4-FFF2-40B4-BE49-F238E27FC236}">
                <a16:creationId xmlns:a16="http://schemas.microsoft.com/office/drawing/2014/main" id="{DE3B5CC2-AC5C-4E66-A2A9-A043DA89655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19722" y="5734618"/>
            <a:ext cx="759333" cy="726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69453200-2EF3-4935-B98A-B587D3BDB805}"/>
              </a:ext>
            </a:extLst>
          </p:cNvPr>
          <p:cNvSpPr txBox="1"/>
          <p:nvPr/>
        </p:nvSpPr>
        <p:spPr>
          <a:xfrm>
            <a:off x="1155700" y="1028700"/>
            <a:ext cx="3136900" cy="369332"/>
          </a:xfrm>
          <a:prstGeom prst="rect">
            <a:avLst/>
          </a:prstGeom>
          <a:noFill/>
        </p:spPr>
        <p:txBody>
          <a:bodyPr wrap="square" rtlCol="0">
            <a:spAutoFit/>
          </a:bodyPr>
          <a:lstStyle/>
          <a:p>
            <a:r>
              <a:rPr lang="zh-CN" altLang="en-US" dirty="0"/>
              <a:t>维护的代价高昂</a:t>
            </a:r>
          </a:p>
        </p:txBody>
      </p:sp>
      <p:sp>
        <p:nvSpPr>
          <p:cNvPr id="5" name="文本框 4">
            <a:extLst>
              <a:ext uri="{FF2B5EF4-FFF2-40B4-BE49-F238E27FC236}">
                <a16:creationId xmlns:a16="http://schemas.microsoft.com/office/drawing/2014/main" id="{71D49224-659C-4712-8869-525EF289FE95}"/>
              </a:ext>
            </a:extLst>
          </p:cNvPr>
          <p:cNvSpPr txBox="1"/>
          <p:nvPr/>
        </p:nvSpPr>
        <p:spPr>
          <a:xfrm>
            <a:off x="1155700" y="1701800"/>
            <a:ext cx="10312400" cy="1200329"/>
          </a:xfrm>
          <a:prstGeom prst="rect">
            <a:avLst/>
          </a:prstGeom>
          <a:noFill/>
        </p:spPr>
        <p:txBody>
          <a:bodyPr wrap="square">
            <a:spAutoFit/>
          </a:bodyPr>
          <a:lstStyle/>
          <a:p>
            <a:r>
              <a:rPr lang="zh-CN" altLang="en-US" dirty="0"/>
              <a:t>在过去的几十年中，软件维护的费用稳步上升。</a:t>
            </a:r>
          </a:p>
          <a:p>
            <a:r>
              <a:rPr lang="en-US" altLang="zh-CN" dirty="0"/>
              <a:t>1970</a:t>
            </a:r>
            <a:r>
              <a:rPr lang="zh-CN" altLang="en-US" dirty="0"/>
              <a:t>年用于维护已有软件的费用只占软件总预算的</a:t>
            </a:r>
            <a:r>
              <a:rPr lang="en-US" altLang="zh-CN" dirty="0"/>
              <a:t>35%</a:t>
            </a:r>
            <a:r>
              <a:rPr lang="zh-CN" altLang="en-US" dirty="0"/>
              <a:t>～</a:t>
            </a:r>
            <a:r>
              <a:rPr lang="en-US" altLang="zh-CN" dirty="0"/>
              <a:t>40%</a:t>
            </a:r>
          </a:p>
          <a:p>
            <a:r>
              <a:rPr lang="en-US" altLang="zh-CN" dirty="0"/>
              <a:t>1980</a:t>
            </a:r>
            <a:r>
              <a:rPr lang="zh-CN" altLang="en-US" dirty="0"/>
              <a:t>年上升为</a:t>
            </a:r>
            <a:r>
              <a:rPr lang="en-US" altLang="zh-CN" dirty="0"/>
              <a:t>40%</a:t>
            </a:r>
            <a:r>
              <a:rPr lang="zh-CN" altLang="en-US" dirty="0"/>
              <a:t>～</a:t>
            </a:r>
            <a:r>
              <a:rPr lang="en-US" altLang="zh-CN" dirty="0"/>
              <a:t>60%</a:t>
            </a:r>
          </a:p>
          <a:p>
            <a:r>
              <a:rPr lang="en-US" altLang="zh-CN" dirty="0"/>
              <a:t>1990</a:t>
            </a:r>
            <a:r>
              <a:rPr lang="zh-CN" altLang="en-US" dirty="0"/>
              <a:t>年上升为</a:t>
            </a:r>
            <a:r>
              <a:rPr lang="en-US" altLang="zh-CN" dirty="0"/>
              <a:t>70%</a:t>
            </a:r>
            <a:r>
              <a:rPr lang="zh-CN" altLang="en-US" dirty="0"/>
              <a:t>～</a:t>
            </a:r>
            <a:r>
              <a:rPr lang="en-US" altLang="zh-CN" dirty="0"/>
              <a:t>80%</a:t>
            </a:r>
            <a:r>
              <a:rPr lang="zh-CN" altLang="en-US" dirty="0"/>
              <a:t>。</a:t>
            </a:r>
          </a:p>
        </p:txBody>
      </p:sp>
      <p:sp>
        <p:nvSpPr>
          <p:cNvPr id="9" name="文本框 8">
            <a:extLst>
              <a:ext uri="{FF2B5EF4-FFF2-40B4-BE49-F238E27FC236}">
                <a16:creationId xmlns:a16="http://schemas.microsoft.com/office/drawing/2014/main" id="{111612CF-27A9-4BD0-A8BC-9E0A6DEE81A3}"/>
              </a:ext>
            </a:extLst>
          </p:cNvPr>
          <p:cNvSpPr txBox="1"/>
          <p:nvPr/>
        </p:nvSpPr>
        <p:spPr>
          <a:xfrm>
            <a:off x="1244600" y="3237826"/>
            <a:ext cx="6705600" cy="1200329"/>
          </a:xfrm>
          <a:prstGeom prst="rect">
            <a:avLst/>
          </a:prstGeom>
          <a:noFill/>
        </p:spPr>
        <p:txBody>
          <a:bodyPr wrap="square">
            <a:spAutoFit/>
          </a:bodyPr>
          <a:lstStyle/>
          <a:p>
            <a:r>
              <a:rPr lang="zh-CN" altLang="en-US" dirty="0"/>
              <a:t>维护费用只不过是软件维护的最明显的代价，其他一些现在还不明显的代价将来可能更为人们所关注。</a:t>
            </a:r>
          </a:p>
          <a:p>
            <a:r>
              <a:rPr lang="zh-CN" altLang="en-US" dirty="0"/>
              <a:t>因为可用的资源必须供维护任务使用，以致耽误甚至丧失了开发的良机，这是软件维护的一个无形的代价。</a:t>
            </a:r>
          </a:p>
        </p:txBody>
      </p:sp>
    </p:spTree>
    <p:extLst>
      <p:ext uri="{BB962C8B-B14F-4D97-AF65-F5344CB8AC3E}">
        <p14:creationId xmlns:p14="http://schemas.microsoft.com/office/powerpoint/2010/main" val="21996447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黄绿">
      <a:dk1>
        <a:srgbClr val="000000"/>
      </a:dk1>
      <a:lt1>
        <a:srgbClr val="FFFFFF"/>
      </a:lt1>
      <a:dk2>
        <a:srgbClr val="768394"/>
      </a:dk2>
      <a:lt2>
        <a:srgbClr val="F0F0F0"/>
      </a:lt2>
      <a:accent1>
        <a:srgbClr val="434B2F"/>
      </a:accent1>
      <a:accent2>
        <a:srgbClr val="795827"/>
      </a:accent2>
      <a:accent3>
        <a:srgbClr val="748042"/>
      </a:accent3>
      <a:accent4>
        <a:srgbClr val="4F5D3A"/>
      </a:accent4>
      <a:accent5>
        <a:srgbClr val="C6AD8E"/>
      </a:accent5>
      <a:accent6>
        <a:srgbClr val="7BAB35"/>
      </a:accent6>
      <a:hlink>
        <a:srgbClr val="0F73EE"/>
      </a:hlink>
      <a:folHlink>
        <a:srgbClr val="BFBFBF"/>
      </a:folHlink>
    </a:clrScheme>
    <a:fontScheme name="宋体主题字">
      <a:majorFont>
        <a:latin typeface="Arial"/>
        <a:ea typeface="汉仪大宋简"/>
        <a:cs typeface=""/>
      </a:majorFont>
      <a:minorFont>
        <a:latin typeface="Arial Black"/>
        <a:ea typeface="华文细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黄绿">
    <a:dk1>
      <a:srgbClr val="000000"/>
    </a:dk1>
    <a:lt1>
      <a:srgbClr val="FFFFFF"/>
    </a:lt1>
    <a:dk2>
      <a:srgbClr val="768394"/>
    </a:dk2>
    <a:lt2>
      <a:srgbClr val="F0F0F0"/>
    </a:lt2>
    <a:accent1>
      <a:srgbClr val="719299"/>
    </a:accent1>
    <a:accent2>
      <a:srgbClr val="525C5B"/>
    </a:accent2>
    <a:accent3>
      <a:srgbClr val="898989"/>
    </a:accent3>
    <a:accent4>
      <a:srgbClr val="DBDAD6"/>
    </a:accent4>
    <a:accent5>
      <a:srgbClr val="0C1B30"/>
    </a:accent5>
    <a:accent6>
      <a:srgbClr val="7BAB35"/>
    </a:accent6>
    <a:hlink>
      <a:srgbClr val="0F73EE"/>
    </a:hlink>
    <a:folHlink>
      <a:srgbClr val="BFBFBF"/>
    </a:folHlink>
  </a:clrScheme>
</a:themeOverride>
</file>

<file path=ppt/theme/themeOverride2.xml><?xml version="1.0" encoding="utf-8"?>
<a:themeOverride xmlns:a="http://schemas.openxmlformats.org/drawingml/2006/main">
  <a:clrScheme name="黄绿">
    <a:dk1>
      <a:srgbClr val="000000"/>
    </a:dk1>
    <a:lt1>
      <a:srgbClr val="FFFFFF"/>
    </a:lt1>
    <a:dk2>
      <a:srgbClr val="768394"/>
    </a:dk2>
    <a:lt2>
      <a:srgbClr val="F0F0F0"/>
    </a:lt2>
    <a:accent1>
      <a:srgbClr val="719299"/>
    </a:accent1>
    <a:accent2>
      <a:srgbClr val="525C5B"/>
    </a:accent2>
    <a:accent3>
      <a:srgbClr val="898989"/>
    </a:accent3>
    <a:accent4>
      <a:srgbClr val="DBDAD6"/>
    </a:accent4>
    <a:accent5>
      <a:srgbClr val="0C1B30"/>
    </a:accent5>
    <a:accent6>
      <a:srgbClr val="7BAB35"/>
    </a:accent6>
    <a:hlink>
      <a:srgbClr val="0F73EE"/>
    </a:hlink>
    <a:folHlink>
      <a:srgbClr val="BFBFBF"/>
    </a:folHlink>
  </a:clrScheme>
</a:themeOverride>
</file>

<file path=ppt/theme/themeOverride3.xml><?xml version="1.0" encoding="utf-8"?>
<a:themeOverride xmlns:a="http://schemas.openxmlformats.org/drawingml/2006/main">
  <a:clrScheme name="黄绿">
    <a:dk1>
      <a:srgbClr val="000000"/>
    </a:dk1>
    <a:lt1>
      <a:srgbClr val="FFFFFF"/>
    </a:lt1>
    <a:dk2>
      <a:srgbClr val="768394"/>
    </a:dk2>
    <a:lt2>
      <a:srgbClr val="F0F0F0"/>
    </a:lt2>
    <a:accent1>
      <a:srgbClr val="719299"/>
    </a:accent1>
    <a:accent2>
      <a:srgbClr val="525C5B"/>
    </a:accent2>
    <a:accent3>
      <a:srgbClr val="898989"/>
    </a:accent3>
    <a:accent4>
      <a:srgbClr val="DBDAD6"/>
    </a:accent4>
    <a:accent5>
      <a:srgbClr val="0C1B30"/>
    </a:accent5>
    <a:accent6>
      <a:srgbClr val="7BAB35"/>
    </a:accent6>
    <a:hlink>
      <a:srgbClr val="0F73EE"/>
    </a:hlink>
    <a:folHlink>
      <a:srgbClr val="BFBFBF"/>
    </a:folHlink>
  </a:clrScheme>
</a:themeOverride>
</file>

<file path=ppt/theme/themeOverride4.xml><?xml version="1.0" encoding="utf-8"?>
<a:themeOverride xmlns:a="http://schemas.openxmlformats.org/drawingml/2006/main">
  <a:clrScheme name="黄绿">
    <a:dk1>
      <a:srgbClr val="000000"/>
    </a:dk1>
    <a:lt1>
      <a:srgbClr val="FFFFFF"/>
    </a:lt1>
    <a:dk2>
      <a:srgbClr val="768394"/>
    </a:dk2>
    <a:lt2>
      <a:srgbClr val="F0F0F0"/>
    </a:lt2>
    <a:accent1>
      <a:srgbClr val="719299"/>
    </a:accent1>
    <a:accent2>
      <a:srgbClr val="525C5B"/>
    </a:accent2>
    <a:accent3>
      <a:srgbClr val="898989"/>
    </a:accent3>
    <a:accent4>
      <a:srgbClr val="DBDAD6"/>
    </a:accent4>
    <a:accent5>
      <a:srgbClr val="0C1B30"/>
    </a:accent5>
    <a:accent6>
      <a:srgbClr val="7BAB35"/>
    </a:accent6>
    <a:hlink>
      <a:srgbClr val="0F73EE"/>
    </a:hlink>
    <a:folHlink>
      <a:srgbClr val="BFBFBF"/>
    </a:folHlink>
  </a:clrScheme>
</a:themeOverride>
</file>

<file path=ppt/theme/themeOverride5.xml><?xml version="1.0" encoding="utf-8"?>
<a:themeOverride xmlns:a="http://schemas.openxmlformats.org/drawingml/2006/main">
  <a:clrScheme name="黄绿">
    <a:dk1>
      <a:srgbClr val="000000"/>
    </a:dk1>
    <a:lt1>
      <a:srgbClr val="FFFFFF"/>
    </a:lt1>
    <a:dk2>
      <a:srgbClr val="768394"/>
    </a:dk2>
    <a:lt2>
      <a:srgbClr val="F0F0F0"/>
    </a:lt2>
    <a:accent1>
      <a:srgbClr val="719299"/>
    </a:accent1>
    <a:accent2>
      <a:srgbClr val="525C5B"/>
    </a:accent2>
    <a:accent3>
      <a:srgbClr val="898989"/>
    </a:accent3>
    <a:accent4>
      <a:srgbClr val="DBDAD6"/>
    </a:accent4>
    <a:accent5>
      <a:srgbClr val="0C1B30"/>
    </a:accent5>
    <a:accent6>
      <a:srgbClr val="7BAB35"/>
    </a:accent6>
    <a:hlink>
      <a:srgbClr val="0F73EE"/>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1035</TotalTime>
  <Words>2393</Words>
  <Application>Microsoft Office PowerPoint</Application>
  <PresentationFormat>宽屏</PresentationFormat>
  <Paragraphs>195</Paragraphs>
  <Slides>30</Slides>
  <Notes>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30</vt:i4>
      </vt:variant>
    </vt:vector>
  </HeadingPairs>
  <TitlesOfParts>
    <vt:vector size="38" baseType="lpstr">
      <vt:lpstr>Arial</vt:lpstr>
      <vt:lpstr>Arial Black</vt:lpstr>
      <vt:lpstr>宋体</vt:lpstr>
      <vt:lpstr>等线</vt:lpstr>
      <vt:lpstr>汉仪大宋简</vt:lpstr>
      <vt:lpstr>华文细黑</vt:lpstr>
      <vt:lpstr>汉仪中等线简</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文献综述</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邓亮</dc:creator>
  <cp:lastModifiedBy>陈 紫慧</cp:lastModifiedBy>
  <cp:revision>50</cp:revision>
  <dcterms:created xsi:type="dcterms:W3CDTF">2019-11-26T03:41:00Z</dcterms:created>
  <dcterms:modified xsi:type="dcterms:W3CDTF">2021-12-07T23:47:41Z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2052-11.1.0.9582</vt:lpwstr>
  </property>
</Properties>
</file>