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47" r:id="rId5"/>
    <p:sldId id="654" r:id="rId6"/>
    <p:sldId id="668" r:id="rId7"/>
    <p:sldId id="669" r:id="rId8"/>
    <p:sldId id="651" r:id="rId9"/>
    <p:sldId id="670" r:id="rId10"/>
    <p:sldId id="672" r:id="rId11"/>
    <p:sldId id="652" r:id="rId12"/>
    <p:sldId id="649" r:id="rId13"/>
    <p:sldId id="643" r:id="rId14"/>
    <p:sldId id="642" r:id="rId15"/>
    <p:sldId id="655" r:id="rId16"/>
    <p:sldId id="671" r:id="rId17"/>
    <p:sldId id="660" r:id="rId18"/>
    <p:sldId id="663" r:id="rId19"/>
  </p:sldIdLst>
  <p:sldSz cx="12192000" cy="6858000"/>
  <p:notesSz cx="6858000" cy="9144000"/>
  <p:embeddedFontLst>
    <p:embeddedFont>
      <p:font typeface="汉仪大宋简" panose="02010600030101010101" charset="-122"/>
      <p:regular r:id="rId20"/>
    </p:embeddedFont>
    <p:embeddedFont>
      <p:font typeface="汉仪中等线简" panose="02010600030101010101" charset="-122"/>
      <p:regular r:id="rId21"/>
    </p:embeddedFont>
    <p:embeddedFont>
      <p:font typeface="华文细黑" panose="02010600040101010101" pitchFamily="2" charset="-122"/>
      <p:regular r:id="rId22"/>
    </p:embeddedFont>
    <p:embeddedFont>
      <p:font typeface="Arial Black" panose="020B0A04020102020204" pitchFamily="34" charset="0"/>
      <p:regular r:id="rId23"/>
      <p:bold r:id="rId24"/>
    </p:embeddedFont>
    <p:embeddedFont>
      <p:font typeface="Arial Narrow" panose="020B0606020202030204" pitchFamily="3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FEAC52-25A4-4081-87B8-1005ADB2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90" y="414711"/>
            <a:ext cx="8766589" cy="5663171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D1F3D82-9F49-4059-8C09-9F854987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9" y="571444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id="{975945CE-809C-409A-8886-72EA836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99077" y="1174105"/>
            <a:ext cx="543799" cy="409714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dirty="0"/>
              <a:t>界面原型用户端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F621F8-BFC8-46A8-9954-9DE0AD9E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221" y="289580"/>
            <a:ext cx="9727650" cy="64473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E392A7-2F1A-46DB-9AFF-AF048B873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220" y="289580"/>
            <a:ext cx="9727651" cy="65042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952F976-6FAC-40EC-A717-E07712AD7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190" y="509201"/>
            <a:ext cx="8766589" cy="63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four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  <a:r>
              <a:rPr lang="en-US" altLang="zh-CN" spc="300" dirty="0">
                <a:latin typeface="Arial Narrow" panose="020B0606020202030204" pitchFamily="34" charset="0"/>
              </a:rPr>
              <a:t>&amp;</a:t>
            </a:r>
            <a:r>
              <a:rPr lang="en-US" altLang="zh-CN" sz="5400" spc="300" dirty="0">
                <a:solidFill>
                  <a:schemeClr val="accent1"/>
                </a:solidFill>
                <a:latin typeface="Arial Narrow" panose="020B0606020202030204" pitchFamily="34" charset="0"/>
              </a:rPr>
              <a:t>ER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  <a:r>
              <a:rPr lang="en-US" altLang="zh-CN" spc="300" dirty="0">
                <a:latin typeface="Arial Narrow" panose="020B0606020202030204" pitchFamily="34" charset="0"/>
              </a:rPr>
              <a:t>&amp;</a:t>
            </a:r>
            <a:r>
              <a:rPr lang="en-US" altLang="zh-CN" sz="2400" spc="300" dirty="0">
                <a:solidFill>
                  <a:schemeClr val="accent1"/>
                </a:solidFill>
                <a:latin typeface="Arial Narrow" panose="020B0606020202030204" pitchFamily="34" charset="0"/>
              </a:rPr>
              <a:t>ER</a:t>
            </a:r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176997-7790-4B0B-B32E-AE7A4BB8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94" y="1692"/>
            <a:ext cx="6097506" cy="6856307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7BD060D-4EE6-4019-B4C0-CE68BA96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25117"/>
              </p:ext>
            </p:extLst>
          </p:nvPr>
        </p:nvGraphicFramePr>
        <p:xfrm>
          <a:off x="2158253" y="924411"/>
          <a:ext cx="8280027" cy="550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29">
                  <a:extLst>
                    <a:ext uri="{9D8B030D-6E8A-4147-A177-3AD203B41FA5}">
                      <a16:colId xmlns:a16="http://schemas.microsoft.com/office/drawing/2014/main" val="2220486308"/>
                    </a:ext>
                  </a:extLst>
                </a:gridCol>
                <a:gridCol w="3829798">
                  <a:extLst>
                    <a:ext uri="{9D8B030D-6E8A-4147-A177-3AD203B41FA5}">
                      <a16:colId xmlns:a16="http://schemas.microsoft.com/office/drawing/2014/main" val="2654393185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17525559"/>
                    </a:ext>
                  </a:extLst>
                </a:gridCol>
              </a:tblGrid>
              <a:tr h="497091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评价及评分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60960"/>
                  </a:ext>
                </a:extLst>
              </a:tr>
              <a:tr h="16978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6-8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1-3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甘特图更新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管理员访谈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界面原型制作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70757"/>
                  </a:ext>
                </a:extLst>
              </a:tr>
              <a:tr h="13544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金方永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1-5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4-5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79175"/>
                  </a:ext>
                </a:extLst>
              </a:tr>
              <a:tr h="14297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陈紫慧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WBS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用户问卷制作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1306"/>
                  </a:ext>
                </a:extLst>
              </a:tr>
              <a:tr h="4527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217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 T-8567-2006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8957" y="142023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68271" y="2774149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会议记录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小组分工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界面原型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542327" y="3291375"/>
              <a:ext cx="4978762" cy="796874"/>
              <a:chOff x="2539093" y="3026614"/>
              <a:chExt cx="4978762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39093" y="328094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需求调查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17311" y="4609148"/>
              <a:ext cx="4903778" cy="796874"/>
              <a:chOff x="2614077" y="4317729"/>
              <a:chExt cx="4903778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14077" y="4512050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数据字典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&amp;ER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图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需求调查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用户需求调查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B37FEE-57A4-4F2A-9DCE-448AFA42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28" y="961890"/>
            <a:ext cx="3379955" cy="5826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6093B95-7EB3-435F-8375-9972C8E36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742" y="811932"/>
            <a:ext cx="3398211" cy="56618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06FACB-7658-4704-86D5-70204955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382" y="202025"/>
            <a:ext cx="3353524" cy="3226975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2AE471-1907-4267-A84E-04BA40E28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902" y="3429000"/>
            <a:ext cx="3590383" cy="4399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问卷调查结果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B9BC3F-5C76-42BB-83E5-3F0C1E4E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69" y="590952"/>
            <a:ext cx="7979231" cy="60298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A00158-57DF-45DD-995F-8CE21816A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71" y="590952"/>
            <a:ext cx="6417129" cy="64341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347A91-7276-404C-974F-17367E87E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621" y="616560"/>
            <a:ext cx="9208757" cy="600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用户访谈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F84937-46FF-4718-9EB1-8205AF52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70" y="0"/>
            <a:ext cx="525086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28E62-B4B7-4F06-B46A-B656A898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7410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8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需求分析总结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D1F3D82-9F49-4059-8C09-9F854987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9" y="571444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62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three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界面原型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E378BD-49D5-4002-A934-588E3FB4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53" y="706421"/>
            <a:ext cx="7852110" cy="57616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BC6B55-0B36-48A2-B73B-E1DDFECB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65" y="447686"/>
            <a:ext cx="8673698" cy="62790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89CABA-6B2F-46DF-9B0D-810798F7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832" y="447686"/>
            <a:ext cx="9413037" cy="6124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991D1F-9639-4B23-8A0D-F91020553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265" y="413451"/>
            <a:ext cx="9272731" cy="64445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8CB139-ABFD-419D-A5C4-5A810665D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832" y="413451"/>
            <a:ext cx="9836191" cy="6357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FA2AE3-570B-4686-BF1C-E93E8C005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9587" y="360423"/>
            <a:ext cx="9382714" cy="6109991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 rot="10800000" flipV="1">
            <a:off x="599077" y="1174105"/>
            <a:ext cx="543799" cy="409714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dirty="0"/>
              <a:t>界面原型管理员端</a:t>
            </a:r>
          </a:p>
        </p:txBody>
      </p:sp>
    </p:spTree>
    <p:extLst>
      <p:ext uri="{BB962C8B-B14F-4D97-AF65-F5344CB8AC3E}">
        <p14:creationId xmlns:p14="http://schemas.microsoft.com/office/powerpoint/2010/main" val="33380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195</Words>
  <Application>Microsoft Office PowerPoint</Application>
  <PresentationFormat>宽屏</PresentationFormat>
  <Paragraphs>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 Black</vt:lpstr>
      <vt:lpstr>宋体</vt:lpstr>
      <vt:lpstr>汉仪大宋简</vt:lpstr>
      <vt:lpstr>华文细黑</vt:lpstr>
      <vt:lpstr>Arial</vt:lpstr>
      <vt:lpstr>Arial Narrow</vt:lpstr>
      <vt:lpstr>汉仪中等线简</vt:lpstr>
      <vt:lpstr>Office Theme</vt:lpstr>
      <vt:lpstr>PowerPoint 演示文稿</vt:lpstr>
      <vt:lpstr>PowerPoint 演示文稿</vt:lpstr>
      <vt:lpstr>PowerPoint 演示文稿</vt:lpstr>
      <vt:lpstr>用户需求调查</vt:lpstr>
      <vt:lpstr>问卷调查结果</vt:lpstr>
      <vt:lpstr>用户访谈</vt:lpstr>
      <vt:lpstr>需求分析总结</vt:lpstr>
      <vt:lpstr>PowerPoint 演示文稿</vt:lpstr>
      <vt:lpstr>界面原型管理员端</vt:lpstr>
      <vt:lpstr>界面原型用户端</vt:lpstr>
      <vt:lpstr>PowerPoint 演示文稿</vt:lpstr>
      <vt:lpstr>数据字典&amp;ER图</vt:lpstr>
      <vt:lpstr>PowerPoint 演示文稿</vt:lpstr>
      <vt:lpstr>会议记录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hao</cp:lastModifiedBy>
  <cp:revision>20</cp:revision>
  <dcterms:created xsi:type="dcterms:W3CDTF">2019-11-26T03:41:00Z</dcterms:created>
  <dcterms:modified xsi:type="dcterms:W3CDTF">2021-12-21T07:13:56Z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