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81" r:id="rId5"/>
    <p:sldId id="647" r:id="rId6"/>
    <p:sldId id="668" r:id="rId7"/>
    <p:sldId id="654" r:id="rId8"/>
    <p:sldId id="684" r:id="rId9"/>
    <p:sldId id="683" r:id="rId10"/>
    <p:sldId id="682" r:id="rId11"/>
    <p:sldId id="669" r:id="rId12"/>
    <p:sldId id="651" r:id="rId13"/>
    <p:sldId id="670" r:id="rId14"/>
    <p:sldId id="672" r:id="rId15"/>
    <p:sldId id="652" r:id="rId16"/>
    <p:sldId id="649" r:id="rId17"/>
    <p:sldId id="674" r:id="rId18"/>
    <p:sldId id="675" r:id="rId19"/>
    <p:sldId id="676" r:id="rId20"/>
    <p:sldId id="643" r:id="rId21"/>
    <p:sldId id="642" r:id="rId22"/>
    <p:sldId id="655" r:id="rId23"/>
    <p:sldId id="673" r:id="rId24"/>
    <p:sldId id="671" r:id="rId25"/>
    <p:sldId id="660" r:id="rId26"/>
    <p:sldId id="663" r:id="rId27"/>
  </p:sldIdLst>
  <p:sldSz cx="12192000" cy="6858000"/>
  <p:notesSz cx="6858000" cy="9144000"/>
  <p:embeddedFontLst>
    <p:embeddedFont>
      <p:font typeface="汉仪大宋简" panose="02010600030101010101" charset="-122"/>
      <p:regular r:id="rId28"/>
    </p:embeddedFont>
    <p:embeddedFont>
      <p:font typeface="汉仪中等线简" panose="02010600030101010101" charset="-122"/>
      <p:regular r:id="rId29"/>
    </p:embeddedFont>
    <p:embeddedFont>
      <p:font typeface="Arial Black" panose="020B0A04020102020204" pitchFamily="34" charset="0"/>
      <p:regular r:id="rId30"/>
      <p:bold r:id="rId31"/>
    </p:embeddedFont>
    <p:embeddedFont>
      <p:font typeface="Arial Narrow" panose="020B0606020202030204" pitchFamily="34" charset="0"/>
      <p:regular r:id="rId32"/>
      <p:bold r:id="rId33"/>
      <p:italic r:id="rId34"/>
      <p:boldItalic r:id="rId35"/>
    </p:embeddedFont>
    <p:embeddedFont>
      <p:font typeface="华文细黑" panose="02010600040101010101" pitchFamily="2" charset="-122"/>
      <p:regular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调查反馈及改进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B5BCF8-E916-4C12-969F-26F86B6D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88892"/>
              </p:ext>
            </p:extLst>
          </p:nvPr>
        </p:nvGraphicFramePr>
        <p:xfrm>
          <a:off x="1739042" y="1147443"/>
          <a:ext cx="8017522" cy="228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006">
                  <a:extLst>
                    <a:ext uri="{9D8B030D-6E8A-4147-A177-3AD203B41FA5}">
                      <a16:colId xmlns:a16="http://schemas.microsoft.com/office/drawing/2014/main" val="1210545847"/>
                    </a:ext>
                  </a:extLst>
                </a:gridCol>
                <a:gridCol w="5870516">
                  <a:extLst>
                    <a:ext uri="{9D8B030D-6E8A-4147-A177-3AD203B41FA5}">
                      <a16:colId xmlns:a16="http://schemas.microsoft.com/office/drawing/2014/main" val="1700839872"/>
                    </a:ext>
                  </a:extLst>
                </a:gridCol>
              </a:tblGrid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改进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01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部分按钮，界面模块分布改进优化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68645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增加消息发布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用户端首页改进消息模块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48150"/>
                  </a:ext>
                </a:extLst>
              </a:tr>
              <a:tr h="572323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5637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7DB62D-24E3-4E22-893C-8751E86A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" y="4065684"/>
            <a:ext cx="5594386" cy="1668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7D3DC-E2EC-4F57-ADD2-4DC8B563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73" y="3808760"/>
            <a:ext cx="6177802" cy="22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需求分析总结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105B8CB-9C1F-4C61-AE14-AE165BCF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26128"/>
              </p:ext>
            </p:extLst>
          </p:nvPr>
        </p:nvGraphicFramePr>
        <p:xfrm>
          <a:off x="1193104" y="1199058"/>
          <a:ext cx="9397956" cy="493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64">
                  <a:extLst>
                    <a:ext uri="{9D8B030D-6E8A-4147-A177-3AD203B41FA5}">
                      <a16:colId xmlns:a16="http://schemas.microsoft.com/office/drawing/2014/main" val="1529361648"/>
                    </a:ext>
                  </a:extLst>
                </a:gridCol>
                <a:gridCol w="7159992">
                  <a:extLst>
                    <a:ext uri="{9D8B030D-6E8A-4147-A177-3AD203B41FA5}">
                      <a16:colId xmlns:a16="http://schemas.microsoft.com/office/drawing/2014/main" val="3688008341"/>
                    </a:ext>
                  </a:extLst>
                </a:gridCol>
              </a:tblGrid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需求分析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3513833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学生；老师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22710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城市学院学生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632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有刷题的自主能动性，有通过定量练习来掌握相应知识的需求；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76951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界面原型接受度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整体接受，部分页面需要更美观友好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33304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界面原型改进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在用户首页面添加消息通知模块，改进部分显示缺陷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84057"/>
                  </a:ext>
                </a:extLst>
              </a:tr>
              <a:tr h="705679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需求功能改进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增添消息发布模块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6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界面原型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378BD-49D5-4002-A934-588E3FB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706421"/>
            <a:ext cx="7852110" cy="5761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6B55-0B36-48A2-B73B-E1DDFECB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65" y="447686"/>
            <a:ext cx="8673698" cy="6279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89CABA-6B2F-46DF-9B0D-810798F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32" y="447686"/>
            <a:ext cx="9413037" cy="612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91D1F-9639-4B23-8A0D-F91020553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65" y="413451"/>
            <a:ext cx="9272731" cy="644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B139-ABFD-419D-A5C4-5A810665D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32" y="413451"/>
            <a:ext cx="9836191" cy="6357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FA2AE3-570B-4686-BF1C-E93E8C005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265" y="532231"/>
            <a:ext cx="9382714" cy="610999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界面原型管理员端</a:t>
            </a:r>
          </a:p>
        </p:txBody>
      </p:sp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EAC52-25A4-4081-87B8-1005ADB2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0" y="414711"/>
            <a:ext cx="8766589" cy="566317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975945CE-809C-409A-8886-72EA836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界面原型用户端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21F8-BFC8-46A8-9954-9DE0AD9E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21" y="289580"/>
            <a:ext cx="9727650" cy="6447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392A7-2F1A-46DB-9AFF-AF048B8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20" y="289580"/>
            <a:ext cx="9727651" cy="6504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52F976-6FAC-40EC-A717-E07712AD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90" y="509201"/>
            <a:ext cx="8766589" cy="63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5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13170B-F691-454A-8F1F-49837F4D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02" y="251236"/>
            <a:ext cx="11403106" cy="635552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17495-2D63-481A-86EB-BE069B9C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58" y="693969"/>
            <a:ext cx="6572131" cy="57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9ECDA1-6374-4D92-84C4-73C0D33E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32" y="0"/>
            <a:ext cx="746333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DB1940-491F-4024-B50A-B3E40DB1A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27" y="114300"/>
            <a:ext cx="6511097" cy="6858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15162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9F59E-BF85-4FB3-9F71-07DFA46F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04" y="0"/>
            <a:ext cx="665119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C5B23-1B29-49B4-9548-EF1096A1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95" y="1667093"/>
            <a:ext cx="6784166" cy="35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8957" y="142023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8271" y="2774149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界面原型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42327" y="3291375"/>
              <a:ext cx="4978762" cy="796874"/>
              <a:chOff x="2539093" y="3026614"/>
              <a:chExt cx="4978762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39093" y="328094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需求调查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17311" y="4609148"/>
              <a:ext cx="4903778" cy="796874"/>
              <a:chOff x="2614077" y="4317729"/>
              <a:chExt cx="4903778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4077" y="4512050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数据字典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&amp;ER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图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76997-7790-4B0B-B32E-AE7A4BB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4" y="1692"/>
            <a:ext cx="6097506" cy="685630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773BC1-B2DA-403A-9545-5ACDB15E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62" y="148588"/>
            <a:ext cx="5953570" cy="5619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69647"/>
              </p:ext>
            </p:extLst>
          </p:nvPr>
        </p:nvGraphicFramePr>
        <p:xfrm>
          <a:off x="2158253" y="924411"/>
          <a:ext cx="8280027" cy="57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5519-351E-473A-84CB-2779397C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4" y="1539687"/>
            <a:ext cx="9387851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 T-8567-2006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需求调查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需求获取方式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3E7F71C2-C6D2-4DCD-A433-EAE6D7D4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12203"/>
              </p:ext>
            </p:extLst>
          </p:nvPr>
        </p:nvGraphicFramePr>
        <p:xfrm>
          <a:off x="1021466" y="1253970"/>
          <a:ext cx="9898069" cy="435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61">
                  <a:extLst>
                    <a:ext uri="{9D8B030D-6E8A-4147-A177-3AD203B41FA5}">
                      <a16:colId xmlns:a16="http://schemas.microsoft.com/office/drawing/2014/main" val="3293857969"/>
                    </a:ext>
                  </a:extLst>
                </a:gridCol>
                <a:gridCol w="1406142">
                  <a:extLst>
                    <a:ext uri="{9D8B030D-6E8A-4147-A177-3AD203B41FA5}">
                      <a16:colId xmlns:a16="http://schemas.microsoft.com/office/drawing/2014/main" val="3345720252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101821234"/>
                    </a:ext>
                  </a:extLst>
                </a:gridCol>
                <a:gridCol w="1704512">
                  <a:extLst>
                    <a:ext uri="{9D8B030D-6E8A-4147-A177-3AD203B41FA5}">
                      <a16:colId xmlns:a16="http://schemas.microsoft.com/office/drawing/2014/main" val="2529197966"/>
                    </a:ext>
                  </a:extLst>
                </a:gridCol>
                <a:gridCol w="3187085">
                  <a:extLst>
                    <a:ext uri="{9D8B030D-6E8A-4147-A177-3AD203B41FA5}">
                      <a16:colId xmlns:a16="http://schemas.microsoft.com/office/drawing/2014/main" val="3836004549"/>
                    </a:ext>
                  </a:extLst>
                </a:gridCol>
              </a:tblGrid>
              <a:tr h="43500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方式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作用时间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36504"/>
                  </a:ext>
                </a:extLst>
              </a:tr>
              <a:tr h="435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      短期              中期               长期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5282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需求问卷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获取用户关于功能和非功能需求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35618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代表用户访谈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获取代表用户关于功能实现的需求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9633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界面反馈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✔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获取用户关于界面样式的需求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387"/>
                  </a:ext>
                </a:extLst>
              </a:tr>
              <a:tr h="870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5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7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用户需求调查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77192C-BC7F-4973-B972-BCD220134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10" y="1249614"/>
            <a:ext cx="2397664" cy="3853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4461F-9522-4A28-880C-F97B9E21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44" y="1156445"/>
            <a:ext cx="2186423" cy="3946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5142B7-F52D-45EE-8015-BCD010402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70" y="986592"/>
            <a:ext cx="2145170" cy="42864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429B4C-7E70-4588-8AFA-357C632FC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2805" y="1666341"/>
            <a:ext cx="2297095" cy="3328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84937-46FF-4718-9EB1-8205AF5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0" y="0"/>
            <a:ext cx="52508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C93ED-3559-4912-A927-84C07ACD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64" y="1535846"/>
            <a:ext cx="3463668" cy="2131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7A215B-FCF5-448C-8154-47568FFB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5" y="1566498"/>
            <a:ext cx="3700079" cy="21110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ECD100-8986-4910-AA6B-C59D7C526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8" y="1566498"/>
            <a:ext cx="2687554" cy="1957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336" y="2028629"/>
            <a:ext cx="10107436" cy="28007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012" y="2069849"/>
            <a:ext cx="9983593" cy="32770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20" y="2105522"/>
            <a:ext cx="10155067" cy="23148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757" y="1775781"/>
            <a:ext cx="10317015" cy="2353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5E281-89A9-48C9-BAC2-EFE69D7C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6" y="1273581"/>
            <a:ext cx="5486400" cy="1520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0A4B33-642E-46AC-85A2-6C67F2FF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4" y="1432985"/>
            <a:ext cx="4867948" cy="15978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5B8460-872D-4620-8B44-291E40F91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06" y="3268964"/>
            <a:ext cx="5702468" cy="12999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C170D-F522-4874-98AB-B5A97E342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39" y="5029898"/>
            <a:ext cx="5634735" cy="1285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10C88D-E173-4F1E-B377-534D23825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809" y="3504005"/>
            <a:ext cx="513524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0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AC2A36-6D85-44F7-BC61-796D3C64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35" y="1200072"/>
            <a:ext cx="8271247" cy="50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339</Words>
  <Application>Microsoft Office PowerPoint</Application>
  <PresentationFormat>宽屏</PresentationFormat>
  <Paragraphs>112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Narrow</vt:lpstr>
      <vt:lpstr>汉仪大宋简</vt:lpstr>
      <vt:lpstr>汉仪中等线简</vt:lpstr>
      <vt:lpstr>宋体</vt:lpstr>
      <vt:lpstr>Arial</vt:lpstr>
      <vt:lpstr>Arial Black</vt:lpstr>
      <vt:lpstr>华文细黑</vt:lpstr>
      <vt:lpstr>Office Theme</vt:lpstr>
      <vt:lpstr>PowerPoint 演示文稿</vt:lpstr>
      <vt:lpstr>PowerPoint 演示文稿</vt:lpstr>
      <vt:lpstr>PowerPoint 演示文稿</vt:lpstr>
      <vt:lpstr>需求获取方式</vt:lpstr>
      <vt:lpstr>用户需求调查</vt:lpstr>
      <vt:lpstr>用户访谈</vt:lpstr>
      <vt:lpstr>问卷调查结果</vt:lpstr>
      <vt:lpstr>问卷调查结果</vt:lpstr>
      <vt:lpstr>问卷调查结果</vt:lpstr>
      <vt:lpstr>调查反馈及改进</vt:lpstr>
      <vt:lpstr>需求分析总结</vt:lpstr>
      <vt:lpstr>PowerPoint 演示文稿</vt:lpstr>
      <vt:lpstr>界面原型管理员端</vt:lpstr>
      <vt:lpstr>界面原型用户端</vt:lpstr>
      <vt:lpstr>PowerPoint 演示文稿</vt:lpstr>
      <vt:lpstr>ER图</vt:lpstr>
      <vt:lpstr>数据字典</vt:lpstr>
      <vt:lpstr>数据字典</vt:lpstr>
      <vt:lpstr>数据字典</vt:lpstr>
      <vt:lpstr>PowerPoint 演示文稿</vt:lpstr>
      <vt:lpstr>会议记录</vt:lpstr>
      <vt:lpstr>成员分工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27</cp:revision>
  <dcterms:created xsi:type="dcterms:W3CDTF">2019-11-26T03:41:00Z</dcterms:created>
  <dcterms:modified xsi:type="dcterms:W3CDTF">2021-10-26T14:18:20Z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