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54" r:id="rId5"/>
    <p:sldId id="688" r:id="rId6"/>
    <p:sldId id="681" r:id="rId7"/>
    <p:sldId id="651" r:id="rId8"/>
    <p:sldId id="682" r:id="rId9"/>
    <p:sldId id="670" r:id="rId10"/>
    <p:sldId id="689" r:id="rId11"/>
    <p:sldId id="690" r:id="rId12"/>
    <p:sldId id="691" r:id="rId13"/>
    <p:sldId id="652" r:id="rId14"/>
    <p:sldId id="684" r:id="rId15"/>
    <p:sldId id="685" r:id="rId16"/>
    <p:sldId id="643" r:id="rId17"/>
    <p:sldId id="642" r:id="rId18"/>
    <p:sldId id="687" r:id="rId19"/>
    <p:sldId id="655" r:id="rId20"/>
    <p:sldId id="673" r:id="rId21"/>
    <p:sldId id="671" r:id="rId22"/>
    <p:sldId id="660" r:id="rId23"/>
    <p:sldId id="663" r:id="rId24"/>
  </p:sldIdLst>
  <p:sldSz cx="12192000" cy="6858000"/>
  <p:notesSz cx="6858000" cy="9144000"/>
  <p:embeddedFontLst>
    <p:embeddedFont>
      <p:font typeface="汉仪大宋简" panose="02010600030101010101" charset="-122"/>
      <p:regular r:id="rId25"/>
    </p:embeddedFont>
    <p:embeddedFont>
      <p:font typeface="汉仪中等线简" panose="02010600030101010101" charset="-122"/>
      <p:regular r:id="rId26"/>
    </p:embeddedFont>
    <p:embeddedFont>
      <p:font typeface="Arial Black" panose="020B0A04020102020204" pitchFamily="34" charset="0"/>
      <p:regular r:id="rId27"/>
      <p:bold r:id="rId28"/>
    </p:embeddedFont>
    <p:embeddedFont>
      <p:font typeface="华文细黑" panose="02010600040101010101" pitchFamily="2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688"/>
            <p14:sldId id="681"/>
            <p14:sldId id="651"/>
            <p14:sldId id="682"/>
            <p14:sldId id="670"/>
            <p14:sldId id="689"/>
            <p14:sldId id="690"/>
            <p14:sldId id="691"/>
            <p14:sldId id="652"/>
            <p14:sldId id="684"/>
            <p14:sldId id="685"/>
            <p14:sldId id="643"/>
            <p14:sldId id="642"/>
            <p14:sldId id="687"/>
            <p14:sldId id="655"/>
            <p14:sldId id="673"/>
            <p14:sldId id="671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7CCAE0-486C-4350-8A79-285DBB64F75D}"/>
              </a:ext>
            </a:extLst>
          </p:cNvPr>
          <p:cNvGraphicFramePr>
            <a:graphicFrameLocks noGrp="1"/>
          </p:cNvGraphicFramePr>
          <p:nvPr/>
        </p:nvGraphicFramePr>
        <p:xfrm>
          <a:off x="478565" y="1744317"/>
          <a:ext cx="5486398" cy="307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6592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模块：主页板块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被调用：查看，确认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输入：学生用户登录成功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news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receiver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为当前用户，并且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state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为未读，展现未读公告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news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表中状态记为已读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A2A9FBF-FF92-421C-B71E-77FED4170EDA}"/>
              </a:ext>
            </a:extLst>
          </p:cNvPr>
          <p:cNvGraphicFramePr>
            <a:graphicFrameLocks noGrp="1"/>
          </p:cNvGraphicFramePr>
          <p:nvPr/>
        </p:nvGraphicFramePr>
        <p:xfrm>
          <a:off x="6281361" y="1744317"/>
          <a:ext cx="5486398" cy="304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81805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模块：题目板块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1.2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被调用：选择科目、选择选项、提交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输入：点击题目列表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处理：以分页形式展现题库中的题目信息，并分类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submit_detail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5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7CCAE0-486C-4350-8A79-285DBB64F75D}"/>
              </a:ext>
            </a:extLst>
          </p:cNvPr>
          <p:cNvGraphicFramePr>
            <a:graphicFrameLocks noGrp="1"/>
          </p:cNvGraphicFramePr>
          <p:nvPr/>
        </p:nvGraphicFramePr>
        <p:xfrm>
          <a:off x="478565" y="1744317"/>
          <a:ext cx="5486398" cy="307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6592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模块：错题本板块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1.4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调用：提交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输入：提交选择题答案正确与否判断，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problemId,submit_ans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submit_ans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与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problem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correct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不一致，则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result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，否则为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sumbit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result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为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0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的一条记录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A2A9FBF-FF92-421C-B71E-77FED4170EDA}"/>
              </a:ext>
            </a:extLst>
          </p:cNvPr>
          <p:cNvGraphicFramePr>
            <a:graphicFrameLocks noGrp="1"/>
          </p:cNvGraphicFramePr>
          <p:nvPr/>
        </p:nvGraphicFramePr>
        <p:xfrm>
          <a:off x="6281361" y="1744317"/>
          <a:ext cx="5486398" cy="304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81805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模块：题目板块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1.3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被调用：选择科目、选择选项、提交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输入：点击题目列表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处理：以分页形式展现题库中的题目信息，并分类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 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表和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submit_detail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7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D7CCAE0-486C-4350-8A79-285DBB64F75D}"/>
              </a:ext>
            </a:extLst>
          </p:cNvPr>
          <p:cNvGraphicFramePr>
            <a:graphicFrameLocks noGrp="1"/>
          </p:cNvGraphicFramePr>
          <p:nvPr/>
        </p:nvGraphicFramePr>
        <p:xfrm>
          <a:off x="478565" y="1744317"/>
          <a:ext cx="5486398" cy="307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416592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模块：学生端登录模块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1.5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被调用：登录、注册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stu_Accond,stu_Pwd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,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if 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stu_pwd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与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student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pwd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不一致，则返回密码错误，否则返回登录成功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user_event_log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表中的一条记录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A2A9FBF-FF92-421C-B71E-77FED4170EDA}"/>
              </a:ext>
            </a:extLst>
          </p:cNvPr>
          <p:cNvGraphicFramePr>
            <a:graphicFrameLocks noGrp="1"/>
          </p:cNvGraphicFramePr>
          <p:nvPr/>
        </p:nvGraphicFramePr>
        <p:xfrm>
          <a:off x="6281361" y="1744317"/>
          <a:ext cx="5486398" cy="304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418">
                  <a:extLst>
                    <a:ext uri="{9D8B030D-6E8A-4147-A177-3AD203B41FA5}">
                      <a16:colId xmlns:a16="http://schemas.microsoft.com/office/drawing/2014/main" val="784931328"/>
                    </a:ext>
                  </a:extLst>
                </a:gridCol>
                <a:gridCol w="2745980">
                  <a:extLst>
                    <a:ext uri="{9D8B030D-6E8A-4147-A177-3AD203B41FA5}">
                      <a16:colId xmlns:a16="http://schemas.microsoft.com/office/drawing/2014/main" val="2941244266"/>
                    </a:ext>
                  </a:extLst>
                </a:gridCol>
              </a:tblGrid>
              <a:tr h="381805"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系统：爱刷题系统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0591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设计者：金方永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日期：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2021/11/7</a:t>
                      </a:r>
                      <a:endParaRPr lang="zh-CN" altLang="en-US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63061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模块：管理员主页模块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编号：</a:t>
                      </a:r>
                      <a:r>
                        <a:rPr lang="en-US" altLang="zh-CN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2.1</a:t>
                      </a: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被调用：查看、发布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调用：无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37319"/>
                  </a:ext>
                </a:extLst>
              </a:tr>
              <a:tr h="956581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输入：管理员登录成功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处理：展示系统题库中所含有的全部题目数量，试卷总数信息。学生用户端的未读反馈</a:t>
                      </a:r>
                      <a:endParaRPr lang="en-US" altLang="zh-CN" sz="14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输出：</a:t>
                      </a:r>
                      <a:r>
                        <a:rPr lang="en-US" altLang="zh-CN" sz="1400" kern="1200" dirty="0" err="1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feetback</a:t>
                      </a:r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表中的信息标为已读。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77855"/>
                  </a:ext>
                </a:extLst>
              </a:tr>
              <a:tr h="415749">
                <a:tc gridSpan="2"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备注：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8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05E706D-9D74-469B-B879-C3C6BA43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0" y="2113449"/>
            <a:ext cx="4808537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F4A2D169-12BA-493E-AAE6-9A8124AE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21" y="2113449"/>
            <a:ext cx="527367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A41406-9CA6-4A8D-B480-5EE4CD3C53BE}"/>
              </a:ext>
            </a:extLst>
          </p:cNvPr>
          <p:cNvSpPr txBox="1"/>
          <p:nvPr/>
        </p:nvSpPr>
        <p:spPr>
          <a:xfrm>
            <a:off x="1510018" y="13423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学生端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21FF-1F47-4D2F-8BD3-AF222F2D8679}"/>
              </a:ext>
            </a:extLst>
          </p:cNvPr>
          <p:cNvSpPr txBox="1"/>
          <p:nvPr/>
        </p:nvSpPr>
        <p:spPr>
          <a:xfrm>
            <a:off x="7759816" y="1308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管理员端</a:t>
            </a:r>
          </a:p>
        </p:txBody>
      </p:sp>
    </p:spTree>
    <p:extLst>
      <p:ext uri="{BB962C8B-B14F-4D97-AF65-F5344CB8AC3E}">
        <p14:creationId xmlns:p14="http://schemas.microsoft.com/office/powerpoint/2010/main" val="2897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837E-22B2-4375-A5C9-FBBE7FE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2C8BAA-B84B-48ED-B7B2-983E9E85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88" y="2122415"/>
            <a:ext cx="4997400" cy="333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6D2A88F7-0693-4240-892D-5728ED20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4" y="2348917"/>
            <a:ext cx="5690105" cy="271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66E2A7-2922-4526-B6E4-31CC17CA0E64}"/>
              </a:ext>
            </a:extLst>
          </p:cNvPr>
          <p:cNvSpPr txBox="1"/>
          <p:nvPr/>
        </p:nvSpPr>
        <p:spPr>
          <a:xfrm>
            <a:off x="1872843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顶层数据流图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DDB888-F91C-48EA-A7DC-ACAA21F65227}"/>
              </a:ext>
            </a:extLst>
          </p:cNvPr>
          <p:cNvSpPr txBox="1"/>
          <p:nvPr/>
        </p:nvSpPr>
        <p:spPr>
          <a:xfrm>
            <a:off x="8584035" y="1753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层数据流图</a:t>
            </a:r>
          </a:p>
        </p:txBody>
      </p:sp>
    </p:spTree>
    <p:extLst>
      <p:ext uri="{BB962C8B-B14F-4D97-AF65-F5344CB8AC3E}">
        <p14:creationId xmlns:p14="http://schemas.microsoft.com/office/powerpoint/2010/main" val="13184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83BF21-E9A3-4CE1-A12A-00A129AD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1" y="1709421"/>
            <a:ext cx="5120077" cy="3509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EBD1CA-BB9B-42E1-8010-989DB554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785" y="1663117"/>
            <a:ext cx="5155746" cy="353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31F0-20A8-4C3C-98DA-12AC958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C46A2-1AE6-4265-B9EB-504F5652C8C1}"/>
              </a:ext>
            </a:extLst>
          </p:cNvPr>
          <p:cNvSpPr txBox="1"/>
          <p:nvPr/>
        </p:nvSpPr>
        <p:spPr>
          <a:xfrm>
            <a:off x="2265028" y="6082382"/>
            <a:ext cx="568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https://github.com/IHaoT/aishuati.document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66EDC9-4775-413D-A995-80B1FF22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92" y="1158197"/>
            <a:ext cx="7573290" cy="45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34549"/>
              </p:ext>
            </p:extLst>
          </p:nvPr>
        </p:nvGraphicFramePr>
        <p:xfrm>
          <a:off x="2503918" y="924411"/>
          <a:ext cx="7934363" cy="474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02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668411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640850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474205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19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架构图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292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数据流图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3639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文档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会议记录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会议记录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小组分工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2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业务流图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B0DB2-2512-45A7-B0AD-B4E2BF1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选取最佳方案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7588526" y="2192083"/>
            <a:ext cx="3279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以静态</a:t>
            </a:r>
            <a:r>
              <a:rPr lang="en-US" altLang="zh-CN" sz="2400" dirty="0"/>
              <a:t>pdf</a:t>
            </a:r>
            <a:r>
              <a:rPr lang="zh-CN" altLang="en-US" sz="2400" dirty="0"/>
              <a:t>的形式展现试卷，教师用户只需要本地上传到服务器，学生用户就可以实现往年试卷的访问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6136B6-92CF-4AC2-A699-D0669C15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0" y="2057400"/>
            <a:ext cx="6921656" cy="3801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B8697B-2526-49A9-9C1B-06F0F5E8A657}"/>
              </a:ext>
            </a:extLst>
          </p:cNvPr>
          <p:cNvSpPr txBox="1"/>
          <p:nvPr/>
        </p:nvSpPr>
        <p:spPr>
          <a:xfrm>
            <a:off x="8289235" y="2023117"/>
            <a:ext cx="3279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华文细黑"/>
                <a:cs typeface="+mn-cs"/>
              </a:rPr>
              <a:t>根据学生在线刷题情况智能分析，根据题目标签从题库已有题目中挑选出类似标签，生成动态试卷。由于涉及一些人工智能和数据分析的算法，我们小组感觉难以实现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A85023-7097-49BF-B197-782D183F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5" y="1823830"/>
            <a:ext cx="7434455" cy="40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选取最佳方案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E7F71C2-C6D2-4DCD-A433-EAE6D7D4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0581"/>
              </p:ext>
            </p:extLst>
          </p:nvPr>
        </p:nvGraphicFramePr>
        <p:xfrm>
          <a:off x="1367406" y="964733"/>
          <a:ext cx="9552128" cy="530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530">
                  <a:extLst>
                    <a:ext uri="{9D8B030D-6E8A-4147-A177-3AD203B41FA5}">
                      <a16:colId xmlns:a16="http://schemas.microsoft.com/office/drawing/2014/main" val="3293857969"/>
                    </a:ext>
                  </a:extLst>
                </a:gridCol>
                <a:gridCol w="4586903">
                  <a:extLst>
                    <a:ext uri="{9D8B030D-6E8A-4147-A177-3AD203B41FA5}">
                      <a16:colId xmlns:a16="http://schemas.microsoft.com/office/drawing/2014/main" val="3345720252"/>
                    </a:ext>
                  </a:extLst>
                </a:gridCol>
                <a:gridCol w="3075695">
                  <a:extLst>
                    <a:ext uri="{9D8B030D-6E8A-4147-A177-3AD203B41FA5}">
                      <a16:colId xmlns:a16="http://schemas.microsoft.com/office/drawing/2014/main" val="3836004549"/>
                    </a:ext>
                  </a:extLst>
                </a:gridCol>
              </a:tblGrid>
              <a:tr h="5078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方案选择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36504"/>
                  </a:ext>
                </a:extLst>
              </a:tr>
              <a:tr h="41809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试卷板块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动态试卷，可以直接在试卷内做题，提交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由于技术原因和判题难度，选用文件查看形式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356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文件形式，供学生查看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5318"/>
                  </a:ext>
                </a:extLst>
              </a:tr>
              <a:tr h="418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自动组题形成试卷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609409"/>
                  </a:ext>
                </a:extLst>
              </a:tr>
              <a:tr h="38522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选择题，判断题等客观题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主观题，应用题判题难度太大，采用客观题模式出题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9633"/>
                  </a:ext>
                </a:extLst>
              </a:tr>
              <a:tr h="3852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选择判断，主观题，应用题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07822"/>
                  </a:ext>
                </a:extLst>
              </a:tr>
              <a:tr h="3852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选择判断，主观题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57140"/>
                  </a:ext>
                </a:extLst>
              </a:tr>
              <a:tr h="430933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科目板块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作为筛选条件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从技术可行性和上手难易上选择作为筛选条件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387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单独模块显示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44808"/>
                  </a:ext>
                </a:extLst>
              </a:tr>
              <a:tr h="430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按科目组题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7559"/>
                  </a:ext>
                </a:extLst>
              </a:tr>
              <a:tr h="3385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消息板块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从使用实际情况采用确认模式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55180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9565"/>
                  </a:ext>
                </a:extLst>
              </a:tr>
              <a:tr h="338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确认模式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0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358896" y="2801392"/>
            <a:ext cx="5474208" cy="1754326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系统架构和</a:t>
            </a:r>
            <a:r>
              <a:rPr lang="en-US" altLang="zh-CN" sz="5400" spc="300" dirty="0">
                <a:solidFill>
                  <a:schemeClr val="accent1"/>
                </a:solidFill>
                <a:latin typeface="+mj-lt"/>
                <a:ea typeface="+mj-ea"/>
              </a:rPr>
              <a:t>HIPO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说明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系统架构</a:t>
            </a:r>
            <a:endParaRPr lang="zh-CN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9ACF6945-81A8-46C8-A69A-0B97B67E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93" y="1367631"/>
            <a:ext cx="4373563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E19763-7563-40E0-A591-6A966315C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81169"/>
              </p:ext>
            </p:extLst>
          </p:nvPr>
        </p:nvGraphicFramePr>
        <p:xfrm>
          <a:off x="6180370" y="687897"/>
          <a:ext cx="3809663" cy="444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6">
                  <a:extLst>
                    <a:ext uri="{9D8B030D-6E8A-4147-A177-3AD203B41FA5}">
                      <a16:colId xmlns:a16="http://schemas.microsoft.com/office/drawing/2014/main" val="1120798314"/>
                    </a:ext>
                  </a:extLst>
                </a:gridCol>
                <a:gridCol w="2706667">
                  <a:extLst>
                    <a:ext uri="{9D8B030D-6E8A-4147-A177-3AD203B41FA5}">
                      <a16:colId xmlns:a16="http://schemas.microsoft.com/office/drawing/2014/main" val="2600006446"/>
                    </a:ext>
                  </a:extLst>
                </a:gridCol>
              </a:tblGrid>
              <a:tr h="378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49"/>
                  </a:ext>
                </a:extLst>
              </a:tr>
              <a:tr h="37188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40054"/>
                  </a:ext>
                </a:extLst>
              </a:tr>
              <a:tr h="3056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55610"/>
                  </a:ext>
                </a:extLst>
              </a:tr>
              <a:tr h="54988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72888"/>
                  </a:ext>
                </a:extLst>
              </a:tr>
              <a:tr h="549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试题模块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5813"/>
                  </a:ext>
                </a:extLst>
              </a:tr>
              <a:tr h="6056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试卷模块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7812"/>
                  </a:ext>
                </a:extLst>
              </a:tr>
              <a:tr h="60569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科目模块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70830"/>
                  </a:ext>
                </a:extLst>
              </a:tr>
              <a:tr h="10212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mysql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6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6ECC61C-7A70-467D-AB02-1E2A7573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807689-D653-457B-9D6A-E0F6F9CC675F}"/>
              </a:ext>
            </a:extLst>
          </p:cNvPr>
          <p:cNvSpPr txBox="1"/>
          <p:nvPr/>
        </p:nvSpPr>
        <p:spPr>
          <a:xfrm>
            <a:off x="5234730" y="48351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层次图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0DB8532-D3C2-4B88-A0D1-5CFD11E7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69" y="1927253"/>
            <a:ext cx="11462315" cy="30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836</Words>
  <Application>Microsoft Office PowerPoint</Application>
  <PresentationFormat>宽屏</PresentationFormat>
  <Paragraphs>181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Arial Black</vt:lpstr>
      <vt:lpstr>汉仪中等线简</vt:lpstr>
      <vt:lpstr>华文细黑</vt:lpstr>
      <vt:lpstr>汉仪大宋简</vt:lpstr>
      <vt:lpstr>Office Theme</vt:lpstr>
      <vt:lpstr>PowerPoint 演示文稿</vt:lpstr>
      <vt:lpstr>PowerPoint 演示文稿</vt:lpstr>
      <vt:lpstr>PowerPoint 演示文稿</vt:lpstr>
      <vt:lpstr>选取最佳方案</vt:lpstr>
      <vt:lpstr>选取最佳方案</vt:lpstr>
      <vt:lpstr>选取最佳方案</vt:lpstr>
      <vt:lpstr>PowerPoint 演示文稿</vt:lpstr>
      <vt:lpstr>系统架构</vt:lpstr>
      <vt:lpstr>HIPO图</vt:lpstr>
      <vt:lpstr>IPO图</vt:lpstr>
      <vt:lpstr>IPO图</vt:lpstr>
      <vt:lpstr>IPO图</vt:lpstr>
      <vt:lpstr>PowerPoint 演示文稿</vt:lpstr>
      <vt:lpstr>数据流图</vt:lpstr>
      <vt:lpstr>IPO图</vt:lpstr>
      <vt:lpstr>PowerPoint 演示文稿</vt:lpstr>
      <vt:lpstr>会议记录</vt:lpstr>
      <vt:lpstr>版本控制</vt:lpstr>
      <vt:lpstr>成员分工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陈 紫慧</cp:lastModifiedBy>
  <cp:revision>35</cp:revision>
  <dcterms:created xsi:type="dcterms:W3CDTF">2019-11-26T03:41:00Z</dcterms:created>
  <dcterms:modified xsi:type="dcterms:W3CDTF">2021-11-10T09:10:56Z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