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667" r:id="rId2"/>
    <p:sldId id="641" r:id="rId3"/>
    <p:sldId id="650" r:id="rId4"/>
    <p:sldId id="654" r:id="rId5"/>
    <p:sldId id="688" r:id="rId6"/>
    <p:sldId id="681" r:id="rId7"/>
    <p:sldId id="651" r:id="rId8"/>
    <p:sldId id="682" r:id="rId9"/>
    <p:sldId id="670" r:id="rId10"/>
    <p:sldId id="692" r:id="rId11"/>
    <p:sldId id="715" r:id="rId12"/>
    <p:sldId id="713" r:id="rId13"/>
    <p:sldId id="714" r:id="rId14"/>
    <p:sldId id="716" r:id="rId15"/>
    <p:sldId id="693" r:id="rId16"/>
    <p:sldId id="694" r:id="rId17"/>
    <p:sldId id="652" r:id="rId18"/>
    <p:sldId id="695" r:id="rId19"/>
    <p:sldId id="684" r:id="rId20"/>
    <p:sldId id="685" r:id="rId21"/>
    <p:sldId id="696" r:id="rId22"/>
    <p:sldId id="697" r:id="rId23"/>
    <p:sldId id="698" r:id="rId24"/>
    <p:sldId id="719" r:id="rId25"/>
    <p:sldId id="720" r:id="rId26"/>
    <p:sldId id="706" r:id="rId27"/>
    <p:sldId id="707" r:id="rId28"/>
    <p:sldId id="708" r:id="rId29"/>
    <p:sldId id="709" r:id="rId30"/>
    <p:sldId id="710" r:id="rId31"/>
    <p:sldId id="700" r:id="rId32"/>
    <p:sldId id="701" r:id="rId33"/>
    <p:sldId id="702" r:id="rId34"/>
    <p:sldId id="703" r:id="rId35"/>
    <p:sldId id="704" r:id="rId36"/>
    <p:sldId id="705" r:id="rId37"/>
    <p:sldId id="721" r:id="rId38"/>
    <p:sldId id="722" r:id="rId39"/>
    <p:sldId id="723" r:id="rId40"/>
    <p:sldId id="643" r:id="rId41"/>
    <p:sldId id="712" r:id="rId42"/>
    <p:sldId id="711" r:id="rId43"/>
    <p:sldId id="642" r:id="rId44"/>
    <p:sldId id="717" r:id="rId45"/>
    <p:sldId id="687" r:id="rId46"/>
    <p:sldId id="655" r:id="rId47"/>
    <p:sldId id="673" r:id="rId48"/>
    <p:sldId id="671" r:id="rId49"/>
    <p:sldId id="660" r:id="rId50"/>
    <p:sldId id="663" r:id="rId51"/>
  </p:sldIdLst>
  <p:sldSz cx="12192000" cy="6858000"/>
  <p:notesSz cx="6858000" cy="9144000"/>
  <p:embeddedFontLst>
    <p:embeddedFont>
      <p:font typeface="汉仪大宋简" panose="02010600030101010101" charset="-122"/>
      <p:regular r:id="rId52"/>
    </p:embeddedFont>
    <p:embeddedFont>
      <p:font typeface="汉仪中等线简" panose="02010600030101010101" charset="-122"/>
      <p:regular r:id="rId53"/>
    </p:embeddedFont>
    <p:embeddedFont>
      <p:font typeface="Agency FB" panose="020B0604020202020204" pitchFamily="34" charset="0"/>
      <p:regular r:id="rId54"/>
      <p:bold r:id="rId55"/>
    </p:embeddedFont>
    <p:embeddedFont>
      <p:font typeface="Arial Black" panose="020B0A04020102020204" pitchFamily="34" charset="0"/>
      <p:regular r:id="rId56"/>
      <p:bold r:id="rId57"/>
    </p:embeddedFont>
    <p:embeddedFont>
      <p:font typeface="Bahnschrift" panose="020B0502040204020203" pitchFamily="34" charset="0"/>
      <p:regular r:id="rId58"/>
      <p:bold r:id="rId59"/>
    </p:embeddedFont>
    <p:embeddedFont>
      <p:font typeface="华文细黑" panose="02010600040101010101" pitchFamily="2" charset="-122"/>
      <p:regular r:id="rId6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91750DA-0C71-40FE-82D3-29AA7CAA1D9C}">
          <p14:sldIdLst>
            <p14:sldId id="667"/>
            <p14:sldId id="641"/>
            <p14:sldId id="650"/>
            <p14:sldId id="654"/>
            <p14:sldId id="688"/>
            <p14:sldId id="681"/>
            <p14:sldId id="651"/>
            <p14:sldId id="682"/>
            <p14:sldId id="670"/>
            <p14:sldId id="692"/>
            <p14:sldId id="715"/>
            <p14:sldId id="713"/>
            <p14:sldId id="714"/>
            <p14:sldId id="716"/>
            <p14:sldId id="693"/>
            <p14:sldId id="694"/>
            <p14:sldId id="652"/>
            <p14:sldId id="695"/>
            <p14:sldId id="684"/>
            <p14:sldId id="685"/>
            <p14:sldId id="696"/>
            <p14:sldId id="697"/>
            <p14:sldId id="698"/>
            <p14:sldId id="719"/>
            <p14:sldId id="720"/>
            <p14:sldId id="706"/>
            <p14:sldId id="707"/>
            <p14:sldId id="708"/>
            <p14:sldId id="709"/>
            <p14:sldId id="710"/>
            <p14:sldId id="700"/>
            <p14:sldId id="701"/>
            <p14:sldId id="702"/>
            <p14:sldId id="703"/>
            <p14:sldId id="704"/>
            <p14:sldId id="705"/>
            <p14:sldId id="721"/>
            <p14:sldId id="722"/>
            <p14:sldId id="723"/>
            <p14:sldId id="643"/>
            <p14:sldId id="712"/>
            <p14:sldId id="711"/>
            <p14:sldId id="642"/>
            <p14:sldId id="717"/>
            <p14:sldId id="687"/>
            <p14:sldId id="655"/>
            <p14:sldId id="673"/>
            <p14:sldId id="671"/>
            <p14:sldId id="660"/>
            <p14:sldId id="6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o" initials="h" lastIdx="1" clrIdx="0">
    <p:extLst>
      <p:ext uri="{19B8F6BF-5375-455C-9EA6-DF929625EA0E}">
        <p15:presenceInfo xmlns:p15="http://schemas.microsoft.com/office/powerpoint/2012/main" userId="888c2f33f55cb3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AD6"/>
    <a:srgbClr val="898989"/>
    <a:srgbClr val="525C5B"/>
    <a:srgbClr val="719299"/>
    <a:srgbClr val="D9D9D9"/>
    <a:srgbClr val="9FABB8"/>
    <a:srgbClr val="F7F7F7"/>
    <a:srgbClr val="142538"/>
    <a:srgbClr val="D0B6C1"/>
    <a:srgbClr val="B0B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28" autoAdjust="0"/>
    <p:restoredTop sz="94660"/>
  </p:normalViewPr>
  <p:slideViewPr>
    <p:cSldViewPr snapToGrid="0">
      <p:cViewPr varScale="1">
        <p:scale>
          <a:sx n="90" d="100"/>
          <a:sy n="90" d="100"/>
        </p:scale>
        <p:origin x="51" y="3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61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7" name="组合 26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菱形 13"/>
          <p:cNvSpPr/>
          <p:nvPr userDrawn="1"/>
        </p:nvSpPr>
        <p:spPr>
          <a:xfrm>
            <a:off x="5480050" y="1461542"/>
            <a:ext cx="1231900" cy="1231900"/>
          </a:xfrm>
          <a:prstGeom prst="diamond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/>
          <p:cNvSpPr/>
          <p:nvPr/>
        </p:nvSpPr>
        <p:spPr>
          <a:xfrm>
            <a:off x="5119687" y="4502657"/>
            <a:ext cx="1952626" cy="27491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69850" cap="flat" cmpd="thickThin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0" hasCustomPrompt="1"/>
          </p:nvPr>
        </p:nvSpPr>
        <p:spPr>
          <a:xfrm>
            <a:off x="5749751" y="1718058"/>
            <a:ext cx="692497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 wrap="none" lIns="0" tIns="0" rIns="0" bIns="0">
            <a:spAutoFit/>
          </a:bodyPr>
          <a:lstStyle>
            <a:lvl1pPr marL="0" indent="0" algn="ctr">
              <a:buNone/>
              <a:defRPr lang="zh-CN" altLang="en-US" sz="5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914400" lvl="0" indent="-11430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 hasCustomPrompt="1"/>
          </p:nvPr>
        </p:nvSpPr>
        <p:spPr>
          <a:xfrm>
            <a:off x="5480050" y="4541686"/>
            <a:ext cx="1231900" cy="193899"/>
          </a:xfrm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 wrap="square" lIns="0" tIns="0" rIns="0" bIns="0">
            <a:spAutoFit/>
          </a:bodyPr>
          <a:lstStyle>
            <a:lvl1pPr marL="0" indent="0" algn="ctr">
              <a:spcBef>
                <a:spcPts val="0"/>
              </a:spcBef>
              <a:buNone/>
              <a:defRPr lang="zh-CN" altLang="en-US" sz="1400" b="0" i="0" spc="0" smtClean="0">
                <a:solidFill>
                  <a:schemeClr val="bg1"/>
                </a:solidFill>
                <a:effectLst/>
                <a:latin typeface="+mj-lt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114300" lvl="0" indent="-3429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/>
              <a:t>Part one</a:t>
            </a:r>
            <a:endParaRPr lang="zh-CN" altLang="en-US"/>
          </a:p>
        </p:txBody>
      </p:sp>
      <p:sp>
        <p:nvSpPr>
          <p:cNvPr id="18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3358896" y="2801392"/>
            <a:ext cx="5474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5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/>
            <a:r>
              <a:rPr lang="zh-CN" altLang="en-US"/>
              <a:t>研究背景及意义</a:t>
            </a:r>
          </a:p>
        </p:txBody>
      </p:sp>
      <p:sp>
        <p:nvSpPr>
          <p:cNvPr id="19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1609344" y="3787010"/>
            <a:ext cx="897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1200" spc="100" smtClean="0">
                <a:solidFill>
                  <a:schemeClr val="tx1"/>
                </a:solidFill>
                <a:latin typeface="+mj-lt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/>
            <a:r>
              <a:rPr lang="en-US" altLang="zh-CN"/>
              <a:t>Lorem ipsum dolor sit amet, consectetuer adipiscing elit. Maecenas porttitor congue massa. Fusce posuere, magna sed pulvinar ultricies, purus lectus malesuada libero, sit amet commodo magna eros quis urna.</a:t>
            </a:r>
            <a:endParaRPr lang="zh-CN" altLang="en-US"/>
          </a:p>
        </p:txBody>
      </p:sp>
      <p:sp>
        <p:nvSpPr>
          <p:cNvPr id="2" name="椭圆 1"/>
          <p:cNvSpPr/>
          <p:nvPr userDrawn="1"/>
        </p:nvSpPr>
        <p:spPr>
          <a:xfrm>
            <a:off x="5289313" y="4610404"/>
            <a:ext cx="59425" cy="59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6843262" y="4610404"/>
            <a:ext cx="59425" cy="59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6" name="组合 15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21466" y="590952"/>
            <a:ext cx="5486399" cy="441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quill-drawing-a-line_16294"/>
          <p:cNvSpPr>
            <a:spLocks noChangeAspect="1"/>
          </p:cNvSpPr>
          <p:nvPr userDrawn="1"/>
        </p:nvSpPr>
        <p:spPr bwMode="auto">
          <a:xfrm>
            <a:off x="532516" y="610703"/>
            <a:ext cx="412750" cy="449340"/>
          </a:xfrm>
          <a:custGeom>
            <a:avLst/>
            <a:gdLst>
              <a:gd name="connsiteX0" fmla="*/ 15523 w 556212"/>
              <a:gd name="connsiteY0" fmla="*/ 565364 h 605522"/>
              <a:gd name="connsiteX1" fmla="*/ 12638 w 556212"/>
              <a:gd name="connsiteY1" fmla="*/ 572217 h 605522"/>
              <a:gd name="connsiteX2" fmla="*/ 19782 w 556212"/>
              <a:gd name="connsiteY2" fmla="*/ 575095 h 605522"/>
              <a:gd name="connsiteX3" fmla="*/ 22667 w 556212"/>
              <a:gd name="connsiteY3" fmla="*/ 568242 h 605522"/>
              <a:gd name="connsiteX4" fmla="*/ 15523 w 556212"/>
              <a:gd name="connsiteY4" fmla="*/ 565364 h 605522"/>
              <a:gd name="connsiteX5" fmla="*/ 16347 w 556212"/>
              <a:gd name="connsiteY5" fmla="*/ 539049 h 605522"/>
              <a:gd name="connsiteX6" fmla="*/ 38740 w 556212"/>
              <a:gd name="connsiteY6" fmla="*/ 547821 h 605522"/>
              <a:gd name="connsiteX7" fmla="*/ 30635 w 556212"/>
              <a:gd name="connsiteY7" fmla="*/ 580166 h 605522"/>
              <a:gd name="connsiteX8" fmla="*/ 0 w 556212"/>
              <a:gd name="connsiteY8" fmla="*/ 605522 h 605522"/>
              <a:gd name="connsiteX9" fmla="*/ 961 w 556212"/>
              <a:gd name="connsiteY9" fmla="*/ 564268 h 605522"/>
              <a:gd name="connsiteX10" fmla="*/ 22661 w 556212"/>
              <a:gd name="connsiteY10" fmla="*/ 519856 h 605522"/>
              <a:gd name="connsiteX11" fmla="*/ 47914 w 556212"/>
              <a:gd name="connsiteY11" fmla="*/ 530030 h 605522"/>
              <a:gd name="connsiteX12" fmla="*/ 43248 w 556212"/>
              <a:gd name="connsiteY12" fmla="*/ 541167 h 605522"/>
              <a:gd name="connsiteX13" fmla="*/ 17994 w 556212"/>
              <a:gd name="connsiteY13" fmla="*/ 530993 h 605522"/>
              <a:gd name="connsiteX14" fmla="*/ 546427 w 556212"/>
              <a:gd name="connsiteY14" fmla="*/ 448764 h 605522"/>
              <a:gd name="connsiteX15" fmla="*/ 550546 w 556212"/>
              <a:gd name="connsiteY15" fmla="*/ 458359 h 605522"/>
              <a:gd name="connsiteX16" fmla="*/ 279951 w 556212"/>
              <a:gd name="connsiteY16" fmla="*/ 543077 h 605522"/>
              <a:gd name="connsiteX17" fmla="*/ 28440 w 556212"/>
              <a:gd name="connsiteY17" fmla="*/ 602708 h 605522"/>
              <a:gd name="connsiteX18" fmla="*/ 28440 w 556212"/>
              <a:gd name="connsiteY18" fmla="*/ 592701 h 605522"/>
              <a:gd name="connsiteX19" fmla="*/ 298897 w 556212"/>
              <a:gd name="connsiteY19" fmla="*/ 521692 h 605522"/>
              <a:gd name="connsiteX20" fmla="*/ 546427 w 556212"/>
              <a:gd name="connsiteY20" fmla="*/ 448764 h 605522"/>
              <a:gd name="connsiteX21" fmla="*/ 522536 w 556212"/>
              <a:gd name="connsiteY21" fmla="*/ 36059 h 605522"/>
              <a:gd name="connsiteX22" fmla="*/ 383043 w 556212"/>
              <a:gd name="connsiteY22" fmla="*/ 135701 h 605522"/>
              <a:gd name="connsiteX23" fmla="*/ 52709 w 556212"/>
              <a:gd name="connsiteY23" fmla="*/ 502058 h 605522"/>
              <a:gd name="connsiteX24" fmla="*/ 45707 w 556212"/>
              <a:gd name="connsiteY24" fmla="*/ 520561 h 605522"/>
              <a:gd name="connsiteX25" fmla="*/ 32389 w 556212"/>
              <a:gd name="connsiteY25" fmla="*/ 515490 h 605522"/>
              <a:gd name="connsiteX26" fmla="*/ 44883 w 556212"/>
              <a:gd name="connsiteY26" fmla="*/ 493423 h 605522"/>
              <a:gd name="connsiteX27" fmla="*/ 44883 w 556212"/>
              <a:gd name="connsiteY27" fmla="*/ 493560 h 605522"/>
              <a:gd name="connsiteX28" fmla="*/ 264694 w 556212"/>
              <a:gd name="connsiteY28" fmla="*/ 205875 h 605522"/>
              <a:gd name="connsiteX29" fmla="*/ 454437 w 556212"/>
              <a:gd name="connsiteY29" fmla="*/ 79232 h 605522"/>
              <a:gd name="connsiteX30" fmla="*/ 522536 w 556212"/>
              <a:gd name="connsiteY30" fmla="*/ 36059 h 605522"/>
              <a:gd name="connsiteX31" fmla="*/ 542327 w 556212"/>
              <a:gd name="connsiteY31" fmla="*/ 25898 h 605522"/>
              <a:gd name="connsiteX32" fmla="*/ 551114 w 556212"/>
              <a:gd name="connsiteY32" fmla="*/ 48102 h 605522"/>
              <a:gd name="connsiteX33" fmla="*/ 508689 w 556212"/>
              <a:gd name="connsiteY33" fmla="*/ 75652 h 605522"/>
              <a:gd name="connsiteX34" fmla="*/ 551526 w 556212"/>
              <a:gd name="connsiteY34" fmla="*/ 59889 h 605522"/>
              <a:gd name="connsiteX35" fmla="*/ 551526 w 556212"/>
              <a:gd name="connsiteY35" fmla="*/ 80175 h 605522"/>
              <a:gd name="connsiteX36" fmla="*/ 476973 w 556212"/>
              <a:gd name="connsiteY36" fmla="*/ 106628 h 605522"/>
              <a:gd name="connsiteX37" fmla="*/ 546720 w 556212"/>
              <a:gd name="connsiteY37" fmla="*/ 92921 h 605522"/>
              <a:gd name="connsiteX38" fmla="*/ 534089 w 556212"/>
              <a:gd name="connsiteY38" fmla="*/ 113069 h 605522"/>
              <a:gd name="connsiteX39" fmla="*/ 442236 w 556212"/>
              <a:gd name="connsiteY39" fmla="*/ 138015 h 605522"/>
              <a:gd name="connsiteX40" fmla="*/ 526812 w 556212"/>
              <a:gd name="connsiteY40" fmla="*/ 129243 h 605522"/>
              <a:gd name="connsiteX41" fmla="*/ 485897 w 556212"/>
              <a:gd name="connsiteY41" fmla="*/ 192017 h 605522"/>
              <a:gd name="connsiteX42" fmla="*/ 430566 w 556212"/>
              <a:gd name="connsiteY42" fmla="*/ 210795 h 605522"/>
              <a:gd name="connsiteX43" fmla="*/ 480131 w 556212"/>
              <a:gd name="connsiteY43" fmla="*/ 202845 h 605522"/>
              <a:gd name="connsiteX44" fmla="*/ 420681 w 556212"/>
              <a:gd name="connsiteY44" fmla="*/ 226009 h 605522"/>
              <a:gd name="connsiteX45" fmla="*/ 463380 w 556212"/>
              <a:gd name="connsiteY45" fmla="*/ 220389 h 605522"/>
              <a:gd name="connsiteX46" fmla="*/ 381963 w 556212"/>
              <a:gd name="connsiteY46" fmla="*/ 269183 h 605522"/>
              <a:gd name="connsiteX47" fmla="*/ 276792 w 556212"/>
              <a:gd name="connsiteY47" fmla="*/ 288783 h 605522"/>
              <a:gd name="connsiteX48" fmla="*/ 217342 w 556212"/>
              <a:gd name="connsiteY48" fmla="*/ 296596 h 605522"/>
              <a:gd name="connsiteX49" fmla="*/ 285305 w 556212"/>
              <a:gd name="connsiteY49" fmla="*/ 296596 h 605522"/>
              <a:gd name="connsiteX50" fmla="*/ 379079 w 556212"/>
              <a:gd name="connsiteY50" fmla="*/ 293580 h 605522"/>
              <a:gd name="connsiteX51" fmla="*/ 314137 w 556212"/>
              <a:gd name="connsiteY51" fmla="*/ 356355 h 605522"/>
              <a:gd name="connsiteX52" fmla="*/ 275831 w 556212"/>
              <a:gd name="connsiteY52" fmla="*/ 370198 h 605522"/>
              <a:gd name="connsiteX53" fmla="*/ 184116 w 556212"/>
              <a:gd name="connsiteY53" fmla="*/ 388153 h 605522"/>
              <a:gd name="connsiteX54" fmla="*/ 240271 w 556212"/>
              <a:gd name="connsiteY54" fmla="*/ 388153 h 605522"/>
              <a:gd name="connsiteX55" fmla="*/ 291620 w 556212"/>
              <a:gd name="connsiteY55" fmla="*/ 374995 h 605522"/>
              <a:gd name="connsiteX56" fmla="*/ 144025 w 556212"/>
              <a:gd name="connsiteY56" fmla="*/ 445719 h 605522"/>
              <a:gd name="connsiteX57" fmla="*/ 99540 w 556212"/>
              <a:gd name="connsiteY57" fmla="*/ 459151 h 605522"/>
              <a:gd name="connsiteX58" fmla="*/ 151302 w 556212"/>
              <a:gd name="connsiteY58" fmla="*/ 453532 h 605522"/>
              <a:gd name="connsiteX59" fmla="*/ 220088 w 556212"/>
              <a:gd name="connsiteY59" fmla="*/ 429957 h 605522"/>
              <a:gd name="connsiteX60" fmla="*/ 138258 w 556212"/>
              <a:gd name="connsiteY60" fmla="*/ 475736 h 605522"/>
              <a:gd name="connsiteX61" fmla="*/ 81417 w 556212"/>
              <a:gd name="connsiteY61" fmla="*/ 496569 h 605522"/>
              <a:gd name="connsiteX62" fmla="*/ 63156 w 556212"/>
              <a:gd name="connsiteY62" fmla="*/ 496569 h 605522"/>
              <a:gd name="connsiteX63" fmla="*/ 388827 w 556212"/>
              <a:gd name="connsiteY63" fmla="*/ 144457 h 605522"/>
              <a:gd name="connsiteX64" fmla="*/ 486035 w 556212"/>
              <a:gd name="connsiteY64" fmla="*/ 73596 h 605522"/>
              <a:gd name="connsiteX65" fmla="*/ 542327 w 556212"/>
              <a:gd name="connsiteY65" fmla="*/ 25898 h 605522"/>
              <a:gd name="connsiteX66" fmla="*/ 499939 w 556212"/>
              <a:gd name="connsiteY66" fmla="*/ 0 h 605522"/>
              <a:gd name="connsiteX67" fmla="*/ 472204 w 556212"/>
              <a:gd name="connsiteY67" fmla="*/ 47014 h 605522"/>
              <a:gd name="connsiteX68" fmla="*/ 514767 w 556212"/>
              <a:gd name="connsiteY68" fmla="*/ 3975 h 605522"/>
              <a:gd name="connsiteX69" fmla="*/ 492524 w 556212"/>
              <a:gd name="connsiteY69" fmla="*/ 37968 h 605522"/>
              <a:gd name="connsiteX70" fmla="*/ 542365 w 556212"/>
              <a:gd name="connsiteY70" fmla="*/ 5209 h 605522"/>
              <a:gd name="connsiteX71" fmla="*/ 486071 w 556212"/>
              <a:gd name="connsiteY71" fmla="*/ 52908 h 605522"/>
              <a:gd name="connsiteX72" fmla="*/ 435132 w 556212"/>
              <a:gd name="connsiteY72" fmla="*/ 85668 h 605522"/>
              <a:gd name="connsiteX73" fmla="*/ 251559 w 556212"/>
              <a:gd name="connsiteY73" fmla="*/ 204643 h 605522"/>
              <a:gd name="connsiteX74" fmla="*/ 36406 w 556212"/>
              <a:gd name="connsiteY74" fmla="*/ 495228 h 605522"/>
              <a:gd name="connsiteX75" fmla="*/ 27481 w 556212"/>
              <a:gd name="connsiteY75" fmla="*/ 495228 h 605522"/>
              <a:gd name="connsiteX76" fmla="*/ 35720 w 556212"/>
              <a:gd name="connsiteY76" fmla="*/ 393660 h 605522"/>
              <a:gd name="connsiteX77" fmla="*/ 45056 w 556212"/>
              <a:gd name="connsiteY77" fmla="*/ 442045 h 605522"/>
              <a:gd name="connsiteX78" fmla="*/ 53157 w 556212"/>
              <a:gd name="connsiteY78" fmla="*/ 378583 h 605522"/>
              <a:gd name="connsiteX79" fmla="*/ 53157 w 556212"/>
              <a:gd name="connsiteY79" fmla="*/ 421759 h 605522"/>
              <a:gd name="connsiteX80" fmla="*/ 73478 w 556212"/>
              <a:gd name="connsiteY80" fmla="*/ 325537 h 605522"/>
              <a:gd name="connsiteX81" fmla="*/ 144326 w 556212"/>
              <a:gd name="connsiteY81" fmla="*/ 234798 h 605522"/>
              <a:gd name="connsiteX82" fmla="*/ 151740 w 556212"/>
              <a:gd name="connsiteY82" fmla="*/ 286336 h 605522"/>
              <a:gd name="connsiteX83" fmla="*/ 166569 w 556212"/>
              <a:gd name="connsiteY83" fmla="*/ 191622 h 605522"/>
              <a:gd name="connsiteX84" fmla="*/ 271880 w 556212"/>
              <a:gd name="connsiteY84" fmla="*/ 96085 h 605522"/>
              <a:gd name="connsiteX85" fmla="*/ 261719 w 556212"/>
              <a:gd name="connsiteY85" fmla="*/ 149679 h 605522"/>
              <a:gd name="connsiteX86" fmla="*/ 289729 w 556212"/>
              <a:gd name="connsiteY86" fmla="*/ 85668 h 605522"/>
              <a:gd name="connsiteX87" fmla="*/ 344787 w 556212"/>
              <a:gd name="connsiteY87" fmla="*/ 55513 h 605522"/>
              <a:gd name="connsiteX88" fmla="*/ 329821 w 556212"/>
              <a:gd name="connsiteY88" fmla="*/ 113081 h 605522"/>
              <a:gd name="connsiteX89" fmla="*/ 373758 w 556212"/>
              <a:gd name="connsiteY89" fmla="*/ 38516 h 605522"/>
              <a:gd name="connsiteX90" fmla="*/ 499939 w 556212"/>
              <a:gd name="connsiteY90" fmla="*/ 0 h 60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6212" h="605522">
                <a:moveTo>
                  <a:pt x="15523" y="565364"/>
                </a:moveTo>
                <a:cubicBezTo>
                  <a:pt x="12776" y="566461"/>
                  <a:pt x="11539" y="569613"/>
                  <a:pt x="12638" y="572217"/>
                </a:cubicBezTo>
                <a:cubicBezTo>
                  <a:pt x="13737" y="574958"/>
                  <a:pt x="17034" y="576192"/>
                  <a:pt x="19782" y="575095"/>
                </a:cubicBezTo>
                <a:cubicBezTo>
                  <a:pt x="22530" y="573999"/>
                  <a:pt x="23766" y="570846"/>
                  <a:pt x="22667" y="568242"/>
                </a:cubicBezTo>
                <a:cubicBezTo>
                  <a:pt x="21431" y="565501"/>
                  <a:pt x="18271" y="564268"/>
                  <a:pt x="15523" y="565364"/>
                </a:cubicBezTo>
                <a:close/>
                <a:moveTo>
                  <a:pt x="16347" y="539049"/>
                </a:moveTo>
                <a:lnTo>
                  <a:pt x="38740" y="547821"/>
                </a:lnTo>
                <a:lnTo>
                  <a:pt x="30635" y="580166"/>
                </a:lnTo>
                <a:cubicBezTo>
                  <a:pt x="11814" y="585512"/>
                  <a:pt x="137" y="605522"/>
                  <a:pt x="0" y="605522"/>
                </a:cubicBezTo>
                <a:cubicBezTo>
                  <a:pt x="9479" y="587156"/>
                  <a:pt x="961" y="564268"/>
                  <a:pt x="961" y="564268"/>
                </a:cubicBezTo>
                <a:close/>
                <a:moveTo>
                  <a:pt x="22661" y="519856"/>
                </a:moveTo>
                <a:lnTo>
                  <a:pt x="47914" y="530030"/>
                </a:lnTo>
                <a:lnTo>
                  <a:pt x="43248" y="541167"/>
                </a:lnTo>
                <a:lnTo>
                  <a:pt x="17994" y="530993"/>
                </a:lnTo>
                <a:close/>
                <a:moveTo>
                  <a:pt x="546427" y="448764"/>
                </a:moveTo>
                <a:cubicBezTo>
                  <a:pt x="556312" y="447667"/>
                  <a:pt x="560430" y="457263"/>
                  <a:pt x="550546" y="458359"/>
                </a:cubicBezTo>
                <a:cubicBezTo>
                  <a:pt x="443736" y="469737"/>
                  <a:pt x="365344" y="503186"/>
                  <a:pt x="279951" y="543077"/>
                </a:cubicBezTo>
                <a:cubicBezTo>
                  <a:pt x="203345" y="578992"/>
                  <a:pt x="123993" y="599418"/>
                  <a:pt x="28440" y="602708"/>
                </a:cubicBezTo>
                <a:cubicBezTo>
                  <a:pt x="18418" y="602982"/>
                  <a:pt x="18556" y="593112"/>
                  <a:pt x="28440" y="592701"/>
                </a:cubicBezTo>
                <a:cubicBezTo>
                  <a:pt x="135250" y="589137"/>
                  <a:pt x="215426" y="561857"/>
                  <a:pt x="298897" y="521692"/>
                </a:cubicBezTo>
                <a:cubicBezTo>
                  <a:pt x="374954" y="485228"/>
                  <a:pt x="451836" y="458771"/>
                  <a:pt x="546427" y="448764"/>
                </a:cubicBezTo>
                <a:close/>
                <a:moveTo>
                  <a:pt x="522536" y="36059"/>
                </a:moveTo>
                <a:cubicBezTo>
                  <a:pt x="453339" y="93898"/>
                  <a:pt x="383043" y="135701"/>
                  <a:pt x="383043" y="135701"/>
                </a:cubicBezTo>
                <a:cubicBezTo>
                  <a:pt x="194124" y="254667"/>
                  <a:pt x="90877" y="433529"/>
                  <a:pt x="52709" y="502058"/>
                </a:cubicBezTo>
                <a:lnTo>
                  <a:pt x="45707" y="520561"/>
                </a:lnTo>
                <a:lnTo>
                  <a:pt x="32389" y="515490"/>
                </a:lnTo>
                <a:lnTo>
                  <a:pt x="44883" y="493423"/>
                </a:lnTo>
                <a:lnTo>
                  <a:pt x="44883" y="493560"/>
                </a:lnTo>
                <a:cubicBezTo>
                  <a:pt x="116277" y="366918"/>
                  <a:pt x="200440" y="258505"/>
                  <a:pt x="264694" y="205875"/>
                </a:cubicBezTo>
                <a:cubicBezTo>
                  <a:pt x="348582" y="137208"/>
                  <a:pt x="407070" y="109111"/>
                  <a:pt x="454437" y="79232"/>
                </a:cubicBezTo>
                <a:cubicBezTo>
                  <a:pt x="472423" y="67857"/>
                  <a:pt x="505786" y="50176"/>
                  <a:pt x="522536" y="36059"/>
                </a:cubicBezTo>
                <a:close/>
                <a:moveTo>
                  <a:pt x="542327" y="25898"/>
                </a:moveTo>
                <a:cubicBezTo>
                  <a:pt x="542327" y="25898"/>
                  <a:pt x="553585" y="34396"/>
                  <a:pt x="551114" y="48102"/>
                </a:cubicBezTo>
                <a:lnTo>
                  <a:pt x="508689" y="75652"/>
                </a:lnTo>
                <a:cubicBezTo>
                  <a:pt x="508689" y="75652"/>
                  <a:pt x="535874" y="68798"/>
                  <a:pt x="551526" y="59889"/>
                </a:cubicBezTo>
                <a:lnTo>
                  <a:pt x="551526" y="80175"/>
                </a:lnTo>
                <a:cubicBezTo>
                  <a:pt x="551526" y="80175"/>
                  <a:pt x="517064" y="100460"/>
                  <a:pt x="476973" y="106628"/>
                </a:cubicBezTo>
                <a:cubicBezTo>
                  <a:pt x="476973" y="106628"/>
                  <a:pt x="514043" y="104709"/>
                  <a:pt x="546720" y="92921"/>
                </a:cubicBezTo>
                <a:cubicBezTo>
                  <a:pt x="546720" y="92921"/>
                  <a:pt x="543013" y="109232"/>
                  <a:pt x="534089" y="113069"/>
                </a:cubicBezTo>
                <a:cubicBezTo>
                  <a:pt x="525027" y="117044"/>
                  <a:pt x="507041" y="133629"/>
                  <a:pt x="442236" y="138015"/>
                </a:cubicBezTo>
                <a:cubicBezTo>
                  <a:pt x="442236" y="138015"/>
                  <a:pt x="479582" y="145416"/>
                  <a:pt x="526812" y="129243"/>
                </a:cubicBezTo>
                <a:cubicBezTo>
                  <a:pt x="526812" y="129243"/>
                  <a:pt x="519261" y="166661"/>
                  <a:pt x="485897" y="192017"/>
                </a:cubicBezTo>
                <a:cubicBezTo>
                  <a:pt x="485897" y="192017"/>
                  <a:pt x="466126" y="202845"/>
                  <a:pt x="430566" y="210795"/>
                </a:cubicBezTo>
                <a:cubicBezTo>
                  <a:pt x="430566" y="210795"/>
                  <a:pt x="460772" y="208190"/>
                  <a:pt x="480131" y="202845"/>
                </a:cubicBezTo>
                <a:cubicBezTo>
                  <a:pt x="480131" y="202845"/>
                  <a:pt x="448552" y="221348"/>
                  <a:pt x="420681" y="226009"/>
                </a:cubicBezTo>
                <a:lnTo>
                  <a:pt x="463380" y="220389"/>
                </a:lnTo>
                <a:cubicBezTo>
                  <a:pt x="463380" y="220389"/>
                  <a:pt x="445394" y="247390"/>
                  <a:pt x="381963" y="269183"/>
                </a:cubicBezTo>
                <a:cubicBezTo>
                  <a:pt x="318531" y="290976"/>
                  <a:pt x="286678" y="288372"/>
                  <a:pt x="276792" y="288783"/>
                </a:cubicBezTo>
                <a:cubicBezTo>
                  <a:pt x="266907" y="289194"/>
                  <a:pt x="257845" y="283026"/>
                  <a:pt x="217342" y="296596"/>
                </a:cubicBezTo>
                <a:cubicBezTo>
                  <a:pt x="217342" y="296596"/>
                  <a:pt x="260179" y="289194"/>
                  <a:pt x="285305" y="296596"/>
                </a:cubicBezTo>
                <a:cubicBezTo>
                  <a:pt x="310430" y="303997"/>
                  <a:pt x="371116" y="296596"/>
                  <a:pt x="379079" y="293580"/>
                </a:cubicBezTo>
                <a:cubicBezTo>
                  <a:pt x="379079" y="293580"/>
                  <a:pt x="359995" y="341004"/>
                  <a:pt x="314137" y="356355"/>
                </a:cubicBezTo>
                <a:cubicBezTo>
                  <a:pt x="314137" y="356355"/>
                  <a:pt x="316334" y="354984"/>
                  <a:pt x="275831" y="370198"/>
                </a:cubicBezTo>
                <a:cubicBezTo>
                  <a:pt x="235328" y="385549"/>
                  <a:pt x="210614" y="381985"/>
                  <a:pt x="184116" y="388153"/>
                </a:cubicBezTo>
                <a:cubicBezTo>
                  <a:pt x="184116" y="388153"/>
                  <a:pt x="224070" y="386782"/>
                  <a:pt x="240271" y="388153"/>
                </a:cubicBezTo>
                <a:cubicBezTo>
                  <a:pt x="256472" y="389386"/>
                  <a:pt x="291620" y="374995"/>
                  <a:pt x="291620" y="374995"/>
                </a:cubicBezTo>
                <a:cubicBezTo>
                  <a:pt x="291620" y="374995"/>
                  <a:pt x="199905" y="437358"/>
                  <a:pt x="144025" y="445719"/>
                </a:cubicBezTo>
                <a:cubicBezTo>
                  <a:pt x="88282" y="453943"/>
                  <a:pt x="99540" y="459151"/>
                  <a:pt x="99540" y="459151"/>
                </a:cubicBezTo>
                <a:cubicBezTo>
                  <a:pt x="99540" y="459151"/>
                  <a:pt x="129197" y="450927"/>
                  <a:pt x="151302" y="453532"/>
                </a:cubicBezTo>
                <a:cubicBezTo>
                  <a:pt x="173269" y="456136"/>
                  <a:pt x="220088" y="429957"/>
                  <a:pt x="220088" y="429957"/>
                </a:cubicBezTo>
                <a:cubicBezTo>
                  <a:pt x="220088" y="429957"/>
                  <a:pt x="189471" y="460933"/>
                  <a:pt x="138258" y="475736"/>
                </a:cubicBezTo>
                <a:cubicBezTo>
                  <a:pt x="97618" y="487386"/>
                  <a:pt x="87870" y="491361"/>
                  <a:pt x="81417" y="496569"/>
                </a:cubicBezTo>
                <a:lnTo>
                  <a:pt x="63156" y="496569"/>
                </a:lnTo>
                <a:cubicBezTo>
                  <a:pt x="97618" y="434754"/>
                  <a:pt x="201827" y="254792"/>
                  <a:pt x="388827" y="144457"/>
                </a:cubicBezTo>
                <a:cubicBezTo>
                  <a:pt x="388827" y="144457"/>
                  <a:pt x="436470" y="112521"/>
                  <a:pt x="486035" y="73596"/>
                </a:cubicBezTo>
                <a:cubicBezTo>
                  <a:pt x="517750" y="49747"/>
                  <a:pt x="542327" y="25898"/>
                  <a:pt x="542327" y="25898"/>
                </a:cubicBezTo>
                <a:close/>
                <a:moveTo>
                  <a:pt x="499939" y="0"/>
                </a:moveTo>
                <a:lnTo>
                  <a:pt x="472204" y="47014"/>
                </a:lnTo>
                <a:lnTo>
                  <a:pt x="514767" y="3975"/>
                </a:lnTo>
                <a:lnTo>
                  <a:pt x="492524" y="37968"/>
                </a:lnTo>
                <a:lnTo>
                  <a:pt x="542365" y="5209"/>
                </a:lnTo>
                <a:cubicBezTo>
                  <a:pt x="525202" y="21246"/>
                  <a:pt x="505568" y="37557"/>
                  <a:pt x="486071" y="52908"/>
                </a:cubicBezTo>
                <a:cubicBezTo>
                  <a:pt x="470144" y="64833"/>
                  <a:pt x="452432" y="76758"/>
                  <a:pt x="435132" y="85668"/>
                </a:cubicBezTo>
                <a:cubicBezTo>
                  <a:pt x="385978" y="110751"/>
                  <a:pt x="327487" y="145292"/>
                  <a:pt x="251559" y="204643"/>
                </a:cubicBezTo>
                <a:cubicBezTo>
                  <a:pt x="178377" y="261938"/>
                  <a:pt x="60846" y="444787"/>
                  <a:pt x="36406" y="495228"/>
                </a:cubicBezTo>
                <a:lnTo>
                  <a:pt x="27481" y="495228"/>
                </a:lnTo>
                <a:cubicBezTo>
                  <a:pt x="21852" y="484400"/>
                  <a:pt x="21028" y="445198"/>
                  <a:pt x="35720" y="393660"/>
                </a:cubicBezTo>
                <a:cubicBezTo>
                  <a:pt x="35720" y="393660"/>
                  <a:pt x="37642" y="439304"/>
                  <a:pt x="45056" y="442045"/>
                </a:cubicBezTo>
                <a:cubicBezTo>
                  <a:pt x="45056" y="442045"/>
                  <a:pt x="37642" y="411205"/>
                  <a:pt x="53157" y="378583"/>
                </a:cubicBezTo>
                <a:cubicBezTo>
                  <a:pt x="53157" y="378583"/>
                  <a:pt x="47116" y="415180"/>
                  <a:pt x="53157" y="421759"/>
                </a:cubicBezTo>
                <a:cubicBezTo>
                  <a:pt x="53157" y="421759"/>
                  <a:pt x="62631" y="351717"/>
                  <a:pt x="73478" y="325537"/>
                </a:cubicBezTo>
                <a:cubicBezTo>
                  <a:pt x="73478" y="325537"/>
                  <a:pt x="80206" y="296205"/>
                  <a:pt x="144326" y="234798"/>
                </a:cubicBezTo>
                <a:cubicBezTo>
                  <a:pt x="144326" y="234798"/>
                  <a:pt x="142266" y="275233"/>
                  <a:pt x="151740" y="286336"/>
                </a:cubicBezTo>
                <a:cubicBezTo>
                  <a:pt x="161214" y="297438"/>
                  <a:pt x="136225" y="251109"/>
                  <a:pt x="166569" y="191622"/>
                </a:cubicBezTo>
                <a:cubicBezTo>
                  <a:pt x="166569" y="191622"/>
                  <a:pt x="210368" y="131449"/>
                  <a:pt x="271880" y="96085"/>
                </a:cubicBezTo>
                <a:cubicBezTo>
                  <a:pt x="271880" y="96085"/>
                  <a:pt x="257737" y="131449"/>
                  <a:pt x="261719" y="149679"/>
                </a:cubicBezTo>
                <a:cubicBezTo>
                  <a:pt x="261719" y="149679"/>
                  <a:pt x="268310" y="103350"/>
                  <a:pt x="289729" y="85668"/>
                </a:cubicBezTo>
                <a:cubicBezTo>
                  <a:pt x="289729" y="85668"/>
                  <a:pt x="333254" y="60858"/>
                  <a:pt x="344787" y="55513"/>
                </a:cubicBezTo>
                <a:cubicBezTo>
                  <a:pt x="344787" y="55513"/>
                  <a:pt x="329135" y="90191"/>
                  <a:pt x="329821" y="113081"/>
                </a:cubicBezTo>
                <a:cubicBezTo>
                  <a:pt x="329821" y="113081"/>
                  <a:pt x="349455" y="67301"/>
                  <a:pt x="373758" y="38516"/>
                </a:cubicBezTo>
                <a:cubicBezTo>
                  <a:pt x="373758" y="38516"/>
                  <a:pt x="434446" y="5894"/>
                  <a:pt x="4999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67523" y="76979"/>
            <a:ext cx="12192000" cy="6858000"/>
            <a:chOff x="0" y="0"/>
            <a:chExt cx="12192000" cy="6858000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-1270000" y="986329"/>
            <a:ext cx="685800" cy="685800"/>
          </a:xfrm>
          <a:prstGeom prst="rect">
            <a:avLst/>
          </a:prstGeom>
          <a:solidFill>
            <a:srgbClr val="71929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-1270000" y="1904241"/>
            <a:ext cx="685800" cy="685800"/>
          </a:xfrm>
          <a:prstGeom prst="rect">
            <a:avLst/>
          </a:prstGeom>
          <a:solidFill>
            <a:srgbClr val="525C5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-1270000" y="2822153"/>
            <a:ext cx="685800" cy="685800"/>
          </a:xfrm>
          <a:prstGeom prst="rect">
            <a:avLst/>
          </a:prstGeom>
          <a:solidFill>
            <a:srgbClr val="89898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-1270000" y="3740065"/>
            <a:ext cx="685800" cy="685800"/>
          </a:xfrm>
          <a:prstGeom prst="rect">
            <a:avLst/>
          </a:prstGeom>
          <a:solidFill>
            <a:srgbClr val="DBDAD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270000" y="4657977"/>
            <a:ext cx="685800" cy="685800"/>
          </a:xfrm>
          <a:prstGeom prst="rect">
            <a:avLst/>
          </a:prstGeom>
          <a:solidFill>
            <a:srgbClr val="0C1B3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-1270000" y="5575890"/>
            <a:ext cx="685800" cy="685800"/>
          </a:xfrm>
          <a:prstGeom prst="rect">
            <a:avLst/>
          </a:prstGeom>
          <a:solidFill>
            <a:srgbClr val="7BAB3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2749190" y="4562169"/>
            <a:ext cx="6828666" cy="28866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4835465" y="2645637"/>
            <a:ext cx="2656115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fontAlgn="base"/>
            <a:r>
              <a:rPr lang="zh-CN" altLang="en-US" sz="5400" dirty="0">
                <a:solidFill>
                  <a:schemeClr val="accent1"/>
                </a:solidFill>
                <a:latin typeface="+mj-ea"/>
                <a:ea typeface="+mj-ea"/>
              </a:rPr>
              <a:t> 爱刷题</a:t>
            </a:r>
            <a:r>
              <a:rPr lang="en-US" altLang="zh-CN" sz="5400" dirty="0">
                <a:solidFill>
                  <a:schemeClr val="accent1"/>
                </a:solidFill>
                <a:latin typeface="+mj-ea"/>
                <a:ea typeface="+mj-ea"/>
              </a:rPr>
              <a:t>PPT</a:t>
            </a:r>
            <a:endParaRPr lang="zh-CN" altLang="en-US" sz="5400" b="0" i="0" dirty="0">
              <a:solidFill>
                <a:schemeClr val="accent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" name="textcount"/>
          <p:cNvSpPr txBox="1"/>
          <p:nvPr/>
        </p:nvSpPr>
        <p:spPr>
          <a:xfrm>
            <a:off x="2749190" y="4543881"/>
            <a:ext cx="6828666" cy="287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pc="300" dirty="0">
                <a:solidFill>
                  <a:schemeClr val="bg1"/>
                </a:solidFill>
              </a:rPr>
              <a:t> 组号：</a:t>
            </a:r>
            <a:r>
              <a:rPr lang="en-US" altLang="zh-CN" spc="300" dirty="0">
                <a:solidFill>
                  <a:schemeClr val="bg1"/>
                </a:solidFill>
              </a:rPr>
              <a:t>g003 </a:t>
            </a:r>
            <a:r>
              <a:rPr lang="zh-CN" altLang="en-US" spc="300" dirty="0">
                <a:solidFill>
                  <a:schemeClr val="bg1"/>
                </a:solidFill>
              </a:rPr>
              <a:t>组员：张浩，金方永，陈紫慧</a:t>
            </a:r>
            <a:endParaRPr lang="en-US" altLang="zh-CN" spc="300" dirty="0">
              <a:solidFill>
                <a:schemeClr val="bg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68D7412-BCC8-47B8-B74B-FEA1F5DE6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598" y="2749371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93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>
            <a:extLst>
              <a:ext uri="{FF2B5EF4-FFF2-40B4-BE49-F238E27FC236}">
                <a16:creationId xmlns:a16="http://schemas.microsoft.com/office/drawing/2014/main" id="{7817C496-8287-443A-AA25-6167D853C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551" y="5845457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AEBDD08-5A50-4F9C-B408-A256E685B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48" y="1083712"/>
            <a:ext cx="6189034" cy="4355246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4C3C992-0609-4CDB-8DAD-EA47188C4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677294"/>
              </p:ext>
            </p:extLst>
          </p:nvPr>
        </p:nvGraphicFramePr>
        <p:xfrm>
          <a:off x="7339106" y="1485900"/>
          <a:ext cx="4104341" cy="367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080">
                  <a:extLst>
                    <a:ext uri="{9D8B030D-6E8A-4147-A177-3AD203B41FA5}">
                      <a16:colId xmlns:a16="http://schemas.microsoft.com/office/drawing/2014/main" val="784931328"/>
                    </a:ext>
                  </a:extLst>
                </a:gridCol>
                <a:gridCol w="3315261">
                  <a:extLst>
                    <a:ext uri="{9D8B030D-6E8A-4147-A177-3AD203B41FA5}">
                      <a16:colId xmlns:a16="http://schemas.microsoft.com/office/drawing/2014/main" val="2941244266"/>
                    </a:ext>
                  </a:extLst>
                </a:gridCol>
              </a:tblGrid>
              <a:tr h="414645">
                <a:tc gridSpan="2">
                  <a:txBody>
                    <a:bodyPr/>
                    <a:lstStyle/>
                    <a:p>
                      <a:r>
                        <a:rPr lang="zh-CN" altLang="en-US" sz="1400" dirty="0"/>
                        <a:t>系统：爱刷题系统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30591"/>
                  </a:ext>
                </a:extLst>
              </a:tr>
              <a:tr h="940464"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设计者：金方永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日期：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2021/11/7</a:t>
                      </a:r>
                      <a:endParaRPr lang="zh-CN" altLang="en-US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63061"/>
                  </a:ext>
                </a:extLst>
              </a:tr>
              <a:tr h="952110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模块：主页板块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编号：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1.1</a:t>
                      </a: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被调用：查看，确认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调用：提交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1.3.1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037319"/>
                  </a:ext>
                </a:extLst>
              </a:tr>
              <a:tr h="952110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输入：学生用户登录成功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处理：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if news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表中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receiver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为当前用户，并且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state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为未读，展现未读公告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输出：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news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表中状态记为已读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077855"/>
                  </a:ext>
                </a:extLst>
              </a:tr>
              <a:tr h="413806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备注：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161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05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>
            <a:extLst>
              <a:ext uri="{FF2B5EF4-FFF2-40B4-BE49-F238E27FC236}">
                <a16:creationId xmlns:a16="http://schemas.microsoft.com/office/drawing/2014/main" id="{7817C496-8287-443A-AA25-6167D853C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551" y="5845457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AEBDD08-5A50-4F9C-B408-A256E685B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48" y="1083712"/>
            <a:ext cx="6189034" cy="4355246"/>
          </a:xfrm>
          <a:prstGeom prst="rect">
            <a:avLst/>
          </a:prstGeom>
        </p:spPr>
      </p:pic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473C43CE-DC8D-4BC3-8D40-9C5AEF848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332561"/>
              </p:ext>
            </p:extLst>
          </p:nvPr>
        </p:nvGraphicFramePr>
        <p:xfrm>
          <a:off x="6812520" y="1553135"/>
          <a:ext cx="4550245" cy="2989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816">
                  <a:extLst>
                    <a:ext uri="{9D8B030D-6E8A-4147-A177-3AD203B41FA5}">
                      <a16:colId xmlns:a16="http://schemas.microsoft.com/office/drawing/2014/main" val="784931328"/>
                    </a:ext>
                  </a:extLst>
                </a:gridCol>
                <a:gridCol w="2277429">
                  <a:extLst>
                    <a:ext uri="{9D8B030D-6E8A-4147-A177-3AD203B41FA5}">
                      <a16:colId xmlns:a16="http://schemas.microsoft.com/office/drawing/2014/main" val="2941244266"/>
                    </a:ext>
                  </a:extLst>
                </a:gridCol>
              </a:tblGrid>
              <a:tr h="374574">
                <a:tc gridSpan="2">
                  <a:txBody>
                    <a:bodyPr/>
                    <a:lstStyle/>
                    <a:p>
                      <a:r>
                        <a:rPr lang="zh-CN" altLang="en-US" sz="1400" dirty="0"/>
                        <a:t>系统：爱刷题系统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30591"/>
                  </a:ext>
                </a:extLst>
              </a:tr>
              <a:tr h="323759"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设计者：金方永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日期：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2021/11/7</a:t>
                      </a:r>
                      <a:endParaRPr lang="zh-CN" altLang="en-US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63061"/>
                  </a:ext>
                </a:extLst>
              </a:tr>
              <a:tr h="938464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模块：题目板块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编号：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1.3</a:t>
                      </a: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被调用：选择科目、选择选项、提交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调用：无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037319"/>
                  </a:ext>
                </a:extLst>
              </a:tr>
              <a:tr h="938464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输入：点击题目列表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处理：以分页形式展现题库中的题目信息，并分类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输出：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submit 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表和</a:t>
                      </a:r>
                      <a:r>
                        <a:rPr lang="en-US" altLang="zh-CN" sz="1400" kern="1200" dirty="0" err="1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submit_detail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表中一条记录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077855"/>
                  </a:ext>
                </a:extLst>
              </a:tr>
              <a:tr h="407875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备注：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161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32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>
            <a:extLst>
              <a:ext uri="{FF2B5EF4-FFF2-40B4-BE49-F238E27FC236}">
                <a16:creationId xmlns:a16="http://schemas.microsoft.com/office/drawing/2014/main" id="{7817C496-8287-443A-AA25-6167D853C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551" y="5845457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AEBDD08-5A50-4F9C-B408-A256E685B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48" y="1083712"/>
            <a:ext cx="6189034" cy="4355246"/>
          </a:xfrm>
          <a:prstGeom prst="rect">
            <a:avLst/>
          </a:prstGeom>
        </p:spPr>
      </p:pic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E0F28522-A679-43C4-A5E5-AFDF3847B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252528"/>
              </p:ext>
            </p:extLst>
          </p:nvPr>
        </p:nvGraphicFramePr>
        <p:xfrm>
          <a:off x="7242824" y="1694328"/>
          <a:ext cx="4361987" cy="319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783">
                  <a:extLst>
                    <a:ext uri="{9D8B030D-6E8A-4147-A177-3AD203B41FA5}">
                      <a16:colId xmlns:a16="http://schemas.microsoft.com/office/drawing/2014/main" val="784931328"/>
                    </a:ext>
                  </a:extLst>
                </a:gridCol>
                <a:gridCol w="2183204">
                  <a:extLst>
                    <a:ext uri="{9D8B030D-6E8A-4147-A177-3AD203B41FA5}">
                      <a16:colId xmlns:a16="http://schemas.microsoft.com/office/drawing/2014/main" val="2941244266"/>
                    </a:ext>
                  </a:extLst>
                </a:gridCol>
              </a:tblGrid>
              <a:tr h="375104">
                <a:tc gridSpan="2">
                  <a:txBody>
                    <a:bodyPr/>
                    <a:lstStyle/>
                    <a:p>
                      <a:r>
                        <a:rPr lang="zh-CN" altLang="en-US" sz="1400" dirty="0"/>
                        <a:t>系统：爱刷题系统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30591"/>
                  </a:ext>
                </a:extLst>
              </a:tr>
              <a:tr h="324216"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设计者：金方永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日期：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2021/11/7</a:t>
                      </a:r>
                      <a:endParaRPr lang="zh-CN" altLang="en-US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63061"/>
                  </a:ext>
                </a:extLst>
              </a:tr>
              <a:tr h="939790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模块：题目板块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编号：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1.2</a:t>
                      </a: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被调用：选择科目、选择选项、提交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调用：无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037319"/>
                  </a:ext>
                </a:extLst>
              </a:tr>
              <a:tr h="1139334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输入：点击题目列表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处理：以分页形式展现题库中的题目信息，并分类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输出：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submit 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表和</a:t>
                      </a:r>
                      <a:r>
                        <a:rPr lang="en-US" altLang="zh-CN" sz="1400" kern="1200" dirty="0" err="1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submit_detail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表中一条记录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077855"/>
                  </a:ext>
                </a:extLst>
              </a:tr>
              <a:tr h="408451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备注：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161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72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>
            <a:extLst>
              <a:ext uri="{FF2B5EF4-FFF2-40B4-BE49-F238E27FC236}">
                <a16:creationId xmlns:a16="http://schemas.microsoft.com/office/drawing/2014/main" id="{7817C496-8287-443A-AA25-6167D853C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551" y="5845457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AEBDD08-5A50-4F9C-B408-A256E685B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48" y="1083712"/>
            <a:ext cx="6189034" cy="4355246"/>
          </a:xfrm>
          <a:prstGeom prst="rect">
            <a:avLst/>
          </a:prstGeom>
        </p:spPr>
      </p:pic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1057C053-DE80-47EE-8520-E78CE8961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639108"/>
              </p:ext>
            </p:extLst>
          </p:nvPr>
        </p:nvGraphicFramePr>
        <p:xfrm>
          <a:off x="6911788" y="1553135"/>
          <a:ext cx="4598894" cy="3507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7116">
                  <a:extLst>
                    <a:ext uri="{9D8B030D-6E8A-4147-A177-3AD203B41FA5}">
                      <a16:colId xmlns:a16="http://schemas.microsoft.com/office/drawing/2014/main" val="784931328"/>
                    </a:ext>
                  </a:extLst>
                </a:gridCol>
                <a:gridCol w="2301778">
                  <a:extLst>
                    <a:ext uri="{9D8B030D-6E8A-4147-A177-3AD203B41FA5}">
                      <a16:colId xmlns:a16="http://schemas.microsoft.com/office/drawing/2014/main" val="2941244266"/>
                    </a:ext>
                  </a:extLst>
                </a:gridCol>
              </a:tblGrid>
              <a:tr h="426821">
                <a:tc gridSpan="2">
                  <a:txBody>
                    <a:bodyPr/>
                    <a:lstStyle/>
                    <a:p>
                      <a:r>
                        <a:rPr lang="zh-CN" altLang="en-US" sz="1400" dirty="0"/>
                        <a:t>系统：爱刷题系统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30591"/>
                  </a:ext>
                </a:extLst>
              </a:tr>
              <a:tr h="338112"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设计者：金方永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日期：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2021/11/7</a:t>
                      </a:r>
                      <a:endParaRPr lang="zh-CN" altLang="en-US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63061"/>
                  </a:ext>
                </a:extLst>
              </a:tr>
              <a:tr h="980067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模块：错题本板块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编号：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1.4</a:t>
                      </a: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被调用：查看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调用：提交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1.3.3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037319"/>
                  </a:ext>
                </a:extLst>
              </a:tr>
              <a:tr h="1336789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输入：提交选择题答案正确与否判断，</a:t>
                      </a:r>
                      <a:r>
                        <a:rPr lang="en-US" altLang="zh-CN" sz="1400" kern="1200" dirty="0" err="1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problemId,submit_ans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处理：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if </a:t>
                      </a:r>
                      <a:r>
                        <a:rPr lang="en-US" altLang="zh-CN" sz="1400" kern="1200" dirty="0" err="1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submit_ans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与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problem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表中的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correct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不一致，则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submit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表中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result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为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0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，否则为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1</a:t>
                      </a: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输出：</a:t>
                      </a:r>
                      <a:r>
                        <a:rPr lang="en-US" altLang="zh-CN" sz="1400" kern="1200" dirty="0" err="1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sumbit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表中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result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为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0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的一条记录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077855"/>
                  </a:ext>
                </a:extLst>
              </a:tr>
              <a:tr h="425957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备注：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161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88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>
            <a:extLst>
              <a:ext uri="{FF2B5EF4-FFF2-40B4-BE49-F238E27FC236}">
                <a16:creationId xmlns:a16="http://schemas.microsoft.com/office/drawing/2014/main" id="{7817C496-8287-443A-AA25-6167D853C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551" y="5845457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AEBDD08-5A50-4F9C-B408-A256E685B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48" y="1083712"/>
            <a:ext cx="6189034" cy="4355246"/>
          </a:xfrm>
          <a:prstGeom prst="rect">
            <a:avLst/>
          </a:prstGeom>
        </p:spPr>
      </p:pic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4E733E6-08F4-48AE-85F4-D6070B8DD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089143"/>
              </p:ext>
            </p:extLst>
          </p:nvPr>
        </p:nvGraphicFramePr>
        <p:xfrm>
          <a:off x="6684682" y="1606924"/>
          <a:ext cx="5011670" cy="307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295">
                  <a:extLst>
                    <a:ext uri="{9D8B030D-6E8A-4147-A177-3AD203B41FA5}">
                      <a16:colId xmlns:a16="http://schemas.microsoft.com/office/drawing/2014/main" val="784931328"/>
                    </a:ext>
                  </a:extLst>
                </a:gridCol>
                <a:gridCol w="2508375">
                  <a:extLst>
                    <a:ext uri="{9D8B030D-6E8A-4147-A177-3AD203B41FA5}">
                      <a16:colId xmlns:a16="http://schemas.microsoft.com/office/drawing/2014/main" val="2941244266"/>
                    </a:ext>
                  </a:extLst>
                </a:gridCol>
              </a:tblGrid>
              <a:tr h="416077">
                <a:tc gridSpan="2">
                  <a:txBody>
                    <a:bodyPr/>
                    <a:lstStyle/>
                    <a:p>
                      <a:r>
                        <a:rPr lang="zh-CN" altLang="en-US" sz="1400" dirty="0"/>
                        <a:t>系统：爱刷题系统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30591"/>
                  </a:ext>
                </a:extLst>
              </a:tr>
              <a:tr h="329601"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设计者：金方永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日期：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2021/11/7</a:t>
                      </a:r>
                      <a:endParaRPr lang="zh-CN" altLang="en-US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63061"/>
                  </a:ext>
                </a:extLst>
              </a:tr>
              <a:tr h="955399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模块：学生端登录模块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编号：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1.5</a:t>
                      </a: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被调用：登录、注册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调用：无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037319"/>
                  </a:ext>
                </a:extLst>
              </a:tr>
              <a:tr h="955399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输入：</a:t>
                      </a:r>
                      <a:r>
                        <a:rPr lang="en-US" altLang="zh-CN" sz="1400" kern="1200" dirty="0" err="1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stu_Accond,stu_Pwd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,</a:t>
                      </a: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处理：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if </a:t>
                      </a:r>
                      <a:r>
                        <a:rPr lang="en-US" altLang="zh-CN" sz="1400" kern="1200" dirty="0" err="1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stu_pwd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与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student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表中的</a:t>
                      </a:r>
                      <a:r>
                        <a:rPr lang="en-US" altLang="zh-CN" sz="1400" kern="1200" dirty="0" err="1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pwd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不一致，则返回密码错误，否则返回登录成功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输出：</a:t>
                      </a:r>
                      <a:r>
                        <a:rPr lang="en-US" altLang="zh-CN" sz="1400" kern="1200" dirty="0" err="1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user_event_log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表中的一条记录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077855"/>
                  </a:ext>
                </a:extLst>
              </a:tr>
              <a:tr h="415236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备注：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161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01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>
            <a:extLst>
              <a:ext uri="{FF2B5EF4-FFF2-40B4-BE49-F238E27FC236}">
                <a16:creationId xmlns:a16="http://schemas.microsoft.com/office/drawing/2014/main" id="{7817C496-8287-443A-AA25-6167D853C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551" y="5845457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26ECC61C-7A70-467D-AB02-1E2A7573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HIPO</a:t>
            </a:r>
            <a:r>
              <a:rPr lang="zh-CN" altLang="en-US" dirty="0"/>
              <a:t>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FDC340-B017-43E0-BCBE-56055B0B2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85" y="1561863"/>
            <a:ext cx="7459575" cy="3055476"/>
          </a:xfrm>
          <a:prstGeom prst="rect">
            <a:avLst/>
          </a:prstGeom>
        </p:spPr>
      </p:pic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34C44340-D354-4CF9-B4BA-E8F8CC551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902365"/>
              </p:ext>
            </p:extLst>
          </p:nvPr>
        </p:nvGraphicFramePr>
        <p:xfrm>
          <a:off x="7572279" y="1621372"/>
          <a:ext cx="4388880" cy="2936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2215">
                  <a:extLst>
                    <a:ext uri="{9D8B030D-6E8A-4147-A177-3AD203B41FA5}">
                      <a16:colId xmlns:a16="http://schemas.microsoft.com/office/drawing/2014/main" val="784931328"/>
                    </a:ext>
                  </a:extLst>
                </a:gridCol>
                <a:gridCol w="2196665">
                  <a:extLst>
                    <a:ext uri="{9D8B030D-6E8A-4147-A177-3AD203B41FA5}">
                      <a16:colId xmlns:a16="http://schemas.microsoft.com/office/drawing/2014/main" val="2941244266"/>
                    </a:ext>
                  </a:extLst>
                </a:gridCol>
              </a:tblGrid>
              <a:tr h="354423">
                <a:tc gridSpan="2">
                  <a:txBody>
                    <a:bodyPr/>
                    <a:lstStyle/>
                    <a:p>
                      <a:r>
                        <a:rPr lang="zh-CN" altLang="en-US" sz="1400" dirty="0"/>
                        <a:t>系统：爱刷题系统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30591"/>
                  </a:ext>
                </a:extLst>
              </a:tr>
              <a:tr h="306341"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设计者：金方永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日期：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2021/11/7</a:t>
                      </a:r>
                      <a:endParaRPr lang="zh-CN" altLang="en-US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63061"/>
                  </a:ext>
                </a:extLst>
              </a:tr>
              <a:tr h="896068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模块：管理员主页模块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编号：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2.1</a:t>
                      </a: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被调用：查看、发布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调用：无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037319"/>
                  </a:ext>
                </a:extLst>
              </a:tr>
              <a:tr h="896068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输入：管理员登录成功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处理：展示系统题库中所含有的全部题目数量，试卷总数信息。学生用户端的未读反馈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输出：</a:t>
                      </a:r>
                      <a:r>
                        <a:rPr lang="en-US" altLang="zh-CN" sz="1400" kern="1200" dirty="0" err="1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feetback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表中的信息标为已读。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077855"/>
                  </a:ext>
                </a:extLst>
              </a:tr>
              <a:tr h="385933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备注：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161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11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>
            <a:extLst>
              <a:ext uri="{FF2B5EF4-FFF2-40B4-BE49-F238E27FC236}">
                <a16:creationId xmlns:a16="http://schemas.microsoft.com/office/drawing/2014/main" id="{7817C496-8287-443A-AA25-6167D853C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551" y="5845457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D0D35ED-0136-43B1-BC4A-419AD75A4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630" y="1556411"/>
            <a:ext cx="6438419" cy="3189457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27DBCED-8B14-4150-8915-DDDC46770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142639"/>
              </p:ext>
            </p:extLst>
          </p:nvPr>
        </p:nvGraphicFramePr>
        <p:xfrm>
          <a:off x="7572279" y="1621372"/>
          <a:ext cx="4099768" cy="2936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2215">
                  <a:extLst>
                    <a:ext uri="{9D8B030D-6E8A-4147-A177-3AD203B41FA5}">
                      <a16:colId xmlns:a16="http://schemas.microsoft.com/office/drawing/2014/main" val="784931328"/>
                    </a:ext>
                  </a:extLst>
                </a:gridCol>
                <a:gridCol w="1907553">
                  <a:extLst>
                    <a:ext uri="{9D8B030D-6E8A-4147-A177-3AD203B41FA5}">
                      <a16:colId xmlns:a16="http://schemas.microsoft.com/office/drawing/2014/main" val="2941244266"/>
                    </a:ext>
                  </a:extLst>
                </a:gridCol>
              </a:tblGrid>
              <a:tr h="354423">
                <a:tc gridSpan="2">
                  <a:txBody>
                    <a:bodyPr/>
                    <a:lstStyle/>
                    <a:p>
                      <a:r>
                        <a:rPr lang="zh-CN" altLang="en-US" sz="1400" dirty="0"/>
                        <a:t>系统：爱刷题系统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30591"/>
                  </a:ext>
                </a:extLst>
              </a:tr>
              <a:tr h="306341"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设计者：金方永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日期：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2021/11/7</a:t>
                      </a:r>
                      <a:endParaRPr lang="zh-CN" altLang="en-US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63061"/>
                  </a:ext>
                </a:extLst>
              </a:tr>
              <a:tr h="896068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模块：管理员主页模块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编号：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2.1</a:t>
                      </a: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被调用：查看、发布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调用：无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037319"/>
                  </a:ext>
                </a:extLst>
              </a:tr>
              <a:tr h="896068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输入：管理员登录成功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处理：展示系统题库中所含有的全部题目数量，试卷总数信息。学生用户端的未读反馈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输出：</a:t>
                      </a:r>
                      <a:r>
                        <a:rPr lang="en-US" altLang="zh-CN" sz="1400" kern="1200" dirty="0" err="1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feetback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表中的信息标为已读。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077855"/>
                  </a:ext>
                </a:extLst>
              </a:tr>
              <a:tr h="385933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备注：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161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68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three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业务流图</a:t>
            </a:r>
          </a:p>
        </p:txBody>
      </p:sp>
      <p:sp>
        <p:nvSpPr>
          <p:cNvPr id="7" name="椭圆 6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25C3857A-40B3-472F-AC06-798F5A272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28" y="5647212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>
            <a:extLst>
              <a:ext uri="{FF2B5EF4-FFF2-40B4-BE49-F238E27FC236}">
                <a16:creationId xmlns:a16="http://schemas.microsoft.com/office/drawing/2014/main" id="{7817C496-8287-443A-AA25-6167D853C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551" y="5845457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图片 1">
            <a:extLst>
              <a:ext uri="{FF2B5EF4-FFF2-40B4-BE49-F238E27FC236}">
                <a16:creationId xmlns:a16="http://schemas.microsoft.com/office/drawing/2014/main" id="{409D6EB5-DB50-4301-BE31-CD7ED0BC4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376" y="0"/>
            <a:ext cx="5380783" cy="6841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376A399-8F00-46D7-951A-4E3CC7B6FF69}"/>
              </a:ext>
            </a:extLst>
          </p:cNvPr>
          <p:cNvSpPr txBox="1"/>
          <p:nvPr/>
        </p:nvSpPr>
        <p:spPr>
          <a:xfrm>
            <a:off x="1035424" y="672353"/>
            <a:ext cx="174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业务流图</a:t>
            </a:r>
          </a:p>
        </p:txBody>
      </p:sp>
    </p:spTree>
    <p:extLst>
      <p:ext uri="{BB962C8B-B14F-4D97-AF65-F5344CB8AC3E}">
        <p14:creationId xmlns:p14="http://schemas.microsoft.com/office/powerpoint/2010/main" val="316928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2837E-22B2-4375-A5C9-FBBE7FE5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数据流图</a:t>
            </a:r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805E706D-9D74-469B-B879-C3C6BA431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50" y="2113449"/>
            <a:ext cx="4808537" cy="330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图片 1">
            <a:extLst>
              <a:ext uri="{FF2B5EF4-FFF2-40B4-BE49-F238E27FC236}">
                <a16:creationId xmlns:a16="http://schemas.microsoft.com/office/drawing/2014/main" id="{F4A2D169-12BA-493E-AAE6-9A8124AE5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821" y="2113449"/>
            <a:ext cx="5273675" cy="324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FA41406-9CA6-4A8D-B480-5EE4CD3C53BE}"/>
              </a:ext>
            </a:extLst>
          </p:cNvPr>
          <p:cNvSpPr txBox="1"/>
          <p:nvPr/>
        </p:nvSpPr>
        <p:spPr>
          <a:xfrm>
            <a:off x="1510018" y="134234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学生端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C621FF-1F47-4D2F-8BD3-AF222F2D8679}"/>
              </a:ext>
            </a:extLst>
          </p:cNvPr>
          <p:cNvSpPr txBox="1"/>
          <p:nvPr/>
        </p:nvSpPr>
        <p:spPr>
          <a:xfrm>
            <a:off x="7759816" y="130890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管理员端</a:t>
            </a:r>
          </a:p>
        </p:txBody>
      </p:sp>
    </p:spTree>
    <p:extLst>
      <p:ext uri="{BB962C8B-B14F-4D97-AF65-F5344CB8AC3E}">
        <p14:creationId xmlns:p14="http://schemas.microsoft.com/office/powerpoint/2010/main" val="289743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-1137" y="0"/>
            <a:ext cx="12192000" cy="6858000"/>
            <a:chOff x="0" y="0"/>
            <a:chExt cx="12192000" cy="6858000"/>
          </a:xfrm>
        </p:grpSpPr>
        <p:grpSp>
          <p:nvGrpSpPr>
            <p:cNvPr id="36" name="组合 35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297735" y="312207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682404" y="2628261"/>
            <a:ext cx="9520325" cy="3339617"/>
            <a:chOff x="1661968" y="3291375"/>
            <a:chExt cx="9520325" cy="3339617"/>
          </a:xfrm>
        </p:grpSpPr>
        <p:grpSp>
          <p:nvGrpSpPr>
            <p:cNvPr id="11" name="组合 10"/>
            <p:cNvGrpSpPr/>
            <p:nvPr/>
          </p:nvGrpSpPr>
          <p:grpSpPr>
            <a:xfrm>
              <a:off x="1661968" y="3291375"/>
              <a:ext cx="4413174" cy="3339617"/>
              <a:chOff x="1492868" y="3026614"/>
              <a:chExt cx="4413174" cy="3339617"/>
            </a:xfrm>
          </p:grpSpPr>
          <p:sp>
            <p:nvSpPr>
              <p:cNvPr id="4" name="菱形 3"/>
              <p:cNvSpPr/>
              <p:nvPr/>
            </p:nvSpPr>
            <p:spPr>
              <a:xfrm>
                <a:off x="1492868" y="3026614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2439715" y="5904566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spc="300" dirty="0">
                    <a:solidFill>
                      <a:schemeClr val="accent1"/>
                    </a:solidFill>
                    <a:latin typeface="+mj-ea"/>
                    <a:ea typeface="+mj-ea"/>
                  </a:rPr>
                  <a:t>伪码描述，测试说明</a:t>
                </a: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570874" y="3187987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01</a:t>
                </a: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661968" y="3533827"/>
              <a:ext cx="9520325" cy="1863059"/>
              <a:chOff x="1492868" y="3242408"/>
              <a:chExt cx="9520325" cy="1863059"/>
            </a:xfrm>
          </p:grpSpPr>
          <p:sp>
            <p:nvSpPr>
              <p:cNvPr id="5" name="菱形 4"/>
              <p:cNvSpPr/>
              <p:nvPr/>
            </p:nvSpPr>
            <p:spPr>
              <a:xfrm>
                <a:off x="1492868" y="4308593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7546866" y="3242408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400" spc="300" dirty="0">
                  <a:solidFill>
                    <a:schemeClr val="accent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570874" y="4469966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03</a:t>
                </a: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2492623" y="3291375"/>
              <a:ext cx="5028466" cy="796874"/>
              <a:chOff x="2489389" y="3026614"/>
              <a:chExt cx="5028466" cy="796874"/>
            </a:xfrm>
          </p:grpSpPr>
          <p:sp>
            <p:nvSpPr>
              <p:cNvPr id="6" name="菱形 5"/>
              <p:cNvSpPr/>
              <p:nvPr/>
            </p:nvSpPr>
            <p:spPr>
              <a:xfrm>
                <a:off x="6720981" y="3026614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489389" y="3171282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rPr>
                  <a:t>1</a:t>
                </a:r>
                <a:endParaRPr lang="zh-CN" altLang="en-US" sz="240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798987" y="3187987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02</a:t>
                </a: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631895" y="4609148"/>
              <a:ext cx="4889194" cy="796874"/>
              <a:chOff x="2628661" y="4317729"/>
              <a:chExt cx="4889194" cy="796874"/>
            </a:xfrm>
          </p:grpSpPr>
          <p:sp>
            <p:nvSpPr>
              <p:cNvPr id="7" name="菱形 6"/>
              <p:cNvSpPr/>
              <p:nvPr/>
            </p:nvSpPr>
            <p:spPr>
              <a:xfrm>
                <a:off x="6720981" y="4317729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628661" y="4482429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400" spc="300" dirty="0">
                  <a:solidFill>
                    <a:schemeClr val="accent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6798987" y="4469966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</a:rPr>
                  <a:t>04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4864488" y="1167930"/>
            <a:ext cx="2463022" cy="1398357"/>
            <a:chOff x="4864489" y="902089"/>
            <a:chExt cx="2463022" cy="1398357"/>
          </a:xfrm>
        </p:grpSpPr>
        <p:sp>
          <p:nvSpPr>
            <p:cNvPr id="81" name="矩形 80"/>
            <p:cNvSpPr/>
            <p:nvPr/>
          </p:nvSpPr>
          <p:spPr>
            <a:xfrm>
              <a:off x="5249615" y="902089"/>
              <a:ext cx="1692772" cy="101566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fontAlgn="base"/>
              <a:r>
                <a:rPr lang="zh-CN" altLang="en-US" sz="6600">
                  <a:solidFill>
                    <a:schemeClr val="accent1"/>
                  </a:solidFill>
                  <a:latin typeface="+mj-ea"/>
                  <a:ea typeface="+mj-ea"/>
                </a:rPr>
                <a:t>目录</a:t>
              </a:r>
              <a:endParaRPr lang="zh-CN" altLang="en-US" sz="6600" b="0" i="0">
                <a:solidFill>
                  <a:schemeClr val="accent1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864489" y="2023447"/>
              <a:ext cx="2463022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dist" fontAlgn="base"/>
              <a:r>
                <a:rPr lang="en-US" altLang="zh-CN" b="0" i="0">
                  <a:solidFill>
                    <a:schemeClr val="accent3">
                      <a:lumMod val="75000"/>
                    </a:schemeClr>
                  </a:solidFill>
                  <a:effectLst/>
                  <a:latin typeface="+mj-lt"/>
                  <a:ea typeface="+mj-ea"/>
                </a:rPr>
                <a:t>CONTENT</a:t>
              </a:r>
              <a:endParaRPr lang="zh-CN" altLang="en-US" b="0" i="0">
                <a:solidFill>
                  <a:schemeClr val="accent3">
                    <a:lumMod val="75000"/>
                  </a:schemeClr>
                </a:solidFill>
                <a:effectLst/>
                <a:latin typeface="+mj-lt"/>
                <a:ea typeface="+mj-ea"/>
              </a:endParaRPr>
            </a:p>
          </p:txBody>
        </p:sp>
      </p:grpSp>
      <p:sp>
        <p:nvSpPr>
          <p:cNvPr id="31" name="菱形 30">
            <a:extLst>
              <a:ext uri="{FF2B5EF4-FFF2-40B4-BE49-F238E27FC236}">
                <a16:creationId xmlns:a16="http://schemas.microsoft.com/office/drawing/2014/main" id="{44D997AF-D243-4581-97B3-FEA2CB66432B}"/>
              </a:ext>
            </a:extLst>
          </p:cNvPr>
          <p:cNvSpPr/>
          <p:nvPr/>
        </p:nvSpPr>
        <p:spPr>
          <a:xfrm>
            <a:off x="1682404" y="5340533"/>
            <a:ext cx="796874" cy="796874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B63847-0103-4BEA-B3CA-20A385F7CDC9}"/>
              </a:ext>
            </a:extLst>
          </p:cNvPr>
          <p:cNvSpPr txBox="1"/>
          <p:nvPr/>
        </p:nvSpPr>
        <p:spPr>
          <a:xfrm>
            <a:off x="1846277" y="5535655"/>
            <a:ext cx="53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</a:rPr>
              <a:t>05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AB9B74-E15D-4A11-8F31-CDE354052EC2}"/>
              </a:ext>
            </a:extLst>
          </p:cNvPr>
          <p:cNvSpPr txBox="1"/>
          <p:nvPr/>
        </p:nvSpPr>
        <p:spPr>
          <a:xfrm>
            <a:off x="7602069" y="5489488"/>
            <a:ext cx="2600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小组分工及打分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4AF54C-0E3D-4AF9-B8F6-6C8380DADDB7}"/>
              </a:ext>
            </a:extLst>
          </p:cNvPr>
          <p:cNvSpPr txBox="1"/>
          <p:nvPr/>
        </p:nvSpPr>
        <p:spPr>
          <a:xfrm>
            <a:off x="2699006" y="2794824"/>
            <a:ext cx="2240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选取最佳方案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560F534-D833-479B-98B9-64711008A476}"/>
              </a:ext>
            </a:extLst>
          </p:cNvPr>
          <p:cNvSpPr txBox="1"/>
          <p:nvPr/>
        </p:nvSpPr>
        <p:spPr>
          <a:xfrm>
            <a:off x="7619531" y="2789634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系统架构和</a:t>
            </a:r>
            <a:r>
              <a:rPr lang="en-US" altLang="zh-CN" sz="2400" spc="300" dirty="0">
                <a:solidFill>
                  <a:schemeClr val="accent1"/>
                </a:solidFill>
                <a:latin typeface="+mj-lt"/>
                <a:ea typeface="+mj-ea"/>
              </a:rPr>
              <a:t>HIPO</a:t>
            </a:r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说明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DD8DB3C-1BAB-4D77-8991-0062F256153C}"/>
              </a:ext>
            </a:extLst>
          </p:cNvPr>
          <p:cNvSpPr txBox="1"/>
          <p:nvPr/>
        </p:nvSpPr>
        <p:spPr>
          <a:xfrm>
            <a:off x="2699006" y="4119039"/>
            <a:ext cx="31719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业务流图</a:t>
            </a:r>
          </a:p>
        </p:txBody>
      </p:sp>
      <p:sp>
        <p:nvSpPr>
          <p:cNvPr id="43" name="菱形 42">
            <a:extLst>
              <a:ext uri="{FF2B5EF4-FFF2-40B4-BE49-F238E27FC236}">
                <a16:creationId xmlns:a16="http://schemas.microsoft.com/office/drawing/2014/main" id="{81B34D7F-FC0F-4F96-BB82-53004F87D24E}"/>
              </a:ext>
            </a:extLst>
          </p:cNvPr>
          <p:cNvSpPr/>
          <p:nvPr/>
        </p:nvSpPr>
        <p:spPr>
          <a:xfrm>
            <a:off x="6744651" y="5338609"/>
            <a:ext cx="796874" cy="796874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4871FCE-EC9B-467B-8053-0C24CBF4E64D}"/>
              </a:ext>
            </a:extLst>
          </p:cNvPr>
          <p:cNvSpPr txBox="1"/>
          <p:nvPr/>
        </p:nvSpPr>
        <p:spPr>
          <a:xfrm>
            <a:off x="7541525" y="4150669"/>
            <a:ext cx="6922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spc="300" dirty="0">
                <a:solidFill>
                  <a:schemeClr val="accent1"/>
                </a:solidFill>
                <a:latin typeface="+mj-ea"/>
                <a:ea typeface="+mj-ea"/>
              </a:rPr>
              <a:t>数据库设计与接口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E2C8BAA-B84B-48ED-B7B2-983E9E85F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588" y="2122415"/>
            <a:ext cx="4997400" cy="3338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6D2A88F7-0693-4240-892D-5728ED20A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34" y="2348917"/>
            <a:ext cx="5690105" cy="2718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766E2A7-2922-4526-B6E4-31CC17CA0E64}"/>
              </a:ext>
            </a:extLst>
          </p:cNvPr>
          <p:cNvSpPr txBox="1"/>
          <p:nvPr/>
        </p:nvSpPr>
        <p:spPr>
          <a:xfrm>
            <a:off x="1872843" y="175308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顶层数据流图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2DDB888-F91C-48EA-A7DC-ACAA21F65227}"/>
              </a:ext>
            </a:extLst>
          </p:cNvPr>
          <p:cNvSpPr txBox="1"/>
          <p:nvPr/>
        </p:nvSpPr>
        <p:spPr>
          <a:xfrm>
            <a:off x="8584035" y="175308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0</a:t>
            </a:r>
            <a:r>
              <a:rPr lang="zh-CN" altLang="en-US" sz="1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层数据流图</a:t>
            </a:r>
          </a:p>
        </p:txBody>
      </p:sp>
    </p:spTree>
    <p:extLst>
      <p:ext uri="{BB962C8B-B14F-4D97-AF65-F5344CB8AC3E}">
        <p14:creationId xmlns:p14="http://schemas.microsoft.com/office/powerpoint/2010/main" val="131848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three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xfrm>
            <a:off x="3358896" y="2801392"/>
            <a:ext cx="5474208" cy="923330"/>
          </a:xfrm>
          <a:prstGeom prst="rect">
            <a:avLst/>
          </a:prstGeom>
        </p:spPr>
        <p:txBody>
          <a:bodyPr/>
          <a:lstStyle/>
          <a:p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数据库设计</a:t>
            </a:r>
          </a:p>
        </p:txBody>
      </p:sp>
      <p:sp>
        <p:nvSpPr>
          <p:cNvPr id="7" name="椭圆 6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25C3857A-40B3-472F-AC06-798F5A272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28" y="5647212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18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E26EE7F-38B3-4C6F-BB58-139FA60A4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572" y="539855"/>
            <a:ext cx="4090187" cy="577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1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>
            <a:extLst>
              <a:ext uri="{FF2B5EF4-FFF2-40B4-BE49-F238E27FC236}">
                <a16:creationId xmlns:a16="http://schemas.microsoft.com/office/drawing/2014/main" id="{A9EC8DB8-D1AD-46F5-A604-0379CE3ED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88" y="1381499"/>
            <a:ext cx="5278438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80BD0D3-950A-4251-8493-2D4A6C8FB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193" y="1181055"/>
            <a:ext cx="5416215" cy="408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5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>
            <a:extLst>
              <a:ext uri="{FF2B5EF4-FFF2-40B4-BE49-F238E27FC236}">
                <a16:creationId xmlns:a16="http://schemas.microsoft.com/office/drawing/2014/main" id="{A9EC8DB8-D1AD-46F5-A604-0379CE3ED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88" y="1381499"/>
            <a:ext cx="5278438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6503F4B-0C96-4891-908E-219210BC8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501" y="1082487"/>
            <a:ext cx="6466929" cy="40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0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D1D606B-FC07-4979-8A1B-38D351313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31" y="1685681"/>
            <a:ext cx="8335538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9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four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xfrm>
            <a:off x="3358896" y="2801392"/>
            <a:ext cx="5474208" cy="923330"/>
          </a:xfrm>
          <a:prstGeom prst="rect">
            <a:avLst/>
          </a:prstGeom>
        </p:spPr>
        <p:txBody>
          <a:bodyPr/>
          <a:lstStyle/>
          <a:p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接口设计</a:t>
            </a:r>
          </a:p>
        </p:txBody>
      </p:sp>
      <p:sp>
        <p:nvSpPr>
          <p:cNvPr id="7" name="椭圆 6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25C3857A-40B3-472F-AC06-798F5A272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28" y="5647212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254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CAA6C6D-9013-4055-8CBA-975B6783E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233" y="456440"/>
            <a:ext cx="5701467" cy="594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4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D4904A8-4CD8-4B60-A5AF-77D3093CB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733" y="445512"/>
            <a:ext cx="4359368" cy="59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3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A14C08F-64A3-46E4-AC9F-DBBD25527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185" y="513943"/>
            <a:ext cx="5401429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6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Part two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选取最佳方案</a:t>
            </a:r>
          </a:p>
        </p:txBody>
      </p:sp>
      <p:sp>
        <p:nvSpPr>
          <p:cNvPr id="7" name="椭圆 6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7B71605F-0744-4EB3-A12E-D80692DF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27" y="5727895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5831339-A31A-44FB-A0B5-D6E8F5582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226" y="441486"/>
            <a:ext cx="4560074" cy="597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2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five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xfrm>
            <a:off x="3358896" y="2801392"/>
            <a:ext cx="5474208" cy="923330"/>
          </a:xfrm>
          <a:prstGeom prst="rect">
            <a:avLst/>
          </a:prstGeom>
        </p:spPr>
        <p:txBody>
          <a:bodyPr/>
          <a:lstStyle/>
          <a:p>
            <a:r>
              <a:rPr lang="en-US" altLang="zh-CN" sz="5400" spc="300" dirty="0">
                <a:solidFill>
                  <a:schemeClr val="accent1"/>
                </a:solidFill>
                <a:latin typeface="Agency FB" panose="020B0503020202020204" pitchFamily="34" charset="0"/>
              </a:rPr>
              <a:t>PDL</a:t>
            </a:r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伪码</a:t>
            </a:r>
          </a:p>
        </p:txBody>
      </p:sp>
      <p:sp>
        <p:nvSpPr>
          <p:cNvPr id="7" name="椭圆 6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25C3857A-40B3-472F-AC06-798F5A272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28" y="5647212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78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22EE4B8-AB9D-40AA-9842-41A77CDA7E36}"/>
              </a:ext>
            </a:extLst>
          </p:cNvPr>
          <p:cNvSpPr txBox="1"/>
          <p:nvPr/>
        </p:nvSpPr>
        <p:spPr>
          <a:xfrm>
            <a:off x="788334" y="1540639"/>
            <a:ext cx="609487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begin 学生登录</a:t>
            </a:r>
          </a:p>
          <a:p>
            <a:r>
              <a:rPr lang="zh-CN" altLang="en-US" dirty="0"/>
              <a:t>前端传给后端登录账号stu_Account、登录密码Pwd</a:t>
            </a:r>
          </a:p>
          <a:p>
            <a:r>
              <a:rPr lang="zh-CN" altLang="en-US" dirty="0"/>
              <a:t>    if &lt;账号不存在&gt; then </a:t>
            </a:r>
          </a:p>
          <a:p>
            <a:r>
              <a:rPr lang="zh-CN" altLang="en-US" dirty="0"/>
              <a:t>        提示错误</a:t>
            </a:r>
          </a:p>
          <a:p>
            <a:r>
              <a:rPr lang="zh-CN" altLang="en-US" dirty="0"/>
              <a:t>    else if &lt;密码错误&gt; then</a:t>
            </a:r>
          </a:p>
          <a:p>
            <a:r>
              <a:rPr lang="zh-CN" altLang="en-US" dirty="0"/>
              <a:t>        提式错误</a:t>
            </a:r>
          </a:p>
          <a:p>
            <a:r>
              <a:rPr lang="zh-CN" altLang="en-US" dirty="0"/>
              <a:t>    else </a:t>
            </a:r>
          </a:p>
          <a:p>
            <a:r>
              <a:rPr lang="zh-CN" altLang="en-US" dirty="0"/>
              <a:t>        登录成功</a:t>
            </a:r>
          </a:p>
          <a:p>
            <a:r>
              <a:rPr lang="zh-CN" altLang="en-US" dirty="0"/>
              <a:t>    end if</a:t>
            </a:r>
          </a:p>
          <a:p>
            <a:r>
              <a:rPr lang="zh-CN" altLang="en-US" dirty="0"/>
              <a:t>end 学生登录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23DB54-1EEB-4EB6-8046-B22E24FA82A2}"/>
              </a:ext>
            </a:extLst>
          </p:cNvPr>
          <p:cNvSpPr txBox="1"/>
          <p:nvPr/>
        </p:nvSpPr>
        <p:spPr>
          <a:xfrm>
            <a:off x="788334" y="1069801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Student</a:t>
            </a:r>
            <a:r>
              <a:rPr lang="zh-CN" altLang="en-US" dirty="0"/>
              <a:t>登录</a:t>
            </a:r>
          </a:p>
        </p:txBody>
      </p:sp>
    </p:spTree>
    <p:extLst>
      <p:ext uri="{BB962C8B-B14F-4D97-AF65-F5344CB8AC3E}">
        <p14:creationId xmlns:p14="http://schemas.microsoft.com/office/powerpoint/2010/main" val="417961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22EE4B8-AB9D-40AA-9842-41A77CDA7E36}"/>
              </a:ext>
            </a:extLst>
          </p:cNvPr>
          <p:cNvSpPr txBox="1"/>
          <p:nvPr/>
        </p:nvSpPr>
        <p:spPr>
          <a:xfrm>
            <a:off x="788334" y="1540639"/>
            <a:ext cx="609487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begin </a:t>
            </a:r>
            <a:r>
              <a:rPr lang="zh-CN" altLang="en-US" dirty="0"/>
              <a:t>学生注册</a:t>
            </a:r>
          </a:p>
          <a:p>
            <a:r>
              <a:rPr lang="zh-CN" altLang="en-US" dirty="0"/>
              <a:t>前端传给后端后端登录账号</a:t>
            </a:r>
            <a:r>
              <a:rPr lang="en-US" altLang="zh-CN" dirty="0" err="1"/>
              <a:t>stu_Account</a:t>
            </a:r>
            <a:r>
              <a:rPr lang="zh-CN" altLang="en-US" dirty="0"/>
              <a:t>、登录密码</a:t>
            </a:r>
            <a:r>
              <a:rPr lang="en-US" altLang="zh-CN" dirty="0"/>
              <a:t>Pwd11</a:t>
            </a:r>
            <a:r>
              <a:rPr lang="zh-CN" altLang="en-US" dirty="0"/>
              <a:t>，登录密码</a:t>
            </a:r>
            <a:r>
              <a:rPr lang="en-US" altLang="zh-CN" dirty="0"/>
              <a:t>pwd2</a:t>
            </a:r>
            <a:r>
              <a:rPr lang="zh-CN" altLang="en-US" dirty="0"/>
              <a:t>，学生邮箱</a:t>
            </a:r>
            <a:r>
              <a:rPr lang="en-US" altLang="zh-CN" dirty="0" err="1"/>
              <a:t>stu_email</a:t>
            </a:r>
            <a:r>
              <a:rPr lang="zh-CN" altLang="en-US" dirty="0"/>
              <a:t>、学生电话、学生专业、年级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if&lt;</a:t>
            </a:r>
            <a:r>
              <a:rPr lang="zh-CN" altLang="en-US" dirty="0"/>
              <a:t>账号已存在</a:t>
            </a:r>
            <a:r>
              <a:rPr lang="en-US" altLang="zh-CN" dirty="0"/>
              <a:t>&gt; then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提式错误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else if&lt;pwd1!=pwd2&gt; then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提示错误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else then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系统根据</a:t>
            </a:r>
            <a:r>
              <a:rPr lang="en-US" altLang="zh-CN" dirty="0"/>
              <a:t>subject</a:t>
            </a:r>
            <a:r>
              <a:rPr lang="zh-CN" altLang="en-US" dirty="0"/>
              <a:t>表筛选符合学生专业年级的课程，供学生选择</a:t>
            </a:r>
          </a:p>
          <a:p>
            <a:r>
              <a:rPr lang="zh-CN" altLang="en-US" dirty="0"/>
              <a:t>		学生选择课程传给后端，</a:t>
            </a:r>
            <a:r>
              <a:rPr lang="en-US" altLang="zh-CN" dirty="0"/>
              <a:t>possess</a:t>
            </a:r>
            <a:r>
              <a:rPr lang="zh-CN" altLang="en-US" dirty="0"/>
              <a:t>表中添加数据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end if</a:t>
            </a:r>
          </a:p>
          <a:p>
            <a:r>
              <a:rPr lang="en-US" altLang="zh-CN" dirty="0"/>
              <a:t>end </a:t>
            </a:r>
            <a:r>
              <a:rPr lang="zh-CN" altLang="en-US" dirty="0"/>
              <a:t>学生注册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23DB54-1EEB-4EB6-8046-B22E24FA82A2}"/>
              </a:ext>
            </a:extLst>
          </p:cNvPr>
          <p:cNvSpPr txBox="1"/>
          <p:nvPr/>
        </p:nvSpPr>
        <p:spPr>
          <a:xfrm>
            <a:off x="788334" y="1069801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Student</a:t>
            </a:r>
            <a:r>
              <a:rPr lang="zh-CN" altLang="en-US" dirty="0"/>
              <a:t>注册</a:t>
            </a:r>
          </a:p>
        </p:txBody>
      </p:sp>
    </p:spTree>
    <p:extLst>
      <p:ext uri="{BB962C8B-B14F-4D97-AF65-F5344CB8AC3E}">
        <p14:creationId xmlns:p14="http://schemas.microsoft.com/office/powerpoint/2010/main" val="130519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22EE4B8-AB9D-40AA-9842-41A77CDA7E36}"/>
              </a:ext>
            </a:extLst>
          </p:cNvPr>
          <p:cNvSpPr txBox="1"/>
          <p:nvPr/>
        </p:nvSpPr>
        <p:spPr>
          <a:xfrm>
            <a:off x="852768" y="1859339"/>
            <a:ext cx="609487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begin </a:t>
            </a:r>
            <a:r>
              <a:rPr lang="zh-CN" altLang="en-US" dirty="0"/>
              <a:t>修改密码</a:t>
            </a:r>
          </a:p>
          <a:p>
            <a:r>
              <a:rPr lang="zh-CN" altLang="en-US" dirty="0"/>
              <a:t>用户输入旧密码</a:t>
            </a:r>
            <a:r>
              <a:rPr lang="en-US" altLang="zh-CN" dirty="0" err="1"/>
              <a:t>OddPwd</a:t>
            </a:r>
            <a:r>
              <a:rPr lang="zh-CN" altLang="en-US" dirty="0"/>
              <a:t>，新密码</a:t>
            </a:r>
            <a:r>
              <a:rPr lang="en-US" altLang="zh-CN" dirty="0"/>
              <a:t>pwd1</a:t>
            </a:r>
            <a:r>
              <a:rPr lang="zh-CN" altLang="en-US" dirty="0"/>
              <a:t>，重复密码</a:t>
            </a:r>
            <a:r>
              <a:rPr lang="en-US" altLang="zh-CN" dirty="0"/>
              <a:t>pwd2</a:t>
            </a:r>
          </a:p>
          <a:p>
            <a:r>
              <a:rPr lang="en-US" altLang="zh-CN" dirty="0"/>
              <a:t>	if&lt;</a:t>
            </a:r>
            <a:r>
              <a:rPr lang="zh-CN" altLang="en-US" dirty="0"/>
              <a:t>旧密码输入错误</a:t>
            </a:r>
            <a:r>
              <a:rPr lang="en-US" altLang="zh-CN" dirty="0"/>
              <a:t>&gt; then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提示密码错误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else if&lt;pwd1</a:t>
            </a:r>
            <a:r>
              <a:rPr lang="zh-CN" altLang="en-US" dirty="0"/>
              <a:t>！</a:t>
            </a:r>
            <a:r>
              <a:rPr lang="en-US" altLang="zh-CN" dirty="0"/>
              <a:t>=pwd2&gt; then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提示重新输入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else then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修改成功 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end if</a:t>
            </a:r>
          </a:p>
          <a:p>
            <a:r>
              <a:rPr lang="en-US" altLang="zh-CN" dirty="0"/>
              <a:t>end </a:t>
            </a:r>
            <a:r>
              <a:rPr lang="zh-CN" altLang="en-US" dirty="0"/>
              <a:t>修改密码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23DB54-1EEB-4EB6-8046-B22E24FA82A2}"/>
              </a:ext>
            </a:extLst>
          </p:cNvPr>
          <p:cNvSpPr txBox="1"/>
          <p:nvPr/>
        </p:nvSpPr>
        <p:spPr>
          <a:xfrm>
            <a:off x="788334" y="1069801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Student</a:t>
            </a:r>
            <a:r>
              <a:rPr lang="zh-CN" altLang="en-US" dirty="0"/>
              <a:t>密码修改</a:t>
            </a:r>
          </a:p>
        </p:txBody>
      </p:sp>
    </p:spTree>
    <p:extLst>
      <p:ext uri="{BB962C8B-B14F-4D97-AF65-F5344CB8AC3E}">
        <p14:creationId xmlns:p14="http://schemas.microsoft.com/office/powerpoint/2010/main" val="315721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923DB54-1EEB-4EB6-8046-B22E24FA82A2}"/>
              </a:ext>
            </a:extLst>
          </p:cNvPr>
          <p:cNvSpPr txBox="1"/>
          <p:nvPr/>
        </p:nvSpPr>
        <p:spPr>
          <a:xfrm>
            <a:off x="788334" y="1069801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在线刷题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E3E486-1CBC-4BAD-9FD3-435729CCE987}"/>
              </a:ext>
            </a:extLst>
          </p:cNvPr>
          <p:cNvSpPr txBox="1"/>
          <p:nvPr/>
        </p:nvSpPr>
        <p:spPr>
          <a:xfrm>
            <a:off x="1066800" y="1439133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begin 在线刷题</a:t>
            </a:r>
          </a:p>
          <a:p>
            <a:r>
              <a:rPr lang="zh-CN" altLang="en-US" dirty="0"/>
              <a:t>学生选择需要刷题的科目subject_Name</a:t>
            </a:r>
          </a:p>
          <a:p>
            <a:r>
              <a:rPr lang="zh-CN" altLang="en-US" dirty="0"/>
              <a:t>后端根据需求展示题面信息</a:t>
            </a:r>
          </a:p>
          <a:p>
            <a:r>
              <a:rPr lang="zh-CN" altLang="en-US" dirty="0"/>
              <a:t>	if&lt;学生选择查看选择题&gt; then</a:t>
            </a:r>
          </a:p>
          <a:p>
            <a:r>
              <a:rPr lang="zh-CN" altLang="en-US" dirty="0"/>
              <a:t>		显示选项</a:t>
            </a:r>
          </a:p>
          <a:p>
            <a:r>
              <a:rPr lang="zh-CN" altLang="en-US" dirty="0"/>
              <a:t>		if&lt;点击提交&gt; then</a:t>
            </a:r>
          </a:p>
          <a:p>
            <a:r>
              <a:rPr lang="zh-CN" altLang="en-US" dirty="0"/>
              <a:t>			submit表中添加提交记录</a:t>
            </a:r>
          </a:p>
          <a:p>
            <a:r>
              <a:rPr lang="zh-CN" altLang="en-US" dirty="0"/>
              <a:t>			if&lt;答案错误&gt; then</a:t>
            </a:r>
          </a:p>
          <a:p>
            <a:r>
              <a:rPr lang="zh-CN" altLang="en-US" dirty="0"/>
              <a:t>				state状态置为0，表示答案错误</a:t>
            </a:r>
          </a:p>
          <a:p>
            <a:r>
              <a:rPr lang="zh-CN" altLang="en-US" dirty="0"/>
              <a:t>			end if</a:t>
            </a:r>
          </a:p>
          <a:p>
            <a:r>
              <a:rPr lang="zh-CN" altLang="en-US" dirty="0"/>
              <a:t>		end if</a:t>
            </a:r>
          </a:p>
          <a:p>
            <a:r>
              <a:rPr lang="zh-CN" altLang="en-US" dirty="0"/>
              <a:t>	else if&lt;学生选择查看主观题&gt; then</a:t>
            </a:r>
          </a:p>
          <a:p>
            <a:r>
              <a:rPr lang="zh-CN" altLang="en-US" dirty="0"/>
              <a:t>		if&lt;学生点击查看参考答案&gt; then</a:t>
            </a:r>
          </a:p>
          <a:p>
            <a:r>
              <a:rPr lang="zh-CN" altLang="en-US" dirty="0"/>
              <a:t>			显示参考答案</a:t>
            </a:r>
          </a:p>
          <a:p>
            <a:r>
              <a:rPr lang="zh-CN" altLang="en-US" dirty="0"/>
              <a:t>		end if</a:t>
            </a:r>
          </a:p>
          <a:p>
            <a:r>
              <a:rPr lang="zh-CN" altLang="en-US" dirty="0"/>
              <a:t>	end if</a:t>
            </a:r>
          </a:p>
          <a:p>
            <a:r>
              <a:rPr lang="zh-CN" altLang="en-US" dirty="0"/>
              <a:t>end 在线刷题</a:t>
            </a:r>
          </a:p>
        </p:txBody>
      </p:sp>
    </p:spTree>
    <p:extLst>
      <p:ext uri="{BB962C8B-B14F-4D97-AF65-F5344CB8AC3E}">
        <p14:creationId xmlns:p14="http://schemas.microsoft.com/office/powerpoint/2010/main" val="15099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923DB54-1EEB-4EB6-8046-B22E24FA82A2}"/>
              </a:ext>
            </a:extLst>
          </p:cNvPr>
          <p:cNvSpPr txBox="1"/>
          <p:nvPr/>
        </p:nvSpPr>
        <p:spPr>
          <a:xfrm>
            <a:off x="788334" y="1069801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查看错题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E3E486-1CBC-4BAD-9FD3-435729CCE987}"/>
              </a:ext>
            </a:extLst>
          </p:cNvPr>
          <p:cNvSpPr txBox="1"/>
          <p:nvPr/>
        </p:nvSpPr>
        <p:spPr>
          <a:xfrm>
            <a:off x="1066800" y="143913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begin </a:t>
            </a:r>
            <a:r>
              <a:rPr lang="zh-CN" altLang="en-US" dirty="0"/>
              <a:t>查看错题</a:t>
            </a:r>
          </a:p>
          <a:p>
            <a:r>
              <a:rPr lang="zh-CN" altLang="en-US" dirty="0"/>
              <a:t>提供根据</a:t>
            </a:r>
            <a:r>
              <a:rPr lang="en-US" altLang="zh-CN" dirty="0"/>
              <a:t>submit</a:t>
            </a:r>
            <a:r>
              <a:rPr lang="zh-CN" altLang="en-US" dirty="0"/>
              <a:t>表中</a:t>
            </a:r>
            <a:r>
              <a:rPr lang="en-US" altLang="zh-CN" dirty="0"/>
              <a:t>state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的状态和</a:t>
            </a:r>
            <a:r>
              <a:rPr lang="en-US" altLang="zh-CN" dirty="0"/>
              <a:t>problem</a:t>
            </a:r>
            <a:r>
              <a:rPr lang="zh-CN" altLang="en-US" dirty="0"/>
              <a:t>连表查询出错题展示给前端，当前用户从</a:t>
            </a:r>
            <a:r>
              <a:rPr lang="en-US" altLang="zh-CN" dirty="0"/>
              <a:t>session</a:t>
            </a:r>
            <a:r>
              <a:rPr lang="zh-CN" altLang="en-US" dirty="0"/>
              <a:t>中获得</a:t>
            </a:r>
          </a:p>
          <a:p>
            <a:r>
              <a:rPr lang="en-US" altLang="zh-CN" dirty="0"/>
              <a:t>end </a:t>
            </a:r>
            <a:r>
              <a:rPr lang="zh-CN" altLang="en-US" dirty="0"/>
              <a:t>查看错题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DDE4A2-A658-4AEA-8A07-743CE029D4F7}"/>
              </a:ext>
            </a:extLst>
          </p:cNvPr>
          <p:cNvSpPr txBox="1"/>
          <p:nvPr/>
        </p:nvSpPr>
        <p:spPr>
          <a:xfrm>
            <a:off x="1066800" y="3664541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begin 查看往年试卷</a:t>
            </a:r>
          </a:p>
          <a:p>
            <a:r>
              <a:rPr lang="zh-CN" altLang="en-US" dirty="0"/>
              <a:t>学生选择需要查看的科目，系统展示试卷的基本信息</a:t>
            </a:r>
          </a:p>
          <a:p>
            <a:r>
              <a:rPr lang="zh-CN" altLang="en-US" dirty="0"/>
              <a:t>	if&lt;学生点击‘查看详情’&gt; then</a:t>
            </a:r>
          </a:p>
          <a:p>
            <a:r>
              <a:rPr lang="zh-CN" altLang="en-US" dirty="0"/>
              <a:t>		试卷内容以pfd的形式展现</a:t>
            </a:r>
          </a:p>
          <a:p>
            <a:r>
              <a:rPr lang="zh-CN" altLang="en-US" dirty="0"/>
              <a:t>	end if</a:t>
            </a:r>
          </a:p>
          <a:p>
            <a:r>
              <a:rPr lang="zh-CN" altLang="en-US" dirty="0"/>
              <a:t>end 查看往年试卷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6C2AB7-8073-4BA7-9D45-B26C62A2FD9C}"/>
              </a:ext>
            </a:extLst>
          </p:cNvPr>
          <p:cNvSpPr txBox="1"/>
          <p:nvPr/>
        </p:nvSpPr>
        <p:spPr>
          <a:xfrm>
            <a:off x="1066800" y="3193459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查看历年试卷</a:t>
            </a:r>
          </a:p>
        </p:txBody>
      </p:sp>
    </p:spTree>
    <p:extLst>
      <p:ext uri="{BB962C8B-B14F-4D97-AF65-F5344CB8AC3E}">
        <p14:creationId xmlns:p14="http://schemas.microsoft.com/office/powerpoint/2010/main" val="104521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six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xfrm>
            <a:off x="2064124" y="3039034"/>
            <a:ext cx="8559052" cy="92333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测试说明</a:t>
            </a:r>
          </a:p>
        </p:txBody>
      </p:sp>
      <p:sp>
        <p:nvSpPr>
          <p:cNvPr id="14" name="椭圆 13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35F72063-8A81-420E-8629-27C87F9B8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602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48536F4-F85C-41A0-BAFD-24726BD0D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741" y="645603"/>
            <a:ext cx="4188486" cy="53902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C95BBC4-88D2-4A69-8D62-AE27488AD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689" y="508659"/>
            <a:ext cx="4004345" cy="552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1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494A602-509F-43F6-9CEF-2F19C1408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54" y="1203601"/>
            <a:ext cx="4591691" cy="3762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8B51245-0E42-42D9-9942-E9878E143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992" y="1744890"/>
            <a:ext cx="4985415" cy="229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3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选取最佳方案</a:t>
            </a: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6B8697B-2526-49A9-9C1B-06F0F5E8A657}"/>
              </a:ext>
            </a:extLst>
          </p:cNvPr>
          <p:cNvSpPr txBox="1"/>
          <p:nvPr/>
        </p:nvSpPr>
        <p:spPr>
          <a:xfrm>
            <a:off x="7588526" y="2192083"/>
            <a:ext cx="32799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以静态</a:t>
            </a:r>
            <a:r>
              <a:rPr lang="en-US" altLang="zh-CN" sz="2400" dirty="0"/>
              <a:t>pdf</a:t>
            </a:r>
            <a:r>
              <a:rPr lang="zh-CN" altLang="en-US" sz="2400" dirty="0"/>
              <a:t>的形式展现试卷，教师用户只需要本地上传到服务器，学生用户就可以实现往年试卷的访问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6136B6-92CF-4AC2-A699-D0669C159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70" y="2057400"/>
            <a:ext cx="6921656" cy="38017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four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xfrm>
            <a:off x="2064124" y="3039034"/>
            <a:ext cx="8559052" cy="92333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用户手册</a:t>
            </a:r>
          </a:p>
        </p:txBody>
      </p:sp>
      <p:sp>
        <p:nvSpPr>
          <p:cNvPr id="14" name="椭圆 13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35F72063-8A81-420E-8629-27C87F9B8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0EA1AF2-7D5F-400D-8597-EC21BCAF3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833" y="380660"/>
            <a:ext cx="8997567" cy="609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9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four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xfrm>
            <a:off x="2064124" y="3039034"/>
            <a:ext cx="8559052" cy="151668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会议记录</a:t>
            </a:r>
            <a:r>
              <a:rPr lang="en-US" altLang="zh-CN" sz="5400" spc="3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&amp;</a:t>
            </a:r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小组分工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35F72063-8A81-420E-8629-27C87F9B8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737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会议记录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5AC4282D-60B2-48FC-A8EA-E29AC0885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1658AC8-6E66-481B-9CE8-F4A149F0E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794" y="724426"/>
            <a:ext cx="3254569" cy="50438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34048AE-528C-4A4E-837C-3D977D6B6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370" y="1287184"/>
            <a:ext cx="5901318" cy="42836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会议记录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5AC4282D-60B2-48FC-A8EA-E29AC0885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3271F96-71B5-42B8-90DA-31A9D26F3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342" y="5157724"/>
            <a:ext cx="5829045" cy="3935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967B7EA-91EA-490E-BBB0-9ED017B10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5922" y="811932"/>
            <a:ext cx="2798187" cy="41875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4CE1621-31AB-4BDB-AD47-91C1B4F945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7891" y="952380"/>
            <a:ext cx="5741674" cy="412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38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431F0-20A8-4C3C-98DA-12AC95843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版本控制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4C46A2-1AE6-4265-B9EB-504F5652C8C1}"/>
              </a:ext>
            </a:extLst>
          </p:cNvPr>
          <p:cNvSpPr txBox="1"/>
          <p:nvPr/>
        </p:nvSpPr>
        <p:spPr>
          <a:xfrm>
            <a:off x="2265028" y="6082382"/>
            <a:ext cx="568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https://github.com/IHaoT/aishuati.document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5B61F1-0C1B-4EE8-A736-7991B6124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311" y="1300674"/>
            <a:ext cx="7642746" cy="425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6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成员分工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E7BD060D-4EE6-4019-B4C0-CE68BA96F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108482"/>
              </p:ext>
            </p:extLst>
          </p:nvPr>
        </p:nvGraphicFramePr>
        <p:xfrm>
          <a:off x="2575420" y="924411"/>
          <a:ext cx="7862862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457">
                  <a:extLst>
                    <a:ext uri="{9D8B030D-6E8A-4147-A177-3AD203B41FA5}">
                      <a16:colId xmlns:a16="http://schemas.microsoft.com/office/drawing/2014/main" val="2220486308"/>
                    </a:ext>
                  </a:extLst>
                </a:gridCol>
                <a:gridCol w="3635353">
                  <a:extLst>
                    <a:ext uri="{9D8B030D-6E8A-4147-A177-3AD203B41FA5}">
                      <a16:colId xmlns:a16="http://schemas.microsoft.com/office/drawing/2014/main" val="2654393185"/>
                    </a:ext>
                  </a:extLst>
                </a:gridCol>
                <a:gridCol w="2617052">
                  <a:extLst>
                    <a:ext uri="{9D8B030D-6E8A-4147-A177-3AD203B41FA5}">
                      <a16:colId xmlns:a16="http://schemas.microsoft.com/office/drawing/2014/main" val="1517525559"/>
                    </a:ext>
                  </a:extLst>
                </a:gridCol>
              </a:tblGrid>
              <a:tr h="353383">
                <a:tc>
                  <a:txBody>
                    <a:bodyPr/>
                    <a:lstStyle/>
                    <a:p>
                      <a:r>
                        <a:rPr lang="zh-CN" altLang="en-US" dirty="0"/>
                        <a:t>组员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分工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评价及评分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160960"/>
                  </a:ext>
                </a:extLst>
              </a:tr>
              <a:tr h="167856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张浩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甘特图更新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HIPO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图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架构图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数据流图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详细设计报告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PPT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Bahnschrif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88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870757"/>
                  </a:ext>
                </a:extLst>
              </a:tr>
              <a:tr h="141353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金方永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数据流图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IPO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图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接口文档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数据库文档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用户手册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379175"/>
                  </a:ext>
                </a:extLst>
              </a:tr>
              <a:tr h="167856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陈紫慧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WBS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更新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项目计划更新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测试文档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用户手册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会议记录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2213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成员分工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E578E0-29EB-41AB-8065-50FC392E2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530" y="1409758"/>
            <a:ext cx="8210122" cy="319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1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five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14" name="椭圆 13"/>
          <p:cNvSpPr/>
          <p:nvPr/>
        </p:nvSpPr>
        <p:spPr>
          <a:xfrm>
            <a:off x="6611938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A93BF8B-DF1D-4789-A8D7-4A0BC22B9D05}"/>
              </a:ext>
            </a:extLst>
          </p:cNvPr>
          <p:cNvSpPr/>
          <p:nvPr/>
        </p:nvSpPr>
        <p:spPr>
          <a:xfrm>
            <a:off x="569974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3A642458-1DE9-487E-A4F4-C8B7FADED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968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/>
              <a:t>文献综述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125806" y="1552932"/>
            <a:ext cx="10249694" cy="2511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.GB/T 8567-2006 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国家标准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张海藩 牟永敏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.《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软件工程导论（第六版）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》. 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北京：清华大学出版社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,2013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中等线简" panose="02010609000101010101" pitchFamily="2" charset="-122"/>
              <a:ea typeface="汉仪中等线简" panose="0201060900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latin typeface="汉仪中等线简" panose="02010609000101010101" pitchFamily="2" charset="-122"/>
                <a:ea typeface="汉仪中等线简" panose="02010609000101010101" pitchFamily="2" charset="-122"/>
              </a:rPr>
              <a:t>J3.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ZUCCOJ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参考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中等线简" panose="02010609000101010101" pitchFamily="2" charset="-122"/>
              <a:ea typeface="汉仪中等线简" panose="0201060900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汉仪中等线简" panose="02010609000101010101" pitchFamily="2" charset="-122"/>
                <a:ea typeface="汉仪中等线简" panose="02010609000101010101" pitchFamily="2" charset="-122"/>
              </a:rPr>
              <a:t>[7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中等线简" panose="02010609000101010101" pitchFamily="2" charset="-122"/>
              <a:ea typeface="汉仪中等线简" panose="0201060900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汉仪中等线简" panose="02010609000101010101" pitchFamily="2" charset="-122"/>
                <a:ea typeface="汉仪中等线简" panose="02010609000101010101" pitchFamily="2" charset="-122"/>
              </a:rPr>
              <a:t>[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中等线简" panose="02010609000101010101" pitchFamily="2" charset="-122"/>
              <a:ea typeface="汉仪中等线简" panose="0201060900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125806" y="2072640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125806" y="2584704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125806" y="3096768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125806" y="3608832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125806" y="4120896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125806" y="4632960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125806" y="5145024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125806" y="5657088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>
            <a:extLst>
              <a:ext uri="{FF2B5EF4-FFF2-40B4-BE49-F238E27FC236}">
                <a16:creationId xmlns:a16="http://schemas.microsoft.com/office/drawing/2014/main" id="{AF9459DD-48A4-4B6D-BAEB-9129C8483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选取最佳方案</a:t>
            </a: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6B8697B-2526-49A9-9C1B-06F0F5E8A657}"/>
              </a:ext>
            </a:extLst>
          </p:cNvPr>
          <p:cNvSpPr txBox="1"/>
          <p:nvPr/>
        </p:nvSpPr>
        <p:spPr>
          <a:xfrm>
            <a:off x="8289235" y="2023117"/>
            <a:ext cx="32799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华文细黑"/>
                <a:cs typeface="+mn-cs"/>
              </a:rPr>
              <a:t>根据学生在线刷题情况智能分析，根据题目标签从题库已有题目中挑选出类似标签，生成动态试卷。由于涉及一些人工智能和数据分析的算法，我们小组感觉难以实现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A85023-7097-49BF-B197-782D183F4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45" y="1823830"/>
            <a:ext cx="7434455" cy="405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0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-1270000" y="986329"/>
            <a:ext cx="685800" cy="685800"/>
          </a:xfrm>
          <a:prstGeom prst="rect">
            <a:avLst/>
          </a:prstGeom>
          <a:solidFill>
            <a:srgbClr val="71929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-1270000" y="1904241"/>
            <a:ext cx="685800" cy="685800"/>
          </a:xfrm>
          <a:prstGeom prst="rect">
            <a:avLst/>
          </a:prstGeom>
          <a:solidFill>
            <a:srgbClr val="525C5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-1270000" y="2822153"/>
            <a:ext cx="685800" cy="685800"/>
          </a:xfrm>
          <a:prstGeom prst="rect">
            <a:avLst/>
          </a:prstGeom>
          <a:solidFill>
            <a:srgbClr val="89898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-1270000" y="3740065"/>
            <a:ext cx="685800" cy="685800"/>
          </a:xfrm>
          <a:prstGeom prst="rect">
            <a:avLst/>
          </a:prstGeom>
          <a:solidFill>
            <a:srgbClr val="DBDAD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270000" y="4657977"/>
            <a:ext cx="685800" cy="685800"/>
          </a:xfrm>
          <a:prstGeom prst="rect">
            <a:avLst/>
          </a:prstGeom>
          <a:solidFill>
            <a:srgbClr val="0C1B3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-1270000" y="5575890"/>
            <a:ext cx="685800" cy="685800"/>
          </a:xfrm>
          <a:prstGeom prst="rect">
            <a:avLst/>
          </a:prstGeom>
          <a:solidFill>
            <a:srgbClr val="7BAB3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2749190" y="4562169"/>
            <a:ext cx="6828666" cy="28866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count"/>
          <p:cNvSpPr txBox="1"/>
          <p:nvPr/>
        </p:nvSpPr>
        <p:spPr>
          <a:xfrm>
            <a:off x="2749190" y="4543881"/>
            <a:ext cx="6828666" cy="288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pc="300" dirty="0">
                <a:solidFill>
                  <a:schemeClr val="bg1"/>
                </a:solidFill>
              </a:rPr>
              <a:t>组号：</a:t>
            </a:r>
            <a:r>
              <a:rPr lang="en-US" altLang="zh-CN" spc="300" dirty="0">
                <a:solidFill>
                  <a:schemeClr val="bg1"/>
                </a:solidFill>
              </a:rPr>
              <a:t>g003 </a:t>
            </a:r>
            <a:r>
              <a:rPr lang="zh-CN" altLang="en-US" spc="300" dirty="0">
                <a:solidFill>
                  <a:schemeClr val="bg1"/>
                </a:solidFill>
              </a:rPr>
              <a:t>组员：张浩，金方永，陈紫慧</a:t>
            </a:r>
          </a:p>
        </p:txBody>
      </p:sp>
      <p:sp>
        <p:nvSpPr>
          <p:cNvPr id="27" name="矩形 26"/>
          <p:cNvSpPr/>
          <p:nvPr/>
        </p:nvSpPr>
        <p:spPr>
          <a:xfrm>
            <a:off x="2516817" y="2401964"/>
            <a:ext cx="7158366" cy="1769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fontAlgn="base"/>
            <a:r>
              <a:rPr lang="en-US" altLang="zh-CN" sz="11500" b="0" i="0">
                <a:solidFill>
                  <a:schemeClr val="accent2">
                    <a:alpha val="15000"/>
                  </a:schemeClr>
                </a:solidFill>
                <a:effectLst/>
              </a:rPr>
              <a:t>THANKS</a:t>
            </a:r>
            <a:endParaRPr lang="zh-CN" altLang="en-US" sz="11500" b="0" i="0">
              <a:solidFill>
                <a:schemeClr val="accent2">
                  <a:alpha val="15000"/>
                </a:schemeClr>
              </a:solidFill>
              <a:effectLst/>
            </a:endParaRPr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id="{52944BAF-5AC0-402B-A84A-B69AB3EEF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选取最佳方案</a:t>
            </a:r>
          </a:p>
        </p:txBody>
      </p:sp>
      <p:pic>
        <p:nvPicPr>
          <p:cNvPr id="28" name="Picture 4">
            <a:extLst>
              <a:ext uri="{FF2B5EF4-FFF2-40B4-BE49-F238E27FC236}">
                <a16:creationId xmlns:a16="http://schemas.microsoft.com/office/drawing/2014/main" id="{4C6AF5F1-B683-4FE4-B30D-BDAE53010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234" y="5680829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3E7F71C2-C6D2-4DCD-A433-EAE6D7D4D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680581"/>
              </p:ext>
            </p:extLst>
          </p:nvPr>
        </p:nvGraphicFramePr>
        <p:xfrm>
          <a:off x="1367406" y="964733"/>
          <a:ext cx="9552128" cy="5307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530">
                  <a:extLst>
                    <a:ext uri="{9D8B030D-6E8A-4147-A177-3AD203B41FA5}">
                      <a16:colId xmlns:a16="http://schemas.microsoft.com/office/drawing/2014/main" val="3293857969"/>
                    </a:ext>
                  </a:extLst>
                </a:gridCol>
                <a:gridCol w="4586903">
                  <a:extLst>
                    <a:ext uri="{9D8B030D-6E8A-4147-A177-3AD203B41FA5}">
                      <a16:colId xmlns:a16="http://schemas.microsoft.com/office/drawing/2014/main" val="3345720252"/>
                    </a:ext>
                  </a:extLst>
                </a:gridCol>
                <a:gridCol w="3075695">
                  <a:extLst>
                    <a:ext uri="{9D8B030D-6E8A-4147-A177-3AD203B41FA5}">
                      <a16:colId xmlns:a16="http://schemas.microsoft.com/office/drawing/2014/main" val="3836004549"/>
                    </a:ext>
                  </a:extLst>
                </a:gridCol>
              </a:tblGrid>
              <a:tr h="50785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板块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实现方案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方案选择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436504"/>
                  </a:ext>
                </a:extLst>
              </a:tr>
              <a:tr h="418095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试卷板块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动态试卷，可以直接在试卷内做题，提交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dirty="0"/>
                        <a:t>由于技术原因和判题难度，选用文件查看形式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435618"/>
                  </a:ext>
                </a:extLst>
              </a:tr>
              <a:tr h="4180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文件形式，供学生查看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565318"/>
                  </a:ext>
                </a:extLst>
              </a:tr>
              <a:tr h="4180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自动组题形成试卷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609409"/>
                  </a:ext>
                </a:extLst>
              </a:tr>
              <a:tr h="385228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题目板块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选择题，判断题等客观题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dirty="0"/>
                        <a:t>主观题，应用题判题难度太大，采用客观题模式出题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899633"/>
                  </a:ext>
                </a:extLst>
              </a:tr>
              <a:tr h="3852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选择判断，主观题，应用题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607822"/>
                  </a:ext>
                </a:extLst>
              </a:tr>
              <a:tr h="3852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选择判断，主观题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657140"/>
                  </a:ext>
                </a:extLst>
              </a:tr>
              <a:tr h="430933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科目板块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作为筛选条件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dirty="0"/>
                        <a:t>从技术可行性和上手难易上选择作为筛选条件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19387"/>
                  </a:ext>
                </a:extLst>
              </a:tr>
              <a:tr h="4309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单独模块显示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444808"/>
                  </a:ext>
                </a:extLst>
              </a:tr>
              <a:tr h="4309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按科目组题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507559"/>
                  </a:ext>
                </a:extLst>
              </a:tr>
              <a:tr h="338572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消息板块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只读模式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dirty="0"/>
                        <a:t>从使用实际情况采用确认模式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155180"/>
                  </a:ext>
                </a:extLst>
              </a:tr>
              <a:tr h="3385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交互模式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679565"/>
                  </a:ext>
                </a:extLst>
              </a:tr>
              <a:tr h="3385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确认模式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808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87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two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xfrm>
            <a:off x="3358896" y="2801392"/>
            <a:ext cx="5474208" cy="1754326"/>
          </a:xfrm>
          <a:prstGeom prst="rect">
            <a:avLst/>
          </a:prstGeom>
        </p:spPr>
        <p:txBody>
          <a:bodyPr/>
          <a:lstStyle/>
          <a:p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系统架构和</a:t>
            </a:r>
            <a:r>
              <a:rPr lang="en-US" altLang="zh-CN" sz="5400" spc="300" dirty="0">
                <a:solidFill>
                  <a:schemeClr val="accent1"/>
                </a:solidFill>
                <a:latin typeface="+mj-lt"/>
                <a:ea typeface="+mj-ea"/>
              </a:rPr>
              <a:t>HIPO</a:t>
            </a:r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说明</a:t>
            </a:r>
          </a:p>
        </p:txBody>
      </p:sp>
      <p:sp>
        <p:nvSpPr>
          <p:cNvPr id="7" name="椭圆 6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系统架构</a:t>
            </a:r>
            <a:endParaRPr lang="zh-CN" altLang="en-US" dirty="0"/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图片 1">
            <a:extLst>
              <a:ext uri="{FF2B5EF4-FFF2-40B4-BE49-F238E27FC236}">
                <a16:creationId xmlns:a16="http://schemas.microsoft.com/office/drawing/2014/main" id="{9ACF6945-81A8-46C8-A69A-0B97B67E4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193" y="1367631"/>
            <a:ext cx="4373563" cy="412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5E19763-7563-40E0-A591-6A966315C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281169"/>
              </p:ext>
            </p:extLst>
          </p:nvPr>
        </p:nvGraphicFramePr>
        <p:xfrm>
          <a:off x="6180370" y="687897"/>
          <a:ext cx="3809663" cy="4448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996">
                  <a:extLst>
                    <a:ext uri="{9D8B030D-6E8A-4147-A177-3AD203B41FA5}">
                      <a16:colId xmlns:a16="http://schemas.microsoft.com/office/drawing/2014/main" val="1120798314"/>
                    </a:ext>
                  </a:extLst>
                </a:gridCol>
                <a:gridCol w="2706667">
                  <a:extLst>
                    <a:ext uri="{9D8B030D-6E8A-4147-A177-3AD203B41FA5}">
                      <a16:colId xmlns:a16="http://schemas.microsoft.com/office/drawing/2014/main" val="2600006446"/>
                    </a:ext>
                  </a:extLst>
                </a:gridCol>
              </a:tblGrid>
              <a:tr h="37841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组成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6149"/>
                  </a:ext>
                </a:extLst>
              </a:tr>
              <a:tr h="371888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前端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学生端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940054"/>
                  </a:ext>
                </a:extLst>
              </a:tr>
              <a:tr h="3056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管理员端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455610"/>
                  </a:ext>
                </a:extLst>
              </a:tr>
              <a:tr h="549886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后端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消息模块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872888"/>
                  </a:ext>
                </a:extLst>
              </a:tr>
              <a:tr h="54988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试题模块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05813"/>
                  </a:ext>
                </a:extLst>
              </a:tr>
              <a:tr h="6056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试卷模块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657812"/>
                  </a:ext>
                </a:extLst>
              </a:tr>
              <a:tr h="60569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科目模块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270830"/>
                  </a:ext>
                </a:extLst>
              </a:tr>
              <a:tr h="102121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数据存储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mysql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164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73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>
            <a:extLst>
              <a:ext uri="{FF2B5EF4-FFF2-40B4-BE49-F238E27FC236}">
                <a16:creationId xmlns:a16="http://schemas.microsoft.com/office/drawing/2014/main" id="{7817C496-8287-443A-AA25-6167D853C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551" y="5845457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26ECC61C-7A70-467D-AB02-1E2A7573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HIPO</a:t>
            </a:r>
            <a:r>
              <a:rPr lang="zh-CN" altLang="en-US" dirty="0"/>
              <a:t>图</a:t>
            </a:r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F96CDC79-2983-47DA-8B48-6E6DE6BA9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83" y="1582734"/>
            <a:ext cx="11541906" cy="220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805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黄绿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34B2F"/>
      </a:accent1>
      <a:accent2>
        <a:srgbClr val="795827"/>
      </a:accent2>
      <a:accent3>
        <a:srgbClr val="748042"/>
      </a:accent3>
      <a:accent4>
        <a:srgbClr val="4F5D3A"/>
      </a:accent4>
      <a:accent5>
        <a:srgbClr val="C6AD8E"/>
      </a:accent5>
      <a:accent6>
        <a:srgbClr val="7BAB35"/>
      </a:accent6>
      <a:hlink>
        <a:srgbClr val="0F73EE"/>
      </a:hlink>
      <a:folHlink>
        <a:srgbClr val="BFBFBF"/>
      </a:folHlink>
    </a:clrScheme>
    <a:fontScheme name="宋体主题字">
      <a:majorFont>
        <a:latin typeface="Arial"/>
        <a:ea typeface="汉仪大宋简"/>
        <a:cs typeface=""/>
      </a:majorFont>
      <a:minorFont>
        <a:latin typeface="Arial Black"/>
        <a:ea typeface="华文细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1373</Words>
  <Application>Microsoft Office PowerPoint</Application>
  <PresentationFormat>宽屏</PresentationFormat>
  <Paragraphs>276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9" baseType="lpstr">
      <vt:lpstr>汉仪大宋简</vt:lpstr>
      <vt:lpstr>华文细黑</vt:lpstr>
      <vt:lpstr>Bahnschrift</vt:lpstr>
      <vt:lpstr>汉仪中等线简</vt:lpstr>
      <vt:lpstr>Agency FB</vt:lpstr>
      <vt:lpstr>宋体</vt:lpstr>
      <vt:lpstr>Arial Black</vt:lpstr>
      <vt:lpstr>Arial</vt:lpstr>
      <vt:lpstr>Office Theme</vt:lpstr>
      <vt:lpstr>PowerPoint 演示文稿</vt:lpstr>
      <vt:lpstr>PowerPoint 演示文稿</vt:lpstr>
      <vt:lpstr>PowerPoint 演示文稿</vt:lpstr>
      <vt:lpstr>选取最佳方案</vt:lpstr>
      <vt:lpstr>选取最佳方案</vt:lpstr>
      <vt:lpstr>选取最佳方案</vt:lpstr>
      <vt:lpstr>PowerPoint 演示文稿</vt:lpstr>
      <vt:lpstr>系统架构</vt:lpstr>
      <vt:lpstr>HIPO图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HIPO图</vt:lpstr>
      <vt:lpstr>PowerPoint 演示文稿</vt:lpstr>
      <vt:lpstr>PowerPoint 演示文稿</vt:lpstr>
      <vt:lpstr>PowerPoint 演示文稿</vt:lpstr>
      <vt:lpstr>数据流图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会议记录</vt:lpstr>
      <vt:lpstr>会议记录</vt:lpstr>
      <vt:lpstr>版本控制</vt:lpstr>
      <vt:lpstr>成员分工</vt:lpstr>
      <vt:lpstr>成员分工</vt:lpstr>
      <vt:lpstr>PowerPoint 演示文稿</vt:lpstr>
      <vt:lpstr>文献综述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邓亮</dc:creator>
  <cp:lastModifiedBy>金 方永</cp:lastModifiedBy>
  <cp:revision>50</cp:revision>
  <dcterms:created xsi:type="dcterms:W3CDTF">2019-11-26T03:41:00Z</dcterms:created>
  <dcterms:modified xsi:type="dcterms:W3CDTF">2021-11-17T05:43:18Z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2052-11.1.0.9582</vt:lpwstr>
  </property>
</Properties>
</file>