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667" r:id="rId2"/>
    <p:sldId id="641" r:id="rId3"/>
    <p:sldId id="650" r:id="rId4"/>
    <p:sldId id="647" r:id="rId5"/>
    <p:sldId id="654" r:id="rId6"/>
    <p:sldId id="668" r:id="rId7"/>
    <p:sldId id="669" r:id="rId8"/>
    <p:sldId id="651" r:id="rId9"/>
    <p:sldId id="670" r:id="rId10"/>
    <p:sldId id="672" r:id="rId11"/>
    <p:sldId id="652" r:id="rId12"/>
    <p:sldId id="649" r:id="rId13"/>
    <p:sldId id="643" r:id="rId14"/>
    <p:sldId id="642" r:id="rId15"/>
    <p:sldId id="655" r:id="rId16"/>
    <p:sldId id="671" r:id="rId17"/>
    <p:sldId id="660" r:id="rId18"/>
    <p:sldId id="663" r:id="rId19"/>
  </p:sldIdLst>
  <p:sldSz cx="12192000" cy="6858000"/>
  <p:notesSz cx="6858000" cy="9144000"/>
  <p:embeddedFontLst>
    <p:embeddedFont>
      <p:font typeface="汉仪大宋简" panose="02010600030101010101" charset="-122"/>
      <p:regular r:id="rId20"/>
    </p:embeddedFont>
    <p:embeddedFont>
      <p:font typeface="汉仪中等线简" panose="02010600030101010101" charset="-122"/>
      <p:regular r:id="rId21"/>
    </p:embeddedFont>
    <p:embeddedFont>
      <p:font typeface="Arial Black" panose="020B0A04020102020204" pitchFamily="34" charset="0"/>
      <p:regular r:id="rId22"/>
      <p:bold r:id="rId23"/>
    </p:embeddedFont>
    <p:embeddedFont>
      <p:font typeface="Arial Narrow" panose="020B0606020202030204" pitchFamily="34" charset="0"/>
      <p:regular r:id="rId24"/>
      <p:bold r:id="rId25"/>
      <p:italic r:id="rId26"/>
      <p:boldItalic r:id="rId27"/>
    </p:embeddedFont>
    <p:embeddedFont>
      <p:font typeface="华文细黑" panose="02010600040101010101" pitchFamily="2" charset="-122"/>
      <p:regular r:id="rId2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AD6"/>
    <a:srgbClr val="898989"/>
    <a:srgbClr val="525C5B"/>
    <a:srgbClr val="719299"/>
    <a:srgbClr val="D9D9D9"/>
    <a:srgbClr val="9FABB8"/>
    <a:srgbClr val="F7F7F7"/>
    <a:srgbClr val="142538"/>
    <a:srgbClr val="D0B6C1"/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7" name="组合 26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菱形 13"/>
          <p:cNvSpPr/>
          <p:nvPr userDrawn="1"/>
        </p:nvSpPr>
        <p:spPr>
          <a:xfrm>
            <a:off x="5480050" y="1461542"/>
            <a:ext cx="1231900" cy="1231900"/>
          </a:xfrm>
          <a:prstGeom prst="diamond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/>
          <p:cNvSpPr/>
          <p:nvPr/>
        </p:nvSpPr>
        <p:spPr>
          <a:xfrm>
            <a:off x="5119687" y="4502657"/>
            <a:ext cx="1952626" cy="27491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69850" cap="flat" cmpd="thickThin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5749751" y="1718058"/>
            <a:ext cx="692497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none" lIns="0" tIns="0" rIns="0" bIns="0">
            <a:spAutoFit/>
          </a:bodyPr>
          <a:lstStyle>
            <a:lvl1pPr marL="0" indent="0" algn="ctr">
              <a:buNone/>
              <a:defRPr lang="zh-CN" altLang="en-US" sz="5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914400" lvl="0" indent="-11430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 hasCustomPrompt="1"/>
          </p:nvPr>
        </p:nvSpPr>
        <p:spPr>
          <a:xfrm>
            <a:off x="5480050" y="4541686"/>
            <a:ext cx="1231900" cy="193899"/>
          </a:xfrm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square" lIns="0" tIns="0" rIns="0" bIns="0">
            <a:spAutoFit/>
          </a:bodyPr>
          <a:lstStyle>
            <a:lvl1pPr marL="0" indent="0" algn="ctr">
              <a:spcBef>
                <a:spcPts val="0"/>
              </a:spcBef>
              <a:buNone/>
              <a:defRPr lang="zh-CN" altLang="en-US" sz="1400" b="0" i="0" spc="0" smtClean="0">
                <a:solidFill>
                  <a:schemeClr val="bg1"/>
                </a:solidFill>
                <a:effectLst/>
                <a:latin typeface="+mj-lt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114300" lvl="0" indent="-3429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/>
              <a:t>Part one</a:t>
            </a:r>
            <a:endParaRPr lang="zh-CN" altLang="en-US"/>
          </a:p>
        </p:txBody>
      </p:sp>
      <p:sp>
        <p:nvSpPr>
          <p:cNvPr id="18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3358896" y="2801392"/>
            <a:ext cx="5474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5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zh-CN" altLang="en-US"/>
              <a:t>研究背景及意义</a:t>
            </a:r>
          </a:p>
        </p:txBody>
      </p:sp>
      <p:sp>
        <p:nvSpPr>
          <p:cNvPr id="19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1609344" y="3787010"/>
            <a:ext cx="897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1200" spc="100" smtClean="0">
                <a:solidFill>
                  <a:schemeClr val="tx1"/>
                </a:solidFill>
                <a:latin typeface="+mj-lt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en-US" altLang="zh-CN"/>
              <a:t>Lorem ipsum dolor sit amet, consectetuer adipiscing elit. Maecenas porttitor congue massa. Fusce posuere, magna sed pulvinar ultricies, purus lectus malesuada libero, sit amet commodo magna eros quis urna.</a:t>
            </a:r>
            <a:endParaRPr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5289313" y="4610404"/>
            <a:ext cx="59425" cy="59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6843262" y="4610404"/>
            <a:ext cx="59425" cy="59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6" name="组合 1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21466" y="590952"/>
            <a:ext cx="5486399" cy="441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quill-drawing-a-line_16294"/>
          <p:cNvSpPr>
            <a:spLocks noChangeAspect="1"/>
          </p:cNvSpPr>
          <p:nvPr userDrawn="1"/>
        </p:nvSpPr>
        <p:spPr bwMode="auto">
          <a:xfrm>
            <a:off x="532516" y="610703"/>
            <a:ext cx="412750" cy="449340"/>
          </a:xfrm>
          <a:custGeom>
            <a:avLst/>
            <a:gdLst>
              <a:gd name="connsiteX0" fmla="*/ 15523 w 556212"/>
              <a:gd name="connsiteY0" fmla="*/ 565364 h 605522"/>
              <a:gd name="connsiteX1" fmla="*/ 12638 w 556212"/>
              <a:gd name="connsiteY1" fmla="*/ 572217 h 605522"/>
              <a:gd name="connsiteX2" fmla="*/ 19782 w 556212"/>
              <a:gd name="connsiteY2" fmla="*/ 575095 h 605522"/>
              <a:gd name="connsiteX3" fmla="*/ 22667 w 556212"/>
              <a:gd name="connsiteY3" fmla="*/ 568242 h 605522"/>
              <a:gd name="connsiteX4" fmla="*/ 15523 w 556212"/>
              <a:gd name="connsiteY4" fmla="*/ 565364 h 605522"/>
              <a:gd name="connsiteX5" fmla="*/ 16347 w 556212"/>
              <a:gd name="connsiteY5" fmla="*/ 539049 h 605522"/>
              <a:gd name="connsiteX6" fmla="*/ 38740 w 556212"/>
              <a:gd name="connsiteY6" fmla="*/ 547821 h 605522"/>
              <a:gd name="connsiteX7" fmla="*/ 30635 w 556212"/>
              <a:gd name="connsiteY7" fmla="*/ 580166 h 605522"/>
              <a:gd name="connsiteX8" fmla="*/ 0 w 556212"/>
              <a:gd name="connsiteY8" fmla="*/ 605522 h 605522"/>
              <a:gd name="connsiteX9" fmla="*/ 961 w 556212"/>
              <a:gd name="connsiteY9" fmla="*/ 564268 h 605522"/>
              <a:gd name="connsiteX10" fmla="*/ 22661 w 556212"/>
              <a:gd name="connsiteY10" fmla="*/ 519856 h 605522"/>
              <a:gd name="connsiteX11" fmla="*/ 47914 w 556212"/>
              <a:gd name="connsiteY11" fmla="*/ 530030 h 605522"/>
              <a:gd name="connsiteX12" fmla="*/ 43248 w 556212"/>
              <a:gd name="connsiteY12" fmla="*/ 541167 h 605522"/>
              <a:gd name="connsiteX13" fmla="*/ 17994 w 556212"/>
              <a:gd name="connsiteY13" fmla="*/ 530993 h 605522"/>
              <a:gd name="connsiteX14" fmla="*/ 546427 w 556212"/>
              <a:gd name="connsiteY14" fmla="*/ 448764 h 605522"/>
              <a:gd name="connsiteX15" fmla="*/ 550546 w 556212"/>
              <a:gd name="connsiteY15" fmla="*/ 458359 h 605522"/>
              <a:gd name="connsiteX16" fmla="*/ 279951 w 556212"/>
              <a:gd name="connsiteY16" fmla="*/ 543077 h 605522"/>
              <a:gd name="connsiteX17" fmla="*/ 28440 w 556212"/>
              <a:gd name="connsiteY17" fmla="*/ 602708 h 605522"/>
              <a:gd name="connsiteX18" fmla="*/ 28440 w 556212"/>
              <a:gd name="connsiteY18" fmla="*/ 592701 h 605522"/>
              <a:gd name="connsiteX19" fmla="*/ 298897 w 556212"/>
              <a:gd name="connsiteY19" fmla="*/ 521692 h 605522"/>
              <a:gd name="connsiteX20" fmla="*/ 546427 w 556212"/>
              <a:gd name="connsiteY20" fmla="*/ 448764 h 605522"/>
              <a:gd name="connsiteX21" fmla="*/ 522536 w 556212"/>
              <a:gd name="connsiteY21" fmla="*/ 36059 h 605522"/>
              <a:gd name="connsiteX22" fmla="*/ 383043 w 556212"/>
              <a:gd name="connsiteY22" fmla="*/ 135701 h 605522"/>
              <a:gd name="connsiteX23" fmla="*/ 52709 w 556212"/>
              <a:gd name="connsiteY23" fmla="*/ 502058 h 605522"/>
              <a:gd name="connsiteX24" fmla="*/ 45707 w 556212"/>
              <a:gd name="connsiteY24" fmla="*/ 520561 h 605522"/>
              <a:gd name="connsiteX25" fmla="*/ 32389 w 556212"/>
              <a:gd name="connsiteY25" fmla="*/ 515490 h 605522"/>
              <a:gd name="connsiteX26" fmla="*/ 44883 w 556212"/>
              <a:gd name="connsiteY26" fmla="*/ 493423 h 605522"/>
              <a:gd name="connsiteX27" fmla="*/ 44883 w 556212"/>
              <a:gd name="connsiteY27" fmla="*/ 493560 h 605522"/>
              <a:gd name="connsiteX28" fmla="*/ 264694 w 556212"/>
              <a:gd name="connsiteY28" fmla="*/ 205875 h 605522"/>
              <a:gd name="connsiteX29" fmla="*/ 454437 w 556212"/>
              <a:gd name="connsiteY29" fmla="*/ 79232 h 605522"/>
              <a:gd name="connsiteX30" fmla="*/ 522536 w 556212"/>
              <a:gd name="connsiteY30" fmla="*/ 36059 h 605522"/>
              <a:gd name="connsiteX31" fmla="*/ 542327 w 556212"/>
              <a:gd name="connsiteY31" fmla="*/ 25898 h 605522"/>
              <a:gd name="connsiteX32" fmla="*/ 551114 w 556212"/>
              <a:gd name="connsiteY32" fmla="*/ 48102 h 605522"/>
              <a:gd name="connsiteX33" fmla="*/ 508689 w 556212"/>
              <a:gd name="connsiteY33" fmla="*/ 75652 h 605522"/>
              <a:gd name="connsiteX34" fmla="*/ 551526 w 556212"/>
              <a:gd name="connsiteY34" fmla="*/ 59889 h 605522"/>
              <a:gd name="connsiteX35" fmla="*/ 551526 w 556212"/>
              <a:gd name="connsiteY35" fmla="*/ 80175 h 605522"/>
              <a:gd name="connsiteX36" fmla="*/ 476973 w 556212"/>
              <a:gd name="connsiteY36" fmla="*/ 106628 h 605522"/>
              <a:gd name="connsiteX37" fmla="*/ 546720 w 556212"/>
              <a:gd name="connsiteY37" fmla="*/ 92921 h 605522"/>
              <a:gd name="connsiteX38" fmla="*/ 534089 w 556212"/>
              <a:gd name="connsiteY38" fmla="*/ 113069 h 605522"/>
              <a:gd name="connsiteX39" fmla="*/ 442236 w 556212"/>
              <a:gd name="connsiteY39" fmla="*/ 138015 h 605522"/>
              <a:gd name="connsiteX40" fmla="*/ 526812 w 556212"/>
              <a:gd name="connsiteY40" fmla="*/ 129243 h 605522"/>
              <a:gd name="connsiteX41" fmla="*/ 485897 w 556212"/>
              <a:gd name="connsiteY41" fmla="*/ 192017 h 605522"/>
              <a:gd name="connsiteX42" fmla="*/ 430566 w 556212"/>
              <a:gd name="connsiteY42" fmla="*/ 210795 h 605522"/>
              <a:gd name="connsiteX43" fmla="*/ 480131 w 556212"/>
              <a:gd name="connsiteY43" fmla="*/ 202845 h 605522"/>
              <a:gd name="connsiteX44" fmla="*/ 420681 w 556212"/>
              <a:gd name="connsiteY44" fmla="*/ 226009 h 605522"/>
              <a:gd name="connsiteX45" fmla="*/ 463380 w 556212"/>
              <a:gd name="connsiteY45" fmla="*/ 220389 h 605522"/>
              <a:gd name="connsiteX46" fmla="*/ 381963 w 556212"/>
              <a:gd name="connsiteY46" fmla="*/ 269183 h 605522"/>
              <a:gd name="connsiteX47" fmla="*/ 276792 w 556212"/>
              <a:gd name="connsiteY47" fmla="*/ 288783 h 605522"/>
              <a:gd name="connsiteX48" fmla="*/ 217342 w 556212"/>
              <a:gd name="connsiteY48" fmla="*/ 296596 h 605522"/>
              <a:gd name="connsiteX49" fmla="*/ 285305 w 556212"/>
              <a:gd name="connsiteY49" fmla="*/ 296596 h 605522"/>
              <a:gd name="connsiteX50" fmla="*/ 379079 w 556212"/>
              <a:gd name="connsiteY50" fmla="*/ 293580 h 605522"/>
              <a:gd name="connsiteX51" fmla="*/ 314137 w 556212"/>
              <a:gd name="connsiteY51" fmla="*/ 356355 h 605522"/>
              <a:gd name="connsiteX52" fmla="*/ 275831 w 556212"/>
              <a:gd name="connsiteY52" fmla="*/ 370198 h 605522"/>
              <a:gd name="connsiteX53" fmla="*/ 184116 w 556212"/>
              <a:gd name="connsiteY53" fmla="*/ 388153 h 605522"/>
              <a:gd name="connsiteX54" fmla="*/ 240271 w 556212"/>
              <a:gd name="connsiteY54" fmla="*/ 388153 h 605522"/>
              <a:gd name="connsiteX55" fmla="*/ 291620 w 556212"/>
              <a:gd name="connsiteY55" fmla="*/ 374995 h 605522"/>
              <a:gd name="connsiteX56" fmla="*/ 144025 w 556212"/>
              <a:gd name="connsiteY56" fmla="*/ 445719 h 605522"/>
              <a:gd name="connsiteX57" fmla="*/ 99540 w 556212"/>
              <a:gd name="connsiteY57" fmla="*/ 459151 h 605522"/>
              <a:gd name="connsiteX58" fmla="*/ 151302 w 556212"/>
              <a:gd name="connsiteY58" fmla="*/ 453532 h 605522"/>
              <a:gd name="connsiteX59" fmla="*/ 220088 w 556212"/>
              <a:gd name="connsiteY59" fmla="*/ 429957 h 605522"/>
              <a:gd name="connsiteX60" fmla="*/ 138258 w 556212"/>
              <a:gd name="connsiteY60" fmla="*/ 475736 h 605522"/>
              <a:gd name="connsiteX61" fmla="*/ 81417 w 556212"/>
              <a:gd name="connsiteY61" fmla="*/ 496569 h 605522"/>
              <a:gd name="connsiteX62" fmla="*/ 63156 w 556212"/>
              <a:gd name="connsiteY62" fmla="*/ 496569 h 605522"/>
              <a:gd name="connsiteX63" fmla="*/ 388827 w 556212"/>
              <a:gd name="connsiteY63" fmla="*/ 144457 h 605522"/>
              <a:gd name="connsiteX64" fmla="*/ 486035 w 556212"/>
              <a:gd name="connsiteY64" fmla="*/ 73596 h 605522"/>
              <a:gd name="connsiteX65" fmla="*/ 542327 w 556212"/>
              <a:gd name="connsiteY65" fmla="*/ 25898 h 605522"/>
              <a:gd name="connsiteX66" fmla="*/ 499939 w 556212"/>
              <a:gd name="connsiteY66" fmla="*/ 0 h 605522"/>
              <a:gd name="connsiteX67" fmla="*/ 472204 w 556212"/>
              <a:gd name="connsiteY67" fmla="*/ 47014 h 605522"/>
              <a:gd name="connsiteX68" fmla="*/ 514767 w 556212"/>
              <a:gd name="connsiteY68" fmla="*/ 3975 h 605522"/>
              <a:gd name="connsiteX69" fmla="*/ 492524 w 556212"/>
              <a:gd name="connsiteY69" fmla="*/ 37968 h 605522"/>
              <a:gd name="connsiteX70" fmla="*/ 542365 w 556212"/>
              <a:gd name="connsiteY70" fmla="*/ 5209 h 605522"/>
              <a:gd name="connsiteX71" fmla="*/ 486071 w 556212"/>
              <a:gd name="connsiteY71" fmla="*/ 52908 h 605522"/>
              <a:gd name="connsiteX72" fmla="*/ 435132 w 556212"/>
              <a:gd name="connsiteY72" fmla="*/ 85668 h 605522"/>
              <a:gd name="connsiteX73" fmla="*/ 251559 w 556212"/>
              <a:gd name="connsiteY73" fmla="*/ 204643 h 605522"/>
              <a:gd name="connsiteX74" fmla="*/ 36406 w 556212"/>
              <a:gd name="connsiteY74" fmla="*/ 495228 h 605522"/>
              <a:gd name="connsiteX75" fmla="*/ 27481 w 556212"/>
              <a:gd name="connsiteY75" fmla="*/ 495228 h 605522"/>
              <a:gd name="connsiteX76" fmla="*/ 35720 w 556212"/>
              <a:gd name="connsiteY76" fmla="*/ 393660 h 605522"/>
              <a:gd name="connsiteX77" fmla="*/ 45056 w 556212"/>
              <a:gd name="connsiteY77" fmla="*/ 442045 h 605522"/>
              <a:gd name="connsiteX78" fmla="*/ 53157 w 556212"/>
              <a:gd name="connsiteY78" fmla="*/ 378583 h 605522"/>
              <a:gd name="connsiteX79" fmla="*/ 53157 w 556212"/>
              <a:gd name="connsiteY79" fmla="*/ 421759 h 605522"/>
              <a:gd name="connsiteX80" fmla="*/ 73478 w 556212"/>
              <a:gd name="connsiteY80" fmla="*/ 325537 h 605522"/>
              <a:gd name="connsiteX81" fmla="*/ 144326 w 556212"/>
              <a:gd name="connsiteY81" fmla="*/ 234798 h 605522"/>
              <a:gd name="connsiteX82" fmla="*/ 151740 w 556212"/>
              <a:gd name="connsiteY82" fmla="*/ 286336 h 605522"/>
              <a:gd name="connsiteX83" fmla="*/ 166569 w 556212"/>
              <a:gd name="connsiteY83" fmla="*/ 191622 h 605522"/>
              <a:gd name="connsiteX84" fmla="*/ 271880 w 556212"/>
              <a:gd name="connsiteY84" fmla="*/ 96085 h 605522"/>
              <a:gd name="connsiteX85" fmla="*/ 261719 w 556212"/>
              <a:gd name="connsiteY85" fmla="*/ 149679 h 605522"/>
              <a:gd name="connsiteX86" fmla="*/ 289729 w 556212"/>
              <a:gd name="connsiteY86" fmla="*/ 85668 h 605522"/>
              <a:gd name="connsiteX87" fmla="*/ 344787 w 556212"/>
              <a:gd name="connsiteY87" fmla="*/ 55513 h 605522"/>
              <a:gd name="connsiteX88" fmla="*/ 329821 w 556212"/>
              <a:gd name="connsiteY88" fmla="*/ 113081 h 605522"/>
              <a:gd name="connsiteX89" fmla="*/ 373758 w 556212"/>
              <a:gd name="connsiteY89" fmla="*/ 38516 h 605522"/>
              <a:gd name="connsiteX90" fmla="*/ 499939 w 556212"/>
              <a:gd name="connsiteY90" fmla="*/ 0 h 60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6212" h="605522">
                <a:moveTo>
                  <a:pt x="15523" y="565364"/>
                </a:moveTo>
                <a:cubicBezTo>
                  <a:pt x="12776" y="566461"/>
                  <a:pt x="11539" y="569613"/>
                  <a:pt x="12638" y="572217"/>
                </a:cubicBezTo>
                <a:cubicBezTo>
                  <a:pt x="13737" y="574958"/>
                  <a:pt x="17034" y="576192"/>
                  <a:pt x="19782" y="575095"/>
                </a:cubicBezTo>
                <a:cubicBezTo>
                  <a:pt x="22530" y="573999"/>
                  <a:pt x="23766" y="570846"/>
                  <a:pt x="22667" y="568242"/>
                </a:cubicBezTo>
                <a:cubicBezTo>
                  <a:pt x="21431" y="565501"/>
                  <a:pt x="18271" y="564268"/>
                  <a:pt x="15523" y="565364"/>
                </a:cubicBezTo>
                <a:close/>
                <a:moveTo>
                  <a:pt x="16347" y="539049"/>
                </a:moveTo>
                <a:lnTo>
                  <a:pt x="38740" y="547821"/>
                </a:lnTo>
                <a:lnTo>
                  <a:pt x="30635" y="580166"/>
                </a:lnTo>
                <a:cubicBezTo>
                  <a:pt x="11814" y="585512"/>
                  <a:pt x="137" y="605522"/>
                  <a:pt x="0" y="605522"/>
                </a:cubicBezTo>
                <a:cubicBezTo>
                  <a:pt x="9479" y="587156"/>
                  <a:pt x="961" y="564268"/>
                  <a:pt x="961" y="564268"/>
                </a:cubicBezTo>
                <a:close/>
                <a:moveTo>
                  <a:pt x="22661" y="519856"/>
                </a:moveTo>
                <a:lnTo>
                  <a:pt x="47914" y="530030"/>
                </a:lnTo>
                <a:lnTo>
                  <a:pt x="43248" y="541167"/>
                </a:lnTo>
                <a:lnTo>
                  <a:pt x="17994" y="530993"/>
                </a:lnTo>
                <a:close/>
                <a:moveTo>
                  <a:pt x="546427" y="448764"/>
                </a:moveTo>
                <a:cubicBezTo>
                  <a:pt x="556312" y="447667"/>
                  <a:pt x="560430" y="457263"/>
                  <a:pt x="550546" y="458359"/>
                </a:cubicBezTo>
                <a:cubicBezTo>
                  <a:pt x="443736" y="469737"/>
                  <a:pt x="365344" y="503186"/>
                  <a:pt x="279951" y="543077"/>
                </a:cubicBezTo>
                <a:cubicBezTo>
                  <a:pt x="203345" y="578992"/>
                  <a:pt x="123993" y="599418"/>
                  <a:pt x="28440" y="602708"/>
                </a:cubicBezTo>
                <a:cubicBezTo>
                  <a:pt x="18418" y="602982"/>
                  <a:pt x="18556" y="593112"/>
                  <a:pt x="28440" y="592701"/>
                </a:cubicBezTo>
                <a:cubicBezTo>
                  <a:pt x="135250" y="589137"/>
                  <a:pt x="215426" y="561857"/>
                  <a:pt x="298897" y="521692"/>
                </a:cubicBezTo>
                <a:cubicBezTo>
                  <a:pt x="374954" y="485228"/>
                  <a:pt x="451836" y="458771"/>
                  <a:pt x="546427" y="448764"/>
                </a:cubicBezTo>
                <a:close/>
                <a:moveTo>
                  <a:pt x="522536" y="36059"/>
                </a:moveTo>
                <a:cubicBezTo>
                  <a:pt x="453339" y="93898"/>
                  <a:pt x="383043" y="135701"/>
                  <a:pt x="383043" y="135701"/>
                </a:cubicBezTo>
                <a:cubicBezTo>
                  <a:pt x="194124" y="254667"/>
                  <a:pt x="90877" y="433529"/>
                  <a:pt x="52709" y="502058"/>
                </a:cubicBezTo>
                <a:lnTo>
                  <a:pt x="45707" y="520561"/>
                </a:lnTo>
                <a:lnTo>
                  <a:pt x="32389" y="515490"/>
                </a:lnTo>
                <a:lnTo>
                  <a:pt x="44883" y="493423"/>
                </a:lnTo>
                <a:lnTo>
                  <a:pt x="44883" y="493560"/>
                </a:lnTo>
                <a:cubicBezTo>
                  <a:pt x="116277" y="366918"/>
                  <a:pt x="200440" y="258505"/>
                  <a:pt x="264694" y="205875"/>
                </a:cubicBezTo>
                <a:cubicBezTo>
                  <a:pt x="348582" y="137208"/>
                  <a:pt x="407070" y="109111"/>
                  <a:pt x="454437" y="79232"/>
                </a:cubicBezTo>
                <a:cubicBezTo>
                  <a:pt x="472423" y="67857"/>
                  <a:pt x="505786" y="50176"/>
                  <a:pt x="522536" y="36059"/>
                </a:cubicBezTo>
                <a:close/>
                <a:moveTo>
                  <a:pt x="542327" y="25898"/>
                </a:moveTo>
                <a:cubicBezTo>
                  <a:pt x="542327" y="25898"/>
                  <a:pt x="553585" y="34396"/>
                  <a:pt x="551114" y="48102"/>
                </a:cubicBezTo>
                <a:lnTo>
                  <a:pt x="508689" y="75652"/>
                </a:lnTo>
                <a:cubicBezTo>
                  <a:pt x="508689" y="75652"/>
                  <a:pt x="535874" y="68798"/>
                  <a:pt x="551526" y="59889"/>
                </a:cubicBezTo>
                <a:lnTo>
                  <a:pt x="551526" y="80175"/>
                </a:lnTo>
                <a:cubicBezTo>
                  <a:pt x="551526" y="80175"/>
                  <a:pt x="517064" y="100460"/>
                  <a:pt x="476973" y="106628"/>
                </a:cubicBezTo>
                <a:cubicBezTo>
                  <a:pt x="476973" y="106628"/>
                  <a:pt x="514043" y="104709"/>
                  <a:pt x="546720" y="92921"/>
                </a:cubicBezTo>
                <a:cubicBezTo>
                  <a:pt x="546720" y="92921"/>
                  <a:pt x="543013" y="109232"/>
                  <a:pt x="534089" y="113069"/>
                </a:cubicBezTo>
                <a:cubicBezTo>
                  <a:pt x="525027" y="117044"/>
                  <a:pt x="507041" y="133629"/>
                  <a:pt x="442236" y="138015"/>
                </a:cubicBezTo>
                <a:cubicBezTo>
                  <a:pt x="442236" y="138015"/>
                  <a:pt x="479582" y="145416"/>
                  <a:pt x="526812" y="129243"/>
                </a:cubicBezTo>
                <a:cubicBezTo>
                  <a:pt x="526812" y="129243"/>
                  <a:pt x="519261" y="166661"/>
                  <a:pt x="485897" y="192017"/>
                </a:cubicBezTo>
                <a:cubicBezTo>
                  <a:pt x="485897" y="192017"/>
                  <a:pt x="466126" y="202845"/>
                  <a:pt x="430566" y="210795"/>
                </a:cubicBezTo>
                <a:cubicBezTo>
                  <a:pt x="430566" y="210795"/>
                  <a:pt x="460772" y="208190"/>
                  <a:pt x="480131" y="202845"/>
                </a:cubicBezTo>
                <a:cubicBezTo>
                  <a:pt x="480131" y="202845"/>
                  <a:pt x="448552" y="221348"/>
                  <a:pt x="420681" y="226009"/>
                </a:cubicBezTo>
                <a:lnTo>
                  <a:pt x="463380" y="220389"/>
                </a:lnTo>
                <a:cubicBezTo>
                  <a:pt x="463380" y="220389"/>
                  <a:pt x="445394" y="247390"/>
                  <a:pt x="381963" y="269183"/>
                </a:cubicBezTo>
                <a:cubicBezTo>
                  <a:pt x="318531" y="290976"/>
                  <a:pt x="286678" y="288372"/>
                  <a:pt x="276792" y="288783"/>
                </a:cubicBezTo>
                <a:cubicBezTo>
                  <a:pt x="266907" y="289194"/>
                  <a:pt x="257845" y="283026"/>
                  <a:pt x="217342" y="296596"/>
                </a:cubicBezTo>
                <a:cubicBezTo>
                  <a:pt x="217342" y="296596"/>
                  <a:pt x="260179" y="289194"/>
                  <a:pt x="285305" y="296596"/>
                </a:cubicBezTo>
                <a:cubicBezTo>
                  <a:pt x="310430" y="303997"/>
                  <a:pt x="371116" y="296596"/>
                  <a:pt x="379079" y="293580"/>
                </a:cubicBezTo>
                <a:cubicBezTo>
                  <a:pt x="379079" y="293580"/>
                  <a:pt x="359995" y="341004"/>
                  <a:pt x="314137" y="356355"/>
                </a:cubicBezTo>
                <a:cubicBezTo>
                  <a:pt x="314137" y="356355"/>
                  <a:pt x="316334" y="354984"/>
                  <a:pt x="275831" y="370198"/>
                </a:cubicBezTo>
                <a:cubicBezTo>
                  <a:pt x="235328" y="385549"/>
                  <a:pt x="210614" y="381985"/>
                  <a:pt x="184116" y="388153"/>
                </a:cubicBezTo>
                <a:cubicBezTo>
                  <a:pt x="184116" y="388153"/>
                  <a:pt x="224070" y="386782"/>
                  <a:pt x="240271" y="388153"/>
                </a:cubicBezTo>
                <a:cubicBezTo>
                  <a:pt x="256472" y="389386"/>
                  <a:pt x="291620" y="374995"/>
                  <a:pt x="291620" y="374995"/>
                </a:cubicBezTo>
                <a:cubicBezTo>
                  <a:pt x="291620" y="374995"/>
                  <a:pt x="199905" y="437358"/>
                  <a:pt x="144025" y="445719"/>
                </a:cubicBezTo>
                <a:cubicBezTo>
                  <a:pt x="88282" y="453943"/>
                  <a:pt x="99540" y="459151"/>
                  <a:pt x="99540" y="459151"/>
                </a:cubicBezTo>
                <a:cubicBezTo>
                  <a:pt x="99540" y="459151"/>
                  <a:pt x="129197" y="450927"/>
                  <a:pt x="151302" y="453532"/>
                </a:cubicBezTo>
                <a:cubicBezTo>
                  <a:pt x="173269" y="456136"/>
                  <a:pt x="220088" y="429957"/>
                  <a:pt x="220088" y="429957"/>
                </a:cubicBezTo>
                <a:cubicBezTo>
                  <a:pt x="220088" y="429957"/>
                  <a:pt x="189471" y="460933"/>
                  <a:pt x="138258" y="475736"/>
                </a:cubicBezTo>
                <a:cubicBezTo>
                  <a:pt x="97618" y="487386"/>
                  <a:pt x="87870" y="491361"/>
                  <a:pt x="81417" y="496569"/>
                </a:cubicBezTo>
                <a:lnTo>
                  <a:pt x="63156" y="496569"/>
                </a:lnTo>
                <a:cubicBezTo>
                  <a:pt x="97618" y="434754"/>
                  <a:pt x="201827" y="254792"/>
                  <a:pt x="388827" y="144457"/>
                </a:cubicBezTo>
                <a:cubicBezTo>
                  <a:pt x="388827" y="144457"/>
                  <a:pt x="436470" y="112521"/>
                  <a:pt x="486035" y="73596"/>
                </a:cubicBezTo>
                <a:cubicBezTo>
                  <a:pt x="517750" y="49747"/>
                  <a:pt x="542327" y="25898"/>
                  <a:pt x="542327" y="25898"/>
                </a:cubicBezTo>
                <a:close/>
                <a:moveTo>
                  <a:pt x="499939" y="0"/>
                </a:moveTo>
                <a:lnTo>
                  <a:pt x="472204" y="47014"/>
                </a:lnTo>
                <a:lnTo>
                  <a:pt x="514767" y="3975"/>
                </a:lnTo>
                <a:lnTo>
                  <a:pt x="492524" y="37968"/>
                </a:lnTo>
                <a:lnTo>
                  <a:pt x="542365" y="5209"/>
                </a:lnTo>
                <a:cubicBezTo>
                  <a:pt x="525202" y="21246"/>
                  <a:pt x="505568" y="37557"/>
                  <a:pt x="486071" y="52908"/>
                </a:cubicBezTo>
                <a:cubicBezTo>
                  <a:pt x="470144" y="64833"/>
                  <a:pt x="452432" y="76758"/>
                  <a:pt x="435132" y="85668"/>
                </a:cubicBezTo>
                <a:cubicBezTo>
                  <a:pt x="385978" y="110751"/>
                  <a:pt x="327487" y="145292"/>
                  <a:pt x="251559" y="204643"/>
                </a:cubicBezTo>
                <a:cubicBezTo>
                  <a:pt x="178377" y="261938"/>
                  <a:pt x="60846" y="444787"/>
                  <a:pt x="36406" y="495228"/>
                </a:cubicBezTo>
                <a:lnTo>
                  <a:pt x="27481" y="495228"/>
                </a:lnTo>
                <a:cubicBezTo>
                  <a:pt x="21852" y="484400"/>
                  <a:pt x="21028" y="445198"/>
                  <a:pt x="35720" y="393660"/>
                </a:cubicBezTo>
                <a:cubicBezTo>
                  <a:pt x="35720" y="393660"/>
                  <a:pt x="37642" y="439304"/>
                  <a:pt x="45056" y="442045"/>
                </a:cubicBezTo>
                <a:cubicBezTo>
                  <a:pt x="45056" y="442045"/>
                  <a:pt x="37642" y="411205"/>
                  <a:pt x="53157" y="378583"/>
                </a:cubicBezTo>
                <a:cubicBezTo>
                  <a:pt x="53157" y="378583"/>
                  <a:pt x="47116" y="415180"/>
                  <a:pt x="53157" y="421759"/>
                </a:cubicBezTo>
                <a:cubicBezTo>
                  <a:pt x="53157" y="421759"/>
                  <a:pt x="62631" y="351717"/>
                  <a:pt x="73478" y="325537"/>
                </a:cubicBezTo>
                <a:cubicBezTo>
                  <a:pt x="73478" y="325537"/>
                  <a:pt x="80206" y="296205"/>
                  <a:pt x="144326" y="234798"/>
                </a:cubicBezTo>
                <a:cubicBezTo>
                  <a:pt x="144326" y="234798"/>
                  <a:pt x="142266" y="275233"/>
                  <a:pt x="151740" y="286336"/>
                </a:cubicBezTo>
                <a:cubicBezTo>
                  <a:pt x="161214" y="297438"/>
                  <a:pt x="136225" y="251109"/>
                  <a:pt x="166569" y="191622"/>
                </a:cubicBezTo>
                <a:cubicBezTo>
                  <a:pt x="166569" y="191622"/>
                  <a:pt x="210368" y="131449"/>
                  <a:pt x="271880" y="96085"/>
                </a:cubicBezTo>
                <a:cubicBezTo>
                  <a:pt x="271880" y="96085"/>
                  <a:pt x="257737" y="131449"/>
                  <a:pt x="261719" y="149679"/>
                </a:cubicBezTo>
                <a:cubicBezTo>
                  <a:pt x="261719" y="149679"/>
                  <a:pt x="268310" y="103350"/>
                  <a:pt x="289729" y="85668"/>
                </a:cubicBezTo>
                <a:cubicBezTo>
                  <a:pt x="289729" y="85668"/>
                  <a:pt x="333254" y="60858"/>
                  <a:pt x="344787" y="55513"/>
                </a:cubicBezTo>
                <a:cubicBezTo>
                  <a:pt x="344787" y="55513"/>
                  <a:pt x="329135" y="90191"/>
                  <a:pt x="329821" y="113081"/>
                </a:cubicBezTo>
                <a:cubicBezTo>
                  <a:pt x="329821" y="113081"/>
                  <a:pt x="349455" y="67301"/>
                  <a:pt x="373758" y="38516"/>
                </a:cubicBezTo>
                <a:cubicBezTo>
                  <a:pt x="373758" y="38516"/>
                  <a:pt x="434446" y="5894"/>
                  <a:pt x="4999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67523" y="76979"/>
            <a:ext cx="12192000" cy="6858000"/>
            <a:chOff x="0" y="0"/>
            <a:chExt cx="12192000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-1270000" y="986329"/>
            <a:ext cx="685800" cy="685800"/>
          </a:xfrm>
          <a:prstGeom prst="rect">
            <a:avLst/>
          </a:prstGeom>
          <a:solidFill>
            <a:srgbClr val="71929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-1270000" y="1904241"/>
            <a:ext cx="685800" cy="685800"/>
          </a:xfrm>
          <a:prstGeom prst="rect">
            <a:avLst/>
          </a:prstGeom>
          <a:solidFill>
            <a:srgbClr val="525C5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-1270000" y="2822153"/>
            <a:ext cx="685800" cy="685800"/>
          </a:xfrm>
          <a:prstGeom prst="rect">
            <a:avLst/>
          </a:prstGeom>
          <a:solidFill>
            <a:srgbClr val="89898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-1270000" y="3740065"/>
            <a:ext cx="685800" cy="685800"/>
          </a:xfrm>
          <a:prstGeom prst="rect">
            <a:avLst/>
          </a:prstGeom>
          <a:solidFill>
            <a:srgbClr val="DBDAD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270000" y="4657977"/>
            <a:ext cx="685800" cy="685800"/>
          </a:xfrm>
          <a:prstGeom prst="rect">
            <a:avLst/>
          </a:prstGeom>
          <a:solidFill>
            <a:srgbClr val="0C1B3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-1270000" y="5575890"/>
            <a:ext cx="685800" cy="685800"/>
          </a:xfrm>
          <a:prstGeom prst="rect">
            <a:avLst/>
          </a:prstGeom>
          <a:solidFill>
            <a:srgbClr val="7BAB3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2749190" y="4562169"/>
            <a:ext cx="6828666" cy="28866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4835465" y="2645637"/>
            <a:ext cx="2656115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/>
            <a:r>
              <a:rPr lang="zh-CN" altLang="en-US" sz="5400" dirty="0">
                <a:solidFill>
                  <a:schemeClr val="accent1"/>
                </a:solidFill>
                <a:latin typeface="+mj-ea"/>
                <a:ea typeface="+mj-ea"/>
              </a:rPr>
              <a:t> 爱刷题</a:t>
            </a:r>
            <a:r>
              <a:rPr lang="en-US" altLang="zh-CN" sz="5400" dirty="0">
                <a:solidFill>
                  <a:schemeClr val="accent1"/>
                </a:solidFill>
                <a:latin typeface="+mj-ea"/>
                <a:ea typeface="+mj-ea"/>
              </a:rPr>
              <a:t>PPT</a:t>
            </a:r>
            <a:endParaRPr lang="zh-CN" altLang="en-US" sz="5400" b="0" i="0" dirty="0">
              <a:solidFill>
                <a:schemeClr val="accent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" name="textcount"/>
          <p:cNvSpPr txBox="1"/>
          <p:nvPr/>
        </p:nvSpPr>
        <p:spPr>
          <a:xfrm>
            <a:off x="2749190" y="4543881"/>
            <a:ext cx="6828666" cy="287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pc="300" dirty="0">
                <a:solidFill>
                  <a:schemeClr val="bg1"/>
                </a:solidFill>
              </a:rPr>
              <a:t> 组号：</a:t>
            </a:r>
            <a:r>
              <a:rPr lang="en-US" altLang="zh-CN" spc="300" dirty="0">
                <a:solidFill>
                  <a:schemeClr val="bg1"/>
                </a:solidFill>
              </a:rPr>
              <a:t>g003 </a:t>
            </a:r>
            <a:r>
              <a:rPr lang="zh-CN" altLang="en-US" spc="300" dirty="0">
                <a:solidFill>
                  <a:schemeClr val="bg1"/>
                </a:solidFill>
              </a:rPr>
              <a:t>组员：张浩，金方永，陈紫慧</a:t>
            </a:r>
            <a:endParaRPr lang="en-US" altLang="zh-CN" spc="300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68D7412-BCC8-47B8-B74B-FEA1F5DE6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598" y="2749371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93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7FEAC52-25A4-4081-87B8-1005ADB2C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190" y="414711"/>
            <a:ext cx="8766589" cy="5663171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5D1F3D82-9F49-4059-8C09-9F854987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3339" y="571444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3">
            <a:extLst>
              <a:ext uri="{FF2B5EF4-FFF2-40B4-BE49-F238E27FC236}">
                <a16:creationId xmlns:a16="http://schemas.microsoft.com/office/drawing/2014/main" id="{975945CE-809C-409A-8886-72EA836C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599077" y="1174105"/>
            <a:ext cx="543799" cy="409714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zh-CN" altLang="en-US" dirty="0"/>
              <a:t>界面原型用户端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CF621F8-BFC8-46A8-9954-9DE0AD9E6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221" y="289580"/>
            <a:ext cx="9727650" cy="644739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5E392A7-2F1A-46DB-9AFF-AF048B873F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9220" y="289580"/>
            <a:ext cx="9727651" cy="650428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952F976-6FAC-40EC-A717-E07712AD7A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6190" y="509201"/>
            <a:ext cx="8766589" cy="638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2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four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数据字典</a:t>
            </a:r>
            <a:r>
              <a:rPr lang="en-US" altLang="zh-CN" spc="300" dirty="0">
                <a:latin typeface="Arial Narrow" panose="020B0606020202030204" pitchFamily="34" charset="0"/>
              </a:rPr>
              <a:t>&amp;</a:t>
            </a:r>
            <a:r>
              <a:rPr lang="en-US" altLang="zh-CN" sz="5400" spc="300" dirty="0">
                <a:solidFill>
                  <a:schemeClr val="accent1"/>
                </a:solidFill>
                <a:latin typeface="Arial Narrow" panose="020B0606020202030204" pitchFamily="34" charset="0"/>
              </a:rPr>
              <a:t>ER</a:t>
            </a:r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图</a:t>
            </a:r>
          </a:p>
        </p:txBody>
      </p:sp>
      <p:sp>
        <p:nvSpPr>
          <p:cNvPr id="7" name="椭圆 6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25C3857A-40B3-472F-AC06-798F5A272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8" y="5647212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数据字典</a:t>
            </a:r>
            <a:r>
              <a:rPr lang="en-US" altLang="zh-CN" spc="300" dirty="0">
                <a:latin typeface="Arial Narrow" panose="020B0606020202030204" pitchFamily="34" charset="0"/>
              </a:rPr>
              <a:t>&amp;</a:t>
            </a:r>
            <a:r>
              <a:rPr lang="en-US" altLang="zh-CN" sz="2400" spc="300" dirty="0">
                <a:solidFill>
                  <a:schemeClr val="accent1"/>
                </a:solidFill>
                <a:latin typeface="Arial Narrow" panose="020B0606020202030204" pitchFamily="34" charset="0"/>
              </a:rPr>
              <a:t>ER</a:t>
            </a:r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图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5D1FC7C3-AD6E-4FEB-B0B5-7DCFA215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275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one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2064124" y="3039034"/>
            <a:ext cx="8559052" cy="151668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会议记录</a:t>
            </a:r>
            <a:r>
              <a:rPr lang="en-US" altLang="zh-CN" sz="5400" spc="3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&amp;</a:t>
            </a:r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小组分工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35F72063-8A81-420E-8629-27C87F9B8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会议记录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176997-7790-4B0B-B32E-AE7A4BB88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94" y="1692"/>
            <a:ext cx="6097506" cy="6856307"/>
          </a:xfrm>
          <a:prstGeom prst="rect">
            <a:avLst/>
          </a:prstGeom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5AC4282D-60B2-48FC-A8EA-E29AC0885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成员分工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E7BD060D-4EE6-4019-B4C0-CE68BA96F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025117"/>
              </p:ext>
            </p:extLst>
          </p:nvPr>
        </p:nvGraphicFramePr>
        <p:xfrm>
          <a:off x="2158253" y="924411"/>
          <a:ext cx="8280027" cy="5504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329">
                  <a:extLst>
                    <a:ext uri="{9D8B030D-6E8A-4147-A177-3AD203B41FA5}">
                      <a16:colId xmlns:a16="http://schemas.microsoft.com/office/drawing/2014/main" val="2220486308"/>
                    </a:ext>
                  </a:extLst>
                </a:gridCol>
                <a:gridCol w="3829798">
                  <a:extLst>
                    <a:ext uri="{9D8B030D-6E8A-4147-A177-3AD203B41FA5}">
                      <a16:colId xmlns:a16="http://schemas.microsoft.com/office/drawing/2014/main" val="2654393185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1517525559"/>
                    </a:ext>
                  </a:extLst>
                </a:gridCol>
              </a:tblGrid>
              <a:tr h="497091">
                <a:tc>
                  <a:txBody>
                    <a:bodyPr/>
                    <a:lstStyle/>
                    <a:p>
                      <a:r>
                        <a:rPr lang="zh-CN" altLang="en-US" dirty="0"/>
                        <a:t>组员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评价及评分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160960"/>
                  </a:ext>
                </a:extLst>
              </a:tr>
              <a:tr h="169788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项目开发计划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6-8</a:t>
                      </a:r>
                    </a:p>
                    <a:p>
                      <a:pPr marL="0" algn="l" defTabSz="914400" rtl="0" eaLnBrk="1" latinLnBrk="0" hangingPunct="1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可行性分析报告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1-3</a:t>
                      </a:r>
                    </a:p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甘特图更新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管理员访谈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界面原型制作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870757"/>
                  </a:ext>
                </a:extLst>
              </a:tr>
              <a:tr h="135446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金方永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项目开发计划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1-5</a:t>
                      </a:r>
                    </a:p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可行性分析报告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4-5</a:t>
                      </a:r>
                    </a:p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数据字典、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379175"/>
                  </a:ext>
                </a:extLst>
              </a:tr>
              <a:tr h="142979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陈紫慧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项目开发计划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9-13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可行性分析报告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9-12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WBS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更新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用户问卷制作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PPT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制作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21306"/>
                  </a:ext>
                </a:extLst>
              </a:tr>
              <a:tr h="4527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52172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 dirty="0"/>
              <a:t>Part five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14" name="椭圆 13"/>
          <p:cNvSpPr/>
          <p:nvPr/>
        </p:nvSpPr>
        <p:spPr>
          <a:xfrm>
            <a:off x="6611938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A93BF8B-DF1D-4789-A8D7-4A0BC22B9D05}"/>
              </a:ext>
            </a:extLst>
          </p:cNvPr>
          <p:cNvSpPr/>
          <p:nvPr/>
        </p:nvSpPr>
        <p:spPr>
          <a:xfrm>
            <a:off x="569974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A642458-1DE9-487E-A4F4-C8B7FADED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68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/>
              <a:t>文献综述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125806" y="1552932"/>
            <a:ext cx="10249694" cy="2511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.GB T-8567-2006 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张海藩 牟永敏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.《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软件工程导论（第六版）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》. 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北京：清华大学出版社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,2013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[7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汉仪中等线简" panose="02010609000101010101" pitchFamily="2" charset="-122"/>
                <a:ea typeface="汉仪中等线简" panose="02010609000101010101" pitchFamily="2" charset="-122"/>
              </a:rPr>
              <a:t>[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汉仪中等线简" panose="02010609000101010101" pitchFamily="2" charset="-122"/>
              <a:ea typeface="汉仪中等线简" panose="0201060900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125806" y="2072640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25806" y="2584704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25806" y="3096768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125806" y="3608832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25806" y="4120896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125806" y="4632960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125806" y="5145024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125806" y="5657088"/>
            <a:ext cx="9816514" cy="0"/>
          </a:xfrm>
          <a:prstGeom prst="line">
            <a:avLst/>
          </a:prstGeom>
          <a:ln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>
            <a:extLst>
              <a:ext uri="{FF2B5EF4-FFF2-40B4-BE49-F238E27FC236}">
                <a16:creationId xmlns:a16="http://schemas.microsoft.com/office/drawing/2014/main" id="{AF9459DD-48A4-4B6D-BAEB-9129C8483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223777" y="208344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-1270000" y="986329"/>
            <a:ext cx="685800" cy="685800"/>
          </a:xfrm>
          <a:prstGeom prst="rect">
            <a:avLst/>
          </a:prstGeom>
          <a:solidFill>
            <a:srgbClr val="71929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-1270000" y="1904241"/>
            <a:ext cx="685800" cy="685800"/>
          </a:xfrm>
          <a:prstGeom prst="rect">
            <a:avLst/>
          </a:prstGeom>
          <a:solidFill>
            <a:srgbClr val="525C5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-1270000" y="2822153"/>
            <a:ext cx="685800" cy="685800"/>
          </a:xfrm>
          <a:prstGeom prst="rect">
            <a:avLst/>
          </a:prstGeom>
          <a:solidFill>
            <a:srgbClr val="89898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-1270000" y="3740065"/>
            <a:ext cx="685800" cy="685800"/>
          </a:xfrm>
          <a:prstGeom prst="rect">
            <a:avLst/>
          </a:prstGeom>
          <a:solidFill>
            <a:srgbClr val="DBDAD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270000" y="4657977"/>
            <a:ext cx="685800" cy="685800"/>
          </a:xfrm>
          <a:prstGeom prst="rect">
            <a:avLst/>
          </a:prstGeom>
          <a:solidFill>
            <a:srgbClr val="0C1B3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-1270000" y="5575890"/>
            <a:ext cx="685800" cy="685800"/>
          </a:xfrm>
          <a:prstGeom prst="rect">
            <a:avLst/>
          </a:prstGeom>
          <a:solidFill>
            <a:srgbClr val="7BAB3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>
            <a:off x="2749190" y="4562169"/>
            <a:ext cx="6828666" cy="28866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count"/>
          <p:cNvSpPr txBox="1"/>
          <p:nvPr/>
        </p:nvSpPr>
        <p:spPr>
          <a:xfrm>
            <a:off x="2749190" y="4543881"/>
            <a:ext cx="6828666" cy="28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pc="300" dirty="0">
                <a:solidFill>
                  <a:schemeClr val="bg1"/>
                </a:solidFill>
              </a:rPr>
              <a:t>组号：</a:t>
            </a:r>
            <a:r>
              <a:rPr lang="en-US" altLang="zh-CN" spc="300" dirty="0">
                <a:solidFill>
                  <a:schemeClr val="bg1"/>
                </a:solidFill>
              </a:rPr>
              <a:t>g003 </a:t>
            </a:r>
            <a:r>
              <a:rPr lang="zh-CN" altLang="en-US" spc="300" dirty="0">
                <a:solidFill>
                  <a:schemeClr val="bg1"/>
                </a:solidFill>
              </a:rPr>
              <a:t>组员：张浩，金方永，陈紫慧</a:t>
            </a:r>
          </a:p>
        </p:txBody>
      </p:sp>
      <p:sp>
        <p:nvSpPr>
          <p:cNvPr id="27" name="矩形 26"/>
          <p:cNvSpPr/>
          <p:nvPr/>
        </p:nvSpPr>
        <p:spPr>
          <a:xfrm>
            <a:off x="2516817" y="2401964"/>
            <a:ext cx="7158366" cy="1769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fontAlgn="base"/>
            <a:r>
              <a:rPr lang="en-US" altLang="zh-CN" sz="11500" b="0" i="0">
                <a:solidFill>
                  <a:schemeClr val="accent2">
                    <a:alpha val="15000"/>
                  </a:schemeClr>
                </a:solidFill>
                <a:effectLst/>
              </a:rPr>
              <a:t>THANKS</a:t>
            </a:r>
            <a:endParaRPr lang="zh-CN" altLang="en-US" sz="11500" b="0" i="0">
              <a:solidFill>
                <a:schemeClr val="accent2">
                  <a:alpha val="15000"/>
                </a:schemeClr>
              </a:solidFill>
              <a:effectLst/>
            </a:endParaRP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52944BAF-5AC0-402B-A84A-B69AB3EEF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381" y="576823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18957" y="142023"/>
            <a:ext cx="12192000" cy="6858000"/>
            <a:chOff x="0" y="0"/>
            <a:chExt cx="12192000" cy="6858000"/>
          </a:xfrm>
        </p:grpSpPr>
        <p:grpSp>
          <p:nvGrpSpPr>
            <p:cNvPr id="36" name="组合 35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0" y="3429000"/>
                <a:ext cx="12192000" cy="34290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0" y="0"/>
                <a:ext cx="12192000" cy="3429000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297735" y="312207"/>
              <a:ext cx="11744446" cy="64413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5440" y="347511"/>
              <a:ext cx="11501120" cy="6162978"/>
            </a:xfrm>
            <a:prstGeom prst="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768271" y="2774149"/>
            <a:ext cx="9520325" cy="2114647"/>
            <a:chOff x="1661968" y="3291375"/>
            <a:chExt cx="9520325" cy="2114647"/>
          </a:xfrm>
        </p:grpSpPr>
        <p:grpSp>
          <p:nvGrpSpPr>
            <p:cNvPr id="11" name="组合 10"/>
            <p:cNvGrpSpPr/>
            <p:nvPr/>
          </p:nvGrpSpPr>
          <p:grpSpPr>
            <a:xfrm>
              <a:off x="1661968" y="3291375"/>
              <a:ext cx="9373153" cy="1973759"/>
              <a:chOff x="1492868" y="3026614"/>
              <a:chExt cx="9373153" cy="1973759"/>
            </a:xfrm>
          </p:grpSpPr>
          <p:sp>
            <p:nvSpPr>
              <p:cNvPr id="4" name="菱形 3"/>
              <p:cNvSpPr/>
              <p:nvPr/>
            </p:nvSpPr>
            <p:spPr>
              <a:xfrm>
                <a:off x="1492868" y="3026614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7399694" y="4538708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spc="300" dirty="0">
                    <a:solidFill>
                      <a:schemeClr val="accent1"/>
                    </a:solidFill>
                    <a:latin typeface="+mj-ea"/>
                    <a:ea typeface="+mj-ea"/>
                  </a:rPr>
                  <a:t>会议记录</a:t>
                </a:r>
                <a:r>
                  <a:rPr lang="en-US" altLang="zh-CN" sz="2400" spc="300" dirty="0">
                    <a:solidFill>
                      <a:schemeClr val="accent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&amp;</a:t>
                </a:r>
                <a:r>
                  <a:rPr lang="zh-CN" altLang="en-US" sz="2400" spc="300" dirty="0">
                    <a:solidFill>
                      <a:schemeClr val="accent1"/>
                    </a:solidFill>
                    <a:latin typeface="+mj-ea"/>
                    <a:ea typeface="+mj-ea"/>
                  </a:rPr>
                  <a:t>小组分工</a:t>
                </a: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570874" y="3187987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01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661968" y="3533827"/>
              <a:ext cx="9520325" cy="1863059"/>
              <a:chOff x="1492868" y="3242408"/>
              <a:chExt cx="9520325" cy="1863059"/>
            </a:xfrm>
          </p:grpSpPr>
          <p:sp>
            <p:nvSpPr>
              <p:cNvPr id="5" name="菱形 4"/>
              <p:cNvSpPr/>
              <p:nvPr/>
            </p:nvSpPr>
            <p:spPr>
              <a:xfrm>
                <a:off x="1492868" y="4308593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7546866" y="3242408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spc="300" dirty="0">
                    <a:solidFill>
                      <a:schemeClr val="accent1"/>
                    </a:solidFill>
                    <a:latin typeface="+mj-ea"/>
                    <a:ea typeface="+mj-ea"/>
                  </a:rPr>
                  <a:t>界面原型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570874" y="4469966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03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542327" y="3291375"/>
              <a:ext cx="4978762" cy="796874"/>
              <a:chOff x="2539093" y="3026614"/>
              <a:chExt cx="4978762" cy="796874"/>
            </a:xfrm>
          </p:grpSpPr>
          <p:sp>
            <p:nvSpPr>
              <p:cNvPr id="6" name="菱形 5"/>
              <p:cNvSpPr/>
              <p:nvPr/>
            </p:nvSpPr>
            <p:spPr>
              <a:xfrm>
                <a:off x="6720981" y="3026614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2539093" y="3280949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spc="300" dirty="0">
                    <a:solidFill>
                      <a:schemeClr val="accent1"/>
                    </a:solidFill>
                    <a:latin typeface="+mj-ea"/>
                    <a:ea typeface="+mj-ea"/>
                  </a:rPr>
                  <a:t>需求调查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798987" y="3187987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02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617311" y="4609148"/>
              <a:ext cx="4903778" cy="796874"/>
              <a:chOff x="2614077" y="4317729"/>
              <a:chExt cx="4903778" cy="796874"/>
            </a:xfrm>
          </p:grpSpPr>
          <p:sp>
            <p:nvSpPr>
              <p:cNvPr id="7" name="菱形 6"/>
              <p:cNvSpPr/>
              <p:nvPr/>
            </p:nvSpPr>
            <p:spPr>
              <a:xfrm>
                <a:off x="6720981" y="4317729"/>
                <a:ext cx="796874" cy="796874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614077" y="4512050"/>
                <a:ext cx="3466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spc="300" dirty="0">
                    <a:solidFill>
                      <a:schemeClr val="accent1"/>
                    </a:solidFill>
                    <a:latin typeface="+mj-ea"/>
                    <a:ea typeface="+mj-ea"/>
                  </a:rPr>
                  <a:t>数据字典</a:t>
                </a:r>
                <a:r>
                  <a:rPr lang="en-US" altLang="zh-CN" sz="2400" spc="300" dirty="0">
                    <a:solidFill>
                      <a:schemeClr val="accent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&amp;ER</a:t>
                </a:r>
                <a:r>
                  <a:rPr lang="zh-CN" altLang="en-US" sz="2400" spc="300" dirty="0">
                    <a:solidFill>
                      <a:schemeClr val="accent1"/>
                    </a:solidFill>
                    <a:latin typeface="+mj-ea"/>
                    <a:ea typeface="+mj-ea"/>
                  </a:rPr>
                  <a:t>图</a:t>
                </a: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6798987" y="4469966"/>
                <a:ext cx="640862" cy="47412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</a:rPr>
                  <a:t>04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4864488" y="1167930"/>
            <a:ext cx="2463022" cy="1398357"/>
            <a:chOff x="4864489" y="902089"/>
            <a:chExt cx="2463022" cy="1398357"/>
          </a:xfrm>
        </p:grpSpPr>
        <p:sp>
          <p:nvSpPr>
            <p:cNvPr id="81" name="矩形 80"/>
            <p:cNvSpPr/>
            <p:nvPr/>
          </p:nvSpPr>
          <p:spPr>
            <a:xfrm>
              <a:off x="5249615" y="902089"/>
              <a:ext cx="1692772" cy="101566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fontAlgn="base"/>
              <a:r>
                <a:rPr lang="zh-CN" altLang="en-US" sz="6600">
                  <a:solidFill>
                    <a:schemeClr val="accent1"/>
                  </a:solidFill>
                  <a:latin typeface="+mj-ea"/>
                  <a:ea typeface="+mj-ea"/>
                </a:rPr>
                <a:t>目录</a:t>
              </a:r>
              <a:endParaRPr lang="zh-CN" altLang="en-US" sz="6600" b="0" i="0">
                <a:solidFill>
                  <a:schemeClr val="accent1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864489" y="2023447"/>
              <a:ext cx="2463022" cy="27699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dist" fontAlgn="base"/>
              <a:r>
                <a:rPr lang="en-US" altLang="zh-CN" b="0" i="0">
                  <a:solidFill>
                    <a:schemeClr val="accent3">
                      <a:lumMod val="75000"/>
                    </a:schemeClr>
                  </a:solidFill>
                  <a:effectLst/>
                  <a:latin typeface="+mj-lt"/>
                  <a:ea typeface="+mj-ea"/>
                </a:rPr>
                <a:t>CONTENT</a:t>
              </a:r>
              <a:endParaRPr lang="zh-CN" altLang="en-US" b="0" i="0">
                <a:solidFill>
                  <a:schemeClr val="accent3">
                    <a:lumMod val="75000"/>
                  </a:schemeClr>
                </a:solidFill>
                <a:effectLst/>
                <a:latin typeface="+mj-lt"/>
                <a:ea typeface="+mj-ea"/>
              </a:endParaRPr>
            </a:p>
          </p:txBody>
        </p:sp>
      </p:grpSp>
      <p:sp>
        <p:nvSpPr>
          <p:cNvPr id="31" name="菱形 30">
            <a:extLst>
              <a:ext uri="{FF2B5EF4-FFF2-40B4-BE49-F238E27FC236}">
                <a16:creationId xmlns:a16="http://schemas.microsoft.com/office/drawing/2014/main" id="{44D997AF-D243-4581-97B3-FEA2CB66432B}"/>
              </a:ext>
            </a:extLst>
          </p:cNvPr>
          <p:cNvSpPr/>
          <p:nvPr/>
        </p:nvSpPr>
        <p:spPr>
          <a:xfrm>
            <a:off x="1682404" y="5340533"/>
            <a:ext cx="796874" cy="796874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B63847-0103-4BEA-B3CA-20A385F7CDC9}"/>
              </a:ext>
            </a:extLst>
          </p:cNvPr>
          <p:cNvSpPr txBox="1"/>
          <p:nvPr/>
        </p:nvSpPr>
        <p:spPr>
          <a:xfrm>
            <a:off x="1846277" y="5535655"/>
            <a:ext cx="5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</a:rPr>
              <a:t>05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AB9B74-E15D-4A11-8F31-CDE354052EC2}"/>
              </a:ext>
            </a:extLst>
          </p:cNvPr>
          <p:cNvSpPr txBox="1"/>
          <p:nvPr/>
        </p:nvSpPr>
        <p:spPr>
          <a:xfrm>
            <a:off x="2648630" y="5535655"/>
            <a:ext cx="2600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>
                <a:solidFill>
                  <a:schemeClr val="accent1"/>
                </a:solidFill>
                <a:latin typeface="+mj-ea"/>
                <a:ea typeface="+mj-ea"/>
              </a:rPr>
              <a:t>参考文献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two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需求调查</a:t>
            </a:r>
          </a:p>
        </p:txBody>
      </p:sp>
      <p:sp>
        <p:nvSpPr>
          <p:cNvPr id="7" name="椭圆 6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7B71605F-0744-4EB3-A12E-D80692DF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7" y="5727895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用户需求调查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0B37FEE-57A4-4F2A-9DCE-448AFA422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6" y="1032912"/>
            <a:ext cx="3379955" cy="582676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6093B95-7EB3-435F-8375-9972C8E36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691" y="1196151"/>
            <a:ext cx="3398211" cy="566184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006FACB-7658-4704-86D5-702049551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812" y="275664"/>
            <a:ext cx="3353524" cy="3226975"/>
          </a:xfrm>
          <a:prstGeom prst="rect">
            <a:avLst/>
          </a:prstGeom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4C6AF5F1-B683-4FE4-B30D-BDAE53010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234" y="5680829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B2AE471-1907-4267-A84E-04BA40E28A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1549" y="3361764"/>
            <a:ext cx="3590383" cy="43995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问卷调查结果</a:t>
            </a: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DE3B5CC2-AC5C-4E66-A2A9-A043DA896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722" y="573461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2B9BC3F-5C76-42BB-83E5-3F0C1E4ED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869" y="590952"/>
            <a:ext cx="7979231" cy="60298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2A00158-57DF-45DD-995F-8CE21816A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371" y="590952"/>
            <a:ext cx="6417129" cy="64341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5347A91-7276-404C-974F-17367E87E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1621" y="616560"/>
            <a:ext cx="9208757" cy="6004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用户访谈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F84937-46FF-4718-9EB1-8205AF52D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570" y="0"/>
            <a:ext cx="525086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F28E62-B4B7-4F06-B46A-B656A898B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828" y="5674106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484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需求分析总结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5D1F3D82-9F49-4059-8C09-9F854987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3339" y="5714448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262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749751" y="1718058"/>
            <a:ext cx="692498" cy="7478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custGeom>
            <a:avLst/>
            <a:gdLst>
              <a:gd name="connsiteX0" fmla="*/ 0 w 2059940"/>
              <a:gd name="connsiteY0" fmla="*/ 0 h 276999"/>
              <a:gd name="connsiteX1" fmla="*/ 2059940 w 2059940"/>
              <a:gd name="connsiteY1" fmla="*/ 0 h 276999"/>
              <a:gd name="connsiteX2" fmla="*/ 2059940 w 2059940"/>
              <a:gd name="connsiteY2" fmla="*/ 276999 h 276999"/>
              <a:gd name="connsiteX3" fmla="*/ 0 w 2059940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9940" h="276999">
                <a:moveTo>
                  <a:pt x="0" y="0"/>
                </a:moveTo>
                <a:lnTo>
                  <a:pt x="2059940" y="0"/>
                </a:lnTo>
                <a:lnTo>
                  <a:pt x="2059940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 altLang="zh-CN"/>
              <a:t>Part three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5400" spc="300" dirty="0">
                <a:solidFill>
                  <a:schemeClr val="accent1"/>
                </a:solidFill>
                <a:latin typeface="+mj-ea"/>
                <a:ea typeface="+mj-ea"/>
              </a:rPr>
              <a:t>界面原型</a:t>
            </a:r>
          </a:p>
        </p:txBody>
      </p:sp>
      <p:sp>
        <p:nvSpPr>
          <p:cNvPr id="7" name="椭圆 6"/>
          <p:cNvSpPr/>
          <p:nvPr/>
        </p:nvSpPr>
        <p:spPr>
          <a:xfrm>
            <a:off x="6159103" y="5459540"/>
            <a:ext cx="100012" cy="100012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932885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706667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85321" y="5459540"/>
            <a:ext cx="100012" cy="100012"/>
          </a:xfrm>
          <a:prstGeom prst="ellips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E378BD-49D5-4002-A934-588E3FB40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853" y="706421"/>
            <a:ext cx="7852110" cy="57616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9BC6B55-0B36-48A2-B73B-E1DDFECBE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265" y="447686"/>
            <a:ext cx="8673698" cy="62790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589CABA-6B2F-46DF-9B0D-810798F7B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832" y="447686"/>
            <a:ext cx="9413037" cy="61246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2991D1F-9639-4B23-8A0D-F91020553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5265" y="413451"/>
            <a:ext cx="9272731" cy="644454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C8CB139-ABFD-419D-A5C4-5A810665D8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4832" y="413451"/>
            <a:ext cx="9836191" cy="635728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DFA2AE3-570B-4686-BF1C-E93E8C005A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5265" y="532231"/>
            <a:ext cx="9382714" cy="6109991"/>
          </a:xfrm>
          <a:prstGeom prst="rect">
            <a:avLst/>
          </a:prstGeom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7817C496-8287-443A-AA25-6167D853C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551" y="5845457"/>
            <a:ext cx="759333" cy="726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 rot="10800000" flipV="1">
            <a:off x="599077" y="1174105"/>
            <a:ext cx="543799" cy="409714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zh-CN" altLang="en-US" dirty="0"/>
              <a:t>界面原型管理员端</a:t>
            </a:r>
          </a:p>
        </p:txBody>
      </p:sp>
    </p:spTree>
    <p:extLst>
      <p:ext uri="{BB962C8B-B14F-4D97-AF65-F5344CB8AC3E}">
        <p14:creationId xmlns:p14="http://schemas.microsoft.com/office/powerpoint/2010/main" val="333805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黄绿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34B2F"/>
      </a:accent1>
      <a:accent2>
        <a:srgbClr val="795827"/>
      </a:accent2>
      <a:accent3>
        <a:srgbClr val="748042"/>
      </a:accent3>
      <a:accent4>
        <a:srgbClr val="4F5D3A"/>
      </a:accent4>
      <a:accent5>
        <a:srgbClr val="C6AD8E"/>
      </a:accent5>
      <a:accent6>
        <a:srgbClr val="7BAB35"/>
      </a:accent6>
      <a:hlink>
        <a:srgbClr val="0F73EE"/>
      </a:hlink>
      <a:folHlink>
        <a:srgbClr val="BFBFBF"/>
      </a:folHlink>
    </a:clrScheme>
    <a:fontScheme name="宋体主题字">
      <a:majorFont>
        <a:latin typeface="Arial"/>
        <a:ea typeface="汉仪大宋简"/>
        <a:cs typeface=""/>
      </a:majorFont>
      <a:minorFont>
        <a:latin typeface="Arial Black"/>
        <a:ea typeface="华文细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黄绿">
    <a:dk1>
      <a:srgbClr val="000000"/>
    </a:dk1>
    <a:lt1>
      <a:srgbClr val="FFFFFF"/>
    </a:lt1>
    <a:dk2>
      <a:srgbClr val="768394"/>
    </a:dk2>
    <a:lt2>
      <a:srgbClr val="F0F0F0"/>
    </a:lt2>
    <a:accent1>
      <a:srgbClr val="719299"/>
    </a:accent1>
    <a:accent2>
      <a:srgbClr val="525C5B"/>
    </a:accent2>
    <a:accent3>
      <a:srgbClr val="898989"/>
    </a:accent3>
    <a:accent4>
      <a:srgbClr val="DBDAD6"/>
    </a:accent4>
    <a:accent5>
      <a:srgbClr val="0C1B30"/>
    </a:accent5>
    <a:accent6>
      <a:srgbClr val="7BAB35"/>
    </a:accent6>
    <a:hlink>
      <a:srgbClr val="0F73E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195</Words>
  <Application>Microsoft Office PowerPoint</Application>
  <PresentationFormat>宽屏</PresentationFormat>
  <Paragraphs>68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宋体</vt:lpstr>
      <vt:lpstr>Arial Narrow</vt:lpstr>
      <vt:lpstr>汉仪大宋简</vt:lpstr>
      <vt:lpstr>Arial</vt:lpstr>
      <vt:lpstr>Arial Black</vt:lpstr>
      <vt:lpstr>华文细黑</vt:lpstr>
      <vt:lpstr>汉仪中等线简</vt:lpstr>
      <vt:lpstr>Office Theme</vt:lpstr>
      <vt:lpstr>PowerPoint 演示文稿</vt:lpstr>
      <vt:lpstr>PowerPoint 演示文稿</vt:lpstr>
      <vt:lpstr>PowerPoint 演示文稿</vt:lpstr>
      <vt:lpstr>用户需求调查</vt:lpstr>
      <vt:lpstr>问卷调查结果</vt:lpstr>
      <vt:lpstr>用户访谈</vt:lpstr>
      <vt:lpstr>需求分析总结</vt:lpstr>
      <vt:lpstr>PowerPoint 演示文稿</vt:lpstr>
      <vt:lpstr>界面原型管理员端</vt:lpstr>
      <vt:lpstr>界面原型用户端</vt:lpstr>
      <vt:lpstr>PowerPoint 演示文稿</vt:lpstr>
      <vt:lpstr>数据字典&amp;ER图</vt:lpstr>
      <vt:lpstr>PowerPoint 演示文稿</vt:lpstr>
      <vt:lpstr>会议记录</vt:lpstr>
      <vt:lpstr>成员分工</vt:lpstr>
      <vt:lpstr>PowerPoint 演示文稿</vt:lpstr>
      <vt:lpstr>文献综述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邓亮</dc:creator>
  <cp:lastModifiedBy>hao</cp:lastModifiedBy>
  <cp:revision>19</cp:revision>
  <dcterms:created xsi:type="dcterms:W3CDTF">2019-11-26T03:41:00Z</dcterms:created>
  <dcterms:modified xsi:type="dcterms:W3CDTF">2021-10-24T13:38:15Z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2052-11.1.0.9582</vt:lpwstr>
  </property>
</Properties>
</file>