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47" r:id="rId5"/>
    <p:sldId id="654" r:id="rId6"/>
    <p:sldId id="681" r:id="rId7"/>
    <p:sldId id="651" r:id="rId8"/>
    <p:sldId id="682" r:id="rId9"/>
    <p:sldId id="670" r:id="rId10"/>
    <p:sldId id="683" r:id="rId11"/>
    <p:sldId id="652" r:id="rId12"/>
    <p:sldId id="684" r:id="rId13"/>
    <p:sldId id="685" r:id="rId14"/>
    <p:sldId id="643" r:id="rId15"/>
    <p:sldId id="642" r:id="rId16"/>
    <p:sldId id="687" r:id="rId17"/>
    <p:sldId id="655" r:id="rId18"/>
    <p:sldId id="673" r:id="rId19"/>
    <p:sldId id="671" r:id="rId20"/>
    <p:sldId id="660" r:id="rId21"/>
    <p:sldId id="663" r:id="rId22"/>
  </p:sldIdLst>
  <p:sldSz cx="12192000" cy="6858000"/>
  <p:notesSz cx="6858000" cy="9144000"/>
  <p:embeddedFontLst>
    <p:embeddedFont>
      <p:font typeface="汉仪大宋简" panose="02010600030101010101" charset="-122"/>
      <p:regular r:id="rId23"/>
    </p:embeddedFont>
    <p:embeddedFont>
      <p:font typeface="汉仪中等线简" panose="02010600030101010101" charset="-122"/>
      <p:regular r:id="rId24"/>
    </p:embeddedFont>
    <p:embeddedFont>
      <p:font typeface="Arial Black" panose="020B0A04020102020204" pitchFamily="34" charset="0"/>
      <p:regular r:id="rId25"/>
      <p:bold r:id="rId26"/>
    </p:embeddedFont>
    <p:embeddedFont>
      <p:font typeface="华文细黑" panose="02010600040101010101" pitchFamily="2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47"/>
            <p14:sldId id="654"/>
            <p14:sldId id="681"/>
            <p14:sldId id="651"/>
            <p14:sldId id="682"/>
            <p14:sldId id="670"/>
            <p14:sldId id="683"/>
            <p14:sldId id="652"/>
            <p14:sldId id="684"/>
            <p14:sldId id="685"/>
            <p14:sldId id="643"/>
            <p14:sldId id="642"/>
            <p14:sldId id="687"/>
            <p14:sldId id="655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76230"/>
              </p:ext>
            </p:extLst>
          </p:nvPr>
        </p:nvGraphicFramePr>
        <p:xfrm>
          <a:off x="478565" y="1745160"/>
          <a:ext cx="5486398" cy="307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设计者：张浩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模块：错题本板块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1.4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输入：错误提交报告编号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submit_id,sut_id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学生编号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submit_id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存在 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then add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submit_id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记录 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to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stu_id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 wrong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submit_id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E5A8431-9473-40E2-B714-E34E53529362}"/>
              </a:ext>
            </a:extLst>
          </p:cNvPr>
          <p:cNvSpPr txBox="1"/>
          <p:nvPr/>
        </p:nvSpPr>
        <p:spPr>
          <a:xfrm>
            <a:off x="7155809" y="1870744"/>
            <a:ext cx="2810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每人写</a:t>
            </a:r>
            <a:r>
              <a:rPr lang="en-US" altLang="zh-CN" sz="4400" dirty="0"/>
              <a:t>3</a:t>
            </a:r>
            <a:r>
              <a:rPr lang="zh-CN" altLang="en-US" sz="4400" dirty="0"/>
              <a:t>个贴上来</a:t>
            </a:r>
          </a:p>
        </p:txBody>
      </p:sp>
    </p:spTree>
    <p:extLst>
      <p:ext uri="{BB962C8B-B14F-4D97-AF65-F5344CB8AC3E}">
        <p14:creationId xmlns:p14="http://schemas.microsoft.com/office/powerpoint/2010/main" val="1617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05E706D-9D74-469B-B879-C3C6BA43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0" y="2113449"/>
            <a:ext cx="480853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F4A2D169-12BA-493E-AAE6-9A8124A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21" y="2113449"/>
            <a:ext cx="527367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A41406-9CA6-4A8D-B480-5EE4CD3C53BE}"/>
              </a:ext>
            </a:extLst>
          </p:cNvPr>
          <p:cNvSpPr txBox="1"/>
          <p:nvPr/>
        </p:nvSpPr>
        <p:spPr>
          <a:xfrm>
            <a:off x="1510018" y="13423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学生端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21FF-1F47-4D2F-8BD3-AF222F2D8679}"/>
              </a:ext>
            </a:extLst>
          </p:cNvPr>
          <p:cNvSpPr txBox="1"/>
          <p:nvPr/>
        </p:nvSpPr>
        <p:spPr>
          <a:xfrm>
            <a:off x="7759816" y="1308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管理员端</a:t>
            </a:r>
          </a:p>
        </p:txBody>
      </p:sp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2C8BAA-B84B-48ED-B7B2-983E9E85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88" y="2122415"/>
            <a:ext cx="4997400" cy="333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D2A88F7-0693-4240-892D-5728ED20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4" y="2348917"/>
            <a:ext cx="5690105" cy="271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66E2A7-2922-4526-B6E4-31CC17CA0E64}"/>
              </a:ext>
            </a:extLst>
          </p:cNvPr>
          <p:cNvSpPr txBox="1"/>
          <p:nvPr/>
        </p:nvSpPr>
        <p:spPr>
          <a:xfrm>
            <a:off x="1872843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顶层数据流图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DB888-F91C-48EA-A7DC-ACAA21F65227}"/>
              </a:ext>
            </a:extLst>
          </p:cNvPr>
          <p:cNvSpPr txBox="1"/>
          <p:nvPr/>
        </p:nvSpPr>
        <p:spPr>
          <a:xfrm>
            <a:off x="8584035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层数据流图</a:t>
            </a:r>
          </a:p>
        </p:txBody>
      </p:sp>
    </p:spTree>
    <p:extLst>
      <p:ext uri="{BB962C8B-B14F-4D97-AF65-F5344CB8AC3E}">
        <p14:creationId xmlns:p14="http://schemas.microsoft.com/office/powerpoint/2010/main" val="1318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83BF21-E9A3-4CE1-A12A-00A129AD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1" y="1709421"/>
            <a:ext cx="5120077" cy="3509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EBD1CA-BB9B-42E1-8010-989DB554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785" y="1663117"/>
            <a:ext cx="5155746" cy="353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31F0-20A8-4C3C-98DA-12AC958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F0D740-1071-4F6F-B1CB-02F2A3B9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40" y="1156545"/>
            <a:ext cx="6724772" cy="45449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4C46A2-1AE6-4265-B9EB-504F5652C8C1}"/>
              </a:ext>
            </a:extLst>
          </p:cNvPr>
          <p:cNvSpPr txBox="1"/>
          <p:nvPr/>
        </p:nvSpPr>
        <p:spPr>
          <a:xfrm>
            <a:off x="2265028" y="6082382"/>
            <a:ext cx="568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https://github.com/IHaoT/aishuati.document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8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69647"/>
              </p:ext>
            </p:extLst>
          </p:nvPr>
        </p:nvGraphicFramePr>
        <p:xfrm>
          <a:off x="2158253" y="924411"/>
          <a:ext cx="8280027" cy="577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829798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97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97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6-8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1-3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管理员访谈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354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1-5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4-5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429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用户问卷制作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  <a:tr h="4527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5519-351E-473A-84CB-2779397C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4" y="1539687"/>
            <a:ext cx="9387851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2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2241F8-D026-4758-A223-D095D2C56401}"/>
              </a:ext>
            </a:extLst>
          </p:cNvPr>
          <p:cNvSpPr txBox="1"/>
          <p:nvPr/>
        </p:nvSpPr>
        <p:spPr>
          <a:xfrm>
            <a:off x="2592198" y="1879134"/>
            <a:ext cx="6549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这里放不同方案的数据流程图，只要修改相应的小部分就好，做个样子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1333144" y="2351782"/>
            <a:ext cx="72991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这里放不同方案的数据流程图，只要修改相应的小部分就好，做个样子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0581"/>
              </p:ext>
            </p:extLst>
          </p:nvPr>
        </p:nvGraphicFramePr>
        <p:xfrm>
          <a:off x="1367406" y="964733"/>
          <a:ext cx="9552128" cy="530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30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4586903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307569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5078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1809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试卷板块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动态试卷，可以直接在试卷内做题，提交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由于技术原因和判题难度，选用文件查看形式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文件形式，供学生查看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53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自动组题形成试卷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09409"/>
                  </a:ext>
                </a:extLst>
              </a:tr>
              <a:tr h="38522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选择题，判断题等客观题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主观题，应用题判题难度太大，采用客观题模式出题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385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选择判断，主观题，应用题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07822"/>
                  </a:ext>
                </a:extLst>
              </a:tr>
              <a:tr h="385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57140"/>
                  </a:ext>
                </a:extLst>
              </a:tr>
              <a:tr h="43093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作为筛选条件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从技术可行性和上手难易上选择作为筛选条件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单独模块显示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44808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按科目组题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7559"/>
                  </a:ext>
                </a:extLst>
              </a:tr>
              <a:tr h="3385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从使用实际情况采用确认模式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9565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确认模式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0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1754326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5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ACF6945-81A8-46C8-A69A-0B97B67E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3" y="1367631"/>
            <a:ext cx="4373563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E19763-7563-40E0-A591-6A966315C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8656"/>
              </p:ext>
            </p:extLst>
          </p:nvPr>
        </p:nvGraphicFramePr>
        <p:xfrm>
          <a:off x="6180371" y="687897"/>
          <a:ext cx="5396438" cy="525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328">
                  <a:extLst>
                    <a:ext uri="{9D8B030D-6E8A-4147-A177-3AD203B41FA5}">
                      <a16:colId xmlns:a16="http://schemas.microsoft.com/office/drawing/2014/main" val="1120798314"/>
                    </a:ext>
                  </a:extLst>
                </a:gridCol>
                <a:gridCol w="2599508">
                  <a:extLst>
                    <a:ext uri="{9D8B030D-6E8A-4147-A177-3AD203B41FA5}">
                      <a16:colId xmlns:a16="http://schemas.microsoft.com/office/drawing/2014/main" val="2600006446"/>
                    </a:ext>
                  </a:extLst>
                </a:gridCol>
                <a:gridCol w="1737602">
                  <a:extLst>
                    <a:ext uri="{9D8B030D-6E8A-4147-A177-3AD203B41FA5}">
                      <a16:colId xmlns:a16="http://schemas.microsoft.com/office/drawing/2014/main" val="953848802"/>
                    </a:ext>
                  </a:extLst>
                </a:gridCol>
              </a:tblGrid>
              <a:tr h="452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49"/>
                  </a:ext>
                </a:extLst>
              </a:tr>
              <a:tr h="44505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学生端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0054"/>
                  </a:ext>
                </a:extLst>
              </a:tr>
              <a:tr h="340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管理员端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5610"/>
                  </a:ext>
                </a:extLst>
              </a:tr>
              <a:tr h="65807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消息模块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2888"/>
                  </a:ext>
                </a:extLst>
              </a:tr>
              <a:tr h="658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试题模块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5813"/>
                  </a:ext>
                </a:extLst>
              </a:tr>
              <a:tr h="7248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试卷模块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7812"/>
                  </a:ext>
                </a:extLst>
              </a:tr>
              <a:tr h="72485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科目模块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0830"/>
                  </a:ext>
                </a:extLst>
              </a:tr>
              <a:tr h="1222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6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07689-D653-457B-9D6A-E0F6F9CC675F}"/>
              </a:ext>
            </a:extLst>
          </p:cNvPr>
          <p:cNvSpPr txBox="1"/>
          <p:nvPr/>
        </p:nvSpPr>
        <p:spPr>
          <a:xfrm>
            <a:off x="5234730" y="48351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层次图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DB8532-D3C2-4B88-A0D1-5CFD11E7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9" y="1927253"/>
            <a:ext cx="11462315" cy="30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470</Words>
  <Application>Microsoft Office PowerPoint</Application>
  <PresentationFormat>宽屏</PresentationFormat>
  <Paragraphs>129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 Black</vt:lpstr>
      <vt:lpstr>华文细黑</vt:lpstr>
      <vt:lpstr>汉仪中等线简</vt:lpstr>
      <vt:lpstr>宋体</vt:lpstr>
      <vt:lpstr>汉仪大宋简</vt:lpstr>
      <vt:lpstr>Arial</vt:lpstr>
      <vt:lpstr>Office Theme</vt:lpstr>
      <vt:lpstr>PowerPoint 演示文稿</vt:lpstr>
      <vt:lpstr>PowerPoint 演示文稿</vt:lpstr>
      <vt:lpstr>PowerPoint 演示文稿</vt:lpstr>
      <vt:lpstr>选取最佳方案</vt:lpstr>
      <vt:lpstr>选取最佳方案</vt:lpstr>
      <vt:lpstr>选取最佳方案</vt:lpstr>
      <vt:lpstr>PowerPoint 演示文稿</vt:lpstr>
      <vt:lpstr>系统架构</vt:lpstr>
      <vt:lpstr>HIPO图</vt:lpstr>
      <vt:lpstr>IPO图</vt:lpstr>
      <vt:lpstr>PowerPoint 演示文稿</vt:lpstr>
      <vt:lpstr>数据流图</vt:lpstr>
      <vt:lpstr>IPO图</vt:lpstr>
      <vt:lpstr>PowerPoint 演示文稿</vt:lpstr>
      <vt:lpstr>会议记录</vt:lpstr>
      <vt:lpstr>版本控制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32</cp:revision>
  <dcterms:created xsi:type="dcterms:W3CDTF">2019-11-26T03:41:00Z</dcterms:created>
  <dcterms:modified xsi:type="dcterms:W3CDTF">2021-11-07T08:51:56Z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