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667" r:id="rId2"/>
    <p:sldId id="641" r:id="rId3"/>
    <p:sldId id="650" r:id="rId4"/>
    <p:sldId id="647" r:id="rId5"/>
    <p:sldId id="651" r:id="rId6"/>
    <p:sldId id="654" r:id="rId7"/>
    <p:sldId id="668" r:id="rId8"/>
    <p:sldId id="673" r:id="rId9"/>
    <p:sldId id="669" r:id="rId10"/>
    <p:sldId id="674" r:id="rId11"/>
    <p:sldId id="652" r:id="rId12"/>
    <p:sldId id="675" r:id="rId13"/>
    <p:sldId id="649" r:id="rId14"/>
    <p:sldId id="676" r:id="rId15"/>
    <p:sldId id="677" r:id="rId16"/>
    <p:sldId id="671" r:id="rId17"/>
    <p:sldId id="660" r:id="rId18"/>
    <p:sldId id="663" r:id="rId19"/>
  </p:sldIdLst>
  <p:sldSz cx="12192000" cy="6858000"/>
  <p:notesSz cx="6858000" cy="9144000"/>
  <p:embeddedFontLst>
    <p:embeddedFont>
      <p:font typeface="汉仪大宋简" panose="02010600030101010101" charset="-122"/>
      <p:regular r:id="rId20"/>
    </p:embeddedFont>
    <p:embeddedFont>
      <p:font typeface="汉仪中等线简" panose="02010600030101010101" charset="-122"/>
      <p:regular r:id="rId21"/>
    </p:embeddedFont>
    <p:embeddedFont>
      <p:font typeface="Arial Black" panose="020B0A04020102020204" pitchFamily="34" charset="0"/>
      <p:regular r:id="rId22"/>
      <p:bold r:id="rId23"/>
    </p:embeddedFont>
    <p:embeddedFont>
      <p:font typeface="华文细黑" panose="02010600040101010101" pitchFamily="2" charset="-122"/>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DBDAD6"/>
    <a:srgbClr val="525C5B"/>
    <a:srgbClr val="719299"/>
    <a:srgbClr val="D9D9D9"/>
    <a:srgbClr val="9FABB8"/>
    <a:srgbClr val="F7F7F7"/>
    <a:srgbClr val="142538"/>
    <a:srgbClr val="D0B6C1"/>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4" autoAdjust="0"/>
    <p:restoredTop sz="94660"/>
  </p:normalViewPr>
  <p:slideViewPr>
    <p:cSldViewPr snapToGrid="0">
      <p:cViewPr varScale="1">
        <p:scale>
          <a:sx n="75" d="100"/>
          <a:sy n="75" d="100"/>
        </p:scale>
        <p:origin x="6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6" name="组合 25"/>
          <p:cNvGrpSpPr/>
          <p:nvPr userDrawn="1"/>
        </p:nvGrpSpPr>
        <p:grpSpPr>
          <a:xfrm>
            <a:off x="0" y="0"/>
            <a:ext cx="12192000" cy="6858000"/>
            <a:chOff x="0" y="0"/>
            <a:chExt cx="12192000" cy="6858000"/>
          </a:xfrm>
        </p:grpSpPr>
        <p:grpSp>
          <p:nvGrpSpPr>
            <p:cNvPr id="27" name="组合 26"/>
            <p:cNvGrpSpPr/>
            <p:nvPr/>
          </p:nvGrpSpPr>
          <p:grpSpPr>
            <a:xfrm>
              <a:off x="0" y="0"/>
              <a:ext cx="12192000" cy="6858000"/>
              <a:chOff x="0" y="0"/>
              <a:chExt cx="12192000" cy="6858000"/>
            </a:xfrm>
          </p:grpSpPr>
          <p:sp>
            <p:nvSpPr>
              <p:cNvPr id="30" name="矩形 29"/>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菱形 13"/>
          <p:cNvSpPr/>
          <p:nvPr userDrawn="1"/>
        </p:nvSpPr>
        <p:spPr>
          <a:xfrm>
            <a:off x="5480050" y="1461542"/>
            <a:ext cx="1231900" cy="1231900"/>
          </a:xfrm>
          <a:prstGeom prst="diamond">
            <a:avLst/>
          </a:prstGeom>
          <a:solidFill>
            <a:schemeClr val="bg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5119687" y="4502657"/>
            <a:ext cx="1952626" cy="274918"/>
          </a:xfrm>
          <a:prstGeom prst="roundRect">
            <a:avLst>
              <a:gd name="adj" fmla="val 50000"/>
            </a:avLst>
          </a:prstGeom>
          <a:solidFill>
            <a:schemeClr val="accent2"/>
          </a:solidFill>
          <a:ln w="69850" cap="flat" cmpd="thickThin"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0" hasCustomPrompt="1"/>
          </p:nvPr>
        </p:nvSpPr>
        <p:spPr>
          <a:xfrm>
            <a:off x="5749751" y="1718058"/>
            <a:ext cx="692497"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54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914400" lvl="0" indent="-1143000" algn="l" defTabSz="914400" rtl="0" eaLnBrk="1" fontAlgn="base" latinLnBrk="0" hangingPunct="1">
              <a:lnSpc>
                <a:spcPct val="90000"/>
              </a:lnSpc>
              <a:spcBef>
                <a:spcPts val="1000"/>
              </a:spcBef>
            </a:pPr>
            <a:r>
              <a:rPr lang="en-US" altLang="zh-CN"/>
              <a:t>01</a:t>
            </a:r>
            <a:endParaRPr lang="zh-CN" altLang="en-US"/>
          </a:p>
        </p:txBody>
      </p:sp>
      <p:sp>
        <p:nvSpPr>
          <p:cNvPr id="17" name="文本占位符 16"/>
          <p:cNvSpPr>
            <a:spLocks noGrp="1"/>
          </p:cNvSpPr>
          <p:nvPr>
            <p:ph type="body" sz="quarter" idx="11" hasCustomPrompt="1"/>
          </p:nvPr>
        </p:nvSpPr>
        <p:spPr>
          <a:xfrm>
            <a:off x="5480050" y="4541686"/>
            <a:ext cx="1231900" cy="193899"/>
          </a:xfrm>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wrap="square" lIns="0" tIns="0" rIns="0" bIns="0">
            <a:spAutoFit/>
          </a:bodyPr>
          <a:lstStyle>
            <a:lvl1pPr marL="0" indent="0" algn="ctr">
              <a:spcBef>
                <a:spcPts val="0"/>
              </a:spcBef>
              <a:buNone/>
              <a:defRPr lang="zh-CN" altLang="en-US" sz="1400" b="0" i="0" spc="0" smtClean="0">
                <a:solidFill>
                  <a:schemeClr val="bg1"/>
                </a:solidFill>
                <a:effectLst/>
                <a:latin typeface="+mj-lt"/>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114300" lvl="0" indent="-342900" algn="l" defTabSz="914400" rtl="0" eaLnBrk="1" fontAlgn="base" latinLnBrk="0" hangingPunct="1">
              <a:lnSpc>
                <a:spcPct val="90000"/>
              </a:lnSpc>
              <a:spcBef>
                <a:spcPts val="1000"/>
              </a:spcBef>
            </a:pPr>
            <a:r>
              <a:rPr lang="en-US" altLang="zh-CN"/>
              <a:t>Part one</a:t>
            </a:r>
            <a:endParaRPr lang="zh-CN" altLang="en-US"/>
          </a:p>
        </p:txBody>
      </p:sp>
      <p:sp>
        <p:nvSpPr>
          <p:cNvPr id="18" name="文本占位符 13"/>
          <p:cNvSpPr>
            <a:spLocks noGrp="1"/>
          </p:cNvSpPr>
          <p:nvPr>
            <p:ph type="body" sz="quarter" idx="12" hasCustomPrompt="1"/>
          </p:nvPr>
        </p:nvSpPr>
        <p:spPr>
          <a:xfrm>
            <a:off x="3358896" y="2801392"/>
            <a:ext cx="5474208" cy="923330"/>
          </a:xfrm>
          <a:prstGeom prst="rect">
            <a:avLst/>
          </a:prstGeom>
          <a:noFill/>
        </p:spPr>
        <p:txBody>
          <a:bodyPr wrap="square" rtlCol="0">
            <a:spAutoFit/>
          </a:bodyPr>
          <a:lstStyle>
            <a:lvl1pPr marL="0" marR="0" indent="0" algn="ctr" rtl="0">
              <a:lnSpc>
                <a:spcPct val="100000"/>
              </a:lnSpc>
              <a:spcBef>
                <a:spcPts val="0"/>
              </a:spcBef>
              <a:spcAft>
                <a:spcPts val="0"/>
              </a:spcAft>
              <a:buNone/>
              <a:defRPr lang="zh-CN" altLang="en-US" sz="54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研究背景及意义</a:t>
            </a:r>
          </a:p>
        </p:txBody>
      </p:sp>
      <p:sp>
        <p:nvSpPr>
          <p:cNvPr id="19" name="文本占位符 14"/>
          <p:cNvSpPr>
            <a:spLocks noGrp="1"/>
          </p:cNvSpPr>
          <p:nvPr>
            <p:ph type="body" sz="quarter" idx="13" hasCustomPrompt="1"/>
          </p:nvPr>
        </p:nvSpPr>
        <p:spPr>
          <a:xfrm>
            <a:off x="1609344" y="3787010"/>
            <a:ext cx="8973314" cy="461665"/>
          </a:xfrm>
          <a:prstGeom prst="rect">
            <a:avLst/>
          </a:prstGeom>
          <a:noFill/>
        </p:spPr>
        <p:txBody>
          <a:bodyPr wrap="square" rtlCol="0">
            <a:spAutoFit/>
          </a:bodyPr>
          <a:lstStyle>
            <a:lvl1pPr marL="0" marR="0" indent="0" algn="ctr" rtl="0">
              <a:lnSpc>
                <a:spcPct val="100000"/>
              </a:lnSpc>
              <a:spcBef>
                <a:spcPts val="0"/>
              </a:spcBef>
              <a:spcAft>
                <a:spcPts val="0"/>
              </a:spcAft>
              <a:buNone/>
              <a:defRPr lang="zh-CN" altLang="en-US" sz="1200" spc="100" smtClean="0">
                <a:solidFill>
                  <a:schemeClr val="tx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a:t>Lorem ipsum dolor sit amet, consectetuer adipiscing elit. Maecenas porttitor congue massa. Fusce posuere, magna sed pulvinar ultricies, purus lectus malesuada libero, sit amet commodo magna eros quis urna.</a:t>
            </a:r>
            <a:endParaRPr lang="zh-CN" altLang="en-US"/>
          </a:p>
        </p:txBody>
      </p:sp>
      <p:sp>
        <p:nvSpPr>
          <p:cNvPr id="2" name="椭圆 1"/>
          <p:cNvSpPr/>
          <p:nvPr userDrawn="1"/>
        </p:nvSpPr>
        <p:spPr>
          <a:xfrm>
            <a:off x="5289313" y="4610404"/>
            <a:ext cx="59425" cy="59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6843262" y="4610404"/>
            <a:ext cx="59425" cy="59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userDrawn="1"/>
        </p:nvGrpSpPr>
        <p:grpSpPr>
          <a:xfrm>
            <a:off x="0" y="0"/>
            <a:ext cx="12192000" cy="6858000"/>
            <a:chOff x="0" y="0"/>
            <a:chExt cx="12192000" cy="6858000"/>
          </a:xfrm>
        </p:grpSpPr>
        <p:grpSp>
          <p:nvGrpSpPr>
            <p:cNvPr id="16" name="组合 15"/>
            <p:cNvGrpSpPr/>
            <p:nvPr/>
          </p:nvGrpSpPr>
          <p:grpSpPr>
            <a:xfrm>
              <a:off x="0" y="0"/>
              <a:ext cx="12192000" cy="6858000"/>
              <a:chOff x="0" y="0"/>
              <a:chExt cx="12192000" cy="6858000"/>
            </a:xfrm>
          </p:grpSpPr>
          <p:sp>
            <p:nvSpPr>
              <p:cNvPr id="19" name="矩形 18"/>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1"/>
          <p:cNvSpPr>
            <a:spLocks noGrp="1"/>
          </p:cNvSpPr>
          <p:nvPr>
            <p:ph type="title"/>
          </p:nvPr>
        </p:nvSpPr>
        <p:spPr>
          <a:xfrm>
            <a:off x="1021466" y="590952"/>
            <a:ext cx="5486399" cy="441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accent1"/>
                </a:solidFill>
                <a:latin typeface="+mj-lt"/>
                <a:ea typeface="+mj-ea"/>
                <a:cs typeface="+mj-cs"/>
              </a:defRPr>
            </a:lvl1pPr>
          </a:lstStyle>
          <a:p>
            <a:r>
              <a:rPr lang="zh-CN" altLang="en-US"/>
              <a:t>单击此处编辑母版标题样式</a:t>
            </a:r>
          </a:p>
        </p:txBody>
      </p:sp>
      <p:sp>
        <p:nvSpPr>
          <p:cNvPr id="13" name="quill-drawing-a-line_16294"/>
          <p:cNvSpPr>
            <a:spLocks noChangeAspect="1"/>
          </p:cNvSpPr>
          <p:nvPr userDrawn="1"/>
        </p:nvSpPr>
        <p:spPr bwMode="auto">
          <a:xfrm>
            <a:off x="532516" y="610703"/>
            <a:ext cx="412750" cy="449340"/>
          </a:xfrm>
          <a:custGeom>
            <a:avLst/>
            <a:gdLst>
              <a:gd name="connsiteX0" fmla="*/ 15523 w 556212"/>
              <a:gd name="connsiteY0" fmla="*/ 565364 h 605522"/>
              <a:gd name="connsiteX1" fmla="*/ 12638 w 556212"/>
              <a:gd name="connsiteY1" fmla="*/ 572217 h 605522"/>
              <a:gd name="connsiteX2" fmla="*/ 19782 w 556212"/>
              <a:gd name="connsiteY2" fmla="*/ 575095 h 605522"/>
              <a:gd name="connsiteX3" fmla="*/ 22667 w 556212"/>
              <a:gd name="connsiteY3" fmla="*/ 568242 h 605522"/>
              <a:gd name="connsiteX4" fmla="*/ 15523 w 556212"/>
              <a:gd name="connsiteY4" fmla="*/ 565364 h 605522"/>
              <a:gd name="connsiteX5" fmla="*/ 16347 w 556212"/>
              <a:gd name="connsiteY5" fmla="*/ 539049 h 605522"/>
              <a:gd name="connsiteX6" fmla="*/ 38740 w 556212"/>
              <a:gd name="connsiteY6" fmla="*/ 547821 h 605522"/>
              <a:gd name="connsiteX7" fmla="*/ 30635 w 556212"/>
              <a:gd name="connsiteY7" fmla="*/ 580166 h 605522"/>
              <a:gd name="connsiteX8" fmla="*/ 0 w 556212"/>
              <a:gd name="connsiteY8" fmla="*/ 605522 h 605522"/>
              <a:gd name="connsiteX9" fmla="*/ 961 w 556212"/>
              <a:gd name="connsiteY9" fmla="*/ 564268 h 605522"/>
              <a:gd name="connsiteX10" fmla="*/ 22661 w 556212"/>
              <a:gd name="connsiteY10" fmla="*/ 519856 h 605522"/>
              <a:gd name="connsiteX11" fmla="*/ 47914 w 556212"/>
              <a:gd name="connsiteY11" fmla="*/ 530030 h 605522"/>
              <a:gd name="connsiteX12" fmla="*/ 43248 w 556212"/>
              <a:gd name="connsiteY12" fmla="*/ 541167 h 605522"/>
              <a:gd name="connsiteX13" fmla="*/ 17994 w 556212"/>
              <a:gd name="connsiteY13" fmla="*/ 530993 h 605522"/>
              <a:gd name="connsiteX14" fmla="*/ 546427 w 556212"/>
              <a:gd name="connsiteY14" fmla="*/ 448764 h 605522"/>
              <a:gd name="connsiteX15" fmla="*/ 550546 w 556212"/>
              <a:gd name="connsiteY15" fmla="*/ 458359 h 605522"/>
              <a:gd name="connsiteX16" fmla="*/ 279951 w 556212"/>
              <a:gd name="connsiteY16" fmla="*/ 543077 h 605522"/>
              <a:gd name="connsiteX17" fmla="*/ 28440 w 556212"/>
              <a:gd name="connsiteY17" fmla="*/ 602708 h 605522"/>
              <a:gd name="connsiteX18" fmla="*/ 28440 w 556212"/>
              <a:gd name="connsiteY18" fmla="*/ 592701 h 605522"/>
              <a:gd name="connsiteX19" fmla="*/ 298897 w 556212"/>
              <a:gd name="connsiteY19" fmla="*/ 521692 h 605522"/>
              <a:gd name="connsiteX20" fmla="*/ 546427 w 556212"/>
              <a:gd name="connsiteY20" fmla="*/ 448764 h 605522"/>
              <a:gd name="connsiteX21" fmla="*/ 522536 w 556212"/>
              <a:gd name="connsiteY21" fmla="*/ 36059 h 605522"/>
              <a:gd name="connsiteX22" fmla="*/ 383043 w 556212"/>
              <a:gd name="connsiteY22" fmla="*/ 135701 h 605522"/>
              <a:gd name="connsiteX23" fmla="*/ 52709 w 556212"/>
              <a:gd name="connsiteY23" fmla="*/ 502058 h 605522"/>
              <a:gd name="connsiteX24" fmla="*/ 45707 w 556212"/>
              <a:gd name="connsiteY24" fmla="*/ 520561 h 605522"/>
              <a:gd name="connsiteX25" fmla="*/ 32389 w 556212"/>
              <a:gd name="connsiteY25" fmla="*/ 515490 h 605522"/>
              <a:gd name="connsiteX26" fmla="*/ 44883 w 556212"/>
              <a:gd name="connsiteY26" fmla="*/ 493423 h 605522"/>
              <a:gd name="connsiteX27" fmla="*/ 44883 w 556212"/>
              <a:gd name="connsiteY27" fmla="*/ 493560 h 605522"/>
              <a:gd name="connsiteX28" fmla="*/ 264694 w 556212"/>
              <a:gd name="connsiteY28" fmla="*/ 205875 h 605522"/>
              <a:gd name="connsiteX29" fmla="*/ 454437 w 556212"/>
              <a:gd name="connsiteY29" fmla="*/ 79232 h 605522"/>
              <a:gd name="connsiteX30" fmla="*/ 522536 w 556212"/>
              <a:gd name="connsiteY30" fmla="*/ 36059 h 605522"/>
              <a:gd name="connsiteX31" fmla="*/ 542327 w 556212"/>
              <a:gd name="connsiteY31" fmla="*/ 25898 h 605522"/>
              <a:gd name="connsiteX32" fmla="*/ 551114 w 556212"/>
              <a:gd name="connsiteY32" fmla="*/ 48102 h 605522"/>
              <a:gd name="connsiteX33" fmla="*/ 508689 w 556212"/>
              <a:gd name="connsiteY33" fmla="*/ 75652 h 605522"/>
              <a:gd name="connsiteX34" fmla="*/ 551526 w 556212"/>
              <a:gd name="connsiteY34" fmla="*/ 59889 h 605522"/>
              <a:gd name="connsiteX35" fmla="*/ 551526 w 556212"/>
              <a:gd name="connsiteY35" fmla="*/ 80175 h 605522"/>
              <a:gd name="connsiteX36" fmla="*/ 476973 w 556212"/>
              <a:gd name="connsiteY36" fmla="*/ 106628 h 605522"/>
              <a:gd name="connsiteX37" fmla="*/ 546720 w 556212"/>
              <a:gd name="connsiteY37" fmla="*/ 92921 h 605522"/>
              <a:gd name="connsiteX38" fmla="*/ 534089 w 556212"/>
              <a:gd name="connsiteY38" fmla="*/ 113069 h 605522"/>
              <a:gd name="connsiteX39" fmla="*/ 442236 w 556212"/>
              <a:gd name="connsiteY39" fmla="*/ 138015 h 605522"/>
              <a:gd name="connsiteX40" fmla="*/ 526812 w 556212"/>
              <a:gd name="connsiteY40" fmla="*/ 129243 h 605522"/>
              <a:gd name="connsiteX41" fmla="*/ 485897 w 556212"/>
              <a:gd name="connsiteY41" fmla="*/ 192017 h 605522"/>
              <a:gd name="connsiteX42" fmla="*/ 430566 w 556212"/>
              <a:gd name="connsiteY42" fmla="*/ 210795 h 605522"/>
              <a:gd name="connsiteX43" fmla="*/ 480131 w 556212"/>
              <a:gd name="connsiteY43" fmla="*/ 202845 h 605522"/>
              <a:gd name="connsiteX44" fmla="*/ 420681 w 556212"/>
              <a:gd name="connsiteY44" fmla="*/ 226009 h 605522"/>
              <a:gd name="connsiteX45" fmla="*/ 463380 w 556212"/>
              <a:gd name="connsiteY45" fmla="*/ 220389 h 605522"/>
              <a:gd name="connsiteX46" fmla="*/ 381963 w 556212"/>
              <a:gd name="connsiteY46" fmla="*/ 269183 h 605522"/>
              <a:gd name="connsiteX47" fmla="*/ 276792 w 556212"/>
              <a:gd name="connsiteY47" fmla="*/ 288783 h 605522"/>
              <a:gd name="connsiteX48" fmla="*/ 217342 w 556212"/>
              <a:gd name="connsiteY48" fmla="*/ 296596 h 605522"/>
              <a:gd name="connsiteX49" fmla="*/ 285305 w 556212"/>
              <a:gd name="connsiteY49" fmla="*/ 296596 h 605522"/>
              <a:gd name="connsiteX50" fmla="*/ 379079 w 556212"/>
              <a:gd name="connsiteY50" fmla="*/ 293580 h 605522"/>
              <a:gd name="connsiteX51" fmla="*/ 314137 w 556212"/>
              <a:gd name="connsiteY51" fmla="*/ 356355 h 605522"/>
              <a:gd name="connsiteX52" fmla="*/ 275831 w 556212"/>
              <a:gd name="connsiteY52" fmla="*/ 370198 h 605522"/>
              <a:gd name="connsiteX53" fmla="*/ 184116 w 556212"/>
              <a:gd name="connsiteY53" fmla="*/ 388153 h 605522"/>
              <a:gd name="connsiteX54" fmla="*/ 240271 w 556212"/>
              <a:gd name="connsiteY54" fmla="*/ 388153 h 605522"/>
              <a:gd name="connsiteX55" fmla="*/ 291620 w 556212"/>
              <a:gd name="connsiteY55" fmla="*/ 374995 h 605522"/>
              <a:gd name="connsiteX56" fmla="*/ 144025 w 556212"/>
              <a:gd name="connsiteY56" fmla="*/ 445719 h 605522"/>
              <a:gd name="connsiteX57" fmla="*/ 99540 w 556212"/>
              <a:gd name="connsiteY57" fmla="*/ 459151 h 605522"/>
              <a:gd name="connsiteX58" fmla="*/ 151302 w 556212"/>
              <a:gd name="connsiteY58" fmla="*/ 453532 h 605522"/>
              <a:gd name="connsiteX59" fmla="*/ 220088 w 556212"/>
              <a:gd name="connsiteY59" fmla="*/ 429957 h 605522"/>
              <a:gd name="connsiteX60" fmla="*/ 138258 w 556212"/>
              <a:gd name="connsiteY60" fmla="*/ 475736 h 605522"/>
              <a:gd name="connsiteX61" fmla="*/ 81417 w 556212"/>
              <a:gd name="connsiteY61" fmla="*/ 496569 h 605522"/>
              <a:gd name="connsiteX62" fmla="*/ 63156 w 556212"/>
              <a:gd name="connsiteY62" fmla="*/ 496569 h 605522"/>
              <a:gd name="connsiteX63" fmla="*/ 388827 w 556212"/>
              <a:gd name="connsiteY63" fmla="*/ 144457 h 605522"/>
              <a:gd name="connsiteX64" fmla="*/ 486035 w 556212"/>
              <a:gd name="connsiteY64" fmla="*/ 73596 h 605522"/>
              <a:gd name="connsiteX65" fmla="*/ 542327 w 556212"/>
              <a:gd name="connsiteY65" fmla="*/ 25898 h 605522"/>
              <a:gd name="connsiteX66" fmla="*/ 499939 w 556212"/>
              <a:gd name="connsiteY66" fmla="*/ 0 h 605522"/>
              <a:gd name="connsiteX67" fmla="*/ 472204 w 556212"/>
              <a:gd name="connsiteY67" fmla="*/ 47014 h 605522"/>
              <a:gd name="connsiteX68" fmla="*/ 514767 w 556212"/>
              <a:gd name="connsiteY68" fmla="*/ 3975 h 605522"/>
              <a:gd name="connsiteX69" fmla="*/ 492524 w 556212"/>
              <a:gd name="connsiteY69" fmla="*/ 37968 h 605522"/>
              <a:gd name="connsiteX70" fmla="*/ 542365 w 556212"/>
              <a:gd name="connsiteY70" fmla="*/ 5209 h 605522"/>
              <a:gd name="connsiteX71" fmla="*/ 486071 w 556212"/>
              <a:gd name="connsiteY71" fmla="*/ 52908 h 605522"/>
              <a:gd name="connsiteX72" fmla="*/ 435132 w 556212"/>
              <a:gd name="connsiteY72" fmla="*/ 85668 h 605522"/>
              <a:gd name="connsiteX73" fmla="*/ 251559 w 556212"/>
              <a:gd name="connsiteY73" fmla="*/ 204643 h 605522"/>
              <a:gd name="connsiteX74" fmla="*/ 36406 w 556212"/>
              <a:gd name="connsiteY74" fmla="*/ 495228 h 605522"/>
              <a:gd name="connsiteX75" fmla="*/ 27481 w 556212"/>
              <a:gd name="connsiteY75" fmla="*/ 495228 h 605522"/>
              <a:gd name="connsiteX76" fmla="*/ 35720 w 556212"/>
              <a:gd name="connsiteY76" fmla="*/ 393660 h 605522"/>
              <a:gd name="connsiteX77" fmla="*/ 45056 w 556212"/>
              <a:gd name="connsiteY77" fmla="*/ 442045 h 605522"/>
              <a:gd name="connsiteX78" fmla="*/ 53157 w 556212"/>
              <a:gd name="connsiteY78" fmla="*/ 378583 h 605522"/>
              <a:gd name="connsiteX79" fmla="*/ 53157 w 556212"/>
              <a:gd name="connsiteY79" fmla="*/ 421759 h 605522"/>
              <a:gd name="connsiteX80" fmla="*/ 73478 w 556212"/>
              <a:gd name="connsiteY80" fmla="*/ 325537 h 605522"/>
              <a:gd name="connsiteX81" fmla="*/ 144326 w 556212"/>
              <a:gd name="connsiteY81" fmla="*/ 234798 h 605522"/>
              <a:gd name="connsiteX82" fmla="*/ 151740 w 556212"/>
              <a:gd name="connsiteY82" fmla="*/ 286336 h 605522"/>
              <a:gd name="connsiteX83" fmla="*/ 166569 w 556212"/>
              <a:gd name="connsiteY83" fmla="*/ 191622 h 605522"/>
              <a:gd name="connsiteX84" fmla="*/ 271880 w 556212"/>
              <a:gd name="connsiteY84" fmla="*/ 96085 h 605522"/>
              <a:gd name="connsiteX85" fmla="*/ 261719 w 556212"/>
              <a:gd name="connsiteY85" fmla="*/ 149679 h 605522"/>
              <a:gd name="connsiteX86" fmla="*/ 289729 w 556212"/>
              <a:gd name="connsiteY86" fmla="*/ 85668 h 605522"/>
              <a:gd name="connsiteX87" fmla="*/ 344787 w 556212"/>
              <a:gd name="connsiteY87" fmla="*/ 55513 h 605522"/>
              <a:gd name="connsiteX88" fmla="*/ 329821 w 556212"/>
              <a:gd name="connsiteY88" fmla="*/ 113081 h 605522"/>
              <a:gd name="connsiteX89" fmla="*/ 373758 w 556212"/>
              <a:gd name="connsiteY89" fmla="*/ 38516 h 605522"/>
              <a:gd name="connsiteX90" fmla="*/ 499939 w 556212"/>
              <a:gd name="connsiteY90"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6212" h="605522">
                <a:moveTo>
                  <a:pt x="15523" y="565364"/>
                </a:moveTo>
                <a:cubicBezTo>
                  <a:pt x="12776" y="566461"/>
                  <a:pt x="11539" y="569613"/>
                  <a:pt x="12638" y="572217"/>
                </a:cubicBezTo>
                <a:cubicBezTo>
                  <a:pt x="13737" y="574958"/>
                  <a:pt x="17034" y="576192"/>
                  <a:pt x="19782" y="575095"/>
                </a:cubicBezTo>
                <a:cubicBezTo>
                  <a:pt x="22530" y="573999"/>
                  <a:pt x="23766" y="570846"/>
                  <a:pt x="22667" y="568242"/>
                </a:cubicBezTo>
                <a:cubicBezTo>
                  <a:pt x="21431" y="565501"/>
                  <a:pt x="18271" y="564268"/>
                  <a:pt x="15523" y="565364"/>
                </a:cubicBezTo>
                <a:close/>
                <a:moveTo>
                  <a:pt x="16347" y="539049"/>
                </a:moveTo>
                <a:lnTo>
                  <a:pt x="38740" y="547821"/>
                </a:lnTo>
                <a:lnTo>
                  <a:pt x="30635" y="580166"/>
                </a:lnTo>
                <a:cubicBezTo>
                  <a:pt x="11814" y="585512"/>
                  <a:pt x="137" y="605522"/>
                  <a:pt x="0" y="605522"/>
                </a:cubicBezTo>
                <a:cubicBezTo>
                  <a:pt x="9479" y="587156"/>
                  <a:pt x="961" y="564268"/>
                  <a:pt x="961" y="564268"/>
                </a:cubicBezTo>
                <a:close/>
                <a:moveTo>
                  <a:pt x="22661" y="519856"/>
                </a:moveTo>
                <a:lnTo>
                  <a:pt x="47914" y="530030"/>
                </a:lnTo>
                <a:lnTo>
                  <a:pt x="43248" y="541167"/>
                </a:lnTo>
                <a:lnTo>
                  <a:pt x="17994" y="530993"/>
                </a:lnTo>
                <a:close/>
                <a:moveTo>
                  <a:pt x="546427" y="448764"/>
                </a:moveTo>
                <a:cubicBezTo>
                  <a:pt x="556312" y="447667"/>
                  <a:pt x="560430" y="457263"/>
                  <a:pt x="550546" y="458359"/>
                </a:cubicBezTo>
                <a:cubicBezTo>
                  <a:pt x="443736" y="469737"/>
                  <a:pt x="365344" y="503186"/>
                  <a:pt x="279951" y="543077"/>
                </a:cubicBezTo>
                <a:cubicBezTo>
                  <a:pt x="203345" y="578992"/>
                  <a:pt x="123993" y="599418"/>
                  <a:pt x="28440" y="602708"/>
                </a:cubicBezTo>
                <a:cubicBezTo>
                  <a:pt x="18418" y="602982"/>
                  <a:pt x="18556" y="593112"/>
                  <a:pt x="28440" y="592701"/>
                </a:cubicBezTo>
                <a:cubicBezTo>
                  <a:pt x="135250" y="589137"/>
                  <a:pt x="215426" y="561857"/>
                  <a:pt x="298897" y="521692"/>
                </a:cubicBezTo>
                <a:cubicBezTo>
                  <a:pt x="374954" y="485228"/>
                  <a:pt x="451836" y="458771"/>
                  <a:pt x="546427" y="448764"/>
                </a:cubicBezTo>
                <a:close/>
                <a:moveTo>
                  <a:pt x="522536" y="36059"/>
                </a:moveTo>
                <a:cubicBezTo>
                  <a:pt x="453339" y="93898"/>
                  <a:pt x="383043" y="135701"/>
                  <a:pt x="383043" y="135701"/>
                </a:cubicBezTo>
                <a:cubicBezTo>
                  <a:pt x="194124" y="254667"/>
                  <a:pt x="90877" y="433529"/>
                  <a:pt x="52709" y="502058"/>
                </a:cubicBezTo>
                <a:lnTo>
                  <a:pt x="45707" y="520561"/>
                </a:lnTo>
                <a:lnTo>
                  <a:pt x="32389" y="515490"/>
                </a:lnTo>
                <a:lnTo>
                  <a:pt x="44883" y="493423"/>
                </a:lnTo>
                <a:lnTo>
                  <a:pt x="44883" y="493560"/>
                </a:lnTo>
                <a:cubicBezTo>
                  <a:pt x="116277" y="366918"/>
                  <a:pt x="200440" y="258505"/>
                  <a:pt x="264694" y="205875"/>
                </a:cubicBezTo>
                <a:cubicBezTo>
                  <a:pt x="348582" y="137208"/>
                  <a:pt x="407070" y="109111"/>
                  <a:pt x="454437" y="79232"/>
                </a:cubicBezTo>
                <a:cubicBezTo>
                  <a:pt x="472423" y="67857"/>
                  <a:pt x="505786" y="50176"/>
                  <a:pt x="522536" y="36059"/>
                </a:cubicBezTo>
                <a:close/>
                <a:moveTo>
                  <a:pt x="542327" y="25898"/>
                </a:moveTo>
                <a:cubicBezTo>
                  <a:pt x="542327" y="25898"/>
                  <a:pt x="553585" y="34396"/>
                  <a:pt x="551114" y="48102"/>
                </a:cubicBezTo>
                <a:lnTo>
                  <a:pt x="508689" y="75652"/>
                </a:lnTo>
                <a:cubicBezTo>
                  <a:pt x="508689" y="75652"/>
                  <a:pt x="535874" y="68798"/>
                  <a:pt x="551526" y="59889"/>
                </a:cubicBezTo>
                <a:lnTo>
                  <a:pt x="551526" y="80175"/>
                </a:lnTo>
                <a:cubicBezTo>
                  <a:pt x="551526" y="80175"/>
                  <a:pt x="517064" y="100460"/>
                  <a:pt x="476973" y="106628"/>
                </a:cubicBezTo>
                <a:cubicBezTo>
                  <a:pt x="476973" y="106628"/>
                  <a:pt x="514043" y="104709"/>
                  <a:pt x="546720" y="92921"/>
                </a:cubicBezTo>
                <a:cubicBezTo>
                  <a:pt x="546720" y="92921"/>
                  <a:pt x="543013" y="109232"/>
                  <a:pt x="534089" y="113069"/>
                </a:cubicBezTo>
                <a:cubicBezTo>
                  <a:pt x="525027" y="117044"/>
                  <a:pt x="507041" y="133629"/>
                  <a:pt x="442236" y="138015"/>
                </a:cubicBezTo>
                <a:cubicBezTo>
                  <a:pt x="442236" y="138015"/>
                  <a:pt x="479582" y="145416"/>
                  <a:pt x="526812" y="129243"/>
                </a:cubicBezTo>
                <a:cubicBezTo>
                  <a:pt x="526812" y="129243"/>
                  <a:pt x="519261" y="166661"/>
                  <a:pt x="485897" y="192017"/>
                </a:cubicBezTo>
                <a:cubicBezTo>
                  <a:pt x="485897" y="192017"/>
                  <a:pt x="466126" y="202845"/>
                  <a:pt x="430566" y="210795"/>
                </a:cubicBezTo>
                <a:cubicBezTo>
                  <a:pt x="430566" y="210795"/>
                  <a:pt x="460772" y="208190"/>
                  <a:pt x="480131" y="202845"/>
                </a:cubicBezTo>
                <a:cubicBezTo>
                  <a:pt x="480131" y="202845"/>
                  <a:pt x="448552" y="221348"/>
                  <a:pt x="420681" y="226009"/>
                </a:cubicBezTo>
                <a:lnTo>
                  <a:pt x="463380" y="220389"/>
                </a:lnTo>
                <a:cubicBezTo>
                  <a:pt x="463380" y="220389"/>
                  <a:pt x="445394" y="247390"/>
                  <a:pt x="381963" y="269183"/>
                </a:cubicBezTo>
                <a:cubicBezTo>
                  <a:pt x="318531" y="290976"/>
                  <a:pt x="286678" y="288372"/>
                  <a:pt x="276792" y="288783"/>
                </a:cubicBezTo>
                <a:cubicBezTo>
                  <a:pt x="266907" y="289194"/>
                  <a:pt x="257845" y="283026"/>
                  <a:pt x="217342" y="296596"/>
                </a:cubicBezTo>
                <a:cubicBezTo>
                  <a:pt x="217342" y="296596"/>
                  <a:pt x="260179" y="289194"/>
                  <a:pt x="285305" y="296596"/>
                </a:cubicBezTo>
                <a:cubicBezTo>
                  <a:pt x="310430" y="303997"/>
                  <a:pt x="371116" y="296596"/>
                  <a:pt x="379079" y="293580"/>
                </a:cubicBezTo>
                <a:cubicBezTo>
                  <a:pt x="379079" y="293580"/>
                  <a:pt x="359995" y="341004"/>
                  <a:pt x="314137" y="356355"/>
                </a:cubicBezTo>
                <a:cubicBezTo>
                  <a:pt x="314137" y="356355"/>
                  <a:pt x="316334" y="354984"/>
                  <a:pt x="275831" y="370198"/>
                </a:cubicBezTo>
                <a:cubicBezTo>
                  <a:pt x="235328" y="385549"/>
                  <a:pt x="210614" y="381985"/>
                  <a:pt x="184116" y="388153"/>
                </a:cubicBezTo>
                <a:cubicBezTo>
                  <a:pt x="184116" y="388153"/>
                  <a:pt x="224070" y="386782"/>
                  <a:pt x="240271" y="388153"/>
                </a:cubicBezTo>
                <a:cubicBezTo>
                  <a:pt x="256472" y="389386"/>
                  <a:pt x="291620" y="374995"/>
                  <a:pt x="291620" y="374995"/>
                </a:cubicBezTo>
                <a:cubicBezTo>
                  <a:pt x="291620" y="374995"/>
                  <a:pt x="199905" y="437358"/>
                  <a:pt x="144025" y="445719"/>
                </a:cubicBezTo>
                <a:cubicBezTo>
                  <a:pt x="88282" y="453943"/>
                  <a:pt x="99540" y="459151"/>
                  <a:pt x="99540" y="459151"/>
                </a:cubicBezTo>
                <a:cubicBezTo>
                  <a:pt x="99540" y="459151"/>
                  <a:pt x="129197" y="450927"/>
                  <a:pt x="151302" y="453532"/>
                </a:cubicBezTo>
                <a:cubicBezTo>
                  <a:pt x="173269" y="456136"/>
                  <a:pt x="220088" y="429957"/>
                  <a:pt x="220088" y="429957"/>
                </a:cubicBezTo>
                <a:cubicBezTo>
                  <a:pt x="220088" y="429957"/>
                  <a:pt x="189471" y="460933"/>
                  <a:pt x="138258" y="475736"/>
                </a:cubicBezTo>
                <a:cubicBezTo>
                  <a:pt x="97618" y="487386"/>
                  <a:pt x="87870" y="491361"/>
                  <a:pt x="81417" y="496569"/>
                </a:cubicBezTo>
                <a:lnTo>
                  <a:pt x="63156" y="496569"/>
                </a:lnTo>
                <a:cubicBezTo>
                  <a:pt x="97618" y="434754"/>
                  <a:pt x="201827" y="254792"/>
                  <a:pt x="388827" y="144457"/>
                </a:cubicBezTo>
                <a:cubicBezTo>
                  <a:pt x="388827" y="144457"/>
                  <a:pt x="436470" y="112521"/>
                  <a:pt x="486035" y="73596"/>
                </a:cubicBezTo>
                <a:cubicBezTo>
                  <a:pt x="517750" y="49747"/>
                  <a:pt x="542327" y="25898"/>
                  <a:pt x="542327" y="25898"/>
                </a:cubicBezTo>
                <a:close/>
                <a:moveTo>
                  <a:pt x="499939" y="0"/>
                </a:moveTo>
                <a:lnTo>
                  <a:pt x="472204" y="47014"/>
                </a:lnTo>
                <a:lnTo>
                  <a:pt x="514767" y="3975"/>
                </a:lnTo>
                <a:lnTo>
                  <a:pt x="492524" y="37968"/>
                </a:lnTo>
                <a:lnTo>
                  <a:pt x="542365" y="5209"/>
                </a:lnTo>
                <a:cubicBezTo>
                  <a:pt x="525202" y="21246"/>
                  <a:pt x="505568" y="37557"/>
                  <a:pt x="486071" y="52908"/>
                </a:cubicBezTo>
                <a:cubicBezTo>
                  <a:pt x="470144" y="64833"/>
                  <a:pt x="452432" y="76758"/>
                  <a:pt x="435132" y="85668"/>
                </a:cubicBezTo>
                <a:cubicBezTo>
                  <a:pt x="385978" y="110751"/>
                  <a:pt x="327487" y="145292"/>
                  <a:pt x="251559" y="204643"/>
                </a:cubicBezTo>
                <a:cubicBezTo>
                  <a:pt x="178377" y="261938"/>
                  <a:pt x="60846" y="444787"/>
                  <a:pt x="36406" y="495228"/>
                </a:cubicBezTo>
                <a:lnTo>
                  <a:pt x="27481" y="495228"/>
                </a:lnTo>
                <a:cubicBezTo>
                  <a:pt x="21852" y="484400"/>
                  <a:pt x="21028" y="445198"/>
                  <a:pt x="35720" y="393660"/>
                </a:cubicBezTo>
                <a:cubicBezTo>
                  <a:pt x="35720" y="393660"/>
                  <a:pt x="37642" y="439304"/>
                  <a:pt x="45056" y="442045"/>
                </a:cubicBezTo>
                <a:cubicBezTo>
                  <a:pt x="45056" y="442045"/>
                  <a:pt x="37642" y="411205"/>
                  <a:pt x="53157" y="378583"/>
                </a:cubicBezTo>
                <a:cubicBezTo>
                  <a:pt x="53157" y="378583"/>
                  <a:pt x="47116" y="415180"/>
                  <a:pt x="53157" y="421759"/>
                </a:cubicBezTo>
                <a:cubicBezTo>
                  <a:pt x="53157" y="421759"/>
                  <a:pt x="62631" y="351717"/>
                  <a:pt x="73478" y="325537"/>
                </a:cubicBezTo>
                <a:cubicBezTo>
                  <a:pt x="73478" y="325537"/>
                  <a:pt x="80206" y="296205"/>
                  <a:pt x="144326" y="234798"/>
                </a:cubicBezTo>
                <a:cubicBezTo>
                  <a:pt x="144326" y="234798"/>
                  <a:pt x="142266" y="275233"/>
                  <a:pt x="151740" y="286336"/>
                </a:cubicBezTo>
                <a:cubicBezTo>
                  <a:pt x="161214" y="297438"/>
                  <a:pt x="136225" y="251109"/>
                  <a:pt x="166569" y="191622"/>
                </a:cubicBezTo>
                <a:cubicBezTo>
                  <a:pt x="166569" y="191622"/>
                  <a:pt x="210368" y="131449"/>
                  <a:pt x="271880" y="96085"/>
                </a:cubicBezTo>
                <a:cubicBezTo>
                  <a:pt x="271880" y="96085"/>
                  <a:pt x="257737" y="131449"/>
                  <a:pt x="261719" y="149679"/>
                </a:cubicBezTo>
                <a:cubicBezTo>
                  <a:pt x="261719" y="149679"/>
                  <a:pt x="268310" y="103350"/>
                  <a:pt x="289729" y="85668"/>
                </a:cubicBezTo>
                <a:cubicBezTo>
                  <a:pt x="289729" y="85668"/>
                  <a:pt x="333254" y="60858"/>
                  <a:pt x="344787" y="55513"/>
                </a:cubicBezTo>
                <a:cubicBezTo>
                  <a:pt x="344787" y="55513"/>
                  <a:pt x="329135" y="90191"/>
                  <a:pt x="329821" y="113081"/>
                </a:cubicBezTo>
                <a:cubicBezTo>
                  <a:pt x="329821" y="113081"/>
                  <a:pt x="349455" y="67301"/>
                  <a:pt x="373758" y="38516"/>
                </a:cubicBezTo>
                <a:cubicBezTo>
                  <a:pt x="373758" y="38516"/>
                  <a:pt x="434446" y="5894"/>
                  <a:pt x="499939"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7523" y="76979"/>
            <a:ext cx="12192000" cy="6858000"/>
            <a:chOff x="0" y="0"/>
            <a:chExt cx="12192000" cy="6858000"/>
          </a:xfrm>
        </p:grpSpPr>
        <p:grpSp>
          <p:nvGrpSpPr>
            <p:cNvPr id="9" name="组合 8"/>
            <p:cNvGrpSpPr/>
            <p:nvPr/>
          </p:nvGrpSpPr>
          <p:grpSpPr>
            <a:xfrm>
              <a:off x="0" y="0"/>
              <a:ext cx="12192000" cy="6858000"/>
              <a:chOff x="0" y="0"/>
              <a:chExt cx="12192000" cy="6858000"/>
            </a:xfrm>
          </p:grpSpPr>
          <p:sp>
            <p:nvSpPr>
              <p:cNvPr id="5" name="矩形 4"/>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270000" y="986329"/>
            <a:ext cx="685800" cy="685800"/>
          </a:xfrm>
          <a:prstGeom prst="rect">
            <a:avLst/>
          </a:prstGeom>
          <a:solidFill>
            <a:srgbClr val="71929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70000" y="1904241"/>
            <a:ext cx="685800" cy="685800"/>
          </a:xfrm>
          <a:prstGeom prst="rect">
            <a:avLst/>
          </a:prstGeom>
          <a:solidFill>
            <a:srgbClr val="525C5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0000" y="2822153"/>
            <a:ext cx="685800" cy="685800"/>
          </a:xfrm>
          <a:prstGeom prst="rect">
            <a:avLst/>
          </a:prstGeom>
          <a:solidFill>
            <a:srgbClr val="89898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70000" y="3740065"/>
            <a:ext cx="685800" cy="685800"/>
          </a:xfrm>
          <a:prstGeom prst="rect">
            <a:avLst/>
          </a:prstGeom>
          <a:solidFill>
            <a:srgbClr val="DBDAD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70000" y="4657977"/>
            <a:ext cx="685800" cy="685800"/>
          </a:xfrm>
          <a:prstGeom prst="rect">
            <a:avLst/>
          </a:prstGeom>
          <a:solidFill>
            <a:srgbClr val="0C1B3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70000" y="5575890"/>
            <a:ext cx="685800" cy="685800"/>
          </a:xfrm>
          <a:prstGeom prst="rect">
            <a:avLst/>
          </a:prstGeom>
          <a:solidFill>
            <a:srgbClr val="7BAB3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749190" y="4562169"/>
            <a:ext cx="6828666" cy="288669"/>
          </a:xfrm>
          <a:prstGeom prst="roundRect">
            <a:avLst>
              <a:gd name="adj" fmla="val 5000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835465" y="2645637"/>
            <a:ext cx="2656115" cy="1661993"/>
          </a:xfrm>
          <a:prstGeom prst="rect">
            <a:avLst/>
          </a:prstGeom>
        </p:spPr>
        <p:txBody>
          <a:bodyPr wrap="square" lIns="0" tIns="0" rIns="0" bIns="0">
            <a:spAutoFit/>
          </a:bodyPr>
          <a:lstStyle/>
          <a:p>
            <a:pPr algn="ctr" fontAlgn="base"/>
            <a:r>
              <a:rPr lang="zh-CN" altLang="en-US" sz="5400" dirty="0">
                <a:solidFill>
                  <a:schemeClr val="accent1"/>
                </a:solidFill>
                <a:latin typeface="+mj-ea"/>
                <a:ea typeface="+mj-ea"/>
              </a:rPr>
              <a:t> 爱刷题</a:t>
            </a:r>
            <a:r>
              <a:rPr lang="en-US" altLang="zh-CN" sz="5400" dirty="0">
                <a:solidFill>
                  <a:schemeClr val="accent1"/>
                </a:solidFill>
                <a:latin typeface="+mj-ea"/>
                <a:ea typeface="+mj-ea"/>
              </a:rPr>
              <a:t>PPT</a:t>
            </a:r>
            <a:endParaRPr lang="zh-CN" altLang="en-US" sz="5400" b="0" i="0" dirty="0">
              <a:solidFill>
                <a:schemeClr val="accent1"/>
              </a:solidFill>
              <a:effectLst/>
              <a:latin typeface="+mj-ea"/>
              <a:ea typeface="+mj-ea"/>
            </a:endParaRPr>
          </a:p>
        </p:txBody>
      </p:sp>
      <p:sp>
        <p:nvSpPr>
          <p:cNvPr id="2" name="textcount"/>
          <p:cNvSpPr txBox="1"/>
          <p:nvPr/>
        </p:nvSpPr>
        <p:spPr>
          <a:xfrm>
            <a:off x="2749190" y="4543881"/>
            <a:ext cx="6828666" cy="287579"/>
          </a:xfrm>
          <a:prstGeom prst="rect">
            <a:avLst/>
          </a:prstGeom>
        </p:spPr>
        <p:txBody>
          <a:bodyPr wrap="square" lIns="0" tIns="0" rIns="0" bIns="0">
            <a:spAutoFit/>
          </a:bodyPr>
          <a:lstStyle>
            <a:defPPr>
              <a:defRPr lang="zh-CN"/>
            </a:defPPr>
            <a:lvl1pPr algn="dist" fontAlgn="base">
              <a:defRPr sz="1600" b="0" i="0">
                <a:solidFill>
                  <a:schemeClr val="accent5">
                    <a:lumMod val="50000"/>
                  </a:schemeClr>
                </a:solidFill>
                <a:effectLst/>
                <a:latin typeface="+mn-ea"/>
              </a:defRPr>
            </a:lvl1pPr>
          </a:lstStyle>
          <a:p>
            <a:pPr algn="ctr">
              <a:lnSpc>
                <a:spcPct val="130000"/>
              </a:lnSpc>
            </a:pPr>
            <a:r>
              <a:rPr lang="zh-CN" altLang="en-US" spc="300" dirty="0">
                <a:solidFill>
                  <a:schemeClr val="bg1"/>
                </a:solidFill>
              </a:rPr>
              <a:t> 组号：</a:t>
            </a:r>
            <a:r>
              <a:rPr lang="en-US" altLang="zh-CN" spc="300" dirty="0">
                <a:solidFill>
                  <a:schemeClr val="bg1"/>
                </a:solidFill>
              </a:rPr>
              <a:t>g003 </a:t>
            </a:r>
            <a:r>
              <a:rPr lang="zh-CN" altLang="en-US" spc="300" dirty="0">
                <a:solidFill>
                  <a:schemeClr val="bg1"/>
                </a:solidFill>
              </a:rPr>
              <a:t>组员：张浩，金方永，陈紫慧</a:t>
            </a:r>
            <a:endParaRPr lang="en-US" altLang="zh-CN" spc="300" dirty="0">
              <a:solidFill>
                <a:schemeClr val="bg1"/>
              </a:solidFill>
            </a:endParaRPr>
          </a:p>
        </p:txBody>
      </p:sp>
      <p:pic>
        <p:nvPicPr>
          <p:cNvPr id="1028" name="Picture 4">
            <a:extLst>
              <a:ext uri="{FF2B5EF4-FFF2-40B4-BE49-F238E27FC236}">
                <a16:creationId xmlns:a16="http://schemas.microsoft.com/office/drawing/2014/main" id="{668D7412-BCC8-47B8-B74B-FEA1F5DE60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3598" y="2749371"/>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93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单元测试</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C14277FD-A23E-42D4-A54A-AD4F02269C4A}"/>
              </a:ext>
            </a:extLst>
          </p:cNvPr>
          <p:cNvSpPr txBox="1"/>
          <p:nvPr/>
        </p:nvSpPr>
        <p:spPr>
          <a:xfrm>
            <a:off x="1838960" y="1301095"/>
            <a:ext cx="7772400" cy="646331"/>
          </a:xfrm>
          <a:prstGeom prst="rect">
            <a:avLst/>
          </a:prstGeom>
          <a:noFill/>
        </p:spPr>
        <p:txBody>
          <a:bodyPr wrap="square">
            <a:spAutoFit/>
          </a:bodyPr>
          <a:lstStyle/>
          <a:p>
            <a:r>
              <a:rPr lang="zh-CN" altLang="en-US" b="0" i="0" dirty="0">
                <a:solidFill>
                  <a:srgbClr val="333333"/>
                </a:solidFill>
                <a:effectLst/>
                <a:latin typeface="-apple-system"/>
              </a:rPr>
              <a:t>单元通俗的说就是指一个实现简单功能的函数。单元测试就是只用一组特定的输入</a:t>
            </a:r>
            <a:r>
              <a:rPr lang="en-US" altLang="zh-CN" b="0" i="0" dirty="0">
                <a:solidFill>
                  <a:srgbClr val="333333"/>
                </a:solidFill>
                <a:effectLst/>
                <a:latin typeface="-apple-system"/>
              </a:rPr>
              <a:t>(</a:t>
            </a:r>
            <a:r>
              <a:rPr lang="zh-CN" altLang="en-US" b="0" i="0" dirty="0">
                <a:solidFill>
                  <a:srgbClr val="333333"/>
                </a:solidFill>
                <a:effectLst/>
                <a:latin typeface="-apple-system"/>
              </a:rPr>
              <a:t>测试用例</a:t>
            </a:r>
            <a:r>
              <a:rPr lang="en-US" altLang="zh-CN" b="0" i="0" dirty="0">
                <a:solidFill>
                  <a:srgbClr val="333333"/>
                </a:solidFill>
                <a:effectLst/>
                <a:latin typeface="-apple-system"/>
              </a:rPr>
              <a:t>)</a:t>
            </a:r>
            <a:r>
              <a:rPr lang="zh-CN" altLang="en-US" b="0" i="0" dirty="0">
                <a:solidFill>
                  <a:srgbClr val="333333"/>
                </a:solidFill>
                <a:effectLst/>
                <a:latin typeface="-apple-system"/>
              </a:rPr>
              <a:t>测试函数是否功能正常，并且返回了正确的输出。</a:t>
            </a:r>
            <a:endParaRPr lang="zh-CN" altLang="en-US" dirty="0"/>
          </a:p>
        </p:txBody>
      </p:sp>
      <p:graphicFrame>
        <p:nvGraphicFramePr>
          <p:cNvPr id="7" name="表格 7">
            <a:extLst>
              <a:ext uri="{FF2B5EF4-FFF2-40B4-BE49-F238E27FC236}">
                <a16:creationId xmlns:a16="http://schemas.microsoft.com/office/drawing/2014/main" id="{25A7BFE8-90E5-4565-9726-72996DA8C91F}"/>
              </a:ext>
            </a:extLst>
          </p:cNvPr>
          <p:cNvGraphicFramePr>
            <a:graphicFrameLocks noGrp="1"/>
          </p:cNvGraphicFramePr>
          <p:nvPr>
            <p:extLst>
              <p:ext uri="{D42A27DB-BD31-4B8C-83A1-F6EECF244321}">
                <p14:modId xmlns:p14="http://schemas.microsoft.com/office/powerpoint/2010/main" val="1802988714"/>
              </p:ext>
            </p:extLst>
          </p:nvPr>
        </p:nvGraphicFramePr>
        <p:xfrm>
          <a:off x="1280160" y="2040466"/>
          <a:ext cx="8128000" cy="4114800"/>
        </p:xfrm>
        <a:graphic>
          <a:graphicData uri="http://schemas.openxmlformats.org/drawingml/2006/table">
            <a:tbl>
              <a:tblPr firstRow="1" bandRow="1">
                <a:tableStyleId>{5C22544A-7EE6-4342-B048-85BDC9FD1C3A}</a:tableStyleId>
              </a:tblPr>
              <a:tblGrid>
                <a:gridCol w="1869440">
                  <a:extLst>
                    <a:ext uri="{9D8B030D-6E8A-4147-A177-3AD203B41FA5}">
                      <a16:colId xmlns:a16="http://schemas.microsoft.com/office/drawing/2014/main" val="1361500859"/>
                    </a:ext>
                  </a:extLst>
                </a:gridCol>
                <a:gridCol w="6258560">
                  <a:extLst>
                    <a:ext uri="{9D8B030D-6E8A-4147-A177-3AD203B41FA5}">
                      <a16:colId xmlns:a16="http://schemas.microsoft.com/office/drawing/2014/main" val="2331360337"/>
                    </a:ext>
                  </a:extLst>
                </a:gridCol>
              </a:tblGrid>
              <a:tr h="370840">
                <a:tc>
                  <a:txBody>
                    <a:bodyPr/>
                    <a:lstStyle/>
                    <a:p>
                      <a:r>
                        <a:rPr lang="zh-CN" altLang="en-US" dirty="0"/>
                        <a:t>语句覆盖</a:t>
                      </a:r>
                    </a:p>
                  </a:txBody>
                  <a:tcPr/>
                </a:tc>
                <a:tc>
                  <a:txBody>
                    <a:bodyPr/>
                    <a:lstStyle/>
                    <a:p>
                      <a:r>
                        <a:rPr lang="zh-CN" altLang="en-US" sz="1800" b="0" i="0" kern="1200" dirty="0">
                          <a:solidFill>
                            <a:schemeClr val="lt1"/>
                          </a:solidFill>
                          <a:effectLst/>
                          <a:latin typeface="+mn-lt"/>
                          <a:ea typeface="+mn-ea"/>
                          <a:cs typeface="+mn-cs"/>
                        </a:rPr>
                        <a:t>语句覆盖就是设计若干个测试用例，运行被测试程序，使得每一条可执行语句至少执行一次。</a:t>
                      </a:r>
                      <a:endParaRPr lang="zh-CN" altLang="en-US" dirty="0"/>
                    </a:p>
                  </a:txBody>
                  <a:tcPr/>
                </a:tc>
                <a:extLst>
                  <a:ext uri="{0D108BD9-81ED-4DB2-BD59-A6C34878D82A}">
                    <a16:rowId xmlns:a16="http://schemas.microsoft.com/office/drawing/2014/main" val="1800414243"/>
                  </a:ext>
                </a:extLst>
              </a:tr>
              <a:tr h="370840">
                <a:tc>
                  <a:txBody>
                    <a:bodyPr/>
                    <a:lstStyle/>
                    <a:p>
                      <a:r>
                        <a:rPr lang="zh-CN" altLang="en-US" dirty="0"/>
                        <a:t>判定覆盖</a:t>
                      </a:r>
                    </a:p>
                  </a:txBody>
                  <a:tcPr/>
                </a:tc>
                <a:tc>
                  <a:txBody>
                    <a:bodyPr/>
                    <a:lstStyle/>
                    <a:p>
                      <a:r>
                        <a:rPr lang="zh-CN" altLang="en-US" sz="1800" b="0" i="0" kern="1200" dirty="0">
                          <a:solidFill>
                            <a:schemeClr val="dk1"/>
                          </a:solidFill>
                          <a:effectLst/>
                          <a:latin typeface="+mn-lt"/>
                          <a:ea typeface="+mn-ea"/>
                          <a:cs typeface="+mn-cs"/>
                        </a:rPr>
                        <a:t>设计若干个测试用例，运行所测程序，使程序中每个判断的取真分支和取假分支至少执行一次。</a:t>
                      </a:r>
                      <a:endParaRPr lang="zh-CN" altLang="en-US" dirty="0"/>
                    </a:p>
                  </a:txBody>
                  <a:tcPr/>
                </a:tc>
                <a:extLst>
                  <a:ext uri="{0D108BD9-81ED-4DB2-BD59-A6C34878D82A}">
                    <a16:rowId xmlns:a16="http://schemas.microsoft.com/office/drawing/2014/main" val="1122613609"/>
                  </a:ext>
                </a:extLst>
              </a:tr>
              <a:tr h="370840">
                <a:tc>
                  <a:txBody>
                    <a:bodyPr/>
                    <a:lstStyle/>
                    <a:p>
                      <a:r>
                        <a:rPr lang="zh-CN" altLang="en-US" dirty="0"/>
                        <a:t>条件覆盖</a:t>
                      </a:r>
                    </a:p>
                  </a:txBody>
                  <a:tcPr/>
                </a:tc>
                <a:tc>
                  <a:txBody>
                    <a:bodyPr/>
                    <a:lstStyle/>
                    <a:p>
                      <a:r>
                        <a:rPr lang="zh-CN" altLang="en-US" sz="1800" b="0" i="0" kern="1200" dirty="0">
                          <a:solidFill>
                            <a:schemeClr val="dk1"/>
                          </a:solidFill>
                          <a:effectLst/>
                          <a:latin typeface="+mn-lt"/>
                          <a:ea typeface="+mn-ea"/>
                          <a:cs typeface="+mn-cs"/>
                        </a:rPr>
                        <a:t>设计足够的测试用例，运行所测程序，使程序中每个判断的每个条件的每个可能取值至少执行一次。</a:t>
                      </a:r>
                      <a:endParaRPr lang="zh-CN" altLang="en-US" dirty="0"/>
                    </a:p>
                  </a:txBody>
                  <a:tcPr/>
                </a:tc>
                <a:extLst>
                  <a:ext uri="{0D108BD9-81ED-4DB2-BD59-A6C34878D82A}">
                    <a16:rowId xmlns:a16="http://schemas.microsoft.com/office/drawing/2014/main" val="2741164907"/>
                  </a:ext>
                </a:extLst>
              </a:tr>
              <a:tr h="370840">
                <a:tc>
                  <a:txBody>
                    <a:bodyPr/>
                    <a:lstStyle/>
                    <a:p>
                      <a:r>
                        <a:rPr lang="zh-CN" altLang="en-US" dirty="0"/>
                        <a:t>判定条件覆盖</a:t>
                      </a:r>
                    </a:p>
                  </a:txBody>
                  <a:tcPr/>
                </a:tc>
                <a:tc>
                  <a:txBody>
                    <a:bodyPr/>
                    <a:lstStyle/>
                    <a:p>
                      <a:r>
                        <a:rPr lang="zh-CN" altLang="en-US" sz="1800" b="0" i="0" kern="1200" dirty="0">
                          <a:solidFill>
                            <a:schemeClr val="dk1"/>
                          </a:solidFill>
                          <a:effectLst/>
                          <a:latin typeface="+mn-lt"/>
                          <a:ea typeface="+mn-ea"/>
                          <a:cs typeface="+mn-cs"/>
                        </a:rPr>
                        <a:t>设计足够的测试用例，运行所测程序，使程序中每个判断的每个条件的每个可能取值至少执行一次，并且每个可能的判断结果也至少执行一次。</a:t>
                      </a:r>
                      <a:endParaRPr lang="zh-CN" altLang="en-US" dirty="0"/>
                    </a:p>
                  </a:txBody>
                  <a:tcPr/>
                </a:tc>
                <a:extLst>
                  <a:ext uri="{0D108BD9-81ED-4DB2-BD59-A6C34878D82A}">
                    <a16:rowId xmlns:a16="http://schemas.microsoft.com/office/drawing/2014/main" val="4021121318"/>
                  </a:ext>
                </a:extLst>
              </a:tr>
              <a:tr h="370840">
                <a:tc>
                  <a:txBody>
                    <a:bodyPr/>
                    <a:lstStyle/>
                    <a:p>
                      <a:r>
                        <a:rPr lang="zh-CN" altLang="en-US" dirty="0"/>
                        <a:t>条件组合测试</a:t>
                      </a:r>
                    </a:p>
                  </a:txBody>
                  <a:tcPr/>
                </a:tc>
                <a:tc>
                  <a:txBody>
                    <a:bodyPr/>
                    <a:lstStyle/>
                    <a:p>
                      <a:r>
                        <a:rPr lang="zh-CN" altLang="en-US" sz="1800" b="0" i="0" kern="1200" dirty="0">
                          <a:solidFill>
                            <a:schemeClr val="dk1"/>
                          </a:solidFill>
                          <a:effectLst/>
                          <a:latin typeface="+mn-lt"/>
                          <a:ea typeface="+mn-ea"/>
                          <a:cs typeface="+mn-cs"/>
                        </a:rPr>
                        <a:t>设计足够的测试用例，运行所测程序，使程序中每个判断的所有条件取值组合至少执行一次。</a:t>
                      </a:r>
                      <a:endParaRPr lang="zh-CN" altLang="en-US" dirty="0"/>
                    </a:p>
                  </a:txBody>
                  <a:tcPr/>
                </a:tc>
                <a:extLst>
                  <a:ext uri="{0D108BD9-81ED-4DB2-BD59-A6C34878D82A}">
                    <a16:rowId xmlns:a16="http://schemas.microsoft.com/office/drawing/2014/main" val="1162265540"/>
                  </a:ext>
                </a:extLst>
              </a:tr>
              <a:tr h="370840">
                <a:tc>
                  <a:txBody>
                    <a:bodyPr/>
                    <a:lstStyle/>
                    <a:p>
                      <a:r>
                        <a:rPr lang="zh-CN" altLang="en-US" dirty="0"/>
                        <a:t>路径测试</a:t>
                      </a:r>
                    </a:p>
                  </a:txBody>
                  <a:tcPr/>
                </a:tc>
                <a:tc>
                  <a:txBody>
                    <a:bodyPr/>
                    <a:lstStyle/>
                    <a:p>
                      <a:r>
                        <a:rPr lang="zh-CN" altLang="en-US" sz="1800" b="0" i="0" kern="1200" dirty="0">
                          <a:solidFill>
                            <a:schemeClr val="dk1"/>
                          </a:solidFill>
                          <a:effectLst/>
                          <a:latin typeface="+mn-lt"/>
                          <a:ea typeface="+mn-ea"/>
                          <a:cs typeface="+mn-cs"/>
                        </a:rPr>
                        <a:t>设计足够的测试用例，运行所测程序，要覆盖程序中所有可能的路径。</a:t>
                      </a:r>
                      <a:endParaRPr lang="zh-CN" altLang="en-US" dirty="0"/>
                    </a:p>
                  </a:txBody>
                  <a:tcPr/>
                </a:tc>
                <a:extLst>
                  <a:ext uri="{0D108BD9-81ED-4DB2-BD59-A6C34878D82A}">
                    <a16:rowId xmlns:a16="http://schemas.microsoft.com/office/drawing/2014/main" val="1249260040"/>
                  </a:ext>
                </a:extLst>
              </a:tr>
            </a:tbl>
          </a:graphicData>
        </a:graphic>
      </p:graphicFrame>
    </p:spTree>
    <p:extLst>
      <p:ext uri="{BB962C8B-B14F-4D97-AF65-F5344CB8AC3E}">
        <p14:creationId xmlns:p14="http://schemas.microsoft.com/office/powerpoint/2010/main" val="199061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04</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four</a:t>
            </a:r>
            <a:endParaRPr lang="zh-CN" altLang="en-US" dirty="0"/>
          </a:p>
        </p:txBody>
      </p:sp>
      <p:sp>
        <p:nvSpPr>
          <p:cNvPr id="19" name="文本占位符 18"/>
          <p:cNvSpPr>
            <a:spLocks noGrp="1"/>
          </p:cNvSpPr>
          <p:nvPr>
            <p:ph type="body" sz="quarter" idx="12"/>
          </p:nvPr>
        </p:nvSpPr>
        <p:spPr>
          <a:xfrm>
            <a:off x="2767123" y="2787360"/>
            <a:ext cx="6983984" cy="1754326"/>
          </a:xfrm>
          <a:prstGeom prst="rect">
            <a:avLst/>
          </a:prstGeom>
        </p:spPr>
        <p:txBody>
          <a:bodyPr/>
          <a:lstStyle/>
          <a:p>
            <a:r>
              <a:rPr lang="zh-CN" altLang="en-US" sz="5400" spc="300" dirty="0">
                <a:solidFill>
                  <a:schemeClr val="accent1"/>
                </a:solidFill>
                <a:latin typeface="+mj-ea"/>
                <a:ea typeface="+mj-ea"/>
              </a:rPr>
              <a:t>本组单元测试样例</a:t>
            </a:r>
          </a:p>
        </p:txBody>
      </p:sp>
      <p:sp>
        <p:nvSpPr>
          <p:cNvPr id="7" name="椭圆 6"/>
          <p:cNvSpPr/>
          <p:nvPr/>
        </p:nvSpPr>
        <p:spPr>
          <a:xfrm>
            <a:off x="6385321"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25C3857A-40B3-472F-AC06-798F5A2724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8" y="5647212"/>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上传题目单元测试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EC9A0177-4701-4215-9802-BF230A1BDF6B}"/>
              </a:ext>
            </a:extLst>
          </p:cNvPr>
          <p:cNvPicPr>
            <a:picLocks noChangeAspect="1"/>
          </p:cNvPicPr>
          <p:nvPr/>
        </p:nvPicPr>
        <p:blipFill>
          <a:blip r:embed="rId3"/>
          <a:stretch>
            <a:fillRect/>
          </a:stretch>
        </p:blipFill>
        <p:spPr>
          <a:xfrm>
            <a:off x="841776" y="1564465"/>
            <a:ext cx="4604451" cy="3464735"/>
          </a:xfrm>
          <a:prstGeom prst="rect">
            <a:avLst/>
          </a:prstGeom>
        </p:spPr>
      </p:pic>
      <p:pic>
        <p:nvPicPr>
          <p:cNvPr id="10" name="图片 9">
            <a:extLst>
              <a:ext uri="{FF2B5EF4-FFF2-40B4-BE49-F238E27FC236}">
                <a16:creationId xmlns:a16="http://schemas.microsoft.com/office/drawing/2014/main" id="{6FA9A186-9B5D-4856-A448-E67B758C6E8A}"/>
              </a:ext>
            </a:extLst>
          </p:cNvPr>
          <p:cNvPicPr>
            <a:picLocks noChangeAspect="1"/>
          </p:cNvPicPr>
          <p:nvPr/>
        </p:nvPicPr>
        <p:blipFill>
          <a:blip r:embed="rId4"/>
          <a:stretch>
            <a:fillRect/>
          </a:stretch>
        </p:blipFill>
        <p:spPr>
          <a:xfrm>
            <a:off x="6073949" y="1032912"/>
            <a:ext cx="5192848" cy="3464736"/>
          </a:xfrm>
          <a:prstGeom prst="rect">
            <a:avLst/>
          </a:prstGeom>
        </p:spPr>
      </p:pic>
    </p:spTree>
    <p:extLst>
      <p:ext uri="{BB962C8B-B14F-4D97-AF65-F5344CB8AC3E}">
        <p14:creationId xmlns:p14="http://schemas.microsoft.com/office/powerpoint/2010/main" val="15511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上传试卷单元测试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E9C7683A-EC1D-44F3-8AF7-B7AB131CFFBD}"/>
              </a:ext>
            </a:extLst>
          </p:cNvPr>
          <p:cNvPicPr>
            <a:picLocks noChangeAspect="1"/>
          </p:cNvPicPr>
          <p:nvPr/>
        </p:nvPicPr>
        <p:blipFill>
          <a:blip r:embed="rId3"/>
          <a:stretch>
            <a:fillRect/>
          </a:stretch>
        </p:blipFill>
        <p:spPr>
          <a:xfrm>
            <a:off x="1204122" y="1032912"/>
            <a:ext cx="4423908" cy="2920129"/>
          </a:xfrm>
          <a:prstGeom prst="rect">
            <a:avLst/>
          </a:prstGeom>
        </p:spPr>
      </p:pic>
      <p:pic>
        <p:nvPicPr>
          <p:cNvPr id="17" name="图片 16">
            <a:extLst>
              <a:ext uri="{FF2B5EF4-FFF2-40B4-BE49-F238E27FC236}">
                <a16:creationId xmlns:a16="http://schemas.microsoft.com/office/drawing/2014/main" id="{D307D219-D137-47A5-8072-0A6886423062}"/>
              </a:ext>
            </a:extLst>
          </p:cNvPr>
          <p:cNvPicPr>
            <a:picLocks noChangeAspect="1"/>
          </p:cNvPicPr>
          <p:nvPr/>
        </p:nvPicPr>
        <p:blipFill>
          <a:blip r:embed="rId4"/>
          <a:stretch>
            <a:fillRect/>
          </a:stretch>
        </p:blipFill>
        <p:spPr>
          <a:xfrm>
            <a:off x="6897776" y="860903"/>
            <a:ext cx="4472784" cy="3092138"/>
          </a:xfrm>
          <a:prstGeom prst="rect">
            <a:avLst/>
          </a:prstGeom>
        </p:spPr>
      </p:pic>
      <p:pic>
        <p:nvPicPr>
          <p:cNvPr id="19" name="图片 18">
            <a:extLst>
              <a:ext uri="{FF2B5EF4-FFF2-40B4-BE49-F238E27FC236}">
                <a16:creationId xmlns:a16="http://schemas.microsoft.com/office/drawing/2014/main" id="{981F98A1-ED1D-457B-818A-1B7779EC8163}"/>
              </a:ext>
            </a:extLst>
          </p:cNvPr>
          <p:cNvPicPr>
            <a:picLocks noChangeAspect="1"/>
          </p:cNvPicPr>
          <p:nvPr/>
        </p:nvPicPr>
        <p:blipFill>
          <a:blip r:embed="rId5"/>
          <a:stretch>
            <a:fillRect/>
          </a:stretch>
        </p:blipFill>
        <p:spPr>
          <a:xfrm>
            <a:off x="4312557" y="4023886"/>
            <a:ext cx="3566885" cy="24376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上传试卷单元测试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92193068-B50C-4499-A91B-DA5B8585FAFB}"/>
              </a:ext>
            </a:extLst>
          </p:cNvPr>
          <p:cNvPicPr>
            <a:picLocks noChangeAspect="1"/>
          </p:cNvPicPr>
          <p:nvPr/>
        </p:nvPicPr>
        <p:blipFill>
          <a:blip r:embed="rId3"/>
          <a:stretch>
            <a:fillRect/>
          </a:stretch>
        </p:blipFill>
        <p:spPr>
          <a:xfrm>
            <a:off x="626622" y="1309190"/>
            <a:ext cx="3196078" cy="3104487"/>
          </a:xfrm>
          <a:prstGeom prst="rect">
            <a:avLst/>
          </a:prstGeom>
        </p:spPr>
      </p:pic>
      <p:sp>
        <p:nvSpPr>
          <p:cNvPr id="6" name="文本框 5">
            <a:extLst>
              <a:ext uri="{FF2B5EF4-FFF2-40B4-BE49-F238E27FC236}">
                <a16:creationId xmlns:a16="http://schemas.microsoft.com/office/drawing/2014/main" id="{F175F342-A148-43B2-A069-16009E6BB5AD}"/>
              </a:ext>
            </a:extLst>
          </p:cNvPr>
          <p:cNvSpPr txBox="1"/>
          <p:nvPr/>
        </p:nvSpPr>
        <p:spPr>
          <a:xfrm>
            <a:off x="4457700" y="1257300"/>
            <a:ext cx="6057900" cy="1754326"/>
          </a:xfrm>
          <a:prstGeom prst="rect">
            <a:avLst/>
          </a:prstGeom>
          <a:noFill/>
        </p:spPr>
        <p:txBody>
          <a:bodyPr wrap="square" rtlCol="0">
            <a:spAutoFit/>
          </a:bodyPr>
          <a:lstStyle/>
          <a:p>
            <a:r>
              <a:rPr lang="zh-CN" altLang="en-US" dirty="0"/>
              <a:t>输入</a:t>
            </a:r>
            <a:r>
              <a:rPr lang="en-US" altLang="zh-CN" dirty="0" err="1"/>
              <a:t>stuAccount</a:t>
            </a:r>
            <a:r>
              <a:rPr lang="zh-CN" altLang="en-US" dirty="0"/>
              <a:t>、</a:t>
            </a:r>
            <a:r>
              <a:rPr lang="en-US" altLang="zh-CN" dirty="0" err="1"/>
              <a:t>stuPwd</a:t>
            </a:r>
            <a:r>
              <a:rPr lang="zh-CN" altLang="en-US" dirty="0"/>
              <a:t>，</a:t>
            </a:r>
            <a:endParaRPr lang="en-US" altLang="zh-CN" dirty="0"/>
          </a:p>
          <a:p>
            <a:r>
              <a:rPr lang="zh-CN" altLang="en-US" dirty="0"/>
              <a:t>点击登录按钮</a:t>
            </a:r>
            <a:endParaRPr lang="en-US" altLang="zh-CN" dirty="0"/>
          </a:p>
          <a:p>
            <a:r>
              <a:rPr lang="en-US" altLang="zh-CN" dirty="0"/>
              <a:t>If</a:t>
            </a:r>
            <a:r>
              <a:rPr lang="zh-CN" altLang="en-US" dirty="0"/>
              <a:t>（</a:t>
            </a:r>
            <a:r>
              <a:rPr lang="en-US" altLang="zh-CN" dirty="0" err="1"/>
              <a:t>stuPwd</a:t>
            </a:r>
            <a:r>
              <a:rPr lang="en-US" altLang="zh-CN" dirty="0"/>
              <a:t>!==null</a:t>
            </a:r>
            <a:r>
              <a:rPr lang="zh-CN" altLang="en-US" dirty="0"/>
              <a:t> </a:t>
            </a:r>
            <a:r>
              <a:rPr lang="en-US" altLang="zh-CN" dirty="0"/>
              <a:t>&amp;&amp;</a:t>
            </a:r>
            <a:r>
              <a:rPr lang="zh-CN" altLang="en-US" dirty="0"/>
              <a:t> </a:t>
            </a:r>
            <a:r>
              <a:rPr lang="en-US" altLang="zh-CN" dirty="0" err="1"/>
              <a:t>stuAccout</a:t>
            </a:r>
            <a:r>
              <a:rPr lang="en-US" altLang="zh-CN" dirty="0"/>
              <a:t>!==null</a:t>
            </a:r>
            <a:r>
              <a:rPr lang="zh-CN" altLang="en-US" dirty="0"/>
              <a:t>）</a:t>
            </a:r>
            <a:endParaRPr lang="en-US" altLang="zh-CN" dirty="0"/>
          </a:p>
          <a:p>
            <a:r>
              <a:rPr lang="en-US" altLang="zh-CN" dirty="0"/>
              <a:t>	</a:t>
            </a:r>
            <a:r>
              <a:rPr lang="zh-CN" altLang="en-US" dirty="0"/>
              <a:t>判断是否存在用户，密码是否正确</a:t>
            </a:r>
            <a:endParaRPr lang="en-US" altLang="zh-CN" dirty="0"/>
          </a:p>
          <a:p>
            <a:r>
              <a:rPr lang="en-US" altLang="zh-CN" dirty="0"/>
              <a:t>If</a:t>
            </a:r>
            <a:r>
              <a:rPr lang="zh-CN" altLang="en-US" dirty="0"/>
              <a:t>（密码正确）登录成功</a:t>
            </a:r>
            <a:endParaRPr lang="en-US" altLang="zh-CN" dirty="0"/>
          </a:p>
          <a:p>
            <a:r>
              <a:rPr lang="en-US" altLang="zh-CN" dirty="0"/>
              <a:t>Else </a:t>
            </a:r>
            <a:r>
              <a:rPr lang="zh-CN" altLang="en-US" dirty="0"/>
              <a:t>登录失败</a:t>
            </a:r>
          </a:p>
        </p:txBody>
      </p:sp>
      <p:pic>
        <p:nvPicPr>
          <p:cNvPr id="8" name="图片 7">
            <a:extLst>
              <a:ext uri="{FF2B5EF4-FFF2-40B4-BE49-F238E27FC236}">
                <a16:creationId xmlns:a16="http://schemas.microsoft.com/office/drawing/2014/main" id="{CAC87AE7-B446-4E1A-AE83-B3189221676A}"/>
              </a:ext>
            </a:extLst>
          </p:cNvPr>
          <p:cNvPicPr>
            <a:picLocks noChangeAspect="1"/>
          </p:cNvPicPr>
          <p:nvPr/>
        </p:nvPicPr>
        <p:blipFill>
          <a:blip r:embed="rId4"/>
          <a:stretch>
            <a:fillRect/>
          </a:stretch>
        </p:blipFill>
        <p:spPr>
          <a:xfrm>
            <a:off x="519047" y="4799136"/>
            <a:ext cx="3447835" cy="541396"/>
          </a:xfrm>
          <a:prstGeom prst="rect">
            <a:avLst/>
          </a:prstGeom>
        </p:spPr>
      </p:pic>
    </p:spTree>
    <p:extLst>
      <p:ext uri="{BB962C8B-B14F-4D97-AF65-F5344CB8AC3E}">
        <p14:creationId xmlns:p14="http://schemas.microsoft.com/office/powerpoint/2010/main" val="406981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上传试卷单元测试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ABFEFCF-6C8C-4768-8787-A9AAD6525984}"/>
              </a:ext>
            </a:extLst>
          </p:cNvPr>
          <p:cNvPicPr>
            <a:picLocks noChangeAspect="1"/>
          </p:cNvPicPr>
          <p:nvPr/>
        </p:nvPicPr>
        <p:blipFill>
          <a:blip r:embed="rId3"/>
          <a:stretch>
            <a:fillRect/>
          </a:stretch>
        </p:blipFill>
        <p:spPr>
          <a:xfrm>
            <a:off x="537882" y="1378323"/>
            <a:ext cx="7310841" cy="2427706"/>
          </a:xfrm>
          <a:prstGeom prst="rect">
            <a:avLst/>
          </a:prstGeom>
        </p:spPr>
      </p:pic>
      <p:sp>
        <p:nvSpPr>
          <p:cNvPr id="7" name="文本框 6">
            <a:extLst>
              <a:ext uri="{FF2B5EF4-FFF2-40B4-BE49-F238E27FC236}">
                <a16:creationId xmlns:a16="http://schemas.microsoft.com/office/drawing/2014/main" id="{7F2F1F5F-5D98-418B-A47E-E7877FCFAC92}"/>
              </a:ext>
            </a:extLst>
          </p:cNvPr>
          <p:cNvSpPr txBox="1"/>
          <p:nvPr/>
        </p:nvSpPr>
        <p:spPr>
          <a:xfrm>
            <a:off x="1021466" y="4155141"/>
            <a:ext cx="8317516" cy="923330"/>
          </a:xfrm>
          <a:prstGeom prst="rect">
            <a:avLst/>
          </a:prstGeom>
          <a:noFill/>
        </p:spPr>
        <p:txBody>
          <a:bodyPr wrap="square" rtlCol="0">
            <a:spAutoFit/>
          </a:bodyPr>
          <a:lstStyle/>
          <a:p>
            <a:r>
              <a:rPr lang="en-US" altLang="zh-CN" dirty="0" err="1"/>
              <a:t>searchExamParper</a:t>
            </a:r>
            <a:r>
              <a:rPr lang="en-US" altLang="zh-CN" dirty="0"/>
              <a:t>(name){</a:t>
            </a:r>
          </a:p>
          <a:p>
            <a:r>
              <a:rPr lang="en-US" altLang="zh-CN" dirty="0"/>
              <a:t>	</a:t>
            </a:r>
            <a:r>
              <a:rPr lang="zh-CN" altLang="en-US" dirty="0"/>
              <a:t>前端将数据传入后端放入</a:t>
            </a:r>
            <a:r>
              <a:rPr lang="en-US" altLang="zh-CN" dirty="0" err="1"/>
              <a:t>examparperlist</a:t>
            </a:r>
            <a:r>
              <a:rPr lang="zh-CN" altLang="en-US" dirty="0"/>
              <a:t>，重新渲染表格</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48895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five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dirty="0"/>
              <a:t>参考文献</a:t>
            </a:r>
          </a:p>
        </p:txBody>
      </p:sp>
      <p:sp>
        <p:nvSpPr>
          <p:cNvPr id="14" name="椭圆 13"/>
          <p:cNvSpPr/>
          <p:nvPr/>
        </p:nvSpPr>
        <p:spPr>
          <a:xfrm>
            <a:off x="6611938"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A93BF8B-DF1D-4789-A8D7-4A0BC22B9D05}"/>
              </a:ext>
            </a:extLst>
          </p:cNvPr>
          <p:cNvSpPr/>
          <p:nvPr/>
        </p:nvSpPr>
        <p:spPr>
          <a:xfrm>
            <a:off x="569974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a:extLst>
              <a:ext uri="{FF2B5EF4-FFF2-40B4-BE49-F238E27FC236}">
                <a16:creationId xmlns:a16="http://schemas.microsoft.com/office/drawing/2014/main" id="{3A642458-1DE9-487E-A4F4-C8B7FADED3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6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a:t>文献综述</a:t>
            </a:r>
          </a:p>
        </p:txBody>
      </p:sp>
      <p:sp>
        <p:nvSpPr>
          <p:cNvPr id="51" name="文本框 50"/>
          <p:cNvSpPr txBox="1"/>
          <p:nvPr/>
        </p:nvSpPr>
        <p:spPr>
          <a:xfrm>
            <a:off x="1125806" y="1552932"/>
            <a:ext cx="10249694" cy="251132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宋体" panose="02010600030101010101" pitchFamily="2" charset="-122"/>
                <a:ea typeface="宋体" panose="02010600030101010101" pitchFamily="2" charset="-122"/>
              </a:rPr>
              <a:t>1</a:t>
            </a:r>
            <a:r>
              <a:rPr lang="en-US" altLang="zh-CN" sz="1600" dirty="0">
                <a:latin typeface="宋体" panose="02010600030101010101" pitchFamily="2" charset="-122"/>
                <a:ea typeface="宋体" panose="02010600030101010101" pitchFamily="2" charset="-122"/>
              </a:rPr>
              <a:t>.GB T-8567-2006 </a:t>
            </a:r>
          </a:p>
          <a:p>
            <a:pPr marL="0" marR="0" lvl="0" indent="0" algn="just" defTabSz="914400" rtl="0" eaLnBrk="1" fontAlgn="auto" latinLnBrk="0" hangingPunct="1">
              <a:lnSpc>
                <a:spcPct val="150000"/>
              </a:lnSpc>
              <a:spcBef>
                <a:spcPts val="600"/>
              </a:spcBef>
              <a:spcAft>
                <a:spcPts val="600"/>
              </a:spcAft>
              <a:buClrTx/>
              <a:buSzTx/>
              <a:buFontTx/>
              <a:buNone/>
              <a:defRPr/>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张海藩 牟永敏</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软件工程导论（第六版）</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北京：清华大学出版社</a:t>
            </a:r>
            <a:r>
              <a:rPr lang="en-US" altLang="zh-CN" sz="1600" dirty="0">
                <a:latin typeface="宋体" panose="02010600030101010101" pitchFamily="2" charset="-122"/>
                <a:ea typeface="宋体" panose="02010600030101010101" pitchFamily="2" charset="-122"/>
              </a:rPr>
              <a:t>,2013</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[7</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p:txBody>
      </p:sp>
      <p:cxnSp>
        <p:nvCxnSpPr>
          <p:cNvPr id="3" name="直接连接符 2"/>
          <p:cNvCxnSpPr/>
          <p:nvPr/>
        </p:nvCxnSpPr>
        <p:spPr>
          <a:xfrm>
            <a:off x="1125806" y="2072640"/>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5806" y="2584704"/>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25806" y="3096768"/>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25806" y="3608832"/>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5806" y="4120896"/>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25806" y="4632960"/>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25806" y="5145024"/>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25806" y="5657088"/>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AF9459DD-48A4-4B6D-BAEB-9129C84835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12192000" cy="6858000"/>
            <a:chOff x="0" y="0"/>
            <a:chExt cx="12192000" cy="6858000"/>
          </a:xfrm>
        </p:grpSpPr>
        <p:grpSp>
          <p:nvGrpSpPr>
            <p:cNvPr id="9" name="组合 8"/>
            <p:cNvGrpSpPr/>
            <p:nvPr/>
          </p:nvGrpSpPr>
          <p:grpSpPr>
            <a:xfrm>
              <a:off x="0" y="0"/>
              <a:ext cx="12192000" cy="6858000"/>
              <a:chOff x="0" y="0"/>
              <a:chExt cx="12192000" cy="6858000"/>
            </a:xfrm>
          </p:grpSpPr>
          <p:sp>
            <p:nvSpPr>
              <p:cNvPr id="5" name="矩形 4"/>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270000" y="986329"/>
            <a:ext cx="685800" cy="685800"/>
          </a:xfrm>
          <a:prstGeom prst="rect">
            <a:avLst/>
          </a:prstGeom>
          <a:solidFill>
            <a:srgbClr val="71929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70000" y="1904241"/>
            <a:ext cx="685800" cy="685800"/>
          </a:xfrm>
          <a:prstGeom prst="rect">
            <a:avLst/>
          </a:prstGeom>
          <a:solidFill>
            <a:srgbClr val="525C5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0000" y="2822153"/>
            <a:ext cx="685800" cy="685800"/>
          </a:xfrm>
          <a:prstGeom prst="rect">
            <a:avLst/>
          </a:prstGeom>
          <a:solidFill>
            <a:srgbClr val="89898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70000" y="3740065"/>
            <a:ext cx="685800" cy="685800"/>
          </a:xfrm>
          <a:prstGeom prst="rect">
            <a:avLst/>
          </a:prstGeom>
          <a:solidFill>
            <a:srgbClr val="DBDAD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70000" y="4657977"/>
            <a:ext cx="685800" cy="685800"/>
          </a:xfrm>
          <a:prstGeom prst="rect">
            <a:avLst/>
          </a:prstGeom>
          <a:solidFill>
            <a:srgbClr val="0C1B3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70000" y="5575890"/>
            <a:ext cx="685800" cy="685800"/>
          </a:xfrm>
          <a:prstGeom prst="rect">
            <a:avLst/>
          </a:prstGeom>
          <a:solidFill>
            <a:srgbClr val="7BAB3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749190" y="4562169"/>
            <a:ext cx="6828666" cy="288669"/>
          </a:xfrm>
          <a:prstGeom prst="roundRect">
            <a:avLst>
              <a:gd name="adj" fmla="val 5000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count"/>
          <p:cNvSpPr txBox="1"/>
          <p:nvPr/>
        </p:nvSpPr>
        <p:spPr>
          <a:xfrm>
            <a:off x="2749190" y="4543881"/>
            <a:ext cx="6828666" cy="288669"/>
          </a:xfrm>
          <a:prstGeom prst="rect">
            <a:avLst/>
          </a:prstGeom>
        </p:spPr>
        <p:txBody>
          <a:bodyPr wrap="square" lIns="0" tIns="0" rIns="0" bIns="0">
            <a:spAutoFit/>
          </a:bodyPr>
          <a:lstStyle>
            <a:defPPr>
              <a:defRPr lang="zh-CN"/>
            </a:defPPr>
            <a:lvl1pPr algn="dist" fontAlgn="base">
              <a:defRPr sz="1600" b="0" i="0">
                <a:solidFill>
                  <a:schemeClr val="accent5">
                    <a:lumMod val="50000"/>
                  </a:schemeClr>
                </a:solidFill>
                <a:effectLst/>
                <a:latin typeface="+mn-ea"/>
              </a:defRPr>
            </a:lvl1pPr>
          </a:lstStyle>
          <a:p>
            <a:pPr algn="ctr">
              <a:lnSpc>
                <a:spcPct val="130000"/>
              </a:lnSpc>
            </a:pPr>
            <a:r>
              <a:rPr lang="zh-CN" altLang="en-US" spc="300" dirty="0">
                <a:solidFill>
                  <a:schemeClr val="bg1"/>
                </a:solidFill>
              </a:rPr>
              <a:t>组号：</a:t>
            </a:r>
            <a:r>
              <a:rPr lang="en-US" altLang="zh-CN" spc="300" dirty="0">
                <a:solidFill>
                  <a:schemeClr val="bg1"/>
                </a:solidFill>
              </a:rPr>
              <a:t>g003 </a:t>
            </a:r>
            <a:r>
              <a:rPr lang="zh-CN" altLang="en-US" spc="300" dirty="0">
                <a:solidFill>
                  <a:schemeClr val="bg1"/>
                </a:solidFill>
              </a:rPr>
              <a:t>组员：张浩，金方永，陈紫慧</a:t>
            </a:r>
          </a:p>
        </p:txBody>
      </p:sp>
      <p:sp>
        <p:nvSpPr>
          <p:cNvPr id="27" name="矩形 26"/>
          <p:cNvSpPr/>
          <p:nvPr/>
        </p:nvSpPr>
        <p:spPr>
          <a:xfrm>
            <a:off x="2516817" y="2401964"/>
            <a:ext cx="7158366" cy="1769715"/>
          </a:xfrm>
          <a:prstGeom prst="rect">
            <a:avLst/>
          </a:prstGeom>
        </p:spPr>
        <p:txBody>
          <a:bodyPr wrap="square" lIns="0" tIns="0" rIns="0" bIns="0">
            <a:spAutoFit/>
          </a:bodyPr>
          <a:lstStyle/>
          <a:p>
            <a:pPr algn="ctr" fontAlgn="base"/>
            <a:r>
              <a:rPr lang="en-US" altLang="zh-CN" sz="11500" b="0" i="0">
                <a:solidFill>
                  <a:schemeClr val="accent2">
                    <a:alpha val="15000"/>
                  </a:schemeClr>
                </a:solidFill>
                <a:effectLst/>
              </a:rPr>
              <a:t>THANKS</a:t>
            </a:r>
            <a:endParaRPr lang="zh-CN" altLang="en-US" sz="11500" b="0" i="0">
              <a:solidFill>
                <a:schemeClr val="accent2">
                  <a:alpha val="15000"/>
                </a:schemeClr>
              </a:solidFill>
              <a:effectLst/>
            </a:endParaRPr>
          </a:p>
        </p:txBody>
      </p:sp>
      <p:pic>
        <p:nvPicPr>
          <p:cNvPr id="32" name="Picture 4">
            <a:extLst>
              <a:ext uri="{FF2B5EF4-FFF2-40B4-BE49-F238E27FC236}">
                <a16:creationId xmlns:a16="http://schemas.microsoft.com/office/drawing/2014/main" id="{52944BAF-5AC0-402B-A84A-B69AB3EEFE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8957" y="142023"/>
            <a:ext cx="12192000" cy="6858000"/>
            <a:chOff x="0" y="0"/>
            <a:chExt cx="12192000" cy="6858000"/>
          </a:xfrm>
        </p:grpSpPr>
        <p:grpSp>
          <p:nvGrpSpPr>
            <p:cNvPr id="36" name="组合 35"/>
            <p:cNvGrpSpPr/>
            <p:nvPr/>
          </p:nvGrpSpPr>
          <p:grpSpPr>
            <a:xfrm>
              <a:off x="0" y="0"/>
              <a:ext cx="12192000" cy="6858000"/>
              <a:chOff x="0" y="0"/>
              <a:chExt cx="12192000" cy="6858000"/>
            </a:xfrm>
          </p:grpSpPr>
          <p:sp>
            <p:nvSpPr>
              <p:cNvPr id="41" name="矩形 40"/>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297735" y="312207"/>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768271" y="2774149"/>
            <a:ext cx="9520325" cy="2114647"/>
            <a:chOff x="1661968" y="3291375"/>
            <a:chExt cx="9520325" cy="2114647"/>
          </a:xfrm>
        </p:grpSpPr>
        <p:grpSp>
          <p:nvGrpSpPr>
            <p:cNvPr id="11" name="组合 10"/>
            <p:cNvGrpSpPr/>
            <p:nvPr/>
          </p:nvGrpSpPr>
          <p:grpSpPr>
            <a:xfrm>
              <a:off x="1661968" y="3291375"/>
              <a:ext cx="9373153" cy="1973759"/>
              <a:chOff x="1492868" y="3026614"/>
              <a:chExt cx="9373153" cy="1973759"/>
            </a:xfrm>
          </p:grpSpPr>
          <p:sp>
            <p:nvSpPr>
              <p:cNvPr id="4" name="菱形 3"/>
              <p:cNvSpPr/>
              <p:nvPr/>
            </p:nvSpPr>
            <p:spPr>
              <a:xfrm>
                <a:off x="1492868" y="3026614"/>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399694" y="4538708"/>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本组单元测试样例</a:t>
                </a:r>
              </a:p>
            </p:txBody>
          </p:sp>
          <p:sp>
            <p:nvSpPr>
              <p:cNvPr id="27" name="矩形 26"/>
              <p:cNvSpPr/>
              <p:nvPr/>
            </p:nvSpPr>
            <p:spPr>
              <a:xfrm>
                <a:off x="1570874" y="3187987"/>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grpSp>
        <p:grpSp>
          <p:nvGrpSpPr>
            <p:cNvPr id="13" name="组合 12"/>
            <p:cNvGrpSpPr/>
            <p:nvPr/>
          </p:nvGrpSpPr>
          <p:grpSpPr>
            <a:xfrm>
              <a:off x="1661968" y="3533827"/>
              <a:ext cx="9520325" cy="1863059"/>
              <a:chOff x="1492868" y="3242408"/>
              <a:chExt cx="9520325" cy="1863059"/>
            </a:xfrm>
          </p:grpSpPr>
          <p:sp>
            <p:nvSpPr>
              <p:cNvPr id="5" name="菱形 4"/>
              <p:cNvSpPr/>
              <p:nvPr/>
            </p:nvSpPr>
            <p:spPr>
              <a:xfrm>
                <a:off x="1492868" y="4308593"/>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546866" y="3242408"/>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软件测试</a:t>
                </a:r>
              </a:p>
            </p:txBody>
          </p:sp>
          <p:sp>
            <p:nvSpPr>
              <p:cNvPr id="32" name="矩形 31"/>
              <p:cNvSpPr/>
              <p:nvPr/>
            </p:nvSpPr>
            <p:spPr>
              <a:xfrm>
                <a:off x="1570874" y="4469966"/>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grpSp>
        <p:grpSp>
          <p:nvGrpSpPr>
            <p:cNvPr id="12" name="组合 11"/>
            <p:cNvGrpSpPr/>
            <p:nvPr/>
          </p:nvGrpSpPr>
          <p:grpSpPr>
            <a:xfrm>
              <a:off x="2542327" y="3291375"/>
              <a:ext cx="4978762" cy="796874"/>
              <a:chOff x="2539093" y="3026614"/>
              <a:chExt cx="4978762" cy="796874"/>
            </a:xfrm>
          </p:grpSpPr>
          <p:sp>
            <p:nvSpPr>
              <p:cNvPr id="6" name="菱形 5"/>
              <p:cNvSpPr/>
              <p:nvPr/>
            </p:nvSpPr>
            <p:spPr>
              <a:xfrm>
                <a:off x="6720981" y="3026614"/>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539093" y="3280949"/>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编码</a:t>
                </a:r>
              </a:p>
            </p:txBody>
          </p:sp>
          <p:sp>
            <p:nvSpPr>
              <p:cNvPr id="35" name="矩形 34"/>
              <p:cNvSpPr/>
              <p:nvPr/>
            </p:nvSpPr>
            <p:spPr>
              <a:xfrm>
                <a:off x="6798987" y="3187987"/>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02</a:t>
                </a:r>
                <a:endParaRPr lang="zh-CN" altLang="en-US" sz="2000" b="1">
                  <a:solidFill>
                    <a:schemeClr val="bg1"/>
                  </a:solidFill>
                </a:endParaRPr>
              </a:p>
            </p:txBody>
          </p:sp>
        </p:grpSp>
        <p:grpSp>
          <p:nvGrpSpPr>
            <p:cNvPr id="14" name="组合 13"/>
            <p:cNvGrpSpPr/>
            <p:nvPr/>
          </p:nvGrpSpPr>
          <p:grpSpPr>
            <a:xfrm>
              <a:off x="2617311" y="4609148"/>
              <a:ext cx="4903778" cy="796874"/>
              <a:chOff x="2614077" y="4317729"/>
              <a:chExt cx="4903778" cy="796874"/>
            </a:xfrm>
          </p:grpSpPr>
          <p:sp>
            <p:nvSpPr>
              <p:cNvPr id="7" name="菱形 6"/>
              <p:cNvSpPr/>
              <p:nvPr/>
            </p:nvSpPr>
            <p:spPr>
              <a:xfrm>
                <a:off x="6720981" y="4317729"/>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614077" y="4512050"/>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单元测试（本组重点）</a:t>
                </a:r>
              </a:p>
            </p:txBody>
          </p:sp>
          <p:sp>
            <p:nvSpPr>
              <p:cNvPr id="39" name="矩形 38"/>
              <p:cNvSpPr/>
              <p:nvPr/>
            </p:nvSpPr>
            <p:spPr>
              <a:xfrm>
                <a:off x="6798987" y="4469966"/>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grpSp>
      </p:grpSp>
      <p:grpSp>
        <p:nvGrpSpPr>
          <p:cNvPr id="15" name="组合 14"/>
          <p:cNvGrpSpPr/>
          <p:nvPr/>
        </p:nvGrpSpPr>
        <p:grpSpPr>
          <a:xfrm>
            <a:off x="4864488" y="1167930"/>
            <a:ext cx="2463022" cy="1398357"/>
            <a:chOff x="4864489" y="902089"/>
            <a:chExt cx="2463022" cy="1398357"/>
          </a:xfrm>
        </p:grpSpPr>
        <p:sp>
          <p:nvSpPr>
            <p:cNvPr id="81" name="矩形 80"/>
            <p:cNvSpPr/>
            <p:nvPr/>
          </p:nvSpPr>
          <p:spPr>
            <a:xfrm>
              <a:off x="5249615" y="902089"/>
              <a:ext cx="1692772" cy="1015663"/>
            </a:xfrm>
            <a:prstGeom prst="rect">
              <a:avLst/>
            </a:prstGeom>
          </p:spPr>
          <p:txBody>
            <a:bodyPr wrap="none" lIns="0" tIns="0" rIns="0" bIns="0">
              <a:spAutoFit/>
            </a:bodyPr>
            <a:lstStyle/>
            <a:p>
              <a:pPr algn="ctr" fontAlgn="base"/>
              <a:r>
                <a:rPr lang="zh-CN" altLang="en-US" sz="6600">
                  <a:solidFill>
                    <a:schemeClr val="accent1"/>
                  </a:solidFill>
                  <a:latin typeface="+mj-ea"/>
                  <a:ea typeface="+mj-ea"/>
                </a:rPr>
                <a:t>目录</a:t>
              </a:r>
              <a:endParaRPr lang="zh-CN" altLang="en-US" sz="6600" b="0" i="0">
                <a:solidFill>
                  <a:schemeClr val="accent1"/>
                </a:solidFill>
                <a:effectLst/>
                <a:latin typeface="+mj-ea"/>
                <a:ea typeface="+mj-ea"/>
              </a:endParaRPr>
            </a:p>
          </p:txBody>
        </p:sp>
        <p:sp>
          <p:nvSpPr>
            <p:cNvPr id="18" name="矩形 17"/>
            <p:cNvSpPr/>
            <p:nvPr/>
          </p:nvSpPr>
          <p:spPr>
            <a:xfrm>
              <a:off x="4864489" y="2023447"/>
              <a:ext cx="2463022" cy="276999"/>
            </a:xfrm>
            <a:prstGeom prst="rect">
              <a:avLst/>
            </a:prstGeom>
          </p:spPr>
          <p:txBody>
            <a:bodyPr wrap="square" lIns="0" tIns="0" rIns="0" bIns="0">
              <a:spAutoFit/>
            </a:bodyPr>
            <a:lstStyle/>
            <a:p>
              <a:pPr algn="dist" fontAlgn="base"/>
              <a:r>
                <a:rPr lang="en-US" altLang="zh-CN" b="0" i="0">
                  <a:solidFill>
                    <a:schemeClr val="accent3">
                      <a:lumMod val="75000"/>
                    </a:schemeClr>
                  </a:solidFill>
                  <a:effectLst/>
                  <a:latin typeface="+mj-lt"/>
                  <a:ea typeface="+mj-ea"/>
                </a:rPr>
                <a:t>CONTENT</a:t>
              </a:r>
              <a:endParaRPr lang="zh-CN" altLang="en-US" b="0" i="0">
                <a:solidFill>
                  <a:schemeClr val="accent3">
                    <a:lumMod val="75000"/>
                  </a:schemeClr>
                </a:solidFill>
                <a:effectLst/>
                <a:latin typeface="+mj-lt"/>
                <a:ea typeface="+mj-ea"/>
              </a:endParaRPr>
            </a:p>
          </p:txBody>
        </p:sp>
      </p:grpSp>
      <p:sp>
        <p:nvSpPr>
          <p:cNvPr id="31" name="菱形 30">
            <a:extLst>
              <a:ext uri="{FF2B5EF4-FFF2-40B4-BE49-F238E27FC236}">
                <a16:creationId xmlns:a16="http://schemas.microsoft.com/office/drawing/2014/main" id="{44D997AF-D243-4581-97B3-FEA2CB66432B}"/>
              </a:ext>
            </a:extLst>
          </p:cNvPr>
          <p:cNvSpPr/>
          <p:nvPr/>
        </p:nvSpPr>
        <p:spPr>
          <a:xfrm>
            <a:off x="1682404" y="5340533"/>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1B63847-0103-4BEA-B3CA-20A385F7CDC9}"/>
              </a:ext>
            </a:extLst>
          </p:cNvPr>
          <p:cNvSpPr txBox="1"/>
          <p:nvPr/>
        </p:nvSpPr>
        <p:spPr>
          <a:xfrm>
            <a:off x="1846277" y="5535655"/>
            <a:ext cx="533852" cy="369332"/>
          </a:xfrm>
          <a:prstGeom prst="rect">
            <a:avLst/>
          </a:prstGeom>
          <a:noFill/>
        </p:spPr>
        <p:txBody>
          <a:bodyPr wrap="square" rtlCol="0">
            <a:spAutoFit/>
          </a:bodyPr>
          <a:lstStyle/>
          <a:p>
            <a:r>
              <a:rPr lang="en-US" altLang="zh-CN" sz="1800" b="1" dirty="0">
                <a:solidFill>
                  <a:schemeClr val="bg1"/>
                </a:solidFill>
              </a:rPr>
              <a:t>05</a:t>
            </a:r>
            <a:endParaRPr lang="zh-CN" altLang="en-US" sz="1800" b="1" dirty="0">
              <a:solidFill>
                <a:schemeClr val="bg1"/>
              </a:solidFill>
            </a:endParaRPr>
          </a:p>
        </p:txBody>
      </p:sp>
      <p:sp>
        <p:nvSpPr>
          <p:cNvPr id="9" name="文本框 8">
            <a:extLst>
              <a:ext uri="{FF2B5EF4-FFF2-40B4-BE49-F238E27FC236}">
                <a16:creationId xmlns:a16="http://schemas.microsoft.com/office/drawing/2014/main" id="{7EAB9B74-E15D-4A11-8F31-CDE354052EC2}"/>
              </a:ext>
            </a:extLst>
          </p:cNvPr>
          <p:cNvSpPr txBox="1"/>
          <p:nvPr/>
        </p:nvSpPr>
        <p:spPr>
          <a:xfrm>
            <a:off x="2648630" y="5535655"/>
            <a:ext cx="2600984" cy="461665"/>
          </a:xfrm>
          <a:prstGeom prst="rect">
            <a:avLst/>
          </a:prstGeom>
          <a:noFill/>
        </p:spPr>
        <p:txBody>
          <a:bodyPr wrap="square" rtlCol="0">
            <a:spAutoFit/>
          </a:bodyPr>
          <a:lstStyle/>
          <a:p>
            <a:r>
              <a:rPr lang="zh-CN" altLang="en-US" sz="2400" spc="300" dirty="0">
                <a:solidFill>
                  <a:schemeClr val="accent1"/>
                </a:solidFill>
                <a:latin typeface="+mj-ea"/>
                <a:ea typeface="+mj-ea"/>
              </a:rPr>
              <a:t>参考文献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xfrm>
            <a:off x="5480050" y="4531360"/>
            <a:ext cx="1231900" cy="193899"/>
          </a:xfrm>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编码</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编码</a:t>
            </a:r>
          </a:p>
        </p:txBody>
      </p:sp>
      <p:pic>
        <p:nvPicPr>
          <p:cNvPr id="28" name="Picture 4">
            <a:extLst>
              <a:ext uri="{FF2B5EF4-FFF2-40B4-BE49-F238E27FC236}">
                <a16:creationId xmlns:a16="http://schemas.microsoft.com/office/drawing/2014/main" id="{4C6AF5F1-B683-4FE4-B30D-BDAE53010C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0234" y="5680829"/>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5">
            <a:extLst>
              <a:ext uri="{FF2B5EF4-FFF2-40B4-BE49-F238E27FC236}">
                <a16:creationId xmlns:a16="http://schemas.microsoft.com/office/drawing/2014/main" id="{8613E26F-AD99-4A83-8A26-5B3DD07E0AE7}"/>
              </a:ext>
            </a:extLst>
          </p:cNvPr>
          <p:cNvGraphicFramePr>
            <a:graphicFrameLocks noGrp="1"/>
          </p:cNvGraphicFramePr>
          <p:nvPr>
            <p:extLst>
              <p:ext uri="{D42A27DB-BD31-4B8C-83A1-F6EECF244321}">
                <p14:modId xmlns:p14="http://schemas.microsoft.com/office/powerpoint/2010/main" val="1722749990"/>
              </p:ext>
            </p:extLst>
          </p:nvPr>
        </p:nvGraphicFramePr>
        <p:xfrm>
          <a:off x="1544320" y="1168094"/>
          <a:ext cx="7853680" cy="4512735"/>
        </p:xfrm>
        <a:graphic>
          <a:graphicData uri="http://schemas.openxmlformats.org/drawingml/2006/table">
            <a:tbl>
              <a:tblPr firstRow="1" bandRow="1">
                <a:tableStyleId>{5C22544A-7EE6-4342-B048-85BDC9FD1C3A}</a:tableStyleId>
              </a:tblPr>
              <a:tblGrid>
                <a:gridCol w="7853680">
                  <a:extLst>
                    <a:ext uri="{9D8B030D-6E8A-4147-A177-3AD203B41FA5}">
                      <a16:colId xmlns:a16="http://schemas.microsoft.com/office/drawing/2014/main" val="3594977164"/>
                    </a:ext>
                  </a:extLst>
                </a:gridCol>
              </a:tblGrid>
              <a:tr h="1504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通常把编码和测试统称为实现。</a:t>
                      </a:r>
                    </a:p>
                    <a:p>
                      <a:endParaRPr lang="zh-CN" altLang="en-US" sz="2000" dirty="0"/>
                    </a:p>
                  </a:txBody>
                  <a:tcPr/>
                </a:tc>
                <a:extLst>
                  <a:ext uri="{0D108BD9-81ED-4DB2-BD59-A6C34878D82A}">
                    <a16:rowId xmlns:a16="http://schemas.microsoft.com/office/drawing/2014/main" val="1202380017"/>
                  </a:ext>
                </a:extLst>
              </a:tr>
              <a:tr h="1504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所谓编码就是把软件设计结果翻译成用某种程序设计语言书写的程序。作为软件工程过程的一个阶段，编码是对设计的进一步具体化</a:t>
                      </a:r>
                    </a:p>
                    <a:p>
                      <a:endParaRPr lang="zh-CN" altLang="en-US" sz="2000" dirty="0"/>
                    </a:p>
                  </a:txBody>
                  <a:tcPr/>
                </a:tc>
                <a:extLst>
                  <a:ext uri="{0D108BD9-81ED-4DB2-BD59-A6C34878D82A}">
                    <a16:rowId xmlns:a16="http://schemas.microsoft.com/office/drawing/2014/main" val="739879742"/>
                  </a:ext>
                </a:extLst>
              </a:tr>
              <a:tr h="1504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程序的质量主要取决于软件设计的质量。但是，所选用的程序设计语言的特点及编码风格也将对程序的可靠性、可读性、可测试性和可维护性产生深远的影响。</a:t>
                      </a:r>
                    </a:p>
                    <a:p>
                      <a:endParaRPr lang="zh-CN" altLang="en-US" sz="2000" dirty="0"/>
                    </a:p>
                  </a:txBody>
                  <a:tcPr/>
                </a:tc>
                <a:extLst>
                  <a:ext uri="{0D108BD9-81ED-4DB2-BD59-A6C34878D82A}">
                    <a16:rowId xmlns:a16="http://schemas.microsoft.com/office/drawing/2014/main" val="300036552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03</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two</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软件测试</a:t>
            </a:r>
          </a:p>
        </p:txBody>
      </p:sp>
      <p:sp>
        <p:nvSpPr>
          <p:cNvPr id="7" name="椭圆 6"/>
          <p:cNvSpPr/>
          <p:nvPr/>
        </p:nvSpPr>
        <p:spPr>
          <a:xfrm>
            <a:off x="6159103"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测试要点</a:t>
            </a:r>
          </a:p>
        </p:txBody>
      </p:sp>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2">
            <a:extLst>
              <a:ext uri="{FF2B5EF4-FFF2-40B4-BE49-F238E27FC236}">
                <a16:creationId xmlns:a16="http://schemas.microsoft.com/office/drawing/2014/main" id="{E0587869-7D68-47CE-AC33-0D284F777CB0}"/>
              </a:ext>
            </a:extLst>
          </p:cNvPr>
          <p:cNvGraphicFramePr>
            <a:graphicFrameLocks noGrp="1"/>
          </p:cNvGraphicFramePr>
          <p:nvPr>
            <p:extLst>
              <p:ext uri="{D42A27DB-BD31-4B8C-83A1-F6EECF244321}">
                <p14:modId xmlns:p14="http://schemas.microsoft.com/office/powerpoint/2010/main" val="3592090754"/>
              </p:ext>
            </p:extLst>
          </p:nvPr>
        </p:nvGraphicFramePr>
        <p:xfrm>
          <a:off x="1442720" y="1503680"/>
          <a:ext cx="8158480" cy="4017435"/>
        </p:xfrm>
        <a:graphic>
          <a:graphicData uri="http://schemas.openxmlformats.org/drawingml/2006/table">
            <a:tbl>
              <a:tblPr firstRow="1" bandRow="1">
                <a:tableStyleId>{5C22544A-7EE6-4342-B048-85BDC9FD1C3A}</a:tableStyleId>
              </a:tblPr>
              <a:tblGrid>
                <a:gridCol w="8158480">
                  <a:extLst>
                    <a:ext uri="{9D8B030D-6E8A-4147-A177-3AD203B41FA5}">
                      <a16:colId xmlns:a16="http://schemas.microsoft.com/office/drawing/2014/main" val="3401818726"/>
                    </a:ext>
                  </a:extLst>
                </a:gridCol>
              </a:tblGrid>
              <a:tr h="670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所有测试都应该能追溯到用户需求。</a:t>
                      </a:r>
                    </a:p>
                    <a:p>
                      <a:endParaRPr lang="zh-CN" altLang="en-US" dirty="0"/>
                    </a:p>
                  </a:txBody>
                  <a:tcPr/>
                </a:tc>
                <a:extLst>
                  <a:ext uri="{0D108BD9-81ED-4DB2-BD59-A6C34878D82A}">
                    <a16:rowId xmlns:a16="http://schemas.microsoft.com/office/drawing/2014/main" val="698787741"/>
                  </a:ext>
                </a:extLst>
              </a:tr>
              <a:tr h="668834">
                <a:tc>
                  <a:txBody>
                    <a:bodyPr/>
                    <a:lstStyle/>
                    <a:p>
                      <a:r>
                        <a:rPr lang="zh-CN" altLang="en-US" sz="1800" dirty="0"/>
                        <a:t>应该远在测试开始之前就制定出测试计划。</a:t>
                      </a:r>
                      <a:endParaRPr lang="zh-CN" altLang="en-US" dirty="0"/>
                    </a:p>
                  </a:txBody>
                  <a:tcPr/>
                </a:tc>
                <a:extLst>
                  <a:ext uri="{0D108BD9-81ED-4DB2-BD59-A6C34878D82A}">
                    <a16:rowId xmlns:a16="http://schemas.microsoft.com/office/drawing/2014/main" val="593375744"/>
                  </a:ext>
                </a:extLst>
              </a:tr>
              <a:tr h="670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把</a:t>
                      </a:r>
                      <a:r>
                        <a:rPr lang="en-US" altLang="zh-CN" sz="1800" dirty="0"/>
                        <a:t>Pareto</a:t>
                      </a:r>
                      <a:r>
                        <a:rPr lang="zh-CN" altLang="en-US" sz="1800" dirty="0"/>
                        <a:t>原理应用到软件测试中。</a:t>
                      </a:r>
                      <a:r>
                        <a:rPr lang="en-US" altLang="zh-CN" sz="1800" dirty="0"/>
                        <a:t>Pareto</a:t>
                      </a:r>
                      <a:r>
                        <a:rPr lang="zh-CN" altLang="en-US" sz="1800" dirty="0"/>
                        <a:t>原理说明，测试发现的错误中的</a:t>
                      </a:r>
                      <a:r>
                        <a:rPr lang="en-US" altLang="zh-CN" sz="1800" dirty="0"/>
                        <a:t>80%</a:t>
                      </a:r>
                      <a:r>
                        <a:rPr lang="zh-CN" altLang="en-US" sz="1800" dirty="0"/>
                        <a:t>很可能是由程序中</a:t>
                      </a:r>
                      <a:r>
                        <a:rPr lang="en-US" altLang="zh-CN" sz="1800" dirty="0"/>
                        <a:t>20%</a:t>
                      </a:r>
                      <a:r>
                        <a:rPr lang="zh-CN" altLang="en-US" sz="1800" dirty="0"/>
                        <a:t>的模块造成的。</a:t>
                      </a:r>
                    </a:p>
                  </a:txBody>
                  <a:tcPr/>
                </a:tc>
                <a:extLst>
                  <a:ext uri="{0D108BD9-81ED-4DB2-BD59-A6C34878D82A}">
                    <a16:rowId xmlns:a16="http://schemas.microsoft.com/office/drawing/2014/main" val="1513568833"/>
                  </a:ext>
                </a:extLst>
              </a:tr>
              <a:tr h="668834">
                <a:tc>
                  <a:txBody>
                    <a:bodyPr/>
                    <a:lstStyle/>
                    <a:p>
                      <a:r>
                        <a:rPr lang="zh-CN" altLang="en-US" sz="1800" dirty="0"/>
                        <a:t>应该从“小规模”测试开始，并逐步进行“大规模”测试。</a:t>
                      </a:r>
                      <a:endParaRPr lang="zh-CN" altLang="en-US" dirty="0"/>
                    </a:p>
                  </a:txBody>
                  <a:tcPr/>
                </a:tc>
                <a:extLst>
                  <a:ext uri="{0D108BD9-81ED-4DB2-BD59-A6C34878D82A}">
                    <a16:rowId xmlns:a16="http://schemas.microsoft.com/office/drawing/2014/main" val="2120425807"/>
                  </a:ext>
                </a:extLst>
              </a:tr>
              <a:tr h="670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穷举测试是不可能的。</a:t>
                      </a:r>
                    </a:p>
                    <a:p>
                      <a:endParaRPr lang="zh-CN" altLang="en-US" dirty="0"/>
                    </a:p>
                  </a:txBody>
                  <a:tcPr/>
                </a:tc>
                <a:extLst>
                  <a:ext uri="{0D108BD9-81ED-4DB2-BD59-A6C34878D82A}">
                    <a16:rowId xmlns:a16="http://schemas.microsoft.com/office/drawing/2014/main" val="3382134772"/>
                  </a:ext>
                </a:extLst>
              </a:tr>
              <a:tr h="668834">
                <a:tc>
                  <a:txBody>
                    <a:bodyPr/>
                    <a:lstStyle/>
                    <a:p>
                      <a:r>
                        <a:rPr lang="zh-CN" altLang="en-US" sz="1800" dirty="0"/>
                        <a:t>为了达到最佳的测试效果，应该由独立的第三方从事测试工作。</a:t>
                      </a:r>
                      <a:endParaRPr lang="zh-CN" altLang="en-US" dirty="0"/>
                    </a:p>
                  </a:txBody>
                  <a:tcPr/>
                </a:tc>
                <a:extLst>
                  <a:ext uri="{0D108BD9-81ED-4DB2-BD59-A6C34878D82A}">
                    <a16:rowId xmlns:a16="http://schemas.microsoft.com/office/drawing/2014/main" val="252615597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测试</a:t>
            </a:r>
          </a:p>
        </p:txBody>
      </p:sp>
      <p:pic>
        <p:nvPicPr>
          <p:cNvPr id="5" name="Picture 4">
            <a:extLst>
              <a:ext uri="{FF2B5EF4-FFF2-40B4-BE49-F238E27FC236}">
                <a16:creationId xmlns:a16="http://schemas.microsoft.com/office/drawing/2014/main" id="{8AF28E62-B4B7-4F06-B46A-B656A898B9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8" y="567410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7977F7AA-DB50-4D47-9178-69759BF35A31}"/>
              </a:ext>
            </a:extLst>
          </p:cNvPr>
          <p:cNvSpPr/>
          <p:nvPr/>
        </p:nvSpPr>
        <p:spPr>
          <a:xfrm>
            <a:off x="2529840" y="1778000"/>
            <a:ext cx="13817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12" name="矩形 11">
            <a:extLst>
              <a:ext uri="{FF2B5EF4-FFF2-40B4-BE49-F238E27FC236}">
                <a16:creationId xmlns:a16="http://schemas.microsoft.com/office/drawing/2014/main" id="{8ABCF50F-8A53-44B3-B285-7D66F4910A90}"/>
              </a:ext>
            </a:extLst>
          </p:cNvPr>
          <p:cNvSpPr/>
          <p:nvPr/>
        </p:nvSpPr>
        <p:spPr>
          <a:xfrm>
            <a:off x="4795520" y="1778000"/>
            <a:ext cx="13817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a:t>
            </a:r>
          </a:p>
        </p:txBody>
      </p:sp>
      <p:sp>
        <p:nvSpPr>
          <p:cNvPr id="13" name="矩形 12">
            <a:extLst>
              <a:ext uri="{FF2B5EF4-FFF2-40B4-BE49-F238E27FC236}">
                <a16:creationId xmlns:a16="http://schemas.microsoft.com/office/drawing/2014/main" id="{87045B67-86E6-42B1-9CC6-6842B0DB312C}"/>
              </a:ext>
            </a:extLst>
          </p:cNvPr>
          <p:cNvSpPr/>
          <p:nvPr/>
        </p:nvSpPr>
        <p:spPr>
          <a:xfrm>
            <a:off x="7061200" y="1778000"/>
            <a:ext cx="13817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编码</a:t>
            </a:r>
          </a:p>
        </p:txBody>
      </p:sp>
      <p:sp>
        <p:nvSpPr>
          <p:cNvPr id="14" name="矩形 13">
            <a:extLst>
              <a:ext uri="{FF2B5EF4-FFF2-40B4-BE49-F238E27FC236}">
                <a16:creationId xmlns:a16="http://schemas.microsoft.com/office/drawing/2014/main" id="{E0D293E4-A7BE-4DD3-B5AC-4C915AC9C588}"/>
              </a:ext>
            </a:extLst>
          </p:cNvPr>
          <p:cNvSpPr/>
          <p:nvPr/>
        </p:nvSpPr>
        <p:spPr>
          <a:xfrm>
            <a:off x="2529840" y="3525520"/>
            <a:ext cx="13817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确认测试</a:t>
            </a:r>
          </a:p>
        </p:txBody>
      </p:sp>
      <p:sp>
        <p:nvSpPr>
          <p:cNvPr id="15" name="矩形 14">
            <a:extLst>
              <a:ext uri="{FF2B5EF4-FFF2-40B4-BE49-F238E27FC236}">
                <a16:creationId xmlns:a16="http://schemas.microsoft.com/office/drawing/2014/main" id="{ABE51069-9095-45BD-A402-2E79E3206654}"/>
              </a:ext>
            </a:extLst>
          </p:cNvPr>
          <p:cNvSpPr/>
          <p:nvPr/>
        </p:nvSpPr>
        <p:spPr>
          <a:xfrm>
            <a:off x="4795520" y="3525520"/>
            <a:ext cx="13817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集成测试</a:t>
            </a:r>
          </a:p>
        </p:txBody>
      </p:sp>
      <p:sp>
        <p:nvSpPr>
          <p:cNvPr id="16" name="矩形 15">
            <a:extLst>
              <a:ext uri="{FF2B5EF4-FFF2-40B4-BE49-F238E27FC236}">
                <a16:creationId xmlns:a16="http://schemas.microsoft.com/office/drawing/2014/main" id="{2B1422D6-47CD-48EB-B938-BB9898CEC3B6}"/>
              </a:ext>
            </a:extLst>
          </p:cNvPr>
          <p:cNvSpPr/>
          <p:nvPr/>
        </p:nvSpPr>
        <p:spPr>
          <a:xfrm>
            <a:off x="7061200" y="3525520"/>
            <a:ext cx="13817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单元测试</a:t>
            </a:r>
          </a:p>
        </p:txBody>
      </p:sp>
      <p:sp>
        <p:nvSpPr>
          <p:cNvPr id="19" name="箭头: 右 18">
            <a:extLst>
              <a:ext uri="{FF2B5EF4-FFF2-40B4-BE49-F238E27FC236}">
                <a16:creationId xmlns:a16="http://schemas.microsoft.com/office/drawing/2014/main" id="{9A5CF214-09E0-4956-ACAF-84AD42F1AAC6}"/>
              </a:ext>
            </a:extLst>
          </p:cNvPr>
          <p:cNvSpPr/>
          <p:nvPr/>
        </p:nvSpPr>
        <p:spPr>
          <a:xfrm>
            <a:off x="3901439" y="2095500"/>
            <a:ext cx="900703" cy="22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8314470A-7299-4350-AB59-BD348BEAA9F2}"/>
              </a:ext>
            </a:extLst>
          </p:cNvPr>
          <p:cNvSpPr/>
          <p:nvPr/>
        </p:nvSpPr>
        <p:spPr>
          <a:xfrm>
            <a:off x="1635759" y="2106930"/>
            <a:ext cx="900703" cy="22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A0E8BBDF-94DF-4446-B453-D9736DF1DF33}"/>
              </a:ext>
            </a:extLst>
          </p:cNvPr>
          <p:cNvSpPr/>
          <p:nvPr/>
        </p:nvSpPr>
        <p:spPr>
          <a:xfrm>
            <a:off x="6167119" y="2106930"/>
            <a:ext cx="900703" cy="22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左 23">
            <a:extLst>
              <a:ext uri="{FF2B5EF4-FFF2-40B4-BE49-F238E27FC236}">
                <a16:creationId xmlns:a16="http://schemas.microsoft.com/office/drawing/2014/main" id="{19653B55-03B5-4099-9D1C-E234DC6513A7}"/>
              </a:ext>
            </a:extLst>
          </p:cNvPr>
          <p:cNvSpPr/>
          <p:nvPr/>
        </p:nvSpPr>
        <p:spPr>
          <a:xfrm>
            <a:off x="6167119" y="3914140"/>
            <a:ext cx="900703" cy="2258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左 24">
            <a:extLst>
              <a:ext uri="{FF2B5EF4-FFF2-40B4-BE49-F238E27FC236}">
                <a16:creationId xmlns:a16="http://schemas.microsoft.com/office/drawing/2014/main" id="{90352F68-7391-4B2C-A57E-86026E0A0801}"/>
              </a:ext>
            </a:extLst>
          </p:cNvPr>
          <p:cNvSpPr/>
          <p:nvPr/>
        </p:nvSpPr>
        <p:spPr>
          <a:xfrm>
            <a:off x="3901439" y="3879850"/>
            <a:ext cx="900703" cy="2258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上下 26">
            <a:extLst>
              <a:ext uri="{FF2B5EF4-FFF2-40B4-BE49-F238E27FC236}">
                <a16:creationId xmlns:a16="http://schemas.microsoft.com/office/drawing/2014/main" id="{24445D71-CE1E-4FC4-A5AB-C23AB9BC24CC}"/>
              </a:ext>
            </a:extLst>
          </p:cNvPr>
          <p:cNvSpPr/>
          <p:nvPr/>
        </p:nvSpPr>
        <p:spPr>
          <a:xfrm>
            <a:off x="3078479" y="2621279"/>
            <a:ext cx="191911" cy="9970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上下 29">
            <a:extLst>
              <a:ext uri="{FF2B5EF4-FFF2-40B4-BE49-F238E27FC236}">
                <a16:creationId xmlns:a16="http://schemas.microsoft.com/office/drawing/2014/main" id="{BB40CD67-3C7A-48AB-A780-F785E4BC86B6}"/>
              </a:ext>
            </a:extLst>
          </p:cNvPr>
          <p:cNvSpPr/>
          <p:nvPr/>
        </p:nvSpPr>
        <p:spPr>
          <a:xfrm>
            <a:off x="5369559" y="2621279"/>
            <a:ext cx="191911" cy="9970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上下 31">
            <a:extLst>
              <a:ext uri="{FF2B5EF4-FFF2-40B4-BE49-F238E27FC236}">
                <a16:creationId xmlns:a16="http://schemas.microsoft.com/office/drawing/2014/main" id="{2C4EA9B4-941F-40F6-A570-C99DFC923E98}"/>
              </a:ext>
            </a:extLst>
          </p:cNvPr>
          <p:cNvSpPr/>
          <p:nvPr/>
        </p:nvSpPr>
        <p:spPr>
          <a:xfrm>
            <a:off x="7651749" y="2613659"/>
            <a:ext cx="191911" cy="9970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连接符: 肘形 33">
            <a:extLst>
              <a:ext uri="{FF2B5EF4-FFF2-40B4-BE49-F238E27FC236}">
                <a16:creationId xmlns:a16="http://schemas.microsoft.com/office/drawing/2014/main" id="{BA8D53DC-AF96-4402-BBF8-114DF4288BD4}"/>
              </a:ext>
            </a:extLst>
          </p:cNvPr>
          <p:cNvCxnSpPr>
            <a:stCxn id="13" idx="3"/>
            <a:endCxn id="16" idx="3"/>
          </p:cNvCxnSpPr>
          <p:nvPr/>
        </p:nvCxnSpPr>
        <p:spPr>
          <a:xfrm>
            <a:off x="8442960" y="2235200"/>
            <a:ext cx="12700" cy="174752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84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03</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three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单元测试</a:t>
            </a:r>
          </a:p>
        </p:txBody>
      </p:sp>
      <p:sp>
        <p:nvSpPr>
          <p:cNvPr id="7" name="椭圆 6"/>
          <p:cNvSpPr/>
          <p:nvPr/>
        </p:nvSpPr>
        <p:spPr>
          <a:xfrm>
            <a:off x="6159103"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839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单元测试</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4">
            <a:extLst>
              <a:ext uri="{FF2B5EF4-FFF2-40B4-BE49-F238E27FC236}">
                <a16:creationId xmlns:a16="http://schemas.microsoft.com/office/drawing/2014/main" id="{A6326E21-5EA9-45C7-B08A-82183AEC5195}"/>
              </a:ext>
            </a:extLst>
          </p:cNvPr>
          <p:cNvGraphicFramePr>
            <a:graphicFrameLocks noGrp="1"/>
          </p:cNvGraphicFramePr>
          <p:nvPr>
            <p:extLst>
              <p:ext uri="{D42A27DB-BD31-4B8C-83A1-F6EECF244321}">
                <p14:modId xmlns:p14="http://schemas.microsoft.com/office/powerpoint/2010/main" val="1528392465"/>
              </p:ext>
            </p:extLst>
          </p:nvPr>
        </p:nvGraphicFramePr>
        <p:xfrm>
          <a:off x="1300480" y="1330960"/>
          <a:ext cx="9011920" cy="4356947"/>
        </p:xfrm>
        <a:graphic>
          <a:graphicData uri="http://schemas.openxmlformats.org/drawingml/2006/table">
            <a:tbl>
              <a:tblPr firstRow="1" bandRow="1">
                <a:tableStyleId>{5C22544A-7EE6-4342-B048-85BDC9FD1C3A}</a:tableStyleId>
              </a:tblPr>
              <a:tblGrid>
                <a:gridCol w="9011920">
                  <a:extLst>
                    <a:ext uri="{9D8B030D-6E8A-4147-A177-3AD203B41FA5}">
                      <a16:colId xmlns:a16="http://schemas.microsoft.com/office/drawing/2014/main" val="1260222005"/>
                    </a:ext>
                  </a:extLst>
                </a:gridCol>
              </a:tblGrid>
              <a:tr h="762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lt1"/>
                          </a:solidFill>
                          <a:latin typeface="+mn-lt"/>
                          <a:ea typeface="+mn-ea"/>
                          <a:cs typeface="+mn-cs"/>
                        </a:rPr>
                        <a:t>单元测试</a:t>
                      </a:r>
                      <a:r>
                        <a:rPr lang="zh-CN" altLang="en-US" sz="1800" dirty="0"/>
                        <a:t>检测软件设计的最小单元</a:t>
                      </a:r>
                      <a:r>
                        <a:rPr lang="en-US" altLang="zh-CN" sz="1800" dirty="0"/>
                        <a:t>——</a:t>
                      </a:r>
                      <a:r>
                        <a:rPr lang="zh-CN" altLang="en-US" sz="1800" b="1" kern="1200" dirty="0">
                          <a:solidFill>
                            <a:schemeClr val="lt1"/>
                          </a:solidFill>
                          <a:latin typeface="+mn-lt"/>
                          <a:ea typeface="+mn-ea"/>
                          <a:cs typeface="+mn-cs"/>
                        </a:rPr>
                        <a:t>模块</a:t>
                      </a:r>
                      <a:r>
                        <a:rPr lang="zh-CN" altLang="en-US" sz="1800" dirty="0"/>
                        <a:t>。</a:t>
                      </a:r>
                    </a:p>
                    <a:p>
                      <a:endParaRPr lang="zh-CN" altLang="en-US" dirty="0"/>
                    </a:p>
                  </a:txBody>
                  <a:tcPr/>
                </a:tc>
                <a:extLst>
                  <a:ext uri="{0D108BD9-81ED-4DB2-BD59-A6C34878D82A}">
                    <a16:rowId xmlns:a16="http://schemas.microsoft.com/office/drawing/2014/main" val="2517201071"/>
                  </a:ext>
                </a:extLst>
              </a:tr>
              <a:tr h="1416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单元测试和编码属于软件过程的同一个阶段。在编写出源程序代码并通过了编译程序的语法检查之后，就可以用详细设计描述作指南，对重要的执行通路进行测试，以便发现模块内部的错误。</a:t>
                      </a:r>
                    </a:p>
                    <a:p>
                      <a:endParaRPr lang="zh-CN" altLang="en-US" dirty="0"/>
                    </a:p>
                  </a:txBody>
                  <a:tcPr/>
                </a:tc>
                <a:extLst>
                  <a:ext uri="{0D108BD9-81ED-4DB2-BD59-A6C34878D82A}">
                    <a16:rowId xmlns:a16="http://schemas.microsoft.com/office/drawing/2014/main" val="2640003396"/>
                  </a:ext>
                </a:extLst>
              </a:tr>
              <a:tr h="1089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可以应用人工测试和计算机测试这样两种不同类型的测试方法，完成单元测试工作。</a:t>
                      </a:r>
                    </a:p>
                    <a:p>
                      <a:endParaRPr lang="zh-CN" altLang="en-US" dirty="0"/>
                    </a:p>
                  </a:txBody>
                  <a:tcPr/>
                </a:tc>
                <a:extLst>
                  <a:ext uri="{0D108BD9-81ED-4DB2-BD59-A6C34878D82A}">
                    <a16:rowId xmlns:a16="http://schemas.microsoft.com/office/drawing/2014/main" val="2498186038"/>
                  </a:ext>
                </a:extLst>
              </a:tr>
              <a:tr h="1089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通常，单元测试主要使用白盒测试技术，而且对多个模块的测试可以并行地进行。</a:t>
                      </a:r>
                    </a:p>
                    <a:p>
                      <a:endParaRPr lang="zh-CN" altLang="en-US" dirty="0"/>
                    </a:p>
                  </a:txBody>
                  <a:tcPr/>
                </a:tc>
                <a:extLst>
                  <a:ext uri="{0D108BD9-81ED-4DB2-BD59-A6C34878D82A}">
                    <a16:rowId xmlns:a16="http://schemas.microsoft.com/office/drawing/2014/main" val="1335920237"/>
                  </a:ext>
                </a:extLst>
              </a:tr>
            </a:tbl>
          </a:graphicData>
        </a:graphic>
      </p:graphicFrame>
    </p:spTree>
    <p:extLst>
      <p:ext uri="{BB962C8B-B14F-4D97-AF65-F5344CB8AC3E}">
        <p14:creationId xmlns:p14="http://schemas.microsoft.com/office/powerpoint/2010/main" val="9126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黄绿">
      <a:dk1>
        <a:srgbClr val="000000"/>
      </a:dk1>
      <a:lt1>
        <a:srgbClr val="FFFFFF"/>
      </a:lt1>
      <a:dk2>
        <a:srgbClr val="768394"/>
      </a:dk2>
      <a:lt2>
        <a:srgbClr val="F0F0F0"/>
      </a:lt2>
      <a:accent1>
        <a:srgbClr val="434B2F"/>
      </a:accent1>
      <a:accent2>
        <a:srgbClr val="795827"/>
      </a:accent2>
      <a:accent3>
        <a:srgbClr val="748042"/>
      </a:accent3>
      <a:accent4>
        <a:srgbClr val="4F5D3A"/>
      </a:accent4>
      <a:accent5>
        <a:srgbClr val="C6AD8E"/>
      </a:accent5>
      <a:accent6>
        <a:srgbClr val="7BAB35"/>
      </a:accent6>
      <a:hlink>
        <a:srgbClr val="0F73EE"/>
      </a:hlink>
      <a:folHlink>
        <a:srgbClr val="BFBFBF"/>
      </a:folHlink>
    </a:clrScheme>
    <a:fontScheme name="宋体主题字">
      <a:majorFont>
        <a:latin typeface="Arial"/>
        <a:ea typeface="汉仪大宋简"/>
        <a:cs typeface=""/>
      </a:majorFont>
      <a:minorFont>
        <a:latin typeface="Arial Black"/>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2.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3.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4.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5.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198</TotalTime>
  <Words>675</Words>
  <Application>Microsoft Office PowerPoint</Application>
  <PresentationFormat>宽屏</PresentationFormat>
  <Paragraphs>87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华文细黑</vt:lpstr>
      <vt:lpstr>汉仪大宋简</vt:lpstr>
      <vt:lpstr>宋体</vt:lpstr>
      <vt:lpstr>汉仪中等线简</vt:lpstr>
      <vt:lpstr>-apple-system</vt:lpstr>
      <vt:lpstr>Arial</vt:lpstr>
      <vt:lpstr>Arial Black</vt:lpstr>
      <vt:lpstr>Office Theme</vt:lpstr>
      <vt:lpstr>PowerPoint 演示文稿</vt:lpstr>
      <vt:lpstr>PowerPoint 演示文稿</vt:lpstr>
      <vt:lpstr>PowerPoint 演示文稿</vt:lpstr>
      <vt:lpstr>编码</vt:lpstr>
      <vt:lpstr>PowerPoint 演示文稿</vt:lpstr>
      <vt:lpstr>测试要点</vt:lpstr>
      <vt:lpstr>测试</vt:lpstr>
      <vt:lpstr>PowerPoint 演示文稿</vt:lpstr>
      <vt:lpstr>单元测试</vt:lpstr>
      <vt:lpstr>单元测试</vt:lpstr>
      <vt:lpstr>PowerPoint 演示文稿</vt:lpstr>
      <vt:lpstr>上传题目单元测试</vt:lpstr>
      <vt:lpstr>上传试卷单元测试</vt:lpstr>
      <vt:lpstr>上传试卷单元测试</vt:lpstr>
      <vt:lpstr>上传试卷单元测试</vt:lpstr>
      <vt:lpstr>PowerPoint 演示文稿</vt:lpstr>
      <vt:lpstr>文献综述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邓亮</dc:creator>
  <cp:lastModifiedBy>hao</cp:lastModifiedBy>
  <cp:revision>22</cp:revision>
  <dcterms:created xsi:type="dcterms:W3CDTF">2019-11-26T03:41:00Z</dcterms:created>
  <dcterms:modified xsi:type="dcterms:W3CDTF">2021-11-28T12:37:15Z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