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62" r:id="rId5"/>
    <p:sldId id="264" r:id="rId6"/>
    <p:sldId id="263" r:id="rId7"/>
    <p:sldId id="269" r:id="rId8"/>
    <p:sldId id="268" r:id="rId9"/>
    <p:sldId id="267" r:id="rId10"/>
    <p:sldId id="265" r:id="rId11"/>
    <p:sldId id="270" r:id="rId12"/>
    <p:sldId id="273" r:id="rId13"/>
    <p:sldId id="274" r:id="rId14"/>
    <p:sldId id="275" r:id="rId15"/>
    <p:sldId id="276" r:id="rId16"/>
    <p:sldId id="278" r:id="rId17"/>
    <p:sldId id="279" r:id="rId18"/>
    <p:sldId id="280" r:id="rId19"/>
    <p:sldId id="281" r:id="rId20"/>
    <p:sldId id="282" r:id="rId21"/>
    <p:sldId id="284" r:id="rId22"/>
    <p:sldId id="286" r:id="rId23"/>
    <p:sldId id="287" r:id="rId24"/>
    <p:sldId id="288" r:id="rId25"/>
    <p:sldId id="289" r:id="rId26"/>
    <p:sldId id="290" r:id="rId27"/>
    <p:sldId id="258" r:id="rId28"/>
  </p:sldIdLst>
  <p:sldSz cx="9144000" cy="5143500" type="screen16x9"/>
  <p:notesSz cx="6797675" cy="9928225"/>
  <p:custDataLst>
    <p:tags r:id="rId31"/>
  </p:custDataLst>
  <p:defaultTextStyle>
    <a:defPPr>
      <a:defRPr lang="en-US"/>
    </a:defPPr>
    <a:lvl1pPr marL="0" algn="l" defTabSz="9142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7" algn="l" defTabSz="9142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6" algn="l" defTabSz="9142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83" algn="l" defTabSz="9142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11" algn="l" defTabSz="9142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39" algn="l" defTabSz="9142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67" algn="l" defTabSz="9142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94" algn="l" defTabSz="9142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23" algn="l" defTabSz="9142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691B"/>
    <a:srgbClr val="002147"/>
    <a:srgbClr val="021E42"/>
    <a:srgbClr val="2D0032"/>
    <a:srgbClr val="FFB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01" autoAdjust="0"/>
    <p:restoredTop sz="95807" autoAdjust="0"/>
  </p:normalViewPr>
  <p:slideViewPr>
    <p:cSldViewPr>
      <p:cViewPr varScale="1">
        <p:scale>
          <a:sx n="157" d="100"/>
          <a:sy n="157" d="100"/>
        </p:scale>
        <p:origin x="176" y="3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3306" y="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9695D-5541-4101-9263-982A5DF29015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10DAF-8FFD-49B5-85F4-ABC4E866F9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260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BCC6B-FBFB-4DA3-8F77-CCCA17B06474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B1F97-2C7D-4736-9484-40C6DDE3B8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010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27" algn="l" defTabSz="9142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56" algn="l" defTabSz="9142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83" algn="l" defTabSz="9142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11" algn="l" defTabSz="9142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39" algn="l" defTabSz="9142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67" algn="l" defTabSz="9142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94" algn="l" defTabSz="9142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23" algn="l" defTabSz="9142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lain Blue">
    <p:bg>
      <p:bgPr>
        <a:solidFill>
          <a:srgbClr val="0021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006268" y="1851670"/>
            <a:ext cx="4886212" cy="204060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50" b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CB59B4-6A3E-FF5E-A687-925CE310C189}"/>
              </a:ext>
            </a:extLst>
          </p:cNvPr>
          <p:cNvSpPr/>
          <p:nvPr userDrawn="1"/>
        </p:nvSpPr>
        <p:spPr>
          <a:xfrm>
            <a:off x="2" y="4734000"/>
            <a:ext cx="2323860" cy="426395"/>
          </a:xfrm>
          <a:prstGeom prst="rect">
            <a:avLst/>
          </a:prstGeom>
          <a:solidFill>
            <a:srgbClr val="02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A34E2C28-C0C9-D911-570F-9D1FBBB34D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23862" y="4734215"/>
            <a:ext cx="6820138" cy="426395"/>
          </a:xfrm>
          <a:prstGeom prst="rect">
            <a:avLst/>
          </a:prstGeom>
          <a:solidFill>
            <a:srgbClr val="021E42"/>
          </a:solidFill>
        </p:spPr>
        <p:txBody>
          <a:bodyPr/>
          <a:lstStyle>
            <a:lvl1pPr marL="60325" indent="0">
              <a:lnSpc>
                <a:spcPct val="100000"/>
              </a:lnSpc>
              <a:spcBef>
                <a:spcPts val="0"/>
              </a:spcBef>
              <a:buNone/>
              <a:tabLst>
                <a:tab pos="1706563" algn="l"/>
              </a:tabLst>
              <a:defRPr lang="en-US" b="1" dirty="0"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Name and contact</a:t>
            </a:r>
          </a:p>
        </p:txBody>
      </p:sp>
      <p:pic>
        <p:nvPicPr>
          <p:cNvPr id="3" name="Picture 2" descr="Centre for Teaching and Learning, University of Oxford">
            <a:extLst>
              <a:ext uri="{FF2B5EF4-FFF2-40B4-BE49-F238E27FC236}">
                <a16:creationId xmlns:a16="http://schemas.microsoft.com/office/drawing/2014/main" id="{0FD93F43-FAB0-E6D8-E9B3-D3CB882427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78"/>
          <a:stretch/>
        </p:blipFill>
        <p:spPr>
          <a:xfrm>
            <a:off x="395536" y="267494"/>
            <a:ext cx="1099255" cy="107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32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for image or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8F7C37-2B50-49CD-83FC-80A26B42AB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803102"/>
            <a:ext cx="9144000" cy="340397"/>
          </a:xfrm>
          <a:prstGeom prst="rect">
            <a:avLst/>
          </a:prstGeom>
          <a:solidFill>
            <a:srgbClr val="021E42"/>
          </a:solidFill>
        </p:spPr>
        <p:txBody>
          <a:bodyPr>
            <a:noAutofit/>
          </a:bodyPr>
          <a:lstStyle>
            <a:lvl1pPr marL="0" indent="0" algn="ctr">
              <a:tabLst/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88784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 for image or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8F7C37-2B50-49CD-83FC-80A26B42AB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175055"/>
            <a:ext cx="9144000" cy="365760"/>
          </a:xfrm>
          <a:prstGeom prst="rect">
            <a:avLst/>
          </a:prstGeom>
          <a:solidFill>
            <a:srgbClr val="002147"/>
          </a:solidFill>
        </p:spPr>
        <p:txBody>
          <a:bodyPr>
            <a:noAutofit/>
          </a:bodyPr>
          <a:lstStyle>
            <a:lvl1pPr marL="0" indent="0" algn="ctr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Hidden slide title</a:t>
            </a:r>
          </a:p>
        </p:txBody>
      </p:sp>
    </p:spTree>
    <p:extLst>
      <p:ext uri="{BB962C8B-B14F-4D97-AF65-F5344CB8AC3E}">
        <p14:creationId xmlns:p14="http://schemas.microsoft.com/office/powerpoint/2010/main" val="3121997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 bar titl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8F7C37-2B50-49CD-83FC-80A26B42AB5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491880" cy="5143499"/>
          </a:xfrm>
          <a:prstGeom prst="rect">
            <a:avLst/>
          </a:prstGeom>
          <a:solidFill>
            <a:srgbClr val="021E42"/>
          </a:solidFill>
        </p:spPr>
        <p:txBody>
          <a:bodyPr lIns="360000" tIns="504000" rIns="360000" bIns="180000">
            <a:noAutofit/>
          </a:bodyPr>
          <a:lstStyle>
            <a:lvl1pPr marL="0" indent="0">
              <a:defRPr lang="en-US" dirty="0">
                <a:solidFill>
                  <a:srgbClr val="F2F2F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D61EF-1A36-49AF-9A4B-D12F746FE9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483518"/>
            <a:ext cx="4464496" cy="4176464"/>
          </a:xfrm>
          <a:prstGeom prst="rect">
            <a:avLst/>
          </a:prstGeom>
        </p:spPr>
        <p:txBody>
          <a:bodyPr lIns="72000" anchor="t" anchorCtr="0"/>
          <a:lstStyle>
            <a:lvl1pPr marL="0" indent="0">
              <a:buFontTx/>
              <a:buNone/>
              <a:defRPr sz="2800">
                <a:solidFill>
                  <a:srgbClr val="002147"/>
                </a:solidFill>
              </a:defRPr>
            </a:lvl1pPr>
          </a:lstStyle>
          <a:p>
            <a:pPr lvl="0"/>
            <a:r>
              <a:rPr lang="en-US" dirty="0"/>
              <a:t>Click here to edit text</a:t>
            </a:r>
          </a:p>
        </p:txBody>
      </p:sp>
    </p:spTree>
    <p:extLst>
      <p:ext uri="{BB962C8B-B14F-4D97-AF65-F5344CB8AC3E}">
        <p14:creationId xmlns:p14="http://schemas.microsoft.com/office/powerpoint/2010/main" val="3459088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bar title withou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8F7C37-2B50-49CD-83FC-80A26B42AB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491880" cy="5143500"/>
          </a:xfrm>
          <a:prstGeom prst="rect">
            <a:avLst/>
          </a:prstGeom>
          <a:solidFill>
            <a:srgbClr val="021E42"/>
          </a:solidFill>
        </p:spPr>
        <p:txBody>
          <a:bodyPr lIns="360000" tIns="504000" rIns="360000" bIns="180000">
            <a:noAutofit/>
          </a:bodyPr>
          <a:lstStyle>
            <a:lvl1pPr marL="0" indent="0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99730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, Objects and Hidde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8F7C37-2B50-49CD-83FC-80A26B42AB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135275"/>
            <a:ext cx="9144000" cy="365760"/>
          </a:xfrm>
          <a:prstGeom prst="rect">
            <a:avLst/>
          </a:prstGeom>
          <a:solidFill>
            <a:srgbClr val="002147"/>
          </a:solidFill>
        </p:spPr>
        <p:txBody>
          <a:bodyPr>
            <a:noAutofit/>
          </a:bodyPr>
          <a:lstStyle>
            <a:lvl1pPr marL="3316288" indent="0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Hidden 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32F8B-47F0-4C3C-8107-4812A2D3C93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27784" y="754958"/>
            <a:ext cx="6120929" cy="36169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06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ditional title and bullets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2D4CC-714E-4E8E-8081-DED8B423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720" y="274638"/>
            <a:ext cx="646363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641" rtl="0" eaLnBrk="1" latinLnBrk="0" hangingPunct="1">
              <a:spcBef>
                <a:spcPct val="0"/>
              </a:spcBef>
              <a:buNone/>
              <a:defRPr sz="4000" b="0" kern="1200">
                <a:solidFill>
                  <a:srgbClr val="002147"/>
                </a:solidFill>
                <a:latin typeface="+mn-lt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4C05E-1851-48BA-B81F-7FA90B854F6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51720" y="1491630"/>
            <a:ext cx="646363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56" indent="-257156" algn="l" defTabSz="685641" rtl="0" eaLnBrk="1" latinLnBrk="0" hangingPunct="1">
              <a:lnSpc>
                <a:spcPct val="120000"/>
              </a:lnSpc>
              <a:spcBef>
                <a:spcPct val="20000"/>
              </a:spcBef>
              <a:buSzPct val="120000"/>
              <a:buFont typeface="Wingdings" panose="05000000000000000000" pitchFamily="2" charset="2"/>
              <a:buChar char="§"/>
              <a:defRPr sz="2400" kern="1200">
                <a:solidFill>
                  <a:srgbClr val="002147"/>
                </a:solidFill>
                <a:latin typeface="+mn-lt"/>
                <a:ea typeface="+mn-ea"/>
                <a:cs typeface="+mn-cs"/>
              </a:defRPr>
            </a:lvl1pPr>
            <a:lvl2pPr marL="599975" indent="-257156" algn="l" defTabSz="685641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rgbClr val="FFB414"/>
              </a:buClr>
              <a:buSzPct val="120000"/>
              <a:buFont typeface="Courier New" panose="02070309020205020404" pitchFamily="49" charset="0"/>
              <a:buChar char="o"/>
              <a:defRPr sz="1800" kern="1200">
                <a:solidFill>
                  <a:srgbClr val="002147"/>
                </a:solidFill>
                <a:latin typeface="+mn-lt"/>
                <a:ea typeface="+mn-ea"/>
                <a:cs typeface="+mn-cs"/>
              </a:defRPr>
            </a:lvl2pPr>
            <a:lvl3pPr marL="899938" indent="-214298" algn="l" defTabSz="685641" rtl="0" eaLnBrk="1" latinLnBrk="0" hangingPunct="1">
              <a:spcBef>
                <a:spcPct val="20000"/>
              </a:spcBef>
              <a:buClr>
                <a:srgbClr val="002147"/>
              </a:buClr>
              <a:buSzPct val="120000"/>
              <a:buFont typeface="Arial" panose="020B0604020202020204" pitchFamily="34" charset="0"/>
              <a:buChar char="•"/>
              <a:defRPr sz="1600" kern="1200">
                <a:solidFill>
                  <a:srgbClr val="002147"/>
                </a:solidFill>
                <a:latin typeface="+mn-lt"/>
                <a:ea typeface="+mn-ea"/>
                <a:cs typeface="+mn-cs"/>
              </a:defRPr>
            </a:lvl3pPr>
            <a:lvl4pPr marL="1242757" indent="-214298" algn="l" defTabSz="68564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002147"/>
                </a:solidFill>
                <a:latin typeface="+mn-lt"/>
                <a:ea typeface="+mn-ea"/>
                <a:cs typeface="+mn-cs"/>
              </a:defRPr>
            </a:lvl4pPr>
            <a:lvl5pPr marL="1585769" indent="-214298" algn="l" defTabSz="68564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002147"/>
                </a:solidFill>
                <a:latin typeface="+mn-lt"/>
                <a:ea typeface="+mn-ea"/>
                <a:cs typeface="+mn-cs"/>
              </a:defRPr>
            </a:lvl5pPr>
            <a:lvl6pPr marL="1885511" indent="-171411" algn="l" defTabSz="685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331" indent="-171411" algn="l" defTabSz="685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152" indent="-171411" algn="l" defTabSz="685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3974" indent="-171411" algn="l" defTabSz="685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77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ditional title and bullets with logo (Blue)">
    <p:bg>
      <p:bgPr>
        <a:solidFill>
          <a:srgbClr val="0021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2D4CC-714E-4E8E-8081-DED8B423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720" y="274638"/>
            <a:ext cx="646363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641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bg1"/>
                </a:solidFill>
                <a:latin typeface="+mn-lt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4C05E-1851-48BA-B81F-7FA90B854F6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51720" y="1491630"/>
            <a:ext cx="646363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56" indent="-257156" algn="l" defTabSz="685641" rtl="0" eaLnBrk="1" latinLnBrk="0" hangingPunct="1">
              <a:lnSpc>
                <a:spcPct val="120000"/>
              </a:lnSpc>
              <a:spcBef>
                <a:spcPct val="20000"/>
              </a:spcBef>
              <a:buSzPct val="120000"/>
              <a:buFont typeface="Wingdings" panose="05000000000000000000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99975" indent="-257156" algn="l" defTabSz="685641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rgbClr val="FFB414"/>
              </a:buClr>
              <a:buSzPct val="120000"/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99938" indent="-214298" algn="l" defTabSz="685641" rtl="0" eaLnBrk="1" latinLnBrk="0" hangingPunct="1">
              <a:spcBef>
                <a:spcPct val="20000"/>
              </a:spcBef>
              <a:buClr>
                <a:srgbClr val="002147"/>
              </a:buClr>
              <a:buSzPct val="120000"/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42757" indent="-214298" algn="l" defTabSz="68564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85769" indent="-214298" algn="l" defTabSz="68564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511" indent="-171411" algn="l" defTabSz="685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331" indent="-171411" algn="l" defTabSz="685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152" indent="-171411" algn="l" defTabSz="685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3974" indent="-171411" algn="l" defTabSz="685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70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lain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E077304-6788-64B8-EE1F-F8B787E55A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23862" y="4734000"/>
            <a:ext cx="6820138" cy="426395"/>
          </a:xfrm>
          <a:prstGeom prst="rect">
            <a:avLst/>
          </a:prstGeom>
          <a:solidFill>
            <a:srgbClr val="021E42"/>
          </a:solidFill>
        </p:spPr>
        <p:txBody>
          <a:bodyPr/>
          <a:lstStyle>
            <a:lvl1pPr marL="60325" indent="0">
              <a:lnSpc>
                <a:spcPct val="100000"/>
              </a:lnSpc>
              <a:spcBef>
                <a:spcPts val="0"/>
              </a:spcBef>
              <a:buNone/>
              <a:tabLst>
                <a:tab pos="1706563" algn="l"/>
              </a:tabLst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and contact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006268" y="1851670"/>
            <a:ext cx="4886212" cy="204060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50" b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BAA2E8-2DF6-D013-82F7-38942EFBDCE8}"/>
              </a:ext>
            </a:extLst>
          </p:cNvPr>
          <p:cNvSpPr/>
          <p:nvPr userDrawn="1"/>
        </p:nvSpPr>
        <p:spPr>
          <a:xfrm>
            <a:off x="2" y="4734000"/>
            <a:ext cx="2323860" cy="426395"/>
          </a:xfrm>
          <a:prstGeom prst="rect">
            <a:avLst/>
          </a:prstGeom>
          <a:solidFill>
            <a:srgbClr val="02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entre for Teaching and Learning, University of Oxford">
            <a:extLst>
              <a:ext uri="{FF2B5EF4-FFF2-40B4-BE49-F238E27FC236}">
                <a16:creationId xmlns:a16="http://schemas.microsoft.com/office/drawing/2014/main" id="{B9495FE7-BE01-ACEB-DB6F-EF72F5503C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78"/>
          <a:stretch/>
        </p:blipFill>
        <p:spPr>
          <a:xfrm>
            <a:off x="395536" y="267494"/>
            <a:ext cx="1099255" cy="107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40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E30C34-FC73-4C3E-AD0B-D9BD25CB4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6" t="3457" r="3926"/>
          <a:stretch/>
        </p:blipFill>
        <p:spPr>
          <a:xfrm>
            <a:off x="0" y="-1"/>
            <a:ext cx="9143998" cy="4965701"/>
          </a:xfrm>
          <a:prstGeom prst="rect">
            <a:avLst/>
          </a:prstGeom>
        </p:spPr>
      </p:pic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2E18C9C7-3653-44A1-BFF4-A2F54FA8C0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90970" y="1995686"/>
            <a:ext cx="5153029" cy="2030951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067944" y="2067690"/>
            <a:ext cx="4839332" cy="187220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5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/>
              <a:t>End title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E72879-0DE5-483B-A360-BA150EA9F5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717105"/>
            <a:ext cx="9143999" cy="426395"/>
          </a:xfrm>
          <a:prstGeom prst="rect">
            <a:avLst/>
          </a:prstGeom>
          <a:solidFill>
            <a:srgbClr val="021E42"/>
          </a:solidFill>
        </p:spPr>
        <p:txBody>
          <a:bodyPr/>
          <a:lstStyle>
            <a:lvl1pPr marL="194310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Link to next step</a:t>
            </a:r>
          </a:p>
        </p:txBody>
      </p:sp>
      <p:pic>
        <p:nvPicPr>
          <p:cNvPr id="9" name="Picture 8" descr="Centre for Teaching and Learning, University of Oxford">
            <a:extLst>
              <a:ext uri="{FF2B5EF4-FFF2-40B4-BE49-F238E27FC236}">
                <a16:creationId xmlns:a16="http://schemas.microsoft.com/office/drawing/2014/main" id="{4F81459D-8660-260E-9634-5FA811DC5D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78"/>
          <a:stretch/>
        </p:blipFill>
        <p:spPr>
          <a:xfrm>
            <a:off x="395536" y="267494"/>
            <a:ext cx="1099255" cy="107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95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ing with image (blue)">
    <p:bg>
      <p:bgPr>
        <a:solidFill>
          <a:srgbClr val="0021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9912" y="1995686"/>
            <a:ext cx="4824537" cy="98068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3E0FA1-599F-4FE0-97B9-19FC36686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55776" y="1995488"/>
            <a:ext cx="1079500" cy="9806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Icon or picture</a:t>
            </a:r>
          </a:p>
        </p:txBody>
      </p:sp>
    </p:spTree>
    <p:extLst>
      <p:ext uri="{BB962C8B-B14F-4D97-AF65-F5344CB8AC3E}">
        <p14:creationId xmlns:p14="http://schemas.microsoft.com/office/powerpoint/2010/main" val="48838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ing with image (whit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51920" y="1995488"/>
            <a:ext cx="4784959" cy="102155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000" b="1" cap="none" baseline="0">
                <a:solidFill>
                  <a:srgbClr val="002147"/>
                </a:solidFill>
              </a:defRPr>
            </a:lvl1pPr>
          </a:lstStyle>
          <a:p>
            <a:r>
              <a:rPr lang="en-US" dirty="0"/>
              <a:t>Section title</a:t>
            </a:r>
            <a:endParaRPr lang="en-GB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E57BB1BC-37FA-47EA-A26A-0EEFD3BB8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55776" y="1995488"/>
            <a:ext cx="1079500" cy="9806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Icon or picture</a:t>
            </a:r>
          </a:p>
        </p:txBody>
      </p:sp>
    </p:spTree>
    <p:extLst>
      <p:ext uri="{BB962C8B-B14F-4D97-AF65-F5344CB8AC3E}">
        <p14:creationId xmlns:p14="http://schemas.microsoft.com/office/powerpoint/2010/main" val="1807027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for single text lin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B7AA3-EDC9-4460-9F7B-8CFB96F6CF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5896" y="1131590"/>
            <a:ext cx="4752528" cy="2880320"/>
          </a:xfrm>
          <a:prstGeom prst="rect">
            <a:avLst/>
          </a:prstGeom>
        </p:spPr>
        <p:txBody>
          <a:bodyPr anchor="ctr" anchorCtr="0"/>
          <a:lstStyle>
            <a:lvl1pPr>
              <a:defRPr sz="3000"/>
            </a:lvl1pPr>
          </a:lstStyle>
          <a:p>
            <a:r>
              <a:rPr lang="en-US" dirty="0"/>
              <a:t>Insert text (single paragraph - functions as title)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30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onl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8F7C37-2B50-49CD-83FC-80A26B42AB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806473"/>
            <a:ext cx="9144000" cy="337027"/>
          </a:xfrm>
          <a:prstGeom prst="rect">
            <a:avLst/>
          </a:prstGeom>
          <a:solidFill>
            <a:srgbClr val="021E42"/>
          </a:solidFill>
        </p:spPr>
        <p:txBody>
          <a:bodyPr>
            <a:noAutofit/>
          </a:bodyPr>
          <a:lstStyle>
            <a:lvl1pPr marL="3314700" indent="0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D61EF-1A36-49AF-9A4B-D12F746FE9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19872" y="771550"/>
            <a:ext cx="5328592" cy="3327618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en-US" dirty="0"/>
              <a:t>Click here to edit text (new lines function as bullets)</a:t>
            </a:r>
          </a:p>
        </p:txBody>
      </p:sp>
    </p:spTree>
    <p:extLst>
      <p:ext uri="{BB962C8B-B14F-4D97-AF65-F5344CB8AC3E}">
        <p14:creationId xmlns:p14="http://schemas.microsoft.com/office/powerpoint/2010/main" val="52492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hidde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8F7C37-2B50-49CD-83FC-80A26B42AB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164038"/>
            <a:ext cx="9144000" cy="365760"/>
          </a:xfrm>
          <a:prstGeom prst="rect">
            <a:avLst/>
          </a:prstGeom>
          <a:solidFill>
            <a:srgbClr val="002147"/>
          </a:solidFill>
        </p:spPr>
        <p:txBody>
          <a:bodyPr>
            <a:noAutofit/>
          </a:bodyPr>
          <a:lstStyle>
            <a:lvl1pPr marL="3316288" indent="0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Hidden slide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D61EF-1A36-49AF-9A4B-D12F746FE9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19872" y="771550"/>
            <a:ext cx="5328592" cy="3456384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en-US" dirty="0"/>
              <a:t>Click here to edit text (multiple lines function as bullets)</a:t>
            </a:r>
          </a:p>
        </p:txBody>
      </p:sp>
    </p:spTree>
    <p:extLst>
      <p:ext uri="{BB962C8B-B14F-4D97-AF65-F5344CB8AC3E}">
        <p14:creationId xmlns:p14="http://schemas.microsoft.com/office/powerpoint/2010/main" val="150656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8F7C37-2B50-49CD-83FC-80A26B42AB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803102"/>
            <a:ext cx="9144000" cy="340397"/>
          </a:xfrm>
          <a:prstGeom prst="rect">
            <a:avLst/>
          </a:prstGeom>
          <a:solidFill>
            <a:srgbClr val="021E42"/>
          </a:solidFill>
        </p:spPr>
        <p:txBody>
          <a:bodyPr>
            <a:noAutofit/>
          </a:bodyPr>
          <a:lstStyle>
            <a:lvl1pPr marL="3316288" indent="0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attribution (works as title)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D61EF-1A36-49AF-9A4B-D12F746FE9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19872" y="771550"/>
            <a:ext cx="5328592" cy="3327618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en-US" dirty="0"/>
              <a:t>Quote text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92A76D5-806C-4414-B201-4490AF7A8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96" y="-20538"/>
            <a:ext cx="1947624" cy="194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83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928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25" r:id="rId2"/>
    <p:sldLayoutId id="2147483726" r:id="rId3"/>
    <p:sldLayoutId id="2147483651" r:id="rId4"/>
    <p:sldLayoutId id="2147483679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7" r:id="rId15"/>
    <p:sldLayoutId id="2147483728" r:id="rId16"/>
  </p:sldLayoutIdLst>
  <p:hf hdr="0" ftr="0" dt="0"/>
  <p:txStyles>
    <p:titleStyle>
      <a:lvl1pPr algn="l" defTabSz="685641" rtl="0" eaLnBrk="1" latinLnBrk="0" hangingPunct="1">
        <a:spcBef>
          <a:spcPct val="0"/>
        </a:spcBef>
        <a:buNone/>
        <a:defRPr sz="4000" b="0" kern="1200">
          <a:solidFill>
            <a:srgbClr val="002147"/>
          </a:solidFill>
          <a:latin typeface="+mn-lt"/>
          <a:ea typeface="+mj-ea"/>
          <a:cs typeface="Times New Roman" panose="02020603050405020304" pitchFamily="18" charset="0"/>
        </a:defRPr>
      </a:lvl1pPr>
    </p:titleStyle>
    <p:bodyStyle>
      <a:lvl1pPr marL="257156" indent="-257156" algn="l" defTabSz="685641" rtl="0" eaLnBrk="1" latinLnBrk="0" hangingPunct="1">
        <a:lnSpc>
          <a:spcPct val="120000"/>
        </a:lnSpc>
        <a:spcBef>
          <a:spcPct val="20000"/>
        </a:spcBef>
        <a:buSzPct val="120000"/>
        <a:buFont typeface="Wingdings" panose="05000000000000000000" pitchFamily="2" charset="2"/>
        <a:buChar char="§"/>
        <a:defRPr sz="2400" kern="1200">
          <a:solidFill>
            <a:srgbClr val="002147"/>
          </a:solidFill>
          <a:latin typeface="+mn-lt"/>
          <a:ea typeface="+mn-ea"/>
          <a:cs typeface="+mn-cs"/>
        </a:defRPr>
      </a:lvl1pPr>
      <a:lvl2pPr marL="599975" indent="-257156" algn="l" defTabSz="685641" rtl="0" eaLnBrk="1" latinLnBrk="0" hangingPunct="1">
        <a:lnSpc>
          <a:spcPct val="114000"/>
        </a:lnSpc>
        <a:spcBef>
          <a:spcPct val="20000"/>
        </a:spcBef>
        <a:buClr>
          <a:srgbClr val="FFB414"/>
        </a:buClr>
        <a:buSzPct val="120000"/>
        <a:buFont typeface="Courier New" panose="02070309020205020404" pitchFamily="49" charset="0"/>
        <a:buChar char="o"/>
        <a:defRPr sz="1800" kern="1200">
          <a:solidFill>
            <a:srgbClr val="002147"/>
          </a:solidFill>
          <a:latin typeface="+mn-lt"/>
          <a:ea typeface="+mn-ea"/>
          <a:cs typeface="+mn-cs"/>
        </a:defRPr>
      </a:lvl2pPr>
      <a:lvl3pPr marL="899938" indent="-214298" algn="l" defTabSz="685641" rtl="0" eaLnBrk="1" latinLnBrk="0" hangingPunct="1">
        <a:spcBef>
          <a:spcPct val="20000"/>
        </a:spcBef>
        <a:buClr>
          <a:srgbClr val="002147"/>
        </a:buClr>
        <a:buSzPct val="120000"/>
        <a:buFont typeface="Arial" panose="020B0604020202020204" pitchFamily="34" charset="0"/>
        <a:buChar char="•"/>
        <a:defRPr sz="1600" kern="1200">
          <a:solidFill>
            <a:srgbClr val="002147"/>
          </a:solidFill>
          <a:latin typeface="+mn-lt"/>
          <a:ea typeface="+mn-ea"/>
          <a:cs typeface="+mn-cs"/>
        </a:defRPr>
      </a:lvl3pPr>
      <a:lvl4pPr marL="1242757" indent="-214298" algn="l" defTabSz="685641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rgbClr val="002147"/>
          </a:solidFill>
          <a:latin typeface="+mn-lt"/>
          <a:ea typeface="+mn-ea"/>
          <a:cs typeface="+mn-cs"/>
        </a:defRPr>
      </a:lvl4pPr>
      <a:lvl5pPr marL="1585769" indent="-214298" algn="l" defTabSz="685641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rgbClr val="002147"/>
          </a:solidFill>
          <a:latin typeface="+mn-lt"/>
          <a:ea typeface="+mn-ea"/>
          <a:cs typeface="+mn-cs"/>
        </a:defRPr>
      </a:lvl5pPr>
      <a:lvl6pPr marL="1885511" indent="-171411" algn="l" defTabSz="68564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331" indent="-171411" algn="l" defTabSz="68564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152" indent="-171411" algn="l" defTabSz="68564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974" indent="-171411" algn="l" defTabSz="68564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4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18" algn="l" defTabSz="68564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41" algn="l" defTabSz="68564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60" algn="l" defTabSz="68564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81" algn="l" defTabSz="68564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03" algn="l" defTabSz="68564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922" algn="l" defTabSz="68564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741" algn="l" defTabSz="68564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560" algn="l" defTabSz="68564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B91AF2-78C1-16DA-7356-F9EC41EB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eng.ox.ac.uk</a:t>
            </a:r>
            <a:r>
              <a:rPr lang="en-GB" dirty="0"/>
              <a:t>/people/</a:t>
            </a:r>
            <a:r>
              <a:rPr lang="en-GB" dirty="0" err="1"/>
              <a:t>ziji-chen</a:t>
            </a:r>
            <a:r>
              <a:rPr lang="en-GB" dirty="0"/>
              <a:t>/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E6326-3B4B-EC22-BCA8-CEEC63373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400" dirty="0"/>
              <a:t>Who am I?</a:t>
            </a:r>
          </a:p>
          <a:p>
            <a:endParaRPr lang="en-GB" sz="1400" dirty="0"/>
          </a:p>
          <a:p>
            <a:r>
              <a:rPr lang="en-GB" sz="1400" b="1" u="sng" dirty="0"/>
              <a:t>Chen </a:t>
            </a:r>
            <a:r>
              <a:rPr lang="en-GB" sz="1400" b="1" u="sng" dirty="0" err="1"/>
              <a:t>Ziji</a:t>
            </a:r>
            <a:endParaRPr lang="en-GB" sz="1400" b="1" u="sng" dirty="0"/>
          </a:p>
          <a:p>
            <a:endParaRPr lang="en-GB" sz="14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GB" sz="1400" dirty="0"/>
              <a:t>Current Position: </a:t>
            </a:r>
            <a:r>
              <a:rPr lang="en-US" sz="1400" dirty="0"/>
              <a:t>DPhil</a:t>
            </a:r>
            <a:r>
              <a:rPr lang="en-GB" sz="1400" dirty="0"/>
              <a:t> Student at the University of Oxford (Specializing in Computing Infrastructure);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400" dirty="0"/>
              <a:t>Education: </a:t>
            </a:r>
          </a:p>
          <a:p>
            <a:r>
              <a:rPr lang="en-GB" sz="1400" dirty="0"/>
              <a:t>Imperial College London: Master’s Degree (2022-2023); </a:t>
            </a:r>
          </a:p>
          <a:p>
            <a:r>
              <a:rPr lang="en-GB" sz="1400" dirty="0"/>
              <a:t>Sun </a:t>
            </a:r>
            <a:r>
              <a:rPr lang="en-GB" sz="1400" dirty="0" err="1"/>
              <a:t>Yat-sen</a:t>
            </a:r>
            <a:r>
              <a:rPr lang="en-GB" sz="1400" dirty="0"/>
              <a:t> University: Bachelor’s Degree (2017-2021);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400" dirty="0"/>
              <a:t>Professional Experience:</a:t>
            </a:r>
          </a:p>
          <a:p>
            <a:r>
              <a:rPr lang="en-GB" sz="1400" dirty="0"/>
              <a:t>Tencent Technology (2021-2022);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A605D0-050F-D911-6091-F34E8A3B2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51670"/>
            <a:ext cx="2094880" cy="20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663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B3A9-38A9-D23D-5985-E05EA282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Machine Learning Approaches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53B81-FFC5-48BB-5B0C-95FB5364A3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E750CA8C-CB56-8EC2-603D-0FDFC63DC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05901"/>
            <a:ext cx="5780944" cy="433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038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6897-E043-CAA7-085F-9657D3C7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vs Data-Centric AI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D07EF9E-1BDE-B075-723D-F8601420B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87574"/>
            <a:ext cx="5001369" cy="347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022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C412D-08A1-D717-A8A7-B5B6C94E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CC29F83-25E7-53DE-90C4-EB29B76C5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2" y="1203598"/>
            <a:ext cx="9144000" cy="361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575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7ED54-0709-4BCA-3462-187898FE5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Jargon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398354A9-1C5D-DE44-04D0-1F7B0DD9C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1" y="0"/>
            <a:ext cx="8011157" cy="475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761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7ACC6-8EEF-3F0D-FD91-B0D56785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Workflow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F6D75-C912-7144-35B7-17B61192EB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7C9A833-7AF3-9757-1CF6-8BE9CD03D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2788"/>
            <a:ext cx="9144000" cy="371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730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6D99-1028-8031-1C8B-B682FC2D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data scientists spend the most time doing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752A6-61B2-CF68-C7E1-E3BD440081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84D3B8F8-759F-A80A-7EDD-9B115458E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2275"/>
            <a:ext cx="9144000" cy="429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246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F467-C065-86D8-0CD8-30A2E79FD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BF687-2D90-E2EF-85B9-F412AF416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5978ED18-D153-254A-40EA-6D30D294E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8300"/>
            <a:ext cx="9144000" cy="440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736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1B78B-8856-07B3-6F52-F87F717E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Scikit-learn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0E43BBC9-A143-3818-20CE-3BD015EA9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692" y="51470"/>
            <a:ext cx="6252616" cy="457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100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FA243-C9A4-2CBB-65BD-C2472C5A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Open a </a:t>
            </a:r>
            <a:r>
              <a:rPr lang="en-US" sz="3600" b="1" dirty="0"/>
              <a:t>notebook</a:t>
            </a:r>
            <a:r>
              <a:rPr lang="en-US" sz="3600" dirty="0"/>
              <a:t> in </a:t>
            </a:r>
            <a:r>
              <a:rPr lang="en-GB" sz="3600" u="sng" dirty="0"/>
              <a:t>Google </a:t>
            </a:r>
            <a:r>
              <a:rPr lang="en-GB" sz="3600" u="sng" dirty="0" err="1"/>
              <a:t>Colaboratory</a:t>
            </a:r>
            <a:br>
              <a:rPr lang="en-GB" sz="4000" dirty="0"/>
            </a:br>
            <a:r>
              <a:rPr lang="en-US" dirty="0"/>
              <a:t> 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9778F-E999-99B5-6F19-9674CEC1FC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GB" sz="2400" dirty="0" err="1"/>
              <a:t>Colab</a:t>
            </a:r>
            <a:r>
              <a:rPr lang="en-GB" sz="2400" dirty="0"/>
              <a:t> is a hosted </a:t>
            </a:r>
            <a:r>
              <a:rPr lang="en-GB" sz="2400" dirty="0" err="1"/>
              <a:t>Jupyter</a:t>
            </a:r>
            <a:r>
              <a:rPr lang="en-GB" sz="2400" dirty="0"/>
              <a:t> Notebook service that requires no setup to use and provides free access to computing resources, including GPUs and TPUs. </a:t>
            </a:r>
            <a:r>
              <a:rPr lang="en-GB" sz="2400" dirty="0" err="1"/>
              <a:t>Colab</a:t>
            </a:r>
            <a:r>
              <a:rPr lang="en-GB" sz="2400" dirty="0"/>
              <a:t> is especially well suited to machine learning, data science, and education.</a:t>
            </a:r>
          </a:p>
          <a:p>
            <a:r>
              <a:rPr lang="en-GB" u="sng" dirty="0"/>
              <a:t>https://</a:t>
            </a:r>
            <a:r>
              <a:rPr lang="en-GB" u="sng" dirty="0" err="1"/>
              <a:t>colab.google</a:t>
            </a:r>
            <a:r>
              <a:rPr lang="en-GB" u="sng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70523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BC75E-4C1B-B75A-8542-B19C4581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Encoding</a:t>
            </a:r>
          </a:p>
        </p:txBody>
      </p:sp>
      <p:pic>
        <p:nvPicPr>
          <p:cNvPr id="17414" name="Picture 6">
            <a:extLst>
              <a:ext uri="{FF2B5EF4-FFF2-40B4-BE49-F238E27FC236}">
                <a16:creationId xmlns:a16="http://schemas.microsoft.com/office/drawing/2014/main" id="{33C011ED-9DF4-F64E-39B3-AD5E35207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36700"/>
            <a:ext cx="3810000" cy="20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72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FA243-C9A4-2CBB-65BD-C2472C5A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Open your mobile browser, go to </a:t>
            </a:r>
            <a:r>
              <a:rPr lang="en-GB" sz="2800" dirty="0">
                <a:hlinkClick r:id="rId2"/>
              </a:rPr>
              <a:t>www.menti.com</a:t>
            </a:r>
            <a:r>
              <a:rPr lang="en-GB" sz="2800" dirty="0"/>
              <a:t>, and then enter the code displayed on the screen.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9778F-E999-99B5-6F19-9674CEC1FC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Q1: </a:t>
            </a:r>
            <a:r>
              <a:rPr lang="en-GB" dirty="0"/>
              <a:t>How familiar are you with coding?</a:t>
            </a:r>
          </a:p>
          <a:p>
            <a:endParaRPr lang="en-GB" dirty="0"/>
          </a:p>
          <a:p>
            <a:r>
              <a:rPr lang="en-GB" dirty="0"/>
              <a:t>Q2: What's the first word that comes to your mind when you think of coding?</a:t>
            </a:r>
          </a:p>
          <a:p>
            <a:r>
              <a:rPr lang="en-GB" dirty="0"/>
              <a:t>… … … …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2348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2D362-365F-FFCC-A12C-3B3D0935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Encoding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6639DC7A-1480-B8E0-A364-ECC751167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0" y="1422400"/>
            <a:ext cx="6489700" cy="229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661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941C-A8E7-1802-34E5-042C96D2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Encoding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ABDAD-B673-6984-06B7-C1E53E8B0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5584F455-11D4-9012-6F4D-A92E840F4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422400"/>
            <a:ext cx="5473700" cy="229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724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3A5E-0156-CC2C-E719-8FBE496D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</a:p>
        </p:txBody>
      </p:sp>
      <p:pic>
        <p:nvPicPr>
          <p:cNvPr id="20482" name="Picture 2" descr="k_fold">
            <a:extLst>
              <a:ext uri="{FF2B5EF4-FFF2-40B4-BE49-F238E27FC236}">
                <a16:creationId xmlns:a16="http://schemas.microsoft.com/office/drawing/2014/main" id="{3F6137D5-4667-D8E9-3671-A08EC9E17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3478"/>
            <a:ext cx="6400800" cy="455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546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C32D0-42D7-FE8A-D351-E51D267FD3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Chen </a:t>
            </a:r>
            <a:r>
              <a:rPr lang="en-US" dirty="0" err="1"/>
              <a:t>Ziji</a:t>
            </a:r>
            <a:r>
              <a:rPr lang="en-US" dirty="0"/>
              <a:t> / </a:t>
            </a:r>
            <a:r>
              <a:rPr lang="en-US" dirty="0" err="1"/>
              <a:t>ziji.chen@Mansfield.ox.ac.uk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8B053B-5660-1C6F-CCAA-141ED54B15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Lecture0c: An Introduction to GPU training and CUDA</a:t>
            </a:r>
          </a:p>
        </p:txBody>
      </p:sp>
    </p:spTree>
    <p:extLst>
      <p:ext uri="{BB962C8B-B14F-4D97-AF65-F5344CB8AC3E}">
        <p14:creationId xmlns:p14="http://schemas.microsoft.com/office/powerpoint/2010/main" val="3543310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0D1AE7-EEDB-C85A-A281-80228B127C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D0EFEF-30A1-4361-BE86-D91D5724BB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B90F4-555E-3F1B-A9BA-A45B6449F3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112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C32D0-42D7-FE8A-D351-E51D267FD3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Chen </a:t>
            </a:r>
            <a:r>
              <a:rPr lang="en-US" dirty="0" err="1"/>
              <a:t>Ziji</a:t>
            </a:r>
            <a:r>
              <a:rPr lang="en-US" dirty="0"/>
              <a:t> / </a:t>
            </a:r>
            <a:r>
              <a:rPr lang="en-US" dirty="0" err="1"/>
              <a:t>ziji.chen@Mansfield.ox.ac.uk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8B053B-5660-1C6F-CCAA-141ED54B15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Lecture0a: An Introduction to Computer Science and Python </a:t>
            </a:r>
          </a:p>
        </p:txBody>
      </p:sp>
    </p:spTree>
    <p:extLst>
      <p:ext uri="{BB962C8B-B14F-4D97-AF65-F5344CB8AC3E}">
        <p14:creationId xmlns:p14="http://schemas.microsoft.com/office/powerpoint/2010/main" val="2843097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872B1-FA82-C079-0F87-A4BDE1E6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Understanding Computers</a:t>
            </a:r>
            <a:br>
              <a:rPr lang="en-GB" sz="2000" dirty="0"/>
            </a:br>
            <a:br>
              <a:rPr lang="en-GB" sz="2000" dirty="0"/>
            </a:br>
            <a:br>
              <a:rPr lang="en-GB" sz="2000" dirty="0"/>
            </a:br>
            <a:r>
              <a:rPr lang="en-GB" sz="1800" b="0" i="0" dirty="0">
                <a:effectLst/>
              </a:rPr>
              <a:t>When working on the top layer, still need to understand enough of the lower layers to do our job well.</a:t>
            </a:r>
            <a:br>
              <a:rPr lang="en-GB" sz="2800" b="0" i="0" dirty="0">
                <a:effectLst/>
              </a:rPr>
            </a:br>
            <a:br>
              <a:rPr lang="en-GB" sz="2800" b="1" i="0" dirty="0">
                <a:effectLst/>
              </a:rPr>
            </a:b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F6815-B5E5-C5D2-DB5F-B0AD0E00A4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GB" sz="2400" b="0" i="0" dirty="0">
                <a:effectLst/>
              </a:rPr>
              <a:t>Computers are built in layers: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</a:rPr>
              <a:t>Maths, Physics &amp; Chemistry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</a:rPr>
              <a:t>Electrical &amp; Computer engineering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</a:rPr>
              <a:t>Computer Science (Theory &amp; Architecture)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</a:rPr>
              <a:t>Software Engineering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</a:rPr>
              <a:t>Data &amp; Computational Scientists/Engineers</a:t>
            </a:r>
          </a:p>
        </p:txBody>
      </p:sp>
    </p:spTree>
    <p:extLst>
      <p:ext uri="{BB962C8B-B14F-4D97-AF65-F5344CB8AC3E}">
        <p14:creationId xmlns:p14="http://schemas.microsoft.com/office/powerpoint/2010/main" val="415304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881C2-4324-8476-FA24-3337407F6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Why Python?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0EC61-C3C4-3193-9E71-5569247FC8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</a:rPr>
              <a:t>Popular &amp; in demand.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</a:rPr>
              <a:t>General purpose interpreted programming language.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</a:rPr>
              <a:t>Competes with R in the Data Science space.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</a:rPr>
              <a:t>Large library of Machine/Deep learning packages.</a:t>
            </a:r>
          </a:p>
          <a:p>
            <a:endParaRPr lang="en-US" sz="2400" dirty="0"/>
          </a:p>
        </p:txBody>
      </p:sp>
      <p:pic>
        <p:nvPicPr>
          <p:cNvPr id="3074" name="Picture 2" descr="Infographic: Python Remains Most Popular Programming Language | Statista">
            <a:extLst>
              <a:ext uri="{FF2B5EF4-FFF2-40B4-BE49-F238E27FC236}">
                <a16:creationId xmlns:a16="http://schemas.microsoft.com/office/drawing/2014/main" id="{47463AAB-596C-5CE0-767B-C65E53DA1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31590"/>
            <a:ext cx="2808312" cy="387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584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456E-FE60-B44C-C9B9-B73CEF9B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30754-6354-6021-C399-D911513AC8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</a:rPr>
              <a:t>Easy to do simple things.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</a:rPr>
              <a:t>Python does a lot of the hard work for you.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</a:rPr>
              <a:t>Generally not too hard to do more complex things.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</a:rPr>
              <a:t>Possible (not always easy) to do really complex things.</a:t>
            </a:r>
          </a:p>
        </p:txBody>
      </p:sp>
      <p:pic>
        <p:nvPicPr>
          <p:cNvPr id="2050" name="Picture 2" descr="import antigravity">
            <a:extLst>
              <a:ext uri="{FF2B5EF4-FFF2-40B4-BE49-F238E27FC236}">
                <a16:creationId xmlns:a16="http://schemas.microsoft.com/office/drawing/2014/main" id="{D2E1D075-9736-887E-64F7-2FEBA40C2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9622"/>
            <a:ext cx="2972132" cy="337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89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FA243-C9A4-2CBB-65BD-C2472C5A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Open a </a:t>
            </a:r>
            <a:r>
              <a:rPr lang="en-US" sz="3600" b="1" dirty="0"/>
              <a:t>notebook</a:t>
            </a:r>
            <a:r>
              <a:rPr lang="en-US" sz="3600" dirty="0"/>
              <a:t> in </a:t>
            </a:r>
            <a:r>
              <a:rPr lang="en-GB" sz="3600" u="sng" dirty="0"/>
              <a:t>Google </a:t>
            </a:r>
            <a:r>
              <a:rPr lang="en-GB" sz="3600" u="sng" dirty="0" err="1"/>
              <a:t>Colaboratory</a:t>
            </a:r>
            <a:br>
              <a:rPr lang="en-GB" sz="4000" dirty="0"/>
            </a:br>
            <a:r>
              <a:rPr lang="en-US" dirty="0"/>
              <a:t> 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9778F-E999-99B5-6F19-9674CEC1FC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GB" sz="2400" dirty="0" err="1"/>
              <a:t>Colab</a:t>
            </a:r>
            <a:r>
              <a:rPr lang="en-GB" sz="2400" dirty="0"/>
              <a:t> is a hosted </a:t>
            </a:r>
            <a:r>
              <a:rPr lang="en-GB" sz="2400" dirty="0" err="1"/>
              <a:t>Jupyter</a:t>
            </a:r>
            <a:r>
              <a:rPr lang="en-GB" sz="2400" dirty="0"/>
              <a:t> Notebook service that requires no setup to use and provides free access to computing resources, including GPUs and TPUs. </a:t>
            </a:r>
            <a:r>
              <a:rPr lang="en-GB" sz="2400" dirty="0" err="1"/>
              <a:t>Colab</a:t>
            </a:r>
            <a:r>
              <a:rPr lang="en-GB" sz="2400" dirty="0"/>
              <a:t> is especially well suited to machine learning, data science, and education.</a:t>
            </a:r>
          </a:p>
          <a:p>
            <a:r>
              <a:rPr lang="en-GB" u="sng" dirty="0"/>
              <a:t>https://</a:t>
            </a:r>
            <a:r>
              <a:rPr lang="en-GB" u="sng" dirty="0" err="1"/>
              <a:t>colab.google</a:t>
            </a:r>
            <a:r>
              <a:rPr lang="en-GB" u="sng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55991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C32D0-42D7-FE8A-D351-E51D267FD3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Chen </a:t>
            </a:r>
            <a:r>
              <a:rPr lang="en-US" dirty="0" err="1"/>
              <a:t>Ziji</a:t>
            </a:r>
            <a:r>
              <a:rPr lang="en-US" dirty="0"/>
              <a:t> / </a:t>
            </a:r>
            <a:r>
              <a:rPr lang="en-US" dirty="0" err="1"/>
              <a:t>ziji.chen@Mansfield.ox.ac.uk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8B053B-5660-1C6F-CCAA-141ED54B15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Lecture0b: An Introduction to Data Science and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457013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B3A9-38A9-D23D-5985-E05EA282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and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53B81-FFC5-48BB-5B0C-95FB5364A3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21078" y="483517"/>
            <a:ext cx="5544616" cy="4176464"/>
          </a:xfrm>
        </p:spPr>
        <p:txBody>
          <a:bodyPr/>
          <a:lstStyle/>
          <a:p>
            <a:pPr algn="l"/>
            <a:r>
              <a:rPr lang="en-GB" sz="2000" b="1" i="0" dirty="0">
                <a:effectLst/>
              </a:rPr>
              <a:t>Machine Learning vs General Programming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</a:rPr>
              <a:t>In </a:t>
            </a:r>
            <a:r>
              <a:rPr lang="en-GB" sz="2000" b="1" i="0" dirty="0">
                <a:solidFill>
                  <a:srgbClr val="0000FF"/>
                </a:solidFill>
                <a:effectLst/>
              </a:rPr>
              <a:t>general programming</a:t>
            </a:r>
            <a:r>
              <a:rPr lang="en-GB" sz="2000" b="0" i="0" dirty="0">
                <a:effectLst/>
              </a:rPr>
              <a:t>, the output is the result of applying a set of rules (the "program") to input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</a:rPr>
              <a:t>In </a:t>
            </a:r>
            <a:r>
              <a:rPr lang="en-GB" sz="2000" b="1" i="0" dirty="0">
                <a:solidFill>
                  <a:srgbClr val="008080"/>
                </a:solidFill>
                <a:effectLst/>
              </a:rPr>
              <a:t>machine learning</a:t>
            </a:r>
            <a:r>
              <a:rPr lang="en-GB" sz="2000" b="0" i="0" dirty="0">
                <a:effectLst/>
              </a:rPr>
              <a:t> the rules are not pre-defined: instead, the input (</a:t>
            </a:r>
            <a:r>
              <a:rPr lang="en-GB" sz="2000" b="1" i="0" dirty="0">
                <a:effectLst/>
              </a:rPr>
              <a:t>features</a:t>
            </a:r>
            <a:r>
              <a:rPr lang="en-GB" sz="2000" b="0" i="0" dirty="0">
                <a:effectLst/>
              </a:rPr>
              <a:t>) and expected outputs (</a:t>
            </a:r>
            <a:r>
              <a:rPr lang="en-GB" sz="2000" b="1" i="0" dirty="0">
                <a:effectLst/>
              </a:rPr>
              <a:t>labels</a:t>
            </a:r>
            <a:r>
              <a:rPr lang="en-GB" sz="2000" b="0" i="0" dirty="0">
                <a:effectLst/>
              </a:rPr>
              <a:t>) are given and the computer learns the rules from the underlying statistics of the data.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15781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996a9d6f-bd47-4365-8224-e32e6c0ab2f5"/>
</p:tagLst>
</file>

<file path=ppt/theme/theme1.xml><?xml version="1.0" encoding="utf-8"?>
<a:theme xmlns:a="http://schemas.openxmlformats.org/drawingml/2006/main" name="Readable Layouts">
  <a:themeElements>
    <a:clrScheme name="CTL Brand Colours">
      <a:dk1>
        <a:srgbClr val="0E2345"/>
      </a:dk1>
      <a:lt1>
        <a:srgbClr val="F2F2F2"/>
      </a:lt1>
      <a:dk2>
        <a:srgbClr val="0E2345"/>
      </a:dk2>
      <a:lt2>
        <a:srgbClr val="FFFFFF"/>
      </a:lt2>
      <a:accent1>
        <a:srgbClr val="002147"/>
      </a:accent1>
      <a:accent2>
        <a:srgbClr val="FC8422"/>
      </a:accent2>
      <a:accent3>
        <a:srgbClr val="4AA564"/>
      </a:accent3>
      <a:accent4>
        <a:srgbClr val="FFB414"/>
      </a:accent4>
      <a:accent5>
        <a:srgbClr val="0071BC"/>
      </a:accent5>
      <a:accent6>
        <a:srgbClr val="337245"/>
      </a:accent6>
      <a:hlink>
        <a:srgbClr val="5BCB7B"/>
      </a:hlink>
      <a:folHlink>
        <a:srgbClr val="5BCB7B"/>
      </a:folHlink>
    </a:clrScheme>
    <a:fontScheme name="SBS Font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 Readable and accessible PowerPoint template.potx" id="{7A5B9FD2-1BC7-413E-B8E2-391FF7F88C1B}" vid="{17136ECC-EFA8-49C2-B00A-2F2F8EADB3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TL Brand Colours">
    <a:dk1>
      <a:srgbClr val="0E2345"/>
    </a:dk1>
    <a:lt1>
      <a:srgbClr val="F2F2F2"/>
    </a:lt1>
    <a:dk2>
      <a:srgbClr val="0E2345"/>
    </a:dk2>
    <a:lt2>
      <a:srgbClr val="FFFFFF"/>
    </a:lt2>
    <a:accent1>
      <a:srgbClr val="002147"/>
    </a:accent1>
    <a:accent2>
      <a:srgbClr val="FC8422"/>
    </a:accent2>
    <a:accent3>
      <a:srgbClr val="4AA564"/>
    </a:accent3>
    <a:accent4>
      <a:srgbClr val="FFB414"/>
    </a:accent4>
    <a:accent5>
      <a:srgbClr val="0071BC"/>
    </a:accent5>
    <a:accent6>
      <a:srgbClr val="337245"/>
    </a:accent6>
    <a:hlink>
      <a:srgbClr val="5BCB7B"/>
    </a:hlink>
    <a:folHlink>
      <a:srgbClr val="5BCB7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4665a841-4a68-48bc-bb24-d00b54522ca6" xsi:nil="true"/>
    <lcf76f155ced4ddcb4097134ff3c332f xmlns="4665a841-4a68-48bc-bb24-d00b54522ca6">
      <Terms xmlns="http://schemas.microsoft.com/office/infopath/2007/PartnerControls"/>
    </lcf76f155ced4ddcb4097134ff3c332f>
    <TaxCatchAll xmlns="b6c0e741-088c-43a5-9920-6e9166b36fa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5ED8540BBD3844BC45A037F28C284F" ma:contentTypeVersion="13" ma:contentTypeDescription="Create a new document." ma:contentTypeScope="" ma:versionID="a2c26e78ee101d5904e38ed0925ef07d">
  <xsd:schema xmlns:xsd="http://www.w3.org/2001/XMLSchema" xmlns:xs="http://www.w3.org/2001/XMLSchema" xmlns:p="http://schemas.microsoft.com/office/2006/metadata/properties" xmlns:ns2="4665a841-4a68-48bc-bb24-d00b54522ca6" xmlns:ns3="b6c0e741-088c-43a5-9920-6e9166b36fa6" targetNamespace="http://schemas.microsoft.com/office/2006/metadata/properties" ma:root="true" ma:fieldsID="2bec7851ff3599b6c5df86f5180a4020" ns2:_="" ns3:_="">
    <xsd:import namespace="4665a841-4a68-48bc-bb24-d00b54522ca6"/>
    <xsd:import namespace="b6c0e741-088c-43a5-9920-6e9166b36f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65a841-4a68-48bc-bb24-d00b54522c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1eeb44a9-b924-44d0-8ed9-f8b504a4bac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0e741-088c-43a5-9920-6e9166b36fa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24694c21-8cce-487f-a26e-a1fc14c7319b}" ma:internalName="TaxCatchAll" ma:showField="CatchAllData" ma:web="b6c0e741-088c-43a5-9920-6e9166b36fa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CA7954-E4C4-48B6-9B2F-1BB733358855}">
  <ds:schemaRefs>
    <ds:schemaRef ds:uri="http://purl.org/dc/terms/"/>
    <ds:schemaRef ds:uri="35837d37-98ff-4fb8-9e48-44e5dfb0ff7e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63c07d62-670c-498a-abe9-26656dd14c89"/>
    <ds:schemaRef ds:uri="http://purl.org/dc/dcmitype/"/>
    <ds:schemaRef ds:uri="5042f341-237a-4bc7-8ea3-16b50d755cc1"/>
    <ds:schemaRef ds:uri="bba06891-466e-46e5-889d-62060674c1e9"/>
    <ds:schemaRef ds:uri="4665a841-4a68-48bc-bb24-d00b54522ca6"/>
    <ds:schemaRef ds:uri="b6c0e741-088c-43a5-9920-6e9166b36fa6"/>
  </ds:schemaRefs>
</ds:datastoreItem>
</file>

<file path=customXml/itemProps2.xml><?xml version="1.0" encoding="utf-8"?>
<ds:datastoreItem xmlns:ds="http://schemas.openxmlformats.org/officeDocument/2006/customXml" ds:itemID="{8893476B-80DD-4B15-B9B8-7FBE80BB01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181073-0261-4835-B8A3-1C58284E50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65a841-4a68-48bc-bb24-d00b54522ca6"/>
    <ds:schemaRef ds:uri="b6c0e741-088c-43a5-9920-6e9166b36f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Words>537</Words>
  <Application>Microsoft Macintosh PowerPoint</Application>
  <PresentationFormat>On-screen Show (16:9)</PresentationFormat>
  <Paragraphs>62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 New</vt:lpstr>
      <vt:lpstr>Wingdings</vt:lpstr>
      <vt:lpstr>Readable Layouts</vt:lpstr>
      <vt:lpstr>https://eng.ox.ac.uk/people/ziji-chen/</vt:lpstr>
      <vt:lpstr>Open your mobile browser, go to www.menti.com, and then enter the code displayed on the screen.</vt:lpstr>
      <vt:lpstr>Lecture0a: An Introduction to Computer Science and Python </vt:lpstr>
      <vt:lpstr>Understanding Computers   When working on the top layer, still need to understand enough of the lower layers to do our job well.  </vt:lpstr>
      <vt:lpstr>Why Python?</vt:lpstr>
      <vt:lpstr>Python</vt:lpstr>
      <vt:lpstr>Open a notebook in Google Colaboratory  </vt:lpstr>
      <vt:lpstr>Lecture0b: An Introduction to Data Science and Machine Learning</vt:lpstr>
      <vt:lpstr>Data Science and Machine Learning</vt:lpstr>
      <vt:lpstr>Types of Machine Learning Approaches</vt:lpstr>
      <vt:lpstr>Model vs Data-Centric AI</vt:lpstr>
      <vt:lpstr>Data Types</vt:lpstr>
      <vt:lpstr>Jargon</vt:lpstr>
      <vt:lpstr>General Workflow</vt:lpstr>
      <vt:lpstr>What data scientists spend the most time doing</vt:lpstr>
      <vt:lpstr>Data Preparation</vt:lpstr>
      <vt:lpstr>Scikit-learn</vt:lpstr>
      <vt:lpstr>Open a notebook in Google Colaboratory  </vt:lpstr>
      <vt:lpstr>Target Encoding</vt:lpstr>
      <vt:lpstr>One Hot Encoding</vt:lpstr>
      <vt:lpstr>Dummy Encoding</vt:lpstr>
      <vt:lpstr>K-fold Cross Validation</vt:lpstr>
      <vt:lpstr>Lecture0c: An Introduction to GPU training and CUDA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https://eng.ox.ac.uk/people/ziji-chen/</dc:title>
  <dc:creator>Ziji Chen</dc:creator>
  <cp:lastModifiedBy>Ziji Chen</cp:lastModifiedBy>
  <cp:revision>4</cp:revision>
  <cp:lastPrinted>2013-07-02T11:13:09Z</cp:lastPrinted>
  <dcterms:created xsi:type="dcterms:W3CDTF">2024-08-11T23:53:52Z</dcterms:created>
  <dcterms:modified xsi:type="dcterms:W3CDTF">2024-08-12T04:20:08Z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0x010100575ED8540BBD3844BC45A037F28C284F</vt:lpwstr>
  </property>
  <property fmtid="{D5CDD505-2E9C-101B-9397-08002B2CF9AE}" pid="3" name="MediaServiceImageTags">
    <vt:lpwstr/>
  </property>
</Properties>
</file>