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4" r:id="rId6"/>
    <p:sldId id="263" r:id="rId7"/>
    <p:sldId id="269" r:id="rId8"/>
    <p:sldId id="268" r:id="rId9"/>
    <p:sldId id="267" r:id="rId10"/>
    <p:sldId id="265" r:id="rId11"/>
    <p:sldId id="258" r:id="rId12"/>
  </p:sldIdLst>
  <p:sldSz cx="9144000" cy="5143500" type="screen16x9"/>
  <p:notesSz cx="6797675" cy="9928225"/>
  <p:custDataLst>
    <p:tags r:id="rId15"/>
  </p:custDataLst>
  <p:defaultTextStyle>
    <a:defPPr>
      <a:defRPr lang="en-US"/>
    </a:defPPr>
    <a:lvl1pPr marL="0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91B"/>
    <a:srgbClr val="002147"/>
    <a:srgbClr val="021E42"/>
    <a:srgbClr val="2D0032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4" autoAdjust="0"/>
    <p:restoredTop sz="95807" autoAdjust="0"/>
  </p:normalViewPr>
  <p:slideViewPr>
    <p:cSldViewPr>
      <p:cViewPr varScale="1">
        <p:scale>
          <a:sx n="149" d="100"/>
          <a:sy n="149" d="100"/>
        </p:scale>
        <p:origin x="10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06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695D-5541-4101-9263-982A5DF29015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0DAF-8FFD-49B5-85F4-ABC4E866F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60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BCC6B-FBFB-4DA3-8F77-CCCA17B06474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B1F97-2C7D-4736-9484-40C6DDE3B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Blu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06268" y="1851670"/>
            <a:ext cx="4886212" cy="204060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B59B4-6A3E-FF5E-A687-925CE310C189}"/>
              </a:ext>
            </a:extLst>
          </p:cNvPr>
          <p:cNvSpPr/>
          <p:nvPr userDrawn="1"/>
        </p:nvSpPr>
        <p:spPr>
          <a:xfrm>
            <a:off x="2" y="4734000"/>
            <a:ext cx="2323860" cy="426395"/>
          </a:xfrm>
          <a:prstGeom prst="rect">
            <a:avLst/>
          </a:prstGeom>
          <a:solidFill>
            <a:srgbClr val="02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34E2C28-C0C9-D911-570F-9D1FBBB34D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23862" y="4734215"/>
            <a:ext cx="6820138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60325" indent="0">
              <a:lnSpc>
                <a:spcPct val="100000"/>
              </a:lnSpc>
              <a:spcBef>
                <a:spcPts val="0"/>
              </a:spcBef>
              <a:buNone/>
              <a:tabLst>
                <a:tab pos="1706563" algn="l"/>
              </a:tabLst>
              <a:defRPr lang="en-US" b="1" dirty="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Name and contact</a:t>
            </a:r>
          </a:p>
        </p:txBody>
      </p:sp>
      <p:pic>
        <p:nvPicPr>
          <p:cNvPr id="3" name="Picture 2" descr="Centre for Teaching and Learning, University of Oxford">
            <a:extLst>
              <a:ext uri="{FF2B5EF4-FFF2-40B4-BE49-F238E27FC236}">
                <a16:creationId xmlns:a16="http://schemas.microsoft.com/office/drawing/2014/main" id="{0FD93F43-FAB0-E6D8-E9B3-D3CB88242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for image or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3102"/>
            <a:ext cx="9144000" cy="34039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0" indent="0" algn="ctr">
              <a:tabLst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878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title for image or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75055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0" indent="0" algn="ct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</p:spTree>
    <p:extLst>
      <p:ext uri="{BB962C8B-B14F-4D97-AF65-F5344CB8AC3E}">
        <p14:creationId xmlns:p14="http://schemas.microsoft.com/office/powerpoint/2010/main" val="312199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bar 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491880" cy="5143499"/>
          </a:xfrm>
          <a:prstGeom prst="rect">
            <a:avLst/>
          </a:prstGeom>
          <a:solidFill>
            <a:srgbClr val="021E42"/>
          </a:solidFill>
        </p:spPr>
        <p:txBody>
          <a:bodyPr lIns="360000" tIns="504000" rIns="360000" bIns="180000">
            <a:noAutofit/>
          </a:bodyPr>
          <a:lstStyle>
            <a:lvl1pPr marL="0" indent="0">
              <a:defRPr lang="en-US" dirty="0">
                <a:solidFill>
                  <a:srgbClr val="F2F2F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483518"/>
            <a:ext cx="4464496" cy="4176464"/>
          </a:xfrm>
          <a:prstGeom prst="rect">
            <a:avLst/>
          </a:prstGeom>
        </p:spPr>
        <p:txBody>
          <a:bodyPr lIns="72000" anchor="t" anchorCtr="0"/>
          <a:lstStyle>
            <a:lvl1pPr marL="0" indent="0">
              <a:buFontTx/>
              <a:buNone/>
              <a:defRPr sz="2800">
                <a:solidFill>
                  <a:srgbClr val="002147"/>
                </a:solidFill>
              </a:defRPr>
            </a:lvl1pPr>
          </a:lstStyle>
          <a:p>
            <a:pPr lvl="0"/>
            <a:r>
              <a:rPr lang="en-US" dirty="0"/>
              <a:t>Click here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5908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title with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rgbClr val="021E42"/>
          </a:solidFill>
        </p:spPr>
        <p:txBody>
          <a:bodyPr lIns="360000" tIns="504000" rIns="360000" bIns="18000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9973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, Objects and Hidd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35275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2F8B-47F0-4C3C-8107-4812A2D3C93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27784" y="754958"/>
            <a:ext cx="6120929" cy="36169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title and bullets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4CC-714E-4E8E-8081-DED8B423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4638"/>
            <a:ext cx="646363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641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2147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C05E-1851-48BA-B81F-7FA90B854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1720" y="1491630"/>
            <a:ext cx="646363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rgbClr val="002147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title and bullets with logo (Blue)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4CC-714E-4E8E-8081-DED8B423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274638"/>
            <a:ext cx="646363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641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4C05E-1851-48BA-B81F-7FA90B854F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1720" y="1491630"/>
            <a:ext cx="646363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rgbClr val="002147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lain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E077304-6788-64B8-EE1F-F8B787E5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23862" y="4734000"/>
            <a:ext cx="6820138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60325" indent="0">
              <a:lnSpc>
                <a:spcPct val="100000"/>
              </a:lnSpc>
              <a:spcBef>
                <a:spcPts val="0"/>
              </a:spcBef>
              <a:buNone/>
              <a:tabLst>
                <a:tab pos="1706563" algn="l"/>
              </a:tabLs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and contact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06268" y="1851670"/>
            <a:ext cx="4886212" cy="204060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AA2E8-2DF6-D013-82F7-38942EFBDCE8}"/>
              </a:ext>
            </a:extLst>
          </p:cNvPr>
          <p:cNvSpPr/>
          <p:nvPr userDrawn="1"/>
        </p:nvSpPr>
        <p:spPr>
          <a:xfrm>
            <a:off x="2" y="4734000"/>
            <a:ext cx="2323860" cy="426395"/>
          </a:xfrm>
          <a:prstGeom prst="rect">
            <a:avLst/>
          </a:prstGeom>
          <a:solidFill>
            <a:srgbClr val="02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entre for Teaching and Learning, University of Oxford">
            <a:extLst>
              <a:ext uri="{FF2B5EF4-FFF2-40B4-BE49-F238E27FC236}">
                <a16:creationId xmlns:a16="http://schemas.microsoft.com/office/drawing/2014/main" id="{B9495FE7-BE01-ACEB-DB6F-EF72F5503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0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30C34-FC73-4C3E-AD0B-D9BD25CB4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3457" r="3926"/>
          <a:stretch/>
        </p:blipFill>
        <p:spPr>
          <a:xfrm>
            <a:off x="0" y="-1"/>
            <a:ext cx="9143998" cy="4965701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2E18C9C7-3653-44A1-BFF4-A2F54FA8C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90970" y="1995686"/>
            <a:ext cx="5153029" cy="2030951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67944" y="2067690"/>
            <a:ext cx="4839332" cy="187220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End title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E72879-0DE5-483B-A360-BA150EA9F5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717105"/>
            <a:ext cx="9143999" cy="426395"/>
          </a:xfrm>
          <a:prstGeom prst="rect">
            <a:avLst/>
          </a:prstGeom>
          <a:solidFill>
            <a:srgbClr val="021E42"/>
          </a:solidFill>
        </p:spPr>
        <p:txBody>
          <a:bodyPr/>
          <a:lstStyle>
            <a:lvl1pPr marL="194310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Link to next step</a:t>
            </a:r>
          </a:p>
        </p:txBody>
      </p:sp>
      <p:pic>
        <p:nvPicPr>
          <p:cNvPr id="9" name="Picture 8" descr="Centre for Teaching and Learning, University of Oxford">
            <a:extLst>
              <a:ext uri="{FF2B5EF4-FFF2-40B4-BE49-F238E27FC236}">
                <a16:creationId xmlns:a16="http://schemas.microsoft.com/office/drawing/2014/main" id="{4F81459D-8660-260E-9634-5FA811DC5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8"/>
          <a:stretch/>
        </p:blipFill>
        <p:spPr>
          <a:xfrm>
            <a:off x="395536" y="267494"/>
            <a:ext cx="1099255" cy="10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9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image (blue)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9912" y="1995686"/>
            <a:ext cx="4824537" cy="98068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E0FA1-599F-4FE0-97B9-19FC36686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55776" y="1995488"/>
            <a:ext cx="1079500" cy="980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48838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imag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51920" y="1995488"/>
            <a:ext cx="4784959" cy="10215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000" b="1" cap="none" baseline="0"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57BB1BC-37FA-47EA-A26A-0EEFD3BB8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55776" y="1995488"/>
            <a:ext cx="1079500" cy="980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807027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for single text lin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7AA3-EDC9-4460-9F7B-8CFB96F6C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5896" y="1131590"/>
            <a:ext cx="4752528" cy="2880320"/>
          </a:xfrm>
          <a:prstGeom prst="rect">
            <a:avLst/>
          </a:prstGeom>
        </p:spPr>
        <p:txBody>
          <a:bodyPr anchor="ctr" anchorCtr="0"/>
          <a:lstStyle>
            <a:lvl1pPr>
              <a:defRPr sz="3000"/>
            </a:lvl1pPr>
          </a:lstStyle>
          <a:p>
            <a:r>
              <a:rPr lang="en-US" dirty="0"/>
              <a:t>Insert text (single paragraph - functions as title)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6473"/>
            <a:ext cx="9144000" cy="33702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3314700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32761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Click here to edit text (new lines function as bullets)</a:t>
            </a:r>
          </a:p>
        </p:txBody>
      </p:sp>
    </p:spTree>
    <p:extLst>
      <p:ext uri="{BB962C8B-B14F-4D97-AF65-F5344CB8AC3E}">
        <p14:creationId xmlns:p14="http://schemas.microsoft.com/office/powerpoint/2010/main" val="52492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idd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64038"/>
            <a:ext cx="9144000" cy="365760"/>
          </a:xfrm>
          <a:prstGeom prst="rect">
            <a:avLst/>
          </a:prstGeom>
          <a:solidFill>
            <a:srgbClr val="002147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Hidden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456384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Click here to edit text (multiple lines function as bullets)</a:t>
            </a:r>
          </a:p>
        </p:txBody>
      </p:sp>
    </p:spTree>
    <p:extLst>
      <p:ext uri="{BB962C8B-B14F-4D97-AF65-F5344CB8AC3E}">
        <p14:creationId xmlns:p14="http://schemas.microsoft.com/office/powerpoint/2010/main" val="150656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F7C37-2B50-49CD-83FC-80A26B42A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03102"/>
            <a:ext cx="9144000" cy="340397"/>
          </a:xfrm>
          <a:prstGeom prst="rect">
            <a:avLst/>
          </a:prstGeom>
          <a:solidFill>
            <a:srgbClr val="021E42"/>
          </a:solidFill>
        </p:spPr>
        <p:txBody>
          <a:bodyPr>
            <a:noAutofit/>
          </a:bodyPr>
          <a:lstStyle>
            <a:lvl1pPr marL="3316288" indent="0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attribution (works as title)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61EF-1A36-49AF-9A4B-D12F746FE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771550"/>
            <a:ext cx="5328592" cy="3327618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dirty="0"/>
              <a:t>Quote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2A76D5-806C-4414-B201-4490AF7A8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6" y="-20538"/>
            <a:ext cx="1947624" cy="19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2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5" r:id="rId2"/>
    <p:sldLayoutId id="2147483726" r:id="rId3"/>
    <p:sldLayoutId id="2147483651" r:id="rId4"/>
    <p:sldLayoutId id="2147483679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7" r:id="rId15"/>
    <p:sldLayoutId id="2147483728" r:id="rId16"/>
  </p:sldLayoutIdLst>
  <p:hf hdr="0" ftr="0" dt="0"/>
  <p:txStyles>
    <p:titleStyle>
      <a:lvl1pPr algn="l" defTabSz="685641" rtl="0" eaLnBrk="1" latinLnBrk="0" hangingPunct="1">
        <a:spcBef>
          <a:spcPct val="0"/>
        </a:spcBef>
        <a:buNone/>
        <a:defRPr sz="4000" b="0" kern="1200">
          <a:solidFill>
            <a:srgbClr val="002147"/>
          </a:solidFill>
          <a:latin typeface="+mn-lt"/>
          <a:ea typeface="+mj-ea"/>
          <a:cs typeface="Times New Roman" panose="02020603050405020304" pitchFamily="18" charset="0"/>
        </a:defRPr>
      </a:lvl1pPr>
    </p:titleStyle>
    <p:bodyStyle>
      <a:lvl1pPr marL="257156" indent="-257156" algn="l" defTabSz="685641" rtl="0" eaLnBrk="1" latinLnBrk="0" hangingPunct="1">
        <a:lnSpc>
          <a:spcPct val="120000"/>
        </a:lnSpc>
        <a:spcBef>
          <a:spcPct val="20000"/>
        </a:spcBef>
        <a:buSzPct val="120000"/>
        <a:buFont typeface="Wingdings" panose="05000000000000000000" pitchFamily="2" charset="2"/>
        <a:buChar char="§"/>
        <a:defRPr sz="2400" kern="1200">
          <a:solidFill>
            <a:srgbClr val="002147"/>
          </a:solidFill>
          <a:latin typeface="+mn-lt"/>
          <a:ea typeface="+mn-ea"/>
          <a:cs typeface="+mn-cs"/>
        </a:defRPr>
      </a:lvl1pPr>
      <a:lvl2pPr marL="599975" indent="-257156" algn="l" defTabSz="685641" rtl="0" eaLnBrk="1" latinLnBrk="0" hangingPunct="1">
        <a:lnSpc>
          <a:spcPct val="114000"/>
        </a:lnSpc>
        <a:spcBef>
          <a:spcPct val="20000"/>
        </a:spcBef>
        <a:buClr>
          <a:srgbClr val="FFB414"/>
        </a:buClr>
        <a:buSzPct val="120000"/>
        <a:buFont typeface="Courier New" panose="02070309020205020404" pitchFamily="49" charset="0"/>
        <a:buChar char="o"/>
        <a:defRPr sz="1800" kern="1200">
          <a:solidFill>
            <a:srgbClr val="002147"/>
          </a:solidFill>
          <a:latin typeface="+mn-lt"/>
          <a:ea typeface="+mn-ea"/>
          <a:cs typeface="+mn-cs"/>
        </a:defRPr>
      </a:lvl2pPr>
      <a:lvl3pPr marL="899938" indent="-214298" algn="l" defTabSz="685641" rtl="0" eaLnBrk="1" latinLnBrk="0" hangingPunct="1">
        <a:spcBef>
          <a:spcPct val="20000"/>
        </a:spcBef>
        <a:buClr>
          <a:srgbClr val="002147"/>
        </a:buClr>
        <a:buSzPct val="120000"/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3pPr>
      <a:lvl4pPr marL="1242757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4pPr>
      <a:lvl5pPr marL="1585769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5pPr>
      <a:lvl6pPr marL="188551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3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52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74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8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8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03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22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91AF2-78C1-16DA-7356-F9EC41EB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eng.ox.ac.uk</a:t>
            </a:r>
            <a:r>
              <a:rPr lang="en-GB" dirty="0"/>
              <a:t>/people/</a:t>
            </a:r>
            <a:r>
              <a:rPr lang="en-GB" dirty="0" err="1"/>
              <a:t>ziji-chen</a:t>
            </a:r>
            <a:r>
              <a:rPr lang="en-GB" dirty="0"/>
              <a:t>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6326-3B4B-EC22-BCA8-CEEC6337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400" dirty="0"/>
              <a:t>Who am I?</a:t>
            </a:r>
          </a:p>
          <a:p>
            <a:endParaRPr lang="en-GB" sz="1400" dirty="0"/>
          </a:p>
          <a:p>
            <a:r>
              <a:rPr lang="en-GB" sz="1400" b="1" u="sng" dirty="0"/>
              <a:t>Chen </a:t>
            </a:r>
            <a:r>
              <a:rPr lang="en-GB" sz="1400" b="1" u="sng" dirty="0" err="1"/>
              <a:t>Ziji</a:t>
            </a:r>
            <a:endParaRPr lang="en-GB" sz="1400" b="1" u="sng" dirty="0"/>
          </a:p>
          <a:p>
            <a:endParaRPr lang="en-GB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Current Position: </a:t>
            </a:r>
            <a:r>
              <a:rPr lang="en-US" sz="1400" dirty="0"/>
              <a:t>DPhil</a:t>
            </a:r>
            <a:r>
              <a:rPr lang="en-GB" sz="1400" dirty="0"/>
              <a:t> Student at the University of Oxford (Specializing in Computing Infrastructure);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Education: </a:t>
            </a:r>
          </a:p>
          <a:p>
            <a:r>
              <a:rPr lang="en-GB" sz="1400" dirty="0"/>
              <a:t>Imperial College London: Master’s Degree (2022-2023); </a:t>
            </a:r>
          </a:p>
          <a:p>
            <a:r>
              <a:rPr lang="en-GB" sz="1400" dirty="0"/>
              <a:t>Sun </a:t>
            </a:r>
            <a:r>
              <a:rPr lang="en-GB" sz="1400" dirty="0" err="1"/>
              <a:t>Yat-sen</a:t>
            </a:r>
            <a:r>
              <a:rPr lang="en-GB" sz="1400" dirty="0"/>
              <a:t> University: Bachelor’s Degree (2017-2021);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/>
              <a:t>Professional Experience:</a:t>
            </a:r>
          </a:p>
          <a:p>
            <a:r>
              <a:rPr lang="en-GB" sz="1400" dirty="0"/>
              <a:t>Tencent Technology (2021-2022);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605D0-050F-D911-6091-F34E8A3B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1670"/>
            <a:ext cx="2094880" cy="20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663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Open your mobile browser, go to </a:t>
            </a:r>
            <a:r>
              <a:rPr lang="en-GB" sz="2800" dirty="0">
                <a:hlinkClick r:id="rId2"/>
              </a:rPr>
              <a:t>www.menti.com</a:t>
            </a:r>
            <a:r>
              <a:rPr lang="en-GB" sz="2800" dirty="0"/>
              <a:t>, and then enter the code displayed on the screen.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Q1: </a:t>
            </a:r>
            <a:r>
              <a:rPr lang="en-GB" dirty="0"/>
              <a:t>How familiar are you with coding?</a:t>
            </a:r>
          </a:p>
          <a:p>
            <a:endParaRPr lang="en-GB" dirty="0"/>
          </a:p>
          <a:p>
            <a:r>
              <a:rPr lang="en-GB" dirty="0"/>
              <a:t>Q2: What's the first word that comes to your mind when you think of coding?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34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32D0-42D7-FE8A-D351-E51D267FD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Chen </a:t>
            </a:r>
            <a:r>
              <a:rPr lang="en-US" dirty="0" err="1"/>
              <a:t>Ziji</a:t>
            </a:r>
            <a:r>
              <a:rPr lang="en-US" dirty="0"/>
              <a:t> / </a:t>
            </a:r>
            <a:r>
              <a:rPr lang="en-US" dirty="0" err="1"/>
              <a:t>ziji.chen@Mansfield.ox.ac.uk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B053B-5660-1C6F-CCAA-141ED54B1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Lecture1: An Introduction to Computer Science and Python </a:t>
            </a:r>
          </a:p>
        </p:txBody>
      </p:sp>
    </p:spTree>
    <p:extLst>
      <p:ext uri="{BB962C8B-B14F-4D97-AF65-F5344CB8AC3E}">
        <p14:creationId xmlns:p14="http://schemas.microsoft.com/office/powerpoint/2010/main" val="284309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72B1-FA82-C079-0F87-A4BDE1E6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Understanding Computers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r>
              <a:rPr lang="en-GB" sz="1800" b="0" i="0" dirty="0">
                <a:effectLst/>
                <a:latin typeface="var(--jp-content-font-family)"/>
              </a:rPr>
              <a:t>When working on the top layer, still need to understand enough of the lower layers to do our job well.</a:t>
            </a:r>
            <a:br>
              <a:rPr lang="en-GB" sz="2800" b="0" i="0" dirty="0">
                <a:effectLst/>
                <a:latin typeface="var(--jp-content-font-family)"/>
              </a:rPr>
            </a:br>
            <a:br>
              <a:rPr lang="en-GB" sz="2800" b="1" i="0" dirty="0">
                <a:effectLst/>
                <a:latin typeface="system-ui"/>
              </a:rPr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6815-B5E5-C5D2-DB5F-B0AD0E00A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b="0" i="0" dirty="0">
                <a:effectLst/>
                <a:latin typeface="var(--jp-content-font-family)"/>
              </a:rPr>
              <a:t>Computers are built in layers: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Maths, Physics &amp; Chemistry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Electrical &amp; Computer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Computer Science (Theory &amp; Architecture)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Software Engineering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var(--jp-content-font-family)"/>
              </a:rPr>
              <a:t>Data &amp; Computational Scientists/Engineers</a:t>
            </a:r>
          </a:p>
        </p:txBody>
      </p:sp>
    </p:spTree>
    <p:extLst>
      <p:ext uri="{BB962C8B-B14F-4D97-AF65-F5344CB8AC3E}">
        <p14:creationId xmlns:p14="http://schemas.microsoft.com/office/powerpoint/2010/main" val="415304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81C2-4324-8476-FA24-3337407F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0EC61-C3C4-3193-9E71-5569247FC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Popular &amp; in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General purpose interpreted programming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Competes with R in the Data Science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Large library of Machine/Deep learning packages.</a:t>
            </a:r>
          </a:p>
          <a:p>
            <a:endParaRPr lang="en-US" sz="2400" dirty="0"/>
          </a:p>
        </p:txBody>
      </p:sp>
      <p:pic>
        <p:nvPicPr>
          <p:cNvPr id="3074" name="Picture 2" descr="Infographic: Python Remains Most Popular Programming Language | Statista">
            <a:extLst>
              <a:ext uri="{FF2B5EF4-FFF2-40B4-BE49-F238E27FC236}">
                <a16:creationId xmlns:a16="http://schemas.microsoft.com/office/drawing/2014/main" id="{47463AAB-596C-5CE0-767B-C65E53DA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2808312" cy="387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8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456E-FE60-B44C-C9B9-B73CEF9B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30754-6354-6021-C399-D911513AC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Easy to do simple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Python does a lot of the hard work for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Generally not too hard to do more complex things.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effectLst/>
                <a:latin typeface="system-ui"/>
              </a:rPr>
              <a:t>Possible (not always easy) to do really complex things.</a:t>
            </a:r>
          </a:p>
        </p:txBody>
      </p:sp>
      <p:pic>
        <p:nvPicPr>
          <p:cNvPr id="2050" name="Picture 2" descr="import antigravity">
            <a:extLst>
              <a:ext uri="{FF2B5EF4-FFF2-40B4-BE49-F238E27FC236}">
                <a16:creationId xmlns:a16="http://schemas.microsoft.com/office/drawing/2014/main" id="{D2E1D075-9736-887E-64F7-2FEBA40C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2972132" cy="33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9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A243-C9A4-2CBB-65BD-C2472C5A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Open a </a:t>
            </a:r>
            <a:r>
              <a:rPr lang="en-US" sz="3600" b="1" dirty="0"/>
              <a:t>notebook</a:t>
            </a:r>
            <a:r>
              <a:rPr lang="en-US" sz="3600" dirty="0"/>
              <a:t> in </a:t>
            </a:r>
            <a:r>
              <a:rPr lang="en-GB" sz="3600" u="sng" dirty="0"/>
              <a:t>Google </a:t>
            </a:r>
            <a:r>
              <a:rPr lang="en-GB" sz="3600" u="sng" dirty="0" err="1"/>
              <a:t>Colaboratory</a:t>
            </a:r>
            <a:br>
              <a:rPr lang="en-GB" sz="4000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778F-E999-99B5-6F19-9674CEC1F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GB" sz="2400" dirty="0" err="1"/>
              <a:t>Colab</a:t>
            </a:r>
            <a:r>
              <a:rPr lang="en-GB" sz="2400" dirty="0"/>
              <a:t> is a hosted </a:t>
            </a:r>
            <a:r>
              <a:rPr lang="en-GB" sz="2400" dirty="0" err="1"/>
              <a:t>Jupyter</a:t>
            </a:r>
            <a:r>
              <a:rPr lang="en-GB" sz="2400" dirty="0"/>
              <a:t> Notebook service that requires no setup to use and provides free access to computing resources, including GPUs and TPUs. </a:t>
            </a:r>
            <a:r>
              <a:rPr lang="en-GB" sz="2400" dirty="0" err="1"/>
              <a:t>Colab</a:t>
            </a:r>
            <a:r>
              <a:rPr lang="en-GB" sz="2400" dirty="0"/>
              <a:t> is especially well suited to machine learning, data science, and education.</a:t>
            </a:r>
          </a:p>
          <a:p>
            <a:r>
              <a:rPr lang="en-GB" u="sng" dirty="0"/>
              <a:t>https://</a:t>
            </a:r>
            <a:r>
              <a:rPr lang="en-GB" u="sng" dirty="0" err="1"/>
              <a:t>colab.google</a:t>
            </a:r>
            <a:r>
              <a:rPr lang="en-GB" u="sng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559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D1AE7-EEDB-C85A-A281-80228B127C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0EFEF-30A1-4361-BE86-D91D5724B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90F4-555E-3F1B-A9BA-A45B6449F3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12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96a9d6f-bd47-4365-8224-e32e6c0ab2f5"/>
</p:tagLst>
</file>

<file path=ppt/theme/theme1.xml><?xml version="1.0" encoding="utf-8"?>
<a:theme xmlns:a="http://schemas.openxmlformats.org/drawingml/2006/main" name="Readable Layouts">
  <a:themeElements>
    <a:clrScheme name="CTL Brand Colours">
      <a:dk1>
        <a:srgbClr val="0E2345"/>
      </a:dk1>
      <a:lt1>
        <a:srgbClr val="F2F2F2"/>
      </a:lt1>
      <a:dk2>
        <a:srgbClr val="0E2345"/>
      </a:dk2>
      <a:lt2>
        <a:srgbClr val="FFFFFF"/>
      </a:lt2>
      <a:accent1>
        <a:srgbClr val="002147"/>
      </a:accent1>
      <a:accent2>
        <a:srgbClr val="FC8422"/>
      </a:accent2>
      <a:accent3>
        <a:srgbClr val="4AA564"/>
      </a:accent3>
      <a:accent4>
        <a:srgbClr val="FFB414"/>
      </a:accent4>
      <a:accent5>
        <a:srgbClr val="0071BC"/>
      </a:accent5>
      <a:accent6>
        <a:srgbClr val="337245"/>
      </a:accent6>
      <a:hlink>
        <a:srgbClr val="5BCB7B"/>
      </a:hlink>
      <a:folHlink>
        <a:srgbClr val="5BCB7B"/>
      </a:folHlink>
    </a:clrScheme>
    <a:fontScheme name="SBS Font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 Readable and accessible PowerPoint template.potx" id="{7A5B9FD2-1BC7-413E-B8E2-391FF7F88C1B}" vid="{17136ECC-EFA8-49C2-B00A-2F2F8EADB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TL Brand Colours">
    <a:dk1>
      <a:srgbClr val="0E2345"/>
    </a:dk1>
    <a:lt1>
      <a:srgbClr val="F2F2F2"/>
    </a:lt1>
    <a:dk2>
      <a:srgbClr val="0E2345"/>
    </a:dk2>
    <a:lt2>
      <a:srgbClr val="FFFFFF"/>
    </a:lt2>
    <a:accent1>
      <a:srgbClr val="002147"/>
    </a:accent1>
    <a:accent2>
      <a:srgbClr val="FC8422"/>
    </a:accent2>
    <a:accent3>
      <a:srgbClr val="4AA564"/>
    </a:accent3>
    <a:accent4>
      <a:srgbClr val="FFB414"/>
    </a:accent4>
    <a:accent5>
      <a:srgbClr val="0071BC"/>
    </a:accent5>
    <a:accent6>
      <a:srgbClr val="337245"/>
    </a:accent6>
    <a:hlink>
      <a:srgbClr val="5BCB7B"/>
    </a:hlink>
    <a:folHlink>
      <a:srgbClr val="5BCB7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665a841-4a68-48bc-bb24-d00b54522ca6" xsi:nil="true"/>
    <lcf76f155ced4ddcb4097134ff3c332f xmlns="4665a841-4a68-48bc-bb24-d00b54522ca6">
      <Terms xmlns="http://schemas.microsoft.com/office/infopath/2007/PartnerControls"/>
    </lcf76f155ced4ddcb4097134ff3c332f>
    <TaxCatchAll xmlns="b6c0e741-088c-43a5-9920-6e9166b36f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5ED8540BBD3844BC45A037F28C284F" ma:contentTypeVersion="13" ma:contentTypeDescription="Create a new document." ma:contentTypeScope="" ma:versionID="a2c26e78ee101d5904e38ed0925ef07d">
  <xsd:schema xmlns:xsd="http://www.w3.org/2001/XMLSchema" xmlns:xs="http://www.w3.org/2001/XMLSchema" xmlns:p="http://schemas.microsoft.com/office/2006/metadata/properties" xmlns:ns2="4665a841-4a68-48bc-bb24-d00b54522ca6" xmlns:ns3="b6c0e741-088c-43a5-9920-6e9166b36fa6" targetNamespace="http://schemas.microsoft.com/office/2006/metadata/properties" ma:root="true" ma:fieldsID="2bec7851ff3599b6c5df86f5180a4020" ns2:_="" ns3:_="">
    <xsd:import namespace="4665a841-4a68-48bc-bb24-d00b54522ca6"/>
    <xsd:import namespace="b6c0e741-088c-43a5-9920-6e9166b36f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a841-4a68-48bc-bb24-d00b54522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eeb44a9-b924-44d0-8ed9-f8b504a4ba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0e741-088c-43a5-9920-6e9166b36f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4694c21-8cce-487f-a26e-a1fc14c7319b}" ma:internalName="TaxCatchAll" ma:showField="CatchAllData" ma:web="b6c0e741-088c-43a5-9920-6e9166b36f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A7954-E4C4-48B6-9B2F-1BB733358855}">
  <ds:schemaRefs>
    <ds:schemaRef ds:uri="http://purl.org/dc/terms/"/>
    <ds:schemaRef ds:uri="35837d37-98ff-4fb8-9e48-44e5dfb0ff7e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c07d62-670c-498a-abe9-26656dd14c89"/>
    <ds:schemaRef ds:uri="http://purl.org/dc/dcmitype/"/>
    <ds:schemaRef ds:uri="5042f341-237a-4bc7-8ea3-16b50d755cc1"/>
    <ds:schemaRef ds:uri="bba06891-466e-46e5-889d-62060674c1e9"/>
    <ds:schemaRef ds:uri="4665a841-4a68-48bc-bb24-d00b54522ca6"/>
    <ds:schemaRef ds:uri="b6c0e741-088c-43a5-9920-6e9166b36fa6"/>
  </ds:schemaRefs>
</ds:datastoreItem>
</file>

<file path=customXml/itemProps2.xml><?xml version="1.0" encoding="utf-8"?>
<ds:datastoreItem xmlns:ds="http://schemas.openxmlformats.org/officeDocument/2006/customXml" ds:itemID="{8893476B-80DD-4B15-B9B8-7FBE80BB01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181073-0261-4835-B8A3-1C58284E5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65a841-4a68-48bc-bb24-d00b54522ca6"/>
    <ds:schemaRef ds:uri="b6c0e741-088c-43a5-9920-6e9166b36f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324</Words>
  <Application>Microsoft Macintosh PowerPoint</Application>
  <PresentationFormat>On-screen Show (16:9)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system-ui</vt:lpstr>
      <vt:lpstr>var(--jp-content-font-family)</vt:lpstr>
      <vt:lpstr>Arial</vt:lpstr>
      <vt:lpstr>Calibri</vt:lpstr>
      <vt:lpstr>Courier New</vt:lpstr>
      <vt:lpstr>Wingdings</vt:lpstr>
      <vt:lpstr>Readable Layouts</vt:lpstr>
      <vt:lpstr>https://eng.ox.ac.uk/people/ziji-chen/</vt:lpstr>
      <vt:lpstr>Open your mobile browser, go to www.menti.com, and then enter the code displayed on the screen.</vt:lpstr>
      <vt:lpstr>Lecture1: An Introduction to Computer Science and Python </vt:lpstr>
      <vt:lpstr>Understanding Computers   When working on the top layer, still need to understand enough of the lower layers to do our job well.  </vt:lpstr>
      <vt:lpstr>Why Python?</vt:lpstr>
      <vt:lpstr>Python</vt:lpstr>
      <vt:lpstr>Open a notebook in Google Colaboratory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https://eng.ox.ac.uk/people/ziji-chen/</dc:title>
  <dc:creator>Ziji Chen</dc:creator>
  <cp:lastModifiedBy>Ziji Chen</cp:lastModifiedBy>
  <cp:revision>1</cp:revision>
  <cp:lastPrinted>2013-07-02T11:13:09Z</cp:lastPrinted>
  <dcterms:created xsi:type="dcterms:W3CDTF">2024-08-11T23:53:52Z</dcterms:created>
  <dcterms:modified xsi:type="dcterms:W3CDTF">2024-08-12T02:08:39Z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0x010100575ED8540BBD3844BC45A037F28C284F</vt:lpwstr>
  </property>
  <property fmtid="{D5CDD505-2E9C-101B-9397-08002B2CF9AE}" pid="3" name="MediaServiceImageTags">
    <vt:lpwstr/>
  </property>
</Properties>
</file>