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8" r:id="rId11"/>
    <p:sldId id="297" r:id="rId12"/>
    <p:sldId id="296" r:id="rId13"/>
    <p:sldId id="295" r:id="rId14"/>
    <p:sldId id="299" r:id="rId15"/>
    <p:sldId id="300" r:id="rId16"/>
    <p:sldId id="302" r:id="rId17"/>
    <p:sldId id="301" r:id="rId18"/>
    <p:sldId id="303" r:id="rId19"/>
    <p:sldId id="290" r:id="rId20"/>
    <p:sldId id="291" r:id="rId21"/>
    <p:sldId id="305" r:id="rId22"/>
    <p:sldId id="306" r:id="rId23"/>
    <p:sldId id="292" r:id="rId24"/>
    <p:sldId id="293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294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FF"/>
    <a:srgbClr val="77ED9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6"/>
    <p:restoredTop sz="94660"/>
  </p:normalViewPr>
  <p:slideViewPr>
    <p:cSldViewPr showGuides="1">
      <p:cViewPr varScale="1">
        <p:scale>
          <a:sx n="98" d="100"/>
          <a:sy n="98" d="100"/>
        </p:scale>
        <p:origin x="288" y="84"/>
      </p:cViewPr>
      <p:guideLst>
        <p:guide orient="horz" pos="2160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1147A-1E45-4BEC-B82A-ADCFA72004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E9080-339A-467F-ABF7-77D87E1AF7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E9080-339A-467F-ABF7-77D87E1AF7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E9080-339A-467F-ABF7-77D87E1AF7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E9080-339A-467F-ABF7-77D87E1AF7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E9080-339A-467F-ABF7-77D87E1AF7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E9080-339A-467F-ABF7-77D87E1AF7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E9080-339A-467F-ABF7-77D87E1AF7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E9080-339A-467F-ABF7-77D87E1AF7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E9080-339A-467F-ABF7-77D87E1AF7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E9080-339A-467F-ABF7-77D87E1AF7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E9080-339A-467F-ABF7-77D87E1AF7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E9080-339A-467F-ABF7-77D87E1AF77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2195513" y="1125538"/>
            <a:ext cx="47593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6600" b="1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算法详述</a:t>
            </a:r>
            <a:endParaRPr kumimoji="0" lang="zh-CN" altLang="en-US" sz="6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665288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71500" indent="-5715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67105" indent="-4953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55600" marR="0" lvl="0" indent="-3556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Tx/>
              <a:buFontTx/>
              <a:buChar char="□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代价树：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边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连接弧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上标注有“代价”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搜索树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69875" marR="0" lvl="0" indent="-269875" algn="l" defTabSz="914400" rtl="0" eaLnBrk="1" fontAlgn="base" latinLnBrk="0" hangingPunct="1">
              <a:lnSpc>
                <a:spcPts val="37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代价树搜索：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考虑“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边代价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”的搜索方法，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是找到一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条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代价最小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解路径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69875" marR="0" lvl="0" indent="-269875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代价树搜索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方法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包括：代价树的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宽度优先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967105" marR="0" lvl="1" indent="-49530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代价树的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深度优先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9600" y="76200"/>
            <a:ext cx="8077200" cy="3725863"/>
            <a:chOff x="609445" y="76200"/>
            <a:chExt cx="8077200" cy="3726180"/>
          </a:xfrm>
        </p:grpSpPr>
        <p:pic>
          <p:nvPicPr>
            <p:cNvPr id="12292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48400" y="76200"/>
              <a:ext cx="2335213" cy="1524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3" name="矩形 1"/>
            <p:cNvSpPr>
              <a:spLocks noChangeArrowheads="1"/>
            </p:cNvSpPr>
            <p:nvPr/>
          </p:nvSpPr>
          <p:spPr bwMode="auto">
            <a:xfrm>
              <a:off x="609445" y="2302064"/>
              <a:ext cx="8077200" cy="1500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571500" indent="-5715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marL="355600" marR="0" lvl="0" indent="-355600" algn="l" defTabSz="914400" rtl="0" eaLnBrk="1" fontAlgn="base" latinLnBrk="0" hangingPunct="1">
                <a:lnSpc>
                  <a:spcPts val="37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Tx/>
                <a:buChar char="□"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代价树中，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g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)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表示从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初始节点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</a:t>
              </a:r>
              <a:r>
                <a:rPr kumimoji="0" lang="en-US" altLang="zh-CN" sz="2400" b="1" i="0" u="none" strike="noStrike" kern="120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到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某节点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的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代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价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571500" marR="0" lvl="0" indent="-571500" algn="l" defTabSz="914400" rtl="0" eaLnBrk="1" fontAlgn="base" latinLnBrk="0" hangingPunct="1">
                <a:lnSpc>
                  <a:spcPts val="37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                 c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-18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,x</a:t>
              </a:r>
              <a:r>
                <a:rPr kumimoji="0" lang="en-US" altLang="zh-CN" sz="2400" b="1" i="0" u="none" strike="noStrike" kern="1200" cap="none" spc="0" normalizeH="0" baseline="-18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)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表示从</a:t>
              </a:r>
              <a:r>
                <a:rPr kumimoji="0" lang="zh-CN" altLang="en-US" sz="2400" b="1" i="0" u="wavyHeavy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父节点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-18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到</a:t>
              </a:r>
              <a:r>
                <a:rPr kumimoji="0" lang="zh-CN" altLang="en-US" sz="2400" b="1" i="0" u="wavyHeavy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子节点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-18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的代价。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571500" marR="0" lvl="0" indent="-571500" algn="l" defTabSz="914400" rtl="0" eaLnBrk="1" fontAlgn="base" latinLnBrk="0" hangingPunct="1">
                <a:lnSpc>
                  <a:spcPts val="3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如图有：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=g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+c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,x</a:t>
              </a:r>
              <a:r>
                <a:rPr kumimoji="0" lang="en-US" altLang="zh-CN" sz="24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1350" y="1752600"/>
            <a:ext cx="793591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⑴、基本思想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□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每次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OPEN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选择节点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放入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CLOSED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时，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总是选择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其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中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代价最小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的节点。即，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OPEN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中的节点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任何时刻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都是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代价</a:t>
            </a:r>
            <a:r>
              <a:rPr kumimoji="0" lang="zh-CN" altLang="en-US" sz="2400" b="1" i="0" u="wavyDbl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由小到大排序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代价小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的节点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排在前面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代价大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排在后面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而不管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节点在代价树中处于什么位置。</a:t>
            </a:r>
            <a:endParaRPr kumimoji="0" lang="zh-CN" altLang="en-US" sz="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□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如果问题有解，代价树的宽度优先搜索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一定可以求得解，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并且是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最优解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85800" y="990600"/>
            <a:ext cx="31654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代价树的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宽度优先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搜索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5148263" y="703263"/>
            <a:ext cx="3429000" cy="304800"/>
          </a:xfrm>
          <a:prstGeom prst="borderCallout1">
            <a:avLst>
              <a:gd name="adj1" fmla="val 50329"/>
              <a:gd name="adj2" fmla="val -754"/>
              <a:gd name="adj3" fmla="val 850656"/>
              <a:gd name="adj4" fmla="val -75056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而非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横向扩展排序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新→尾部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48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3"/>
          <p:cNvSpPr txBox="1"/>
          <p:nvPr/>
        </p:nvSpPr>
        <p:spPr>
          <a:xfrm>
            <a:off x="685800" y="1752600"/>
            <a:ext cx="7848600" cy="1981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69900" lvl="0" indent="-4699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设有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个城市，它们之间的交通路线如图所示，图中的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469900" lvl="0" indent="-4699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数字分别表示两个城市之间的交通费用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代价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469900" lvl="0" indent="-4699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用代价树的宽度优先搜索方法，求从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市出发到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市，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469900" lvl="0" indent="-4699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费用最小的交通路线。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4339" name="Group 4"/>
          <p:cNvGrpSpPr/>
          <p:nvPr/>
        </p:nvGrpSpPr>
        <p:grpSpPr>
          <a:xfrm>
            <a:off x="4419600" y="3581400"/>
            <a:ext cx="3505200" cy="2286000"/>
            <a:chOff x="1968" y="2256"/>
            <a:chExt cx="2208" cy="1440"/>
          </a:xfrm>
        </p:grpSpPr>
        <p:sp>
          <p:nvSpPr>
            <p:cNvPr id="14341" name="Oval 5"/>
            <p:cNvSpPr/>
            <p:nvPr/>
          </p:nvSpPr>
          <p:spPr>
            <a:xfrm>
              <a:off x="2208" y="2352"/>
              <a:ext cx="336" cy="28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2" name="Oval 6"/>
            <p:cNvSpPr/>
            <p:nvPr/>
          </p:nvSpPr>
          <p:spPr>
            <a:xfrm>
              <a:off x="3312" y="2352"/>
              <a:ext cx="336" cy="28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3" name="Oval 7"/>
            <p:cNvSpPr/>
            <p:nvPr/>
          </p:nvSpPr>
          <p:spPr>
            <a:xfrm>
              <a:off x="1968" y="3072"/>
              <a:ext cx="336" cy="28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4" name="Oval 8"/>
            <p:cNvSpPr/>
            <p:nvPr/>
          </p:nvSpPr>
          <p:spPr>
            <a:xfrm>
              <a:off x="2832" y="3072"/>
              <a:ext cx="336" cy="28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Oval 9"/>
            <p:cNvSpPr/>
            <p:nvPr/>
          </p:nvSpPr>
          <p:spPr>
            <a:xfrm>
              <a:off x="3840" y="3408"/>
              <a:ext cx="336" cy="28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Line 10"/>
            <p:cNvSpPr/>
            <p:nvPr/>
          </p:nvSpPr>
          <p:spPr>
            <a:xfrm flipH="1">
              <a:off x="2160" y="2640"/>
              <a:ext cx="192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7" name="Line 11"/>
            <p:cNvSpPr/>
            <p:nvPr/>
          </p:nvSpPr>
          <p:spPr>
            <a:xfrm>
              <a:off x="2544" y="2496"/>
              <a:ext cx="7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8" name="Line 12"/>
            <p:cNvSpPr/>
            <p:nvPr/>
          </p:nvSpPr>
          <p:spPr>
            <a:xfrm>
              <a:off x="2304" y="3216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9" name="Line 13"/>
            <p:cNvSpPr/>
            <p:nvPr/>
          </p:nvSpPr>
          <p:spPr>
            <a:xfrm flipV="1">
              <a:off x="3120" y="2640"/>
              <a:ext cx="288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0" name="Line 14"/>
            <p:cNvSpPr/>
            <p:nvPr/>
          </p:nvSpPr>
          <p:spPr>
            <a:xfrm>
              <a:off x="3168" y="3264"/>
              <a:ext cx="672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1" name="Line 15"/>
            <p:cNvSpPr/>
            <p:nvPr/>
          </p:nvSpPr>
          <p:spPr>
            <a:xfrm>
              <a:off x="3504" y="2640"/>
              <a:ext cx="480" cy="7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2" name="Text Box 16"/>
            <p:cNvSpPr txBox="1"/>
            <p:nvPr/>
          </p:nvSpPr>
          <p:spPr>
            <a:xfrm>
              <a:off x="2784" y="225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3" name="Text Box 17"/>
            <p:cNvSpPr txBox="1"/>
            <p:nvPr/>
          </p:nvSpPr>
          <p:spPr>
            <a:xfrm>
              <a:off x="2064" y="2688"/>
              <a:ext cx="19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3                   4           5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4" name="Text Box 18"/>
            <p:cNvSpPr txBox="1"/>
            <p:nvPr/>
          </p:nvSpPr>
          <p:spPr>
            <a:xfrm>
              <a:off x="2448" y="29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5" name="Text Box 19"/>
            <p:cNvSpPr txBox="1"/>
            <p:nvPr/>
          </p:nvSpPr>
          <p:spPr>
            <a:xfrm>
              <a:off x="3312" y="336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0" name="Rectangle 22"/>
          <p:cNvSpPr/>
          <p:nvPr/>
        </p:nvSpPr>
        <p:spPr>
          <a:xfrm>
            <a:off x="685800" y="990600"/>
            <a:ext cx="3309938" cy="3698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例：</a:t>
            </a:r>
            <a:r>
              <a:rPr lang="zh-CN" altLang="en-US" b="1" dirty="0">
                <a:latin typeface="楷体_GB2312" pitchFamily="49" charset="-122"/>
              </a:rPr>
              <a:t>城市交通问题</a:t>
            </a:r>
            <a:r>
              <a:rPr lang="en-US" altLang="zh-CN" b="1" dirty="0">
                <a:latin typeface="楷体_GB2312" pitchFamily="49" charset="-122"/>
              </a:rPr>
              <a:t>(TSP)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35000" y="1847850"/>
            <a:ext cx="44989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① 从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起始节点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开始，将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与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直接相邻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的节点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作为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扩展出的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子节点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②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图中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除起始节点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之外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，其它节点均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有可能</a:t>
            </a:r>
            <a:r>
              <a:rPr kumimoji="0" lang="zh-CN" altLang="en-US" sz="2000" b="1" i="0" u="wavyHeavy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在代价树中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出现多次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。为便于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区分，分别用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下标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1,2…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进行标识。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③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若某个节点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已成为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节点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直系先辈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节点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，则该节点</a:t>
            </a:r>
            <a:r>
              <a:rPr kumimoji="0" lang="zh-CN" altLang="en-US" sz="2000" b="1" i="0" u="wavyHeavy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不能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再作为节点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子节点出现。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5" name="Group 33"/>
          <p:cNvGrpSpPr/>
          <p:nvPr/>
        </p:nvGrpSpPr>
        <p:grpSpPr>
          <a:xfrm>
            <a:off x="5410200" y="1676400"/>
            <a:ext cx="3733800" cy="4278313"/>
            <a:chOff x="3408" y="1056"/>
            <a:chExt cx="2352" cy="2695"/>
          </a:xfrm>
        </p:grpSpPr>
        <p:sp>
          <p:nvSpPr>
            <p:cNvPr id="15366" name="Rectangle 4"/>
            <p:cNvSpPr/>
            <p:nvPr/>
          </p:nvSpPr>
          <p:spPr>
            <a:xfrm>
              <a:off x="4252" y="3521"/>
              <a:ext cx="144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交通图的代价树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5367" name="Group 5"/>
            <p:cNvGrpSpPr/>
            <p:nvPr/>
          </p:nvGrpSpPr>
          <p:grpSpPr>
            <a:xfrm>
              <a:off x="3408" y="1056"/>
              <a:ext cx="2352" cy="2544"/>
              <a:chOff x="3216" y="960"/>
              <a:chExt cx="2352" cy="2544"/>
            </a:xfrm>
          </p:grpSpPr>
          <p:sp>
            <p:nvSpPr>
              <p:cNvPr id="15368" name="Text Box 6"/>
              <p:cNvSpPr txBox="1"/>
              <p:nvPr/>
            </p:nvSpPr>
            <p:spPr>
              <a:xfrm>
                <a:off x="3360" y="1776"/>
                <a:ext cx="22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2                    4             5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69" name="Oval 7"/>
              <p:cNvSpPr/>
              <p:nvPr/>
            </p:nvSpPr>
            <p:spPr>
              <a:xfrm>
                <a:off x="4032" y="960"/>
                <a:ext cx="336" cy="28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0" name="Oval 8"/>
              <p:cNvSpPr/>
              <p:nvPr/>
            </p:nvSpPr>
            <p:spPr>
              <a:xfrm>
                <a:off x="3504" y="1536"/>
                <a:ext cx="336" cy="28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1" name="Oval 9"/>
              <p:cNvSpPr/>
              <p:nvPr/>
            </p:nvSpPr>
            <p:spPr>
              <a:xfrm>
                <a:off x="4608" y="1488"/>
                <a:ext cx="336" cy="28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2" name="Oval 10"/>
              <p:cNvSpPr/>
              <p:nvPr/>
            </p:nvSpPr>
            <p:spPr>
              <a:xfrm>
                <a:off x="3504" y="2064"/>
                <a:ext cx="336" cy="28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3" name="Oval 11"/>
              <p:cNvSpPr/>
              <p:nvPr/>
            </p:nvSpPr>
            <p:spPr>
              <a:xfrm>
                <a:off x="4368" y="2064"/>
                <a:ext cx="336" cy="28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4" name="Oval 12"/>
              <p:cNvSpPr/>
              <p:nvPr/>
            </p:nvSpPr>
            <p:spPr>
              <a:xfrm>
                <a:off x="5088" y="2016"/>
                <a:ext cx="336" cy="28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5" name="Oval 13"/>
              <p:cNvSpPr/>
              <p:nvPr/>
            </p:nvSpPr>
            <p:spPr>
              <a:xfrm>
                <a:off x="3216" y="2688"/>
                <a:ext cx="336" cy="28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6" name="Oval 14"/>
              <p:cNvSpPr/>
              <p:nvPr/>
            </p:nvSpPr>
            <p:spPr>
              <a:xfrm>
                <a:off x="3792" y="2640"/>
                <a:ext cx="336" cy="28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7" name="Oval 15"/>
              <p:cNvSpPr/>
              <p:nvPr/>
            </p:nvSpPr>
            <p:spPr>
              <a:xfrm>
                <a:off x="4176" y="2640"/>
                <a:ext cx="336" cy="28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8" name="Oval 16"/>
              <p:cNvSpPr/>
              <p:nvPr/>
            </p:nvSpPr>
            <p:spPr>
              <a:xfrm>
                <a:off x="4752" y="2640"/>
                <a:ext cx="336" cy="28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9" name="Oval 17"/>
              <p:cNvSpPr/>
              <p:nvPr/>
            </p:nvSpPr>
            <p:spPr>
              <a:xfrm>
                <a:off x="3552" y="3216"/>
                <a:ext cx="336" cy="28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0" name="Line 18"/>
              <p:cNvSpPr/>
              <p:nvPr/>
            </p:nvSpPr>
            <p:spPr>
              <a:xfrm flipH="1">
                <a:off x="3744" y="1200"/>
                <a:ext cx="336" cy="3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81" name="Line 19"/>
              <p:cNvSpPr/>
              <p:nvPr/>
            </p:nvSpPr>
            <p:spPr>
              <a:xfrm>
                <a:off x="4320" y="1200"/>
                <a:ext cx="384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82" name="Line 20"/>
              <p:cNvSpPr/>
              <p:nvPr/>
            </p:nvSpPr>
            <p:spPr>
              <a:xfrm>
                <a:off x="3648" y="1824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83" name="Line 21"/>
              <p:cNvSpPr/>
              <p:nvPr/>
            </p:nvSpPr>
            <p:spPr>
              <a:xfrm flipH="1">
                <a:off x="4560" y="1776"/>
                <a:ext cx="144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84" name="Line 22"/>
              <p:cNvSpPr/>
              <p:nvPr/>
            </p:nvSpPr>
            <p:spPr>
              <a:xfrm>
                <a:off x="4896" y="1728"/>
                <a:ext cx="288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85" name="Line 23"/>
              <p:cNvSpPr/>
              <p:nvPr/>
            </p:nvSpPr>
            <p:spPr>
              <a:xfrm flipH="1">
                <a:off x="3408" y="2352"/>
                <a:ext cx="192" cy="3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86" name="Line 24"/>
              <p:cNvSpPr/>
              <p:nvPr/>
            </p:nvSpPr>
            <p:spPr>
              <a:xfrm>
                <a:off x="3696" y="2352"/>
                <a:ext cx="24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87" name="Line 25"/>
              <p:cNvSpPr/>
              <p:nvPr/>
            </p:nvSpPr>
            <p:spPr>
              <a:xfrm flipH="1">
                <a:off x="4368" y="2352"/>
                <a:ext cx="144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88" name="Line 26"/>
              <p:cNvSpPr/>
              <p:nvPr/>
            </p:nvSpPr>
            <p:spPr>
              <a:xfrm>
                <a:off x="4608" y="2352"/>
                <a:ext cx="288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89" name="Line 27"/>
              <p:cNvSpPr/>
              <p:nvPr/>
            </p:nvSpPr>
            <p:spPr>
              <a:xfrm flipH="1">
                <a:off x="3744" y="2928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90" name="Text Box 28"/>
              <p:cNvSpPr txBox="1"/>
              <p:nvPr/>
            </p:nvSpPr>
            <p:spPr>
              <a:xfrm>
                <a:off x="3696" y="1104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3              4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91" name="Text Box 29"/>
              <p:cNvSpPr txBox="1"/>
              <p:nvPr/>
            </p:nvSpPr>
            <p:spPr>
              <a:xfrm>
                <a:off x="3264" y="2304"/>
                <a:ext cx="17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3         4       2         3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92" name="Text Box 30"/>
              <p:cNvSpPr txBox="1"/>
              <p:nvPr/>
            </p:nvSpPr>
            <p:spPr>
              <a:xfrm>
                <a:off x="3840" y="2976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5364" name="矩形 1"/>
          <p:cNvSpPr/>
          <p:nvPr/>
        </p:nvSpPr>
        <p:spPr>
          <a:xfrm>
            <a:off x="609600" y="544513"/>
            <a:ext cx="5029200" cy="979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</a:rPr>
              <a:t>解：</a:t>
            </a:r>
            <a:r>
              <a:rPr lang="zh-CN" altLang="en-US" b="1" dirty="0">
                <a:latin typeface="楷体_GB2312" pitchFamily="49" charset="-122"/>
              </a:rPr>
              <a:t>首先应将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交通图</a:t>
            </a:r>
            <a:r>
              <a:rPr lang="zh-CN" altLang="en-US" b="1" dirty="0">
                <a:latin typeface="楷体_GB2312" pitchFamily="49" charset="-122"/>
              </a:rPr>
              <a:t>转换为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代价树</a:t>
            </a:r>
            <a:endParaRPr lang="zh-CN" altLang="en-US" b="1" dirty="0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楷体_GB2312" pitchFamily="49" charset="-122"/>
              </a:rPr>
              <a:t>    方法如下：</a:t>
            </a:r>
            <a:endParaRPr lang="zh-CN" altLang="en-US" b="1" dirty="0">
              <a:latin typeface="楷体_GB2312" pitchFamily="49" charset="-122"/>
            </a:endParaRPr>
          </a:p>
        </p:txBody>
      </p:sp>
      <p:pic>
        <p:nvPicPr>
          <p:cNvPr id="153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117475"/>
            <a:ext cx="2108200" cy="1376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/>
          <p:nvPr/>
        </p:nvSpPr>
        <p:spPr>
          <a:xfrm>
            <a:off x="609600" y="554038"/>
            <a:ext cx="5461000" cy="8556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69900" lvl="0" indent="-46990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对此代价树进行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宽度优先搜索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，可得到最优解。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marL="469900" lvl="0" indent="-46990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图中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红线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部分为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最优解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，其代价为：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3+2+3=8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6387" name="Group 20"/>
          <p:cNvGrpSpPr/>
          <p:nvPr/>
        </p:nvGrpSpPr>
        <p:grpSpPr>
          <a:xfrm>
            <a:off x="838200" y="1905000"/>
            <a:ext cx="3733800" cy="4038600"/>
            <a:chOff x="3168" y="1104"/>
            <a:chExt cx="2352" cy="2544"/>
          </a:xfrm>
        </p:grpSpPr>
        <p:sp>
          <p:nvSpPr>
            <p:cNvPr id="16435" name="Text Box 21"/>
            <p:cNvSpPr txBox="1"/>
            <p:nvPr/>
          </p:nvSpPr>
          <p:spPr>
            <a:xfrm>
              <a:off x="3312" y="1920"/>
              <a:ext cx="2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2                    4             5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6" name="Oval 22"/>
            <p:cNvSpPr/>
            <p:nvPr/>
          </p:nvSpPr>
          <p:spPr>
            <a:xfrm>
              <a:off x="3984" y="1104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7" name="Oval 23"/>
            <p:cNvSpPr/>
            <p:nvPr/>
          </p:nvSpPr>
          <p:spPr>
            <a:xfrm>
              <a:off x="3456" y="1680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8" name="Oval 24"/>
            <p:cNvSpPr/>
            <p:nvPr/>
          </p:nvSpPr>
          <p:spPr>
            <a:xfrm>
              <a:off x="4560" y="1632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9" name="Oval 25"/>
            <p:cNvSpPr/>
            <p:nvPr/>
          </p:nvSpPr>
          <p:spPr>
            <a:xfrm>
              <a:off x="3456" y="2208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0" name="Oval 26"/>
            <p:cNvSpPr/>
            <p:nvPr/>
          </p:nvSpPr>
          <p:spPr>
            <a:xfrm>
              <a:off x="4320" y="2208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1" name="Oval 27"/>
            <p:cNvSpPr/>
            <p:nvPr/>
          </p:nvSpPr>
          <p:spPr>
            <a:xfrm>
              <a:off x="5040" y="2160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2" name="Oval 28"/>
            <p:cNvSpPr/>
            <p:nvPr/>
          </p:nvSpPr>
          <p:spPr>
            <a:xfrm>
              <a:off x="3168" y="2832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3" name="Oval 29"/>
            <p:cNvSpPr/>
            <p:nvPr/>
          </p:nvSpPr>
          <p:spPr>
            <a:xfrm>
              <a:off x="3744" y="2784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4" name="Oval 30"/>
            <p:cNvSpPr/>
            <p:nvPr/>
          </p:nvSpPr>
          <p:spPr>
            <a:xfrm>
              <a:off x="4128" y="2784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5" name="Oval 31"/>
            <p:cNvSpPr/>
            <p:nvPr/>
          </p:nvSpPr>
          <p:spPr>
            <a:xfrm>
              <a:off x="4704" y="2784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6" name="Oval 32"/>
            <p:cNvSpPr/>
            <p:nvPr/>
          </p:nvSpPr>
          <p:spPr>
            <a:xfrm>
              <a:off x="3504" y="3360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7" name="Line 33"/>
            <p:cNvSpPr/>
            <p:nvPr/>
          </p:nvSpPr>
          <p:spPr>
            <a:xfrm flipH="1">
              <a:off x="3696" y="1344"/>
              <a:ext cx="336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48" name="Line 34"/>
            <p:cNvSpPr/>
            <p:nvPr/>
          </p:nvSpPr>
          <p:spPr>
            <a:xfrm>
              <a:off x="4272" y="1344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49" name="Line 35"/>
            <p:cNvSpPr/>
            <p:nvPr/>
          </p:nvSpPr>
          <p:spPr>
            <a:xfrm>
              <a:off x="3600" y="1968"/>
              <a:ext cx="0" cy="2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50" name="Line 36"/>
            <p:cNvSpPr/>
            <p:nvPr/>
          </p:nvSpPr>
          <p:spPr>
            <a:xfrm flipH="1">
              <a:off x="4512" y="1920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51" name="Line 37"/>
            <p:cNvSpPr/>
            <p:nvPr/>
          </p:nvSpPr>
          <p:spPr>
            <a:xfrm>
              <a:off x="4848" y="1872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52" name="Line 38"/>
            <p:cNvSpPr/>
            <p:nvPr/>
          </p:nvSpPr>
          <p:spPr>
            <a:xfrm flipH="1">
              <a:off x="3360" y="2496"/>
              <a:ext cx="192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53" name="Line 39"/>
            <p:cNvSpPr/>
            <p:nvPr/>
          </p:nvSpPr>
          <p:spPr>
            <a:xfrm>
              <a:off x="3648" y="2496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54" name="Line 40"/>
            <p:cNvSpPr/>
            <p:nvPr/>
          </p:nvSpPr>
          <p:spPr>
            <a:xfrm flipH="1">
              <a:off x="4320" y="2496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55" name="Line 41"/>
            <p:cNvSpPr/>
            <p:nvPr/>
          </p:nvSpPr>
          <p:spPr>
            <a:xfrm>
              <a:off x="4560" y="2496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56" name="Line 42"/>
            <p:cNvSpPr/>
            <p:nvPr/>
          </p:nvSpPr>
          <p:spPr>
            <a:xfrm flipH="1">
              <a:off x="3696" y="3072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57" name="Text Box 43"/>
            <p:cNvSpPr txBox="1"/>
            <p:nvPr/>
          </p:nvSpPr>
          <p:spPr>
            <a:xfrm>
              <a:off x="3648" y="1248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3              4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58" name="Text Box 44"/>
            <p:cNvSpPr txBox="1"/>
            <p:nvPr/>
          </p:nvSpPr>
          <p:spPr>
            <a:xfrm>
              <a:off x="3216" y="2448"/>
              <a:ext cx="17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3         4       2         3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59" name="Text Box 45"/>
            <p:cNvSpPr txBox="1"/>
            <p:nvPr/>
          </p:nvSpPr>
          <p:spPr>
            <a:xfrm>
              <a:off x="3792" y="31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" name="Oval 22"/>
          <p:cNvSpPr/>
          <p:nvPr/>
        </p:nvSpPr>
        <p:spPr>
          <a:xfrm>
            <a:off x="6172200" y="18669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Oval 23"/>
          <p:cNvSpPr/>
          <p:nvPr/>
        </p:nvSpPr>
        <p:spPr>
          <a:xfrm>
            <a:off x="5334000" y="27813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Oval 24"/>
          <p:cNvSpPr/>
          <p:nvPr/>
        </p:nvSpPr>
        <p:spPr>
          <a:xfrm>
            <a:off x="7086600" y="27051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Oval 25"/>
          <p:cNvSpPr/>
          <p:nvPr/>
        </p:nvSpPr>
        <p:spPr>
          <a:xfrm>
            <a:off x="5334000" y="36195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Oval 26"/>
          <p:cNvSpPr/>
          <p:nvPr/>
        </p:nvSpPr>
        <p:spPr>
          <a:xfrm>
            <a:off x="6705600" y="36195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Oval 27"/>
          <p:cNvSpPr/>
          <p:nvPr/>
        </p:nvSpPr>
        <p:spPr>
          <a:xfrm>
            <a:off x="7848600" y="35433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Oval 28"/>
          <p:cNvSpPr/>
          <p:nvPr/>
        </p:nvSpPr>
        <p:spPr>
          <a:xfrm>
            <a:off x="4876800" y="46101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Oval 29"/>
          <p:cNvSpPr/>
          <p:nvPr/>
        </p:nvSpPr>
        <p:spPr>
          <a:xfrm>
            <a:off x="5791200" y="45339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Oval 30"/>
          <p:cNvSpPr/>
          <p:nvPr/>
        </p:nvSpPr>
        <p:spPr>
          <a:xfrm>
            <a:off x="6400800" y="45339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Oval 31"/>
          <p:cNvSpPr/>
          <p:nvPr/>
        </p:nvSpPr>
        <p:spPr>
          <a:xfrm>
            <a:off x="7315200" y="45339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Oval 32"/>
          <p:cNvSpPr/>
          <p:nvPr/>
        </p:nvSpPr>
        <p:spPr>
          <a:xfrm>
            <a:off x="5410200" y="54483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105400" y="3162300"/>
            <a:ext cx="457200" cy="457200"/>
            <a:chOff x="5105400" y="3162300"/>
            <a:chExt cx="457200" cy="457200"/>
          </a:xfrm>
        </p:grpSpPr>
        <p:sp>
          <p:nvSpPr>
            <p:cNvPr id="16433" name="Text Box 21"/>
            <p:cNvSpPr txBox="1"/>
            <p:nvPr/>
          </p:nvSpPr>
          <p:spPr>
            <a:xfrm>
              <a:off x="5105400" y="3162300"/>
              <a:ext cx="304799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4" name="Line 35"/>
            <p:cNvSpPr/>
            <p:nvPr/>
          </p:nvSpPr>
          <p:spPr>
            <a:xfrm>
              <a:off x="5562600" y="3238500"/>
              <a:ext cx="0" cy="38100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5" name="组合 44"/>
          <p:cNvGrpSpPr/>
          <p:nvPr/>
        </p:nvGrpSpPr>
        <p:grpSpPr>
          <a:xfrm>
            <a:off x="5638800" y="2095500"/>
            <a:ext cx="609600" cy="685800"/>
            <a:chOff x="5638800" y="2095500"/>
            <a:chExt cx="609600" cy="685800"/>
          </a:xfrm>
        </p:grpSpPr>
        <p:sp>
          <p:nvSpPr>
            <p:cNvPr id="16431" name="Line 33"/>
            <p:cNvSpPr/>
            <p:nvPr/>
          </p:nvSpPr>
          <p:spPr>
            <a:xfrm flipH="1">
              <a:off x="5715000" y="2247900"/>
              <a:ext cx="533400" cy="53340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32" name="Text Box 43"/>
            <p:cNvSpPr txBox="1"/>
            <p:nvPr/>
          </p:nvSpPr>
          <p:spPr>
            <a:xfrm>
              <a:off x="5638800" y="2095500"/>
              <a:ext cx="3810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953000" y="4000500"/>
            <a:ext cx="533400" cy="609600"/>
            <a:chOff x="4953000" y="4000500"/>
            <a:chExt cx="533400" cy="609600"/>
          </a:xfrm>
        </p:grpSpPr>
        <p:sp>
          <p:nvSpPr>
            <p:cNvPr id="16429" name="Line 38"/>
            <p:cNvSpPr/>
            <p:nvPr/>
          </p:nvSpPr>
          <p:spPr>
            <a:xfrm flipH="1">
              <a:off x="5181600" y="4076700"/>
              <a:ext cx="304800" cy="53340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30" name="Text Box 44"/>
            <p:cNvSpPr txBox="1"/>
            <p:nvPr/>
          </p:nvSpPr>
          <p:spPr>
            <a:xfrm>
              <a:off x="4953000" y="4000500"/>
              <a:ext cx="304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715000" y="4991100"/>
            <a:ext cx="533400" cy="533400"/>
            <a:chOff x="5715000" y="4991100"/>
            <a:chExt cx="533400" cy="533400"/>
          </a:xfrm>
        </p:grpSpPr>
        <p:sp>
          <p:nvSpPr>
            <p:cNvPr id="16427" name="Line 42"/>
            <p:cNvSpPr/>
            <p:nvPr/>
          </p:nvSpPr>
          <p:spPr>
            <a:xfrm flipH="1">
              <a:off x="5715000" y="4991100"/>
              <a:ext cx="3048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8" name="Text Box 45"/>
            <p:cNvSpPr txBox="1"/>
            <p:nvPr/>
          </p:nvSpPr>
          <p:spPr>
            <a:xfrm>
              <a:off x="5867400" y="5067300"/>
              <a:ext cx="3810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629400" y="2082800"/>
            <a:ext cx="666750" cy="622300"/>
            <a:chOff x="6629400" y="2082621"/>
            <a:chExt cx="667018" cy="622479"/>
          </a:xfrm>
        </p:grpSpPr>
        <p:sp>
          <p:nvSpPr>
            <p:cNvPr id="16425" name="Line 34"/>
            <p:cNvSpPr/>
            <p:nvPr/>
          </p:nvSpPr>
          <p:spPr>
            <a:xfrm>
              <a:off x="6629400" y="2247900"/>
              <a:ext cx="6096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6" name="Text Box 43"/>
            <p:cNvSpPr txBox="1"/>
            <p:nvPr/>
          </p:nvSpPr>
          <p:spPr>
            <a:xfrm>
              <a:off x="6934200" y="2082621"/>
              <a:ext cx="36221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791325" y="3048000"/>
            <a:ext cx="447675" cy="571500"/>
            <a:chOff x="6791996" y="3048000"/>
            <a:chExt cx="447004" cy="571500"/>
          </a:xfrm>
        </p:grpSpPr>
        <p:sp>
          <p:nvSpPr>
            <p:cNvPr id="16423" name="Line 36"/>
            <p:cNvSpPr/>
            <p:nvPr/>
          </p:nvSpPr>
          <p:spPr>
            <a:xfrm flipH="1">
              <a:off x="7010400" y="3162300"/>
              <a:ext cx="2286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4" name="Text Box 21"/>
            <p:cNvSpPr txBox="1"/>
            <p:nvPr/>
          </p:nvSpPr>
          <p:spPr>
            <a:xfrm>
              <a:off x="6791996" y="3048000"/>
              <a:ext cx="36060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43800" y="2947988"/>
            <a:ext cx="588963" cy="595312"/>
            <a:chOff x="7543800" y="2948189"/>
            <a:chExt cx="589208" cy="595111"/>
          </a:xfrm>
        </p:grpSpPr>
        <p:sp>
          <p:nvSpPr>
            <p:cNvPr id="16421" name="Line 37"/>
            <p:cNvSpPr/>
            <p:nvPr/>
          </p:nvSpPr>
          <p:spPr>
            <a:xfrm>
              <a:off x="7543800" y="3086100"/>
              <a:ext cx="4572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2" name="Text Box 21"/>
            <p:cNvSpPr txBox="1"/>
            <p:nvPr/>
          </p:nvSpPr>
          <p:spPr>
            <a:xfrm>
              <a:off x="7772400" y="2948189"/>
              <a:ext cx="36060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638800" y="3962400"/>
            <a:ext cx="508000" cy="571500"/>
            <a:chOff x="5638800" y="3962400"/>
            <a:chExt cx="508714" cy="571500"/>
          </a:xfrm>
        </p:grpSpPr>
        <p:sp>
          <p:nvSpPr>
            <p:cNvPr id="16419" name="Line 39"/>
            <p:cNvSpPr/>
            <p:nvPr/>
          </p:nvSpPr>
          <p:spPr>
            <a:xfrm>
              <a:off x="5638800" y="4076700"/>
              <a:ext cx="3810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0" name="Text Box 44"/>
            <p:cNvSpPr txBox="1"/>
            <p:nvPr/>
          </p:nvSpPr>
          <p:spPr>
            <a:xfrm>
              <a:off x="5842714" y="3962400"/>
              <a:ext cx="304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05575" y="4000500"/>
            <a:ext cx="428625" cy="533400"/>
            <a:chOff x="6504900" y="4000500"/>
            <a:chExt cx="429300" cy="533400"/>
          </a:xfrm>
        </p:grpSpPr>
        <p:sp>
          <p:nvSpPr>
            <p:cNvPr id="16417" name="Line 40"/>
            <p:cNvSpPr/>
            <p:nvPr/>
          </p:nvSpPr>
          <p:spPr>
            <a:xfrm flipH="1">
              <a:off x="6705600" y="4076700"/>
              <a:ext cx="2286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18" name="Text Box 44"/>
            <p:cNvSpPr txBox="1"/>
            <p:nvPr/>
          </p:nvSpPr>
          <p:spPr>
            <a:xfrm>
              <a:off x="6504900" y="4000500"/>
              <a:ext cx="304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073900" y="3924300"/>
            <a:ext cx="496888" cy="609600"/>
            <a:chOff x="7073721" y="3924300"/>
            <a:chExt cx="496372" cy="609599"/>
          </a:xfrm>
        </p:grpSpPr>
        <p:sp>
          <p:nvSpPr>
            <p:cNvPr id="16415" name="Line 41"/>
            <p:cNvSpPr/>
            <p:nvPr/>
          </p:nvSpPr>
          <p:spPr>
            <a:xfrm>
              <a:off x="7073721" y="4063820"/>
              <a:ext cx="418565" cy="4700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16" name="Text Box 44"/>
            <p:cNvSpPr txBox="1"/>
            <p:nvPr/>
          </p:nvSpPr>
          <p:spPr>
            <a:xfrm>
              <a:off x="7265293" y="3924300"/>
              <a:ext cx="304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640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117475"/>
            <a:ext cx="2108200" cy="13763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6410" name="直接箭头连接符 72"/>
          <p:cNvCxnSpPr>
            <a:stCxn id="37" idx="1"/>
          </p:cNvCxnSpPr>
          <p:nvPr/>
        </p:nvCxnSpPr>
        <p:spPr>
          <a:xfrm>
            <a:off x="4953000" y="4648200"/>
            <a:ext cx="914400" cy="914400"/>
          </a:xfrm>
          <a:prstGeom prst="straightConnector1">
            <a:avLst/>
          </a:prstGeom>
          <a:ln w="9525">
            <a:noFill/>
          </a:ln>
        </p:spPr>
      </p:cxnSp>
      <p:grpSp>
        <p:nvGrpSpPr>
          <p:cNvPr id="74" name="组合 73"/>
          <p:cNvGrpSpPr/>
          <p:nvPr/>
        </p:nvGrpSpPr>
        <p:grpSpPr>
          <a:xfrm>
            <a:off x="5257800" y="2133600"/>
            <a:ext cx="1247775" cy="2667000"/>
            <a:chOff x="5257800" y="2133600"/>
            <a:chExt cx="1247775" cy="2667000"/>
          </a:xfrm>
        </p:grpSpPr>
        <p:cxnSp>
          <p:nvCxnSpPr>
            <p:cNvPr id="75" name="直接箭头连接符 74"/>
            <p:cNvCxnSpPr/>
            <p:nvPr/>
          </p:nvCxnSpPr>
          <p:spPr bwMode="auto">
            <a:xfrm flipV="1">
              <a:off x="5257800" y="3924300"/>
              <a:ext cx="457200" cy="87630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5715000" y="2947988"/>
              <a:ext cx="76200" cy="862012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 bwMode="auto">
            <a:xfrm flipV="1">
              <a:off x="5715000" y="2133600"/>
              <a:ext cx="790575" cy="81438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10" name="Group 4"/>
          <p:cNvGrpSpPr/>
          <p:nvPr/>
        </p:nvGrpSpPr>
        <p:grpSpPr>
          <a:xfrm>
            <a:off x="4953000" y="2590800"/>
            <a:ext cx="3505200" cy="2286000"/>
            <a:chOff x="336" y="1776"/>
            <a:chExt cx="2208" cy="1440"/>
          </a:xfrm>
        </p:grpSpPr>
        <p:sp>
          <p:nvSpPr>
            <p:cNvPr id="17438" name="Oval 5"/>
            <p:cNvSpPr/>
            <p:nvPr/>
          </p:nvSpPr>
          <p:spPr>
            <a:xfrm>
              <a:off x="576" y="1872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9" name="Oval 6"/>
            <p:cNvSpPr/>
            <p:nvPr/>
          </p:nvSpPr>
          <p:spPr>
            <a:xfrm>
              <a:off x="1680" y="1872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Oval 7"/>
            <p:cNvSpPr/>
            <p:nvPr/>
          </p:nvSpPr>
          <p:spPr>
            <a:xfrm>
              <a:off x="336" y="2592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1" name="Oval 8"/>
            <p:cNvSpPr/>
            <p:nvPr/>
          </p:nvSpPr>
          <p:spPr>
            <a:xfrm>
              <a:off x="1200" y="2592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2" name="Oval 9"/>
            <p:cNvSpPr/>
            <p:nvPr/>
          </p:nvSpPr>
          <p:spPr>
            <a:xfrm>
              <a:off x="2208" y="2928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3" name="Line 10"/>
            <p:cNvSpPr/>
            <p:nvPr/>
          </p:nvSpPr>
          <p:spPr>
            <a:xfrm flipH="1">
              <a:off x="528" y="2160"/>
              <a:ext cx="192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4" name="Line 11"/>
            <p:cNvSpPr/>
            <p:nvPr/>
          </p:nvSpPr>
          <p:spPr>
            <a:xfrm>
              <a:off x="912" y="201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5" name="Line 12"/>
            <p:cNvSpPr/>
            <p:nvPr/>
          </p:nvSpPr>
          <p:spPr>
            <a:xfrm>
              <a:off x="672" y="2736"/>
              <a:ext cx="52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6" name="Line 13"/>
            <p:cNvSpPr/>
            <p:nvPr/>
          </p:nvSpPr>
          <p:spPr>
            <a:xfrm flipV="1">
              <a:off x="1488" y="2160"/>
              <a:ext cx="28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7" name="Line 14"/>
            <p:cNvSpPr/>
            <p:nvPr/>
          </p:nvSpPr>
          <p:spPr>
            <a:xfrm>
              <a:off x="1536" y="2784"/>
              <a:ext cx="672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8" name="Line 15"/>
            <p:cNvSpPr/>
            <p:nvPr/>
          </p:nvSpPr>
          <p:spPr>
            <a:xfrm>
              <a:off x="1872" y="2160"/>
              <a:ext cx="48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9" name="Text Box 16"/>
            <p:cNvSpPr txBox="1"/>
            <p:nvPr/>
          </p:nvSpPr>
          <p:spPr>
            <a:xfrm>
              <a:off x="1152" y="177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0" name="Text Box 17"/>
            <p:cNvSpPr txBox="1"/>
            <p:nvPr/>
          </p:nvSpPr>
          <p:spPr>
            <a:xfrm>
              <a:off x="432" y="2208"/>
              <a:ext cx="19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3                   4           5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1" name="Text Box 18"/>
            <p:cNvSpPr txBox="1"/>
            <p:nvPr/>
          </p:nvSpPr>
          <p:spPr>
            <a:xfrm>
              <a:off x="816" y="249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2" name="Text Box 19"/>
            <p:cNvSpPr txBox="1"/>
            <p:nvPr/>
          </p:nvSpPr>
          <p:spPr>
            <a:xfrm>
              <a:off x="1680" y="288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1" name="Group 20"/>
          <p:cNvGrpSpPr/>
          <p:nvPr/>
        </p:nvGrpSpPr>
        <p:grpSpPr>
          <a:xfrm>
            <a:off x="838200" y="1905000"/>
            <a:ext cx="3733800" cy="4038600"/>
            <a:chOff x="3168" y="1104"/>
            <a:chExt cx="2352" cy="2544"/>
          </a:xfrm>
        </p:grpSpPr>
        <p:sp>
          <p:nvSpPr>
            <p:cNvPr id="17413" name="Text Box 21"/>
            <p:cNvSpPr txBox="1"/>
            <p:nvPr/>
          </p:nvSpPr>
          <p:spPr>
            <a:xfrm>
              <a:off x="3312" y="1920"/>
              <a:ext cx="2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2                    4             5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Oval 22"/>
            <p:cNvSpPr/>
            <p:nvPr/>
          </p:nvSpPr>
          <p:spPr>
            <a:xfrm>
              <a:off x="3984" y="1104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5" name="Oval 23"/>
            <p:cNvSpPr/>
            <p:nvPr/>
          </p:nvSpPr>
          <p:spPr>
            <a:xfrm>
              <a:off x="3456" y="1680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6" name="Oval 24"/>
            <p:cNvSpPr/>
            <p:nvPr/>
          </p:nvSpPr>
          <p:spPr>
            <a:xfrm>
              <a:off x="4560" y="1632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Oval 25"/>
            <p:cNvSpPr/>
            <p:nvPr/>
          </p:nvSpPr>
          <p:spPr>
            <a:xfrm>
              <a:off x="3456" y="2208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8" name="Oval 26"/>
            <p:cNvSpPr/>
            <p:nvPr/>
          </p:nvSpPr>
          <p:spPr>
            <a:xfrm>
              <a:off x="4320" y="2208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Oval 27"/>
            <p:cNvSpPr/>
            <p:nvPr/>
          </p:nvSpPr>
          <p:spPr>
            <a:xfrm>
              <a:off x="5040" y="2160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Oval 28"/>
            <p:cNvSpPr/>
            <p:nvPr/>
          </p:nvSpPr>
          <p:spPr>
            <a:xfrm>
              <a:off x="3168" y="2832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Oval 29"/>
            <p:cNvSpPr/>
            <p:nvPr/>
          </p:nvSpPr>
          <p:spPr>
            <a:xfrm>
              <a:off x="3744" y="2784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2" name="Oval 30"/>
            <p:cNvSpPr/>
            <p:nvPr/>
          </p:nvSpPr>
          <p:spPr>
            <a:xfrm>
              <a:off x="4128" y="2784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3" name="Oval 31"/>
            <p:cNvSpPr/>
            <p:nvPr/>
          </p:nvSpPr>
          <p:spPr>
            <a:xfrm>
              <a:off x="4704" y="2784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4" name="Oval 32"/>
            <p:cNvSpPr/>
            <p:nvPr/>
          </p:nvSpPr>
          <p:spPr>
            <a:xfrm>
              <a:off x="3504" y="3360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Line 33"/>
            <p:cNvSpPr/>
            <p:nvPr/>
          </p:nvSpPr>
          <p:spPr>
            <a:xfrm flipH="1">
              <a:off x="3696" y="1344"/>
              <a:ext cx="336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6" name="Line 34"/>
            <p:cNvSpPr/>
            <p:nvPr/>
          </p:nvSpPr>
          <p:spPr>
            <a:xfrm>
              <a:off x="4272" y="1344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7" name="Line 35"/>
            <p:cNvSpPr/>
            <p:nvPr/>
          </p:nvSpPr>
          <p:spPr>
            <a:xfrm>
              <a:off x="3600" y="1968"/>
              <a:ext cx="0" cy="2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8" name="Line 36"/>
            <p:cNvSpPr/>
            <p:nvPr/>
          </p:nvSpPr>
          <p:spPr>
            <a:xfrm flipH="1">
              <a:off x="4512" y="1920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9" name="Line 37"/>
            <p:cNvSpPr/>
            <p:nvPr/>
          </p:nvSpPr>
          <p:spPr>
            <a:xfrm>
              <a:off x="4848" y="1872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0" name="Line 38"/>
            <p:cNvSpPr/>
            <p:nvPr/>
          </p:nvSpPr>
          <p:spPr>
            <a:xfrm flipH="1">
              <a:off x="3360" y="2496"/>
              <a:ext cx="192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1" name="Line 39"/>
            <p:cNvSpPr/>
            <p:nvPr/>
          </p:nvSpPr>
          <p:spPr>
            <a:xfrm>
              <a:off x="3648" y="2496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2" name="Line 40"/>
            <p:cNvSpPr/>
            <p:nvPr/>
          </p:nvSpPr>
          <p:spPr>
            <a:xfrm flipH="1">
              <a:off x="4320" y="2496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3" name="Line 41"/>
            <p:cNvSpPr/>
            <p:nvPr/>
          </p:nvSpPr>
          <p:spPr>
            <a:xfrm>
              <a:off x="4560" y="2496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4" name="Line 42"/>
            <p:cNvSpPr/>
            <p:nvPr/>
          </p:nvSpPr>
          <p:spPr>
            <a:xfrm flipH="1">
              <a:off x="3696" y="3072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5" name="Text Box 43"/>
            <p:cNvSpPr txBox="1"/>
            <p:nvPr/>
          </p:nvSpPr>
          <p:spPr>
            <a:xfrm>
              <a:off x="3648" y="1248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3              4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6" name="Text Box 44"/>
            <p:cNvSpPr txBox="1"/>
            <p:nvPr/>
          </p:nvSpPr>
          <p:spPr>
            <a:xfrm>
              <a:off x="3216" y="2448"/>
              <a:ext cx="17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3         4       2         3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7" name="Text Box 45"/>
            <p:cNvSpPr txBox="1"/>
            <p:nvPr/>
          </p:nvSpPr>
          <p:spPr>
            <a:xfrm>
              <a:off x="3792" y="31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741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223838"/>
            <a:ext cx="2108200" cy="1376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696913" y="1790700"/>
            <a:ext cx="78486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⑴、基本思想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与代价树的宽度优先搜索不同，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深度优先搜索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从刚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扩展出的子节点中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(OPEN)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选择一个代价最小的节点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送入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CLOSED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表进行扩展，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而不是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</a:t>
            </a:r>
            <a:r>
              <a:rPr kumimoji="0" lang="zh-CN" altLang="en-US" sz="2400" b="1" i="0" u="wavyDbl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整个</a:t>
            </a:r>
            <a:r>
              <a:rPr kumimoji="0" lang="en-US" altLang="zh-CN" sz="2400" b="1" i="0" u="wavyDbl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OPEN</a:t>
            </a:r>
            <a:r>
              <a:rPr kumimoji="0" lang="zh-CN" altLang="en-US" sz="2400" b="1" i="0" u="wavyDbl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表中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选择代价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最小的。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8435" name="Rectangle 5"/>
          <p:cNvSpPr/>
          <p:nvPr/>
        </p:nvSpPr>
        <p:spPr>
          <a:xfrm>
            <a:off x="684213" y="990600"/>
            <a:ext cx="3749675" cy="3698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1" hangingPunct="1"/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</a:rPr>
              <a:t>代价树的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深度优先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</a:rPr>
              <a:t>搜索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8" name="Group 20"/>
          <p:cNvGrpSpPr/>
          <p:nvPr/>
        </p:nvGrpSpPr>
        <p:grpSpPr>
          <a:xfrm>
            <a:off x="838200" y="1905000"/>
            <a:ext cx="3733800" cy="4038600"/>
            <a:chOff x="3168" y="1104"/>
            <a:chExt cx="2352" cy="2544"/>
          </a:xfrm>
        </p:grpSpPr>
        <p:sp>
          <p:nvSpPr>
            <p:cNvPr id="19501" name="Text Box 21"/>
            <p:cNvSpPr txBox="1"/>
            <p:nvPr/>
          </p:nvSpPr>
          <p:spPr>
            <a:xfrm>
              <a:off x="3312" y="1920"/>
              <a:ext cx="2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2                    4             5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2" name="Oval 22"/>
            <p:cNvSpPr/>
            <p:nvPr/>
          </p:nvSpPr>
          <p:spPr>
            <a:xfrm>
              <a:off x="3984" y="1104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3" name="Oval 23"/>
            <p:cNvSpPr/>
            <p:nvPr/>
          </p:nvSpPr>
          <p:spPr>
            <a:xfrm>
              <a:off x="3456" y="1680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4" name="Oval 24"/>
            <p:cNvSpPr/>
            <p:nvPr/>
          </p:nvSpPr>
          <p:spPr>
            <a:xfrm>
              <a:off x="4560" y="1632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5" name="Oval 25"/>
            <p:cNvSpPr/>
            <p:nvPr/>
          </p:nvSpPr>
          <p:spPr>
            <a:xfrm>
              <a:off x="3456" y="2208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6" name="Oval 26"/>
            <p:cNvSpPr/>
            <p:nvPr/>
          </p:nvSpPr>
          <p:spPr>
            <a:xfrm>
              <a:off x="4320" y="2208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7" name="Oval 27"/>
            <p:cNvSpPr/>
            <p:nvPr/>
          </p:nvSpPr>
          <p:spPr>
            <a:xfrm>
              <a:off x="5040" y="2160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8" name="Oval 28"/>
            <p:cNvSpPr/>
            <p:nvPr/>
          </p:nvSpPr>
          <p:spPr>
            <a:xfrm>
              <a:off x="3168" y="2832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9" name="Oval 29"/>
            <p:cNvSpPr/>
            <p:nvPr/>
          </p:nvSpPr>
          <p:spPr>
            <a:xfrm>
              <a:off x="3744" y="2784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10" name="Oval 30"/>
            <p:cNvSpPr/>
            <p:nvPr/>
          </p:nvSpPr>
          <p:spPr>
            <a:xfrm>
              <a:off x="4128" y="2784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11" name="Oval 31"/>
            <p:cNvSpPr/>
            <p:nvPr/>
          </p:nvSpPr>
          <p:spPr>
            <a:xfrm>
              <a:off x="4704" y="2784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12" name="Oval 32"/>
            <p:cNvSpPr/>
            <p:nvPr/>
          </p:nvSpPr>
          <p:spPr>
            <a:xfrm>
              <a:off x="3504" y="3360"/>
              <a:ext cx="336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13" name="Line 33"/>
            <p:cNvSpPr/>
            <p:nvPr/>
          </p:nvSpPr>
          <p:spPr>
            <a:xfrm flipH="1">
              <a:off x="3696" y="1344"/>
              <a:ext cx="336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14" name="Line 34"/>
            <p:cNvSpPr/>
            <p:nvPr/>
          </p:nvSpPr>
          <p:spPr>
            <a:xfrm>
              <a:off x="4272" y="1344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15" name="Line 35"/>
            <p:cNvSpPr/>
            <p:nvPr/>
          </p:nvSpPr>
          <p:spPr>
            <a:xfrm>
              <a:off x="3600" y="1968"/>
              <a:ext cx="0" cy="2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16" name="Line 36"/>
            <p:cNvSpPr/>
            <p:nvPr/>
          </p:nvSpPr>
          <p:spPr>
            <a:xfrm flipH="1">
              <a:off x="4512" y="1920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17" name="Line 37"/>
            <p:cNvSpPr/>
            <p:nvPr/>
          </p:nvSpPr>
          <p:spPr>
            <a:xfrm>
              <a:off x="4848" y="1872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18" name="Line 38"/>
            <p:cNvSpPr/>
            <p:nvPr/>
          </p:nvSpPr>
          <p:spPr>
            <a:xfrm flipH="1">
              <a:off x="3360" y="2496"/>
              <a:ext cx="192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19" name="Line 39"/>
            <p:cNvSpPr/>
            <p:nvPr/>
          </p:nvSpPr>
          <p:spPr>
            <a:xfrm>
              <a:off x="3648" y="2496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20" name="Line 40"/>
            <p:cNvSpPr/>
            <p:nvPr/>
          </p:nvSpPr>
          <p:spPr>
            <a:xfrm flipH="1">
              <a:off x="4320" y="2496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21" name="Line 41"/>
            <p:cNvSpPr/>
            <p:nvPr/>
          </p:nvSpPr>
          <p:spPr>
            <a:xfrm>
              <a:off x="4560" y="2496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22" name="Line 42"/>
            <p:cNvSpPr/>
            <p:nvPr/>
          </p:nvSpPr>
          <p:spPr>
            <a:xfrm flipH="1">
              <a:off x="3696" y="3072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23" name="Text Box 43"/>
            <p:cNvSpPr txBox="1"/>
            <p:nvPr/>
          </p:nvSpPr>
          <p:spPr>
            <a:xfrm>
              <a:off x="3648" y="1248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3              4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24" name="Text Box 44"/>
            <p:cNvSpPr txBox="1"/>
            <p:nvPr/>
          </p:nvSpPr>
          <p:spPr>
            <a:xfrm>
              <a:off x="3216" y="2448"/>
              <a:ext cx="17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3         4       2         3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25" name="Text Box 45"/>
            <p:cNvSpPr txBox="1"/>
            <p:nvPr/>
          </p:nvSpPr>
          <p:spPr>
            <a:xfrm>
              <a:off x="3792" y="31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Oval 22"/>
          <p:cNvSpPr/>
          <p:nvPr/>
        </p:nvSpPr>
        <p:spPr>
          <a:xfrm>
            <a:off x="6172200" y="18669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Oval 23"/>
          <p:cNvSpPr/>
          <p:nvPr/>
        </p:nvSpPr>
        <p:spPr>
          <a:xfrm>
            <a:off x="5334000" y="27813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Oval 24"/>
          <p:cNvSpPr/>
          <p:nvPr/>
        </p:nvSpPr>
        <p:spPr>
          <a:xfrm>
            <a:off x="7086600" y="27051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Oval 25"/>
          <p:cNvSpPr/>
          <p:nvPr/>
        </p:nvSpPr>
        <p:spPr>
          <a:xfrm>
            <a:off x="5334000" y="36195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Oval 26"/>
          <p:cNvSpPr/>
          <p:nvPr/>
        </p:nvSpPr>
        <p:spPr>
          <a:xfrm>
            <a:off x="6705600" y="36195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Oval 27"/>
          <p:cNvSpPr/>
          <p:nvPr/>
        </p:nvSpPr>
        <p:spPr>
          <a:xfrm>
            <a:off x="7848600" y="35433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Oval 28"/>
          <p:cNvSpPr/>
          <p:nvPr/>
        </p:nvSpPr>
        <p:spPr>
          <a:xfrm>
            <a:off x="4876800" y="46101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Oval 29"/>
          <p:cNvSpPr/>
          <p:nvPr/>
        </p:nvSpPr>
        <p:spPr>
          <a:xfrm>
            <a:off x="5791200" y="45339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Oval 30"/>
          <p:cNvSpPr/>
          <p:nvPr/>
        </p:nvSpPr>
        <p:spPr>
          <a:xfrm>
            <a:off x="6400800" y="45339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Oval 31"/>
          <p:cNvSpPr/>
          <p:nvPr/>
        </p:nvSpPr>
        <p:spPr>
          <a:xfrm>
            <a:off x="7315200" y="45339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Oval 32"/>
          <p:cNvSpPr/>
          <p:nvPr/>
        </p:nvSpPr>
        <p:spPr>
          <a:xfrm>
            <a:off x="5410200" y="5448300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105400" y="3162300"/>
            <a:ext cx="457200" cy="457200"/>
            <a:chOff x="5105400" y="3162300"/>
            <a:chExt cx="457200" cy="457200"/>
          </a:xfrm>
        </p:grpSpPr>
        <p:sp>
          <p:nvSpPr>
            <p:cNvPr id="19499" name="Text Box 21"/>
            <p:cNvSpPr txBox="1"/>
            <p:nvPr/>
          </p:nvSpPr>
          <p:spPr>
            <a:xfrm>
              <a:off x="5105400" y="3162300"/>
              <a:ext cx="304799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0" name="Line 35"/>
            <p:cNvSpPr/>
            <p:nvPr/>
          </p:nvSpPr>
          <p:spPr>
            <a:xfrm>
              <a:off x="5562600" y="3238500"/>
              <a:ext cx="0" cy="38100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4" name="组合 43"/>
          <p:cNvGrpSpPr/>
          <p:nvPr/>
        </p:nvGrpSpPr>
        <p:grpSpPr>
          <a:xfrm>
            <a:off x="5638800" y="2095500"/>
            <a:ext cx="609600" cy="685800"/>
            <a:chOff x="5638800" y="2095500"/>
            <a:chExt cx="609600" cy="685800"/>
          </a:xfrm>
        </p:grpSpPr>
        <p:sp>
          <p:nvSpPr>
            <p:cNvPr id="19497" name="Line 33"/>
            <p:cNvSpPr/>
            <p:nvPr/>
          </p:nvSpPr>
          <p:spPr>
            <a:xfrm flipH="1">
              <a:off x="5715000" y="2247900"/>
              <a:ext cx="533400" cy="53340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98" name="Text Box 43"/>
            <p:cNvSpPr txBox="1"/>
            <p:nvPr/>
          </p:nvSpPr>
          <p:spPr>
            <a:xfrm>
              <a:off x="5638800" y="2095500"/>
              <a:ext cx="3810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53000" y="4000500"/>
            <a:ext cx="533400" cy="609600"/>
            <a:chOff x="4953000" y="4000500"/>
            <a:chExt cx="533400" cy="609600"/>
          </a:xfrm>
        </p:grpSpPr>
        <p:sp>
          <p:nvSpPr>
            <p:cNvPr id="19495" name="Line 38"/>
            <p:cNvSpPr/>
            <p:nvPr/>
          </p:nvSpPr>
          <p:spPr>
            <a:xfrm flipH="1">
              <a:off x="5181600" y="4076700"/>
              <a:ext cx="304800" cy="53340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96" name="Text Box 44"/>
            <p:cNvSpPr txBox="1"/>
            <p:nvPr/>
          </p:nvSpPr>
          <p:spPr>
            <a:xfrm>
              <a:off x="4953000" y="4000500"/>
              <a:ext cx="304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715000" y="4991100"/>
            <a:ext cx="533400" cy="533400"/>
            <a:chOff x="5715000" y="4991100"/>
            <a:chExt cx="533400" cy="533400"/>
          </a:xfrm>
        </p:grpSpPr>
        <p:sp>
          <p:nvSpPr>
            <p:cNvPr id="19493" name="Line 42"/>
            <p:cNvSpPr/>
            <p:nvPr/>
          </p:nvSpPr>
          <p:spPr>
            <a:xfrm flipH="1">
              <a:off x="5715000" y="4991100"/>
              <a:ext cx="3048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94" name="Text Box 45"/>
            <p:cNvSpPr txBox="1"/>
            <p:nvPr/>
          </p:nvSpPr>
          <p:spPr>
            <a:xfrm>
              <a:off x="5867400" y="5067300"/>
              <a:ext cx="3810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629400" y="2082800"/>
            <a:ext cx="666750" cy="622300"/>
            <a:chOff x="6629400" y="2082621"/>
            <a:chExt cx="667018" cy="622479"/>
          </a:xfrm>
        </p:grpSpPr>
        <p:sp>
          <p:nvSpPr>
            <p:cNvPr id="19491" name="Line 34"/>
            <p:cNvSpPr/>
            <p:nvPr/>
          </p:nvSpPr>
          <p:spPr>
            <a:xfrm>
              <a:off x="6629400" y="2247900"/>
              <a:ext cx="6096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92" name="Text Box 43"/>
            <p:cNvSpPr txBox="1"/>
            <p:nvPr/>
          </p:nvSpPr>
          <p:spPr>
            <a:xfrm>
              <a:off x="6934200" y="2082621"/>
              <a:ext cx="36221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791325" y="3048000"/>
            <a:ext cx="447675" cy="571500"/>
            <a:chOff x="6791996" y="3048000"/>
            <a:chExt cx="447004" cy="571500"/>
          </a:xfrm>
        </p:grpSpPr>
        <p:sp>
          <p:nvSpPr>
            <p:cNvPr id="19489" name="Line 36"/>
            <p:cNvSpPr/>
            <p:nvPr/>
          </p:nvSpPr>
          <p:spPr>
            <a:xfrm flipH="1">
              <a:off x="7010400" y="3162300"/>
              <a:ext cx="2286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90" name="Text Box 21"/>
            <p:cNvSpPr txBox="1"/>
            <p:nvPr/>
          </p:nvSpPr>
          <p:spPr>
            <a:xfrm>
              <a:off x="6791996" y="3048000"/>
              <a:ext cx="36060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543800" y="2947988"/>
            <a:ext cx="588963" cy="595312"/>
            <a:chOff x="7543800" y="2948189"/>
            <a:chExt cx="589208" cy="595111"/>
          </a:xfrm>
        </p:grpSpPr>
        <p:sp>
          <p:nvSpPr>
            <p:cNvPr id="19487" name="Line 37"/>
            <p:cNvSpPr/>
            <p:nvPr/>
          </p:nvSpPr>
          <p:spPr>
            <a:xfrm>
              <a:off x="7543800" y="3086100"/>
              <a:ext cx="4572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88" name="Text Box 21"/>
            <p:cNvSpPr txBox="1"/>
            <p:nvPr/>
          </p:nvSpPr>
          <p:spPr>
            <a:xfrm>
              <a:off x="7772400" y="2948189"/>
              <a:ext cx="36060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638800" y="3962400"/>
            <a:ext cx="508000" cy="571500"/>
            <a:chOff x="5638800" y="3962400"/>
            <a:chExt cx="508714" cy="571500"/>
          </a:xfrm>
        </p:grpSpPr>
        <p:sp>
          <p:nvSpPr>
            <p:cNvPr id="19485" name="Line 39"/>
            <p:cNvSpPr/>
            <p:nvPr/>
          </p:nvSpPr>
          <p:spPr>
            <a:xfrm>
              <a:off x="5638800" y="4076700"/>
              <a:ext cx="3810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86" name="Text Box 44"/>
            <p:cNvSpPr txBox="1"/>
            <p:nvPr/>
          </p:nvSpPr>
          <p:spPr>
            <a:xfrm>
              <a:off x="5842714" y="3962400"/>
              <a:ext cx="304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505575" y="4000500"/>
            <a:ext cx="428625" cy="533400"/>
            <a:chOff x="6504900" y="4000500"/>
            <a:chExt cx="429300" cy="533400"/>
          </a:xfrm>
        </p:grpSpPr>
        <p:sp>
          <p:nvSpPr>
            <p:cNvPr id="19483" name="Line 40"/>
            <p:cNvSpPr/>
            <p:nvPr/>
          </p:nvSpPr>
          <p:spPr>
            <a:xfrm flipH="1">
              <a:off x="6705600" y="4076700"/>
              <a:ext cx="2286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84" name="Text Box 44"/>
            <p:cNvSpPr txBox="1"/>
            <p:nvPr/>
          </p:nvSpPr>
          <p:spPr>
            <a:xfrm>
              <a:off x="6504900" y="4000500"/>
              <a:ext cx="304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073900" y="3924300"/>
            <a:ext cx="496888" cy="609600"/>
            <a:chOff x="7073721" y="3924300"/>
            <a:chExt cx="496372" cy="609599"/>
          </a:xfrm>
        </p:grpSpPr>
        <p:sp>
          <p:nvSpPr>
            <p:cNvPr id="19481" name="Line 41"/>
            <p:cNvSpPr/>
            <p:nvPr/>
          </p:nvSpPr>
          <p:spPr>
            <a:xfrm>
              <a:off x="7073721" y="4063820"/>
              <a:ext cx="418565" cy="4700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82" name="Text Box 44"/>
            <p:cNvSpPr txBox="1"/>
            <p:nvPr/>
          </p:nvSpPr>
          <p:spPr>
            <a:xfrm>
              <a:off x="7265293" y="3924300"/>
              <a:ext cx="304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700" y="120650"/>
            <a:ext cx="2071688" cy="1454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3"/>
          <p:cNvSpPr txBox="1"/>
          <p:nvPr/>
        </p:nvSpPr>
        <p:spPr>
          <a:xfrm>
            <a:off x="660400" y="1828800"/>
            <a:ext cx="7929563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69900" lvl="0" indent="-4699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迷宫图中，从入口到出口有若干条通路，求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从入口到出口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最短路径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7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5800" y="980728"/>
            <a:ext cx="3814192" cy="369331"/>
          </a:xfrm>
          <a:prstGeom prst="rect">
            <a:avLst/>
          </a:prstGeom>
          <a:blipFill rotWithShape="0">
            <a:blip r:embed="rId1"/>
            <a:stretch>
              <a:fillRect l="-4960" t="-31667" r="-1760" b="-4500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  <a:cs typeface="+mn-cs"/>
              </a:rPr>
              <a:t> 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2048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492375"/>
            <a:ext cx="4725988" cy="350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905000"/>
            <a:ext cx="3743325" cy="289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0" y="1752600"/>
            <a:ext cx="4191000" cy="3352800"/>
          </a:xfrm>
          <a:prstGeom prst="rect">
            <a:avLst/>
          </a:prstGeom>
          <a:blipFill rotWithShape="0">
            <a:blip r:embed="rId2"/>
            <a:stretch>
              <a:fillRect l="-3634" r="-1163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Verdana" panose="020B0604030504040204" pitchFamily="34" charset="0"/>
                <a:ea typeface="楷体_GB2312" pitchFamily="49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21508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8600"/>
            <a:ext cx="1746250" cy="1295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509" name="组合 6"/>
          <p:cNvGrpSpPr/>
          <p:nvPr/>
        </p:nvGrpSpPr>
        <p:grpSpPr>
          <a:xfrm>
            <a:off x="5216525" y="141288"/>
            <a:ext cx="2860675" cy="1344612"/>
            <a:chOff x="5217015" y="167688"/>
            <a:chExt cx="2860185" cy="1343433"/>
          </a:xfrm>
        </p:grpSpPr>
        <p:grpSp>
          <p:nvGrpSpPr>
            <p:cNvPr id="21514" name="组合 7"/>
            <p:cNvGrpSpPr/>
            <p:nvPr/>
          </p:nvGrpSpPr>
          <p:grpSpPr>
            <a:xfrm>
              <a:off x="5822323" y="167688"/>
              <a:ext cx="1690354" cy="1343433"/>
              <a:chOff x="3229376" y="200693"/>
              <a:chExt cx="1690354" cy="1343433"/>
            </a:xfrm>
          </p:grpSpPr>
          <p:cxnSp>
            <p:nvCxnSpPr>
              <p:cNvPr id="11" name="直接连接符 10"/>
              <p:cNvCxnSpPr/>
              <p:nvPr/>
            </p:nvCxnSpPr>
            <p:spPr bwMode="auto">
              <a:xfrm>
                <a:off x="3276419" y="229243"/>
                <a:ext cx="0" cy="12942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 bwMode="auto">
              <a:xfrm>
                <a:off x="3276419" y="229243"/>
                <a:ext cx="159992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 bwMode="auto">
              <a:xfrm>
                <a:off x="4876344" y="229243"/>
                <a:ext cx="0" cy="12942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 bwMode="auto">
              <a:xfrm>
                <a:off x="3276419" y="1523507"/>
                <a:ext cx="159992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 bwMode="auto">
              <a:xfrm>
                <a:off x="3276419" y="673353"/>
                <a:ext cx="159992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 bwMode="auto">
              <a:xfrm>
                <a:off x="3276419" y="1092086"/>
                <a:ext cx="159992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3798616" y="229243"/>
                <a:ext cx="0" cy="12942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4354146" y="229243"/>
                <a:ext cx="0" cy="12942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 bwMode="auto">
              <a:xfrm>
                <a:off x="3238325" y="202279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 bwMode="auto">
              <a:xfrm>
                <a:off x="3238325" y="628942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 bwMode="auto">
              <a:xfrm>
                <a:off x="3228802" y="1055605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 bwMode="auto">
              <a:xfrm>
                <a:off x="3228802" y="1466407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 bwMode="auto">
              <a:xfrm>
                <a:off x="3758936" y="202279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 bwMode="auto">
              <a:xfrm>
                <a:off x="3758936" y="628942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 bwMode="auto">
              <a:xfrm>
                <a:off x="3763697" y="1055605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 bwMode="auto">
              <a:xfrm>
                <a:off x="3762111" y="1466407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 bwMode="auto">
              <a:xfrm>
                <a:off x="4317640" y="200693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 bwMode="auto">
              <a:xfrm>
                <a:off x="4317640" y="627356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 bwMode="auto">
              <a:xfrm>
                <a:off x="4309704" y="1054019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 bwMode="auto">
              <a:xfrm>
                <a:off x="4309704" y="1464821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 bwMode="auto">
              <a:xfrm>
                <a:off x="4825553" y="203865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 bwMode="auto">
              <a:xfrm>
                <a:off x="4838251" y="630528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 bwMode="auto">
              <a:xfrm>
                <a:off x="4843012" y="1057191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 bwMode="auto">
              <a:xfrm>
                <a:off x="4843012" y="1467993"/>
                <a:ext cx="76187" cy="76133"/>
              </a:xfrm>
              <a:prstGeom prst="ellipse">
                <a:avLst/>
              </a:prstGeom>
              <a:solidFill>
                <a:schemeClr val="tx1"/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</p:grpSp>
        <p:cxnSp>
          <p:nvCxnSpPr>
            <p:cNvPr id="9" name="直接箭头连接符 8"/>
            <p:cNvCxnSpPr/>
            <p:nvPr/>
          </p:nvCxnSpPr>
          <p:spPr bwMode="auto">
            <a:xfrm>
              <a:off x="5217015" y="1469882"/>
              <a:ext cx="528547" cy="1587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 bwMode="auto">
            <a:xfrm>
              <a:off x="7620078" y="205755"/>
              <a:ext cx="457122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510" name="组合 34"/>
          <p:cNvGrpSpPr/>
          <p:nvPr/>
        </p:nvGrpSpPr>
        <p:grpSpPr>
          <a:xfrm>
            <a:off x="7797800" y="1160463"/>
            <a:ext cx="838200" cy="744537"/>
            <a:chOff x="7797084" y="1160133"/>
            <a:chExt cx="838200" cy="744867"/>
          </a:xfrm>
        </p:grpSpPr>
        <p:sp>
          <p:nvSpPr>
            <p:cNvPr id="21511" name="矩形 35"/>
            <p:cNvSpPr/>
            <p:nvPr/>
          </p:nvSpPr>
          <p:spPr>
            <a:xfrm>
              <a:off x="7797084" y="1160133"/>
              <a:ext cx="8382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zh-CN" altLang="en-US" sz="2000" b="1" dirty="0">
                  <a:solidFill>
                    <a:srgbClr val="0000FF"/>
                  </a:solidFill>
                  <a:latin typeface="楷体_GB2312" pitchFamily="49" charset="-122"/>
                </a:rPr>
                <a:t>列、行</a:t>
              </a:r>
              <a:endParaRPr lang="zh-CN" altLang="en-US" sz="2000" b="1" dirty="0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>
              <a:off x="7924084" y="1507949"/>
              <a:ext cx="152400" cy="397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 bwMode="auto">
            <a:xfrm flipH="1">
              <a:off x="8305084" y="1507949"/>
              <a:ext cx="152400" cy="397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595313" y="1800225"/>
            <a:ext cx="7848600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80000"/>
              <a:buFontTx/>
              <a:buChar char="□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树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搜索中，若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搜索的每一步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都利用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估价函数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f(n)=g(n)+h(n)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OPEN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表中的节点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排序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，则该搜索算法为“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算法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”。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71513" y="908050"/>
            <a:ext cx="31797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一、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算法定义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582613" y="3606800"/>
            <a:ext cx="8208963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55600" marR="0" lvl="0" indent="-3556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80000"/>
              <a:buFontTx/>
              <a:buChar char="□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算法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也称为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启发式搜索算法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---</a:t>
            </a:r>
            <a:r>
              <a:rPr kumimoji="0" lang="zh-CN" altLang="en-US" sz="2400" b="1" i="0" u="wavyDbl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估价函数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中包含有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待求解问题</a:t>
            </a:r>
            <a:r>
              <a:rPr kumimoji="0" lang="zh-CN" altLang="en-US" sz="2400" b="1" i="0" u="wavyDbl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呈现出的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有关启发信息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82613" y="4830763"/>
            <a:ext cx="80010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55600" marR="0" lvl="0" indent="-3556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80000"/>
              <a:buFontTx/>
              <a:buChar char="□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算法分类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全局择优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宽度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、局部择优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深度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矩形 3"/>
          <p:cNvSpPr>
            <a:spLocks noChangeArrowheads="1"/>
          </p:cNvSpPr>
          <p:nvPr/>
        </p:nvSpPr>
        <p:spPr bwMode="auto">
          <a:xfrm>
            <a:off x="658813" y="1096963"/>
            <a:ext cx="3165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附：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常用距离计算方法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2531" name="矩形 4"/>
          <p:cNvSpPr/>
          <p:nvPr/>
        </p:nvSpPr>
        <p:spPr>
          <a:xfrm>
            <a:off x="622300" y="1722438"/>
            <a:ext cx="6927850" cy="13858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342900" indent="-342900">
              <a:lnSpc>
                <a:spcPct val="150000"/>
              </a:lnSpc>
              <a:buClr>
                <a:srgbClr val="FF0000"/>
              </a:buClr>
              <a:buChar char="□"/>
            </a:pPr>
            <a:r>
              <a:rPr lang="zh-CN" altLang="en-US" sz="2000" b="1" dirty="0">
                <a:latin typeface="楷体_GB2312" pitchFamily="49" charset="-122"/>
              </a:rPr>
              <a:t>曼哈顿距离（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 Distance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，也称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马氏距离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Char char="□"/>
            </a:pPr>
            <a:r>
              <a:rPr lang="zh-CN" altLang="en-US" sz="2000" b="1" dirty="0">
                <a:latin typeface="楷体_GB2312" pitchFamily="49" charset="-122"/>
              </a:rPr>
              <a:t>欧几里得距离（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latin typeface="楷体_GB2312" pitchFamily="49" charset="-122"/>
              </a:rPr>
              <a:t>也称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</a:rPr>
              <a:t>欧式距离</a:t>
            </a:r>
            <a:r>
              <a:rPr lang="zh-CN" altLang="en-US" sz="2000" b="1" dirty="0">
                <a:latin typeface="楷体_GB2312" pitchFamily="49" charset="-122"/>
              </a:rPr>
              <a:t>）</a:t>
            </a:r>
            <a:endParaRPr lang="en-US" altLang="zh-CN" sz="2000" b="1" dirty="0">
              <a:latin typeface="楷体_GB2312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Char char="□"/>
            </a:pPr>
            <a:r>
              <a:rPr lang="zh-CN" altLang="en-US" sz="2000" b="1" dirty="0">
                <a:latin typeface="楷体_GB2312" pitchFamily="49" charset="-122"/>
              </a:rPr>
              <a:t>切比雪夫距离（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Chebyshev Distance</a:t>
            </a:r>
            <a:r>
              <a:rPr lang="zh-CN" altLang="en-US" sz="2000" b="1" dirty="0">
                <a:latin typeface="楷体_GB2312" pitchFamily="49" charset="-122"/>
              </a:rPr>
              <a:t>）</a:t>
            </a:r>
            <a:endParaRPr lang="zh-CN" altLang="en-US" sz="2000" b="1" dirty="0">
              <a:latin typeface="楷体_GB2312" pitchFamily="49" charset="-122"/>
            </a:endParaRPr>
          </a:p>
        </p:txBody>
      </p:sp>
      <p:sp>
        <p:nvSpPr>
          <p:cNvPr id="22532" name="矩形 7"/>
          <p:cNvSpPr/>
          <p:nvPr/>
        </p:nvSpPr>
        <p:spPr>
          <a:xfrm>
            <a:off x="1249363" y="3843338"/>
            <a:ext cx="3827462" cy="1384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_GB2312" pitchFamily="49" charset="-122"/>
              </a:rPr>
              <a:t>绿线</a:t>
            </a:r>
            <a:r>
              <a:rPr lang="en-US" altLang="zh-CN" sz="2000" b="1" dirty="0">
                <a:latin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</a:rPr>
              <a:t>欧氏距离（直线距离）</a:t>
            </a:r>
            <a:endParaRPr lang="en-US" altLang="zh-CN" sz="2000" b="1" dirty="0">
              <a:latin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_GB2312" pitchFamily="49" charset="-122"/>
              </a:rPr>
              <a:t>红线</a:t>
            </a:r>
            <a:r>
              <a:rPr lang="en-US" altLang="zh-CN" sz="2000" b="1" dirty="0">
                <a:latin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</a:rPr>
              <a:t>曼哈顿距离</a:t>
            </a:r>
            <a:endParaRPr lang="en-US" altLang="zh-CN" sz="2000" b="1" dirty="0">
              <a:latin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_GB2312" pitchFamily="49" charset="-122"/>
              </a:rPr>
              <a:t>蓝线、黄线</a:t>
            </a:r>
            <a:r>
              <a:rPr lang="en-US" altLang="zh-CN" sz="2000" b="1" dirty="0">
                <a:latin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</a:rPr>
              <a:t>等价的曼哈顿距离</a:t>
            </a:r>
            <a:endParaRPr lang="zh-CN" altLang="en-US" sz="2000" b="1" dirty="0">
              <a:latin typeface="楷体_GB2312" pitchFamily="49" charset="-122"/>
            </a:endParaRPr>
          </a:p>
        </p:txBody>
      </p:sp>
      <p:pic>
        <p:nvPicPr>
          <p:cNvPr id="22533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0" y="3109913"/>
            <a:ext cx="3233738" cy="3033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554" name="组合 2"/>
          <p:cNvGrpSpPr/>
          <p:nvPr/>
        </p:nvGrpSpPr>
        <p:grpSpPr>
          <a:xfrm>
            <a:off x="668338" y="1789113"/>
            <a:ext cx="7942262" cy="4167187"/>
            <a:chOff x="668338" y="1752600"/>
            <a:chExt cx="7942262" cy="4167188"/>
          </a:xfrm>
        </p:grpSpPr>
        <p:sp>
          <p:nvSpPr>
            <p:cNvPr id="4" name="矩形 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8628" y="1752600"/>
              <a:ext cx="7941972" cy="1731243"/>
            </a:xfrm>
            <a:prstGeom prst="rect">
              <a:avLst/>
            </a:prstGeom>
            <a:blipFill rotWithShape="0">
              <a:blip r:embed="rId1"/>
              <a:stretch>
                <a:fillRect l="-1995" t="-4947" r="-230" b="-5654"/>
              </a:stretch>
            </a:blipFill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楷体_GB2312"/>
                  <a:ea typeface="楷体_GB2312"/>
                  <a:cs typeface="楷体_GB2312"/>
                </a:rPr>
                <a:t> 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楷体_GB2312"/>
                <a:ea typeface="楷体_GB2312"/>
                <a:cs typeface="楷体_GB2312"/>
              </a:endParaRPr>
            </a:p>
          </p:txBody>
        </p:sp>
        <p:grpSp>
          <p:nvGrpSpPr>
            <p:cNvPr id="23556" name="组合 8"/>
            <p:cNvGrpSpPr/>
            <p:nvPr/>
          </p:nvGrpSpPr>
          <p:grpSpPr>
            <a:xfrm>
              <a:off x="668338" y="3886200"/>
              <a:ext cx="7942262" cy="815975"/>
              <a:chOff x="668628" y="3429000"/>
              <a:chExt cx="7941972" cy="815538"/>
            </a:xfrm>
          </p:grpSpPr>
          <p:pic>
            <p:nvPicPr>
              <p:cNvPr id="23561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95800" y="3784141"/>
                <a:ext cx="4114800" cy="46039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3562" name="矩形 6"/>
              <p:cNvSpPr/>
              <p:nvPr/>
            </p:nvSpPr>
            <p:spPr>
              <a:xfrm>
                <a:off x="668628" y="3429000"/>
                <a:ext cx="7941972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楷体_GB2312" pitchFamily="49" charset="-122"/>
                  </a:rPr>
                  <a:t>欧式距离</a:t>
                </a:r>
                <a:r>
                  <a:rPr lang="en-US" altLang="zh-CN" sz="2000" dirty="0">
                    <a:latin typeface="楷体_GB2312" pitchFamily="49" charset="-122"/>
                  </a:rPr>
                  <a:t>---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b="1" dirty="0">
                    <a:latin typeface="楷体_GB2312" pitchFamily="49" charset="-122"/>
                  </a:rPr>
                  <a:t>维空间中，两点（向量）间的直线距离。</a:t>
                </a:r>
                <a:endParaRPr lang="en-US" altLang="zh-CN" sz="2000" b="1" dirty="0">
                  <a:latin typeface="楷体_GB2312" pitchFamily="49" charset="-122"/>
                </a:endParaRPr>
              </a:p>
            </p:txBody>
          </p:sp>
        </p:grpSp>
        <p:grpSp>
          <p:nvGrpSpPr>
            <p:cNvPr id="23557" name="组合 12"/>
            <p:cNvGrpSpPr/>
            <p:nvPr/>
          </p:nvGrpSpPr>
          <p:grpSpPr>
            <a:xfrm>
              <a:off x="668338" y="5181600"/>
              <a:ext cx="7942262" cy="738188"/>
              <a:chOff x="668628" y="5181600"/>
              <a:chExt cx="7941972" cy="738055"/>
            </a:xfrm>
          </p:grpSpPr>
          <p:sp>
            <p:nvSpPr>
              <p:cNvPr id="23559" name="矩形 9"/>
              <p:cNvSpPr/>
              <p:nvPr/>
            </p:nvSpPr>
            <p:spPr>
              <a:xfrm>
                <a:off x="668628" y="5181600"/>
                <a:ext cx="7941972" cy="6155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楷体_GB2312" pitchFamily="49" charset="-122"/>
                  </a:rPr>
                  <a:t>切比雪夫距离</a:t>
                </a:r>
                <a:r>
                  <a:rPr lang="en-US" altLang="zh-CN" sz="2000" dirty="0">
                    <a:latin typeface="楷体_GB2312" pitchFamily="49" charset="-122"/>
                  </a:rPr>
                  <a:t>---</a:t>
                </a:r>
                <a:r>
                  <a:rPr lang="zh-CN" altLang="en-US" sz="2000" b="1" dirty="0">
                    <a:latin typeface="楷体_GB2312" pitchFamily="49" charset="-122"/>
                  </a:rPr>
                  <a:t>两点（向量）间，各分量差值的最大值。</a:t>
                </a:r>
                <a:endParaRPr lang="en-US" altLang="zh-CN" sz="2000" b="1" dirty="0">
                  <a:latin typeface="楷体_GB2312" pitchFamily="49" charset="-122"/>
                </a:endParaRPr>
              </a:p>
              <a:p>
                <a:r>
                  <a:rPr lang="zh-CN" altLang="en-US" sz="2000" b="1" dirty="0">
                    <a:latin typeface="楷体_GB2312" pitchFamily="49" charset="-122"/>
                  </a:rPr>
                  <a:t>               二维空间中的计算公式：</a:t>
                </a:r>
                <a:endParaRPr lang="en-US" altLang="zh-CN" sz="2000" b="1" dirty="0">
                  <a:latin typeface="楷体_GB2312" pitchFamily="49" charset="-122"/>
                </a:endParaRPr>
              </a:p>
            </p:txBody>
          </p:sp>
          <p:pic>
            <p:nvPicPr>
              <p:cNvPr id="23560" name="图片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1364" y="5555668"/>
                <a:ext cx="2669236" cy="363987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" name="矩形 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62006" y="3149088"/>
              <a:ext cx="3083562" cy="307777"/>
            </a:xfrm>
            <a:prstGeom prst="rect">
              <a:avLst/>
            </a:prstGeom>
            <a:blipFill rotWithShape="0">
              <a:blip r:embed="rId4"/>
              <a:stretch>
                <a:fillRect l="-5138" t="-26000" b="-50000"/>
              </a:stretch>
            </a:blip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Verdana" panose="020B0604030504040204" pitchFamily="34" charset="0"/>
                  <a:ea typeface="楷体_GB2312" pitchFamily="49" charset="-122"/>
                  <a:cs typeface="+mn-cs"/>
                </a:rPr>
                <a:t> 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457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8" y="188913"/>
            <a:ext cx="3003550" cy="2324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椭圆 5"/>
          <p:cNvSpPr/>
          <p:nvPr/>
        </p:nvSpPr>
        <p:spPr bwMode="auto">
          <a:xfrm>
            <a:off x="739775" y="205422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3275" y="974725"/>
            <a:ext cx="685800" cy="1079500"/>
            <a:chOff x="927279" y="4559121"/>
            <a:chExt cx="685005" cy="1079679"/>
          </a:xfrm>
        </p:grpSpPr>
        <p:sp>
          <p:nvSpPr>
            <p:cNvPr id="8" name="椭圆 7"/>
            <p:cNvSpPr/>
            <p:nvPr/>
          </p:nvSpPr>
          <p:spPr bwMode="auto">
            <a:xfrm>
              <a:off x="1460061" y="4559121"/>
              <a:ext cx="152223" cy="152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24639" name="组合 8"/>
            <p:cNvGrpSpPr/>
            <p:nvPr/>
          </p:nvGrpSpPr>
          <p:grpSpPr>
            <a:xfrm>
              <a:off x="927279" y="4635321"/>
              <a:ext cx="532605" cy="1003479"/>
              <a:chOff x="927279" y="4635321"/>
              <a:chExt cx="532605" cy="1003479"/>
            </a:xfrm>
          </p:grpSpPr>
          <p:cxnSp>
            <p:nvCxnSpPr>
              <p:cNvPr id="10" name="直接连接符 9"/>
              <p:cNvCxnSpPr/>
              <p:nvPr/>
            </p:nvCxnSpPr>
            <p:spPr bwMode="auto">
              <a:xfrm flipV="1">
                <a:off x="927279" y="4635334"/>
                <a:ext cx="0" cy="1003466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endCxn id="8" idx="2"/>
              </p:cNvCxnSpPr>
              <p:nvPr/>
            </p:nvCxnSpPr>
            <p:spPr bwMode="auto">
              <a:xfrm>
                <a:off x="939964" y="4635334"/>
                <a:ext cx="520097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4581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3" y="522288"/>
            <a:ext cx="4910137" cy="5257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" name="组合 12"/>
          <p:cNvGrpSpPr/>
          <p:nvPr/>
        </p:nvGrpSpPr>
        <p:grpSpPr>
          <a:xfrm>
            <a:off x="1327150" y="360363"/>
            <a:ext cx="161925" cy="1281112"/>
            <a:chOff x="1450370" y="3945496"/>
            <a:chExt cx="161914" cy="1281179"/>
          </a:xfrm>
        </p:grpSpPr>
        <p:grpSp>
          <p:nvGrpSpPr>
            <p:cNvPr id="24632" name="组合 13"/>
            <p:cNvGrpSpPr/>
            <p:nvPr/>
          </p:nvGrpSpPr>
          <p:grpSpPr>
            <a:xfrm>
              <a:off x="1459884" y="3945496"/>
              <a:ext cx="152400" cy="613625"/>
              <a:chOff x="1459884" y="3945496"/>
              <a:chExt cx="152400" cy="613625"/>
            </a:xfrm>
          </p:grpSpPr>
          <p:sp>
            <p:nvSpPr>
              <p:cNvPr id="18" name="椭圆 17"/>
              <p:cNvSpPr/>
              <p:nvPr/>
            </p:nvSpPr>
            <p:spPr bwMode="auto">
              <a:xfrm>
                <a:off x="1459894" y="3945496"/>
                <a:ext cx="152390" cy="1524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cxnSp>
            <p:nvCxnSpPr>
              <p:cNvPr id="19" name="直接箭头连接符 18"/>
              <p:cNvCxnSpPr/>
              <p:nvPr/>
            </p:nvCxnSpPr>
            <p:spPr bwMode="auto">
              <a:xfrm flipV="1">
                <a:off x="1523390" y="4097904"/>
                <a:ext cx="0" cy="46198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633" name="组合 14"/>
            <p:cNvGrpSpPr/>
            <p:nvPr/>
          </p:nvGrpSpPr>
          <p:grpSpPr>
            <a:xfrm>
              <a:off x="1450370" y="4711521"/>
              <a:ext cx="152400" cy="515154"/>
              <a:chOff x="1450370" y="4711521"/>
              <a:chExt cx="152400" cy="515154"/>
            </a:xfrm>
          </p:grpSpPr>
          <p:sp>
            <p:nvSpPr>
              <p:cNvPr id="16" name="椭圆 15"/>
              <p:cNvSpPr/>
              <p:nvPr/>
            </p:nvSpPr>
            <p:spPr bwMode="auto">
              <a:xfrm>
                <a:off x="1450370" y="5074267"/>
                <a:ext cx="152390" cy="15240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cxnSp>
            <p:nvCxnSpPr>
              <p:cNvPr id="17" name="直接箭头连接符 16"/>
              <p:cNvCxnSpPr>
                <a:endCxn id="16" idx="0"/>
              </p:cNvCxnSpPr>
              <p:nvPr/>
            </p:nvCxnSpPr>
            <p:spPr bwMode="auto">
              <a:xfrm>
                <a:off x="1523390" y="4712298"/>
                <a:ext cx="3175" cy="361969"/>
              </a:xfrm>
              <a:prstGeom prst="straightConnector1">
                <a:avLst/>
              </a:prstGeom>
              <a:ln w="25400">
                <a:solidFill>
                  <a:srgbClr val="33CC33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19"/>
          <p:cNvGrpSpPr/>
          <p:nvPr/>
        </p:nvGrpSpPr>
        <p:grpSpPr>
          <a:xfrm>
            <a:off x="742950" y="360363"/>
            <a:ext cx="1192213" cy="165100"/>
            <a:chOff x="867033" y="3944959"/>
            <a:chExt cx="1192046" cy="165816"/>
          </a:xfrm>
        </p:grpSpPr>
        <p:grpSp>
          <p:nvGrpSpPr>
            <p:cNvPr id="24626" name="组合 20"/>
            <p:cNvGrpSpPr/>
            <p:nvPr/>
          </p:nvGrpSpPr>
          <p:grpSpPr>
            <a:xfrm>
              <a:off x="867033" y="3944959"/>
              <a:ext cx="583337" cy="152400"/>
              <a:chOff x="867033" y="3944959"/>
              <a:chExt cx="583337" cy="152400"/>
            </a:xfrm>
          </p:grpSpPr>
          <p:sp>
            <p:nvSpPr>
              <p:cNvPr id="25" name="椭圆 24"/>
              <p:cNvSpPr/>
              <p:nvPr/>
            </p:nvSpPr>
            <p:spPr bwMode="auto">
              <a:xfrm>
                <a:off x="867033" y="3944959"/>
                <a:ext cx="152379" cy="15306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cxnSp>
            <p:nvCxnSpPr>
              <p:cNvPr id="26" name="直接箭头连接符 25"/>
              <p:cNvCxnSpPr>
                <a:endCxn id="25" idx="6"/>
              </p:cNvCxnSpPr>
              <p:nvPr/>
            </p:nvCxnSpPr>
            <p:spPr bwMode="auto">
              <a:xfrm flipH="1">
                <a:off x="1019412" y="4021489"/>
                <a:ext cx="431739" cy="0"/>
              </a:xfrm>
              <a:prstGeom prst="straightConnector1">
                <a:avLst/>
              </a:prstGeom>
              <a:ln w="25400">
                <a:solidFill>
                  <a:srgbClr val="33CC33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627" name="组合 21"/>
            <p:cNvGrpSpPr/>
            <p:nvPr/>
          </p:nvGrpSpPr>
          <p:grpSpPr>
            <a:xfrm>
              <a:off x="1633837" y="3957714"/>
              <a:ext cx="425242" cy="153061"/>
              <a:chOff x="1633837" y="3957714"/>
              <a:chExt cx="425242" cy="153061"/>
            </a:xfrm>
          </p:grpSpPr>
          <p:sp>
            <p:nvSpPr>
              <p:cNvPr id="23" name="椭圆 22"/>
              <p:cNvSpPr/>
              <p:nvPr/>
            </p:nvSpPr>
            <p:spPr bwMode="auto">
              <a:xfrm>
                <a:off x="1906701" y="3957714"/>
                <a:ext cx="152378" cy="15306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cxnSp>
            <p:nvCxnSpPr>
              <p:cNvPr id="24" name="直接箭头连接符 23"/>
              <p:cNvCxnSpPr>
                <a:stCxn id="18" idx="6"/>
                <a:endCxn id="23" idx="2"/>
              </p:cNvCxnSpPr>
              <p:nvPr/>
            </p:nvCxnSpPr>
            <p:spPr bwMode="auto">
              <a:xfrm>
                <a:off x="1633689" y="4021489"/>
                <a:ext cx="273011" cy="1275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/>
          <p:cNvGrpSpPr/>
          <p:nvPr/>
        </p:nvGrpSpPr>
        <p:grpSpPr>
          <a:xfrm>
            <a:off x="1790700" y="525463"/>
            <a:ext cx="152400" cy="596900"/>
            <a:chOff x="1914142" y="4110876"/>
            <a:chExt cx="152400" cy="595815"/>
          </a:xfrm>
        </p:grpSpPr>
        <p:sp>
          <p:nvSpPr>
            <p:cNvPr id="28" name="椭圆 27"/>
            <p:cNvSpPr/>
            <p:nvPr/>
          </p:nvSpPr>
          <p:spPr bwMode="auto">
            <a:xfrm>
              <a:off x="1914142" y="4554568"/>
              <a:ext cx="152400" cy="1521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cxnSp>
          <p:nvCxnSpPr>
            <p:cNvPr id="29" name="直接箭头连接符 28"/>
            <p:cNvCxnSpPr>
              <a:stCxn id="23" idx="4"/>
              <a:endCxn id="28" idx="0"/>
            </p:cNvCxnSpPr>
            <p:nvPr/>
          </p:nvCxnSpPr>
          <p:spPr bwMode="auto">
            <a:xfrm>
              <a:off x="1982405" y="4110876"/>
              <a:ext cx="7937" cy="4436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781175" y="958850"/>
            <a:ext cx="742950" cy="701675"/>
            <a:chOff x="1904533" y="4542754"/>
            <a:chExt cx="743916" cy="702570"/>
          </a:xfrm>
        </p:grpSpPr>
        <p:grpSp>
          <p:nvGrpSpPr>
            <p:cNvPr id="24618" name="组合 30"/>
            <p:cNvGrpSpPr/>
            <p:nvPr/>
          </p:nvGrpSpPr>
          <p:grpSpPr>
            <a:xfrm>
              <a:off x="1904533" y="4739459"/>
              <a:ext cx="152598" cy="505865"/>
              <a:chOff x="1904533" y="4739459"/>
              <a:chExt cx="152598" cy="505865"/>
            </a:xfrm>
          </p:grpSpPr>
          <p:sp>
            <p:nvSpPr>
              <p:cNvPr id="35" name="椭圆 34"/>
              <p:cNvSpPr/>
              <p:nvPr/>
            </p:nvSpPr>
            <p:spPr bwMode="auto">
              <a:xfrm>
                <a:off x="1904533" y="5092730"/>
                <a:ext cx="152598" cy="15259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cxnSp>
            <p:nvCxnSpPr>
              <p:cNvPr id="36" name="直接箭头连接符 35"/>
              <p:cNvCxnSpPr>
                <a:endCxn id="35" idx="0"/>
              </p:cNvCxnSpPr>
              <p:nvPr/>
            </p:nvCxnSpPr>
            <p:spPr bwMode="auto">
              <a:xfrm flipH="1">
                <a:off x="1980832" y="4739856"/>
                <a:ext cx="9537" cy="352874"/>
              </a:xfrm>
              <a:prstGeom prst="straightConnector1">
                <a:avLst/>
              </a:prstGeom>
              <a:ln w="25400">
                <a:solidFill>
                  <a:srgbClr val="33CC33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619" name="组合 31"/>
            <p:cNvGrpSpPr/>
            <p:nvPr/>
          </p:nvGrpSpPr>
          <p:grpSpPr>
            <a:xfrm>
              <a:off x="2087482" y="4542754"/>
              <a:ext cx="560967" cy="152594"/>
              <a:chOff x="2087482" y="4542754"/>
              <a:chExt cx="560967" cy="152594"/>
            </a:xfrm>
          </p:grpSpPr>
          <p:sp>
            <p:nvSpPr>
              <p:cNvPr id="33" name="椭圆 32"/>
              <p:cNvSpPr/>
              <p:nvPr/>
            </p:nvSpPr>
            <p:spPr bwMode="auto">
              <a:xfrm>
                <a:off x="2495851" y="4542754"/>
                <a:ext cx="152598" cy="15259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cxnSp>
            <p:nvCxnSpPr>
              <p:cNvPr id="34" name="直接箭头连接符 33"/>
              <p:cNvCxnSpPr>
                <a:stCxn id="28" idx="6"/>
                <a:endCxn id="33" idx="2"/>
              </p:cNvCxnSpPr>
              <p:nvPr/>
            </p:nvCxnSpPr>
            <p:spPr bwMode="auto">
              <a:xfrm flipV="1">
                <a:off x="2087334" y="4619051"/>
                <a:ext cx="408517" cy="1112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/>
          <p:cNvGrpSpPr/>
          <p:nvPr/>
        </p:nvGrpSpPr>
        <p:grpSpPr>
          <a:xfrm>
            <a:off x="2371725" y="368300"/>
            <a:ext cx="152400" cy="1287463"/>
            <a:chOff x="2496049" y="3954518"/>
            <a:chExt cx="152661" cy="1285036"/>
          </a:xfrm>
        </p:grpSpPr>
        <p:grpSp>
          <p:nvGrpSpPr>
            <p:cNvPr id="24612" name="组合 37"/>
            <p:cNvGrpSpPr/>
            <p:nvPr/>
          </p:nvGrpSpPr>
          <p:grpSpPr>
            <a:xfrm>
              <a:off x="2496049" y="4707158"/>
              <a:ext cx="152661" cy="532396"/>
              <a:chOff x="2496049" y="4707158"/>
              <a:chExt cx="152661" cy="532396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2496049" y="5087441"/>
                <a:ext cx="152661" cy="15211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cxnSp>
            <p:nvCxnSpPr>
              <p:cNvPr id="43" name="直接箭头连接符 42"/>
              <p:cNvCxnSpPr>
                <a:endCxn id="42" idx="0"/>
              </p:cNvCxnSpPr>
              <p:nvPr/>
            </p:nvCxnSpPr>
            <p:spPr bwMode="auto">
              <a:xfrm>
                <a:off x="2572379" y="4707160"/>
                <a:ext cx="0" cy="380281"/>
              </a:xfrm>
              <a:prstGeom prst="straightConnector1">
                <a:avLst/>
              </a:prstGeom>
              <a:ln w="25400">
                <a:solidFill>
                  <a:srgbClr val="33CC33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613" name="组合 38"/>
            <p:cNvGrpSpPr/>
            <p:nvPr/>
          </p:nvGrpSpPr>
          <p:grpSpPr>
            <a:xfrm>
              <a:off x="2496049" y="3954518"/>
              <a:ext cx="152661" cy="589439"/>
              <a:chOff x="2496049" y="3954518"/>
              <a:chExt cx="152661" cy="589439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2496049" y="3954518"/>
                <a:ext cx="152661" cy="1521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cxnSp>
            <p:nvCxnSpPr>
              <p:cNvPr id="41" name="直接箭头连接符 40"/>
              <p:cNvCxnSpPr>
                <a:endCxn id="40" idx="4"/>
              </p:cNvCxnSpPr>
              <p:nvPr/>
            </p:nvCxnSpPr>
            <p:spPr bwMode="auto">
              <a:xfrm flipV="1">
                <a:off x="2572379" y="4106631"/>
                <a:ext cx="0" cy="43732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任意多边形 43"/>
          <p:cNvSpPr/>
          <p:nvPr/>
        </p:nvSpPr>
        <p:spPr bwMode="auto">
          <a:xfrm>
            <a:off x="5376863" y="720725"/>
            <a:ext cx="3309938" cy="4752975"/>
          </a:xfrm>
          <a:custGeom>
            <a:avLst/>
            <a:gdLst>
              <a:gd name="connsiteX0" fmla="*/ 3309931 w 3309931"/>
              <a:gd name="connsiteY0" fmla="*/ 4752304 h 4752304"/>
              <a:gd name="connsiteX1" fmla="*/ 2240984 w 3309931"/>
              <a:gd name="connsiteY1" fmla="*/ 3940935 h 4752304"/>
              <a:gd name="connsiteX2" fmla="*/ 1017491 w 3309931"/>
              <a:gd name="connsiteY2" fmla="*/ 3322749 h 4752304"/>
              <a:gd name="connsiteX3" fmla="*/ 914460 w 3309931"/>
              <a:gd name="connsiteY3" fmla="*/ 2408349 h 4752304"/>
              <a:gd name="connsiteX4" fmla="*/ 51576 w 3309931"/>
              <a:gd name="connsiteY4" fmla="*/ 1803042 h 4752304"/>
              <a:gd name="connsiteX5" fmla="*/ 103091 w 3309931"/>
              <a:gd name="connsiteY5" fmla="*/ 837127 h 4752304"/>
              <a:gd name="connsiteX6" fmla="*/ 141728 w 3309931"/>
              <a:gd name="connsiteY6" fmla="*/ 0 h 475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9931" h="4752304">
                <a:moveTo>
                  <a:pt x="3309931" y="4752304"/>
                </a:moveTo>
                <a:cubicBezTo>
                  <a:pt x="2966494" y="4465749"/>
                  <a:pt x="2623057" y="4179194"/>
                  <a:pt x="2240984" y="3940935"/>
                </a:cubicBezTo>
                <a:cubicBezTo>
                  <a:pt x="1858911" y="3702676"/>
                  <a:pt x="1238578" y="3578180"/>
                  <a:pt x="1017491" y="3322749"/>
                </a:cubicBezTo>
                <a:cubicBezTo>
                  <a:pt x="796404" y="3067318"/>
                  <a:pt x="1075446" y="2661633"/>
                  <a:pt x="914460" y="2408349"/>
                </a:cubicBezTo>
                <a:cubicBezTo>
                  <a:pt x="753474" y="2155064"/>
                  <a:pt x="186804" y="2064912"/>
                  <a:pt x="51576" y="1803042"/>
                </a:cubicBezTo>
                <a:cubicBezTo>
                  <a:pt x="-83652" y="1541172"/>
                  <a:pt x="88066" y="1137634"/>
                  <a:pt x="103091" y="837127"/>
                </a:cubicBezTo>
                <a:cubicBezTo>
                  <a:pt x="118116" y="536620"/>
                  <a:pt x="129922" y="268310"/>
                  <a:pt x="141728" y="0"/>
                </a:cubicBezTo>
              </a:path>
            </a:pathLst>
          </a:custGeom>
          <a:ln w="25400">
            <a:solidFill>
              <a:srgbClr val="FF000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00800" y="228600"/>
            <a:ext cx="2462213" cy="3079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000" b="1" baseline="-1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)=0+(|4-1|+|4-1|)=6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624638" y="1377950"/>
            <a:ext cx="2055812" cy="3079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=1+(|4-2|+|4-3|)=4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163888" y="1844675"/>
            <a:ext cx="5818187" cy="355600"/>
            <a:chOff x="3163376" y="1844810"/>
            <a:chExt cx="5818197" cy="355088"/>
          </a:xfrm>
        </p:grpSpPr>
        <p:sp>
          <p:nvSpPr>
            <p:cNvPr id="24610" name="矩形 47"/>
            <p:cNvSpPr/>
            <p:nvPr/>
          </p:nvSpPr>
          <p:spPr>
            <a:xfrm>
              <a:off x="3163376" y="1844810"/>
              <a:ext cx="205636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=2+(|4-2|+|4-4|)=4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611" name="矩形 48"/>
            <p:cNvSpPr/>
            <p:nvPr/>
          </p:nvSpPr>
          <p:spPr>
            <a:xfrm>
              <a:off x="6925204" y="1892121"/>
              <a:ext cx="205636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=2+(|4-2|+|4-2|)=6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735138" y="2997200"/>
            <a:ext cx="6877050" cy="315913"/>
            <a:chOff x="1735477" y="2997679"/>
            <a:chExt cx="6877155" cy="315533"/>
          </a:xfrm>
        </p:grpSpPr>
        <p:sp>
          <p:nvSpPr>
            <p:cNvPr id="24608" name="矩形 50"/>
            <p:cNvSpPr/>
            <p:nvPr/>
          </p:nvSpPr>
          <p:spPr>
            <a:xfrm>
              <a:off x="1735477" y="2997679"/>
              <a:ext cx="205636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=3+(|4-1|+|4-4|)=6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609" name="矩形 51"/>
            <p:cNvSpPr/>
            <p:nvPr/>
          </p:nvSpPr>
          <p:spPr>
            <a:xfrm>
              <a:off x="6556263" y="3005435"/>
              <a:ext cx="205636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=3+(|4-3|+|4-4|)=4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6556375" y="3765550"/>
            <a:ext cx="2055813" cy="3079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=4+(|4-3|+|4-3|)=6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695700" y="4206875"/>
            <a:ext cx="5265738" cy="1109663"/>
            <a:chOff x="3695230" y="4206147"/>
            <a:chExt cx="5265837" cy="1111095"/>
          </a:xfrm>
        </p:grpSpPr>
        <p:sp>
          <p:nvSpPr>
            <p:cNvPr id="24606" name="矩形 54"/>
            <p:cNvSpPr/>
            <p:nvPr/>
          </p:nvSpPr>
          <p:spPr>
            <a:xfrm>
              <a:off x="3695230" y="5009465"/>
              <a:ext cx="205636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=5+(|4-3|+|4-2|)=8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607" name="矩形 55"/>
            <p:cNvSpPr/>
            <p:nvPr/>
          </p:nvSpPr>
          <p:spPr>
            <a:xfrm>
              <a:off x="6904698" y="4206147"/>
              <a:ext cx="205636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=5+(|4-4|+|4-3|)=6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094163" y="5711825"/>
            <a:ext cx="4864100" cy="355600"/>
            <a:chOff x="4094757" y="5712010"/>
            <a:chExt cx="4864164" cy="355282"/>
          </a:xfrm>
        </p:grpSpPr>
        <p:sp>
          <p:nvSpPr>
            <p:cNvPr id="24604" name="矩形 57"/>
            <p:cNvSpPr/>
            <p:nvPr/>
          </p:nvSpPr>
          <p:spPr>
            <a:xfrm>
              <a:off x="4094757" y="5712010"/>
              <a:ext cx="2001243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=6+(|4-4|+|4-2|)=8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605" name="矩形 58"/>
            <p:cNvSpPr/>
            <p:nvPr/>
          </p:nvSpPr>
          <p:spPr>
            <a:xfrm>
              <a:off x="6957678" y="5759515"/>
              <a:ext cx="2001243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=6+(|4-4|+|4-4|)=6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334000" y="773113"/>
            <a:ext cx="2662238" cy="4700587"/>
            <a:chOff x="5338232" y="773806"/>
            <a:chExt cx="2662768" cy="4699715"/>
          </a:xfrm>
        </p:grpSpPr>
        <p:cxnSp>
          <p:nvCxnSpPr>
            <p:cNvPr id="61" name="直接箭头连接符 60"/>
            <p:cNvCxnSpPr/>
            <p:nvPr/>
          </p:nvCxnSpPr>
          <p:spPr bwMode="auto">
            <a:xfrm flipH="1" flipV="1">
              <a:off x="6905407" y="4706901"/>
              <a:ext cx="1095593" cy="766620"/>
            </a:xfrm>
            <a:prstGeom prst="straightConnector1">
              <a:avLst/>
            </a:prstGeom>
            <a:ln w="22225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6248051" y="4073606"/>
              <a:ext cx="533506" cy="545999"/>
            </a:xfrm>
            <a:prstGeom prst="straightConnector1">
              <a:avLst/>
            </a:prstGeom>
            <a:ln w="22225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 bwMode="auto">
            <a:xfrm flipH="1" flipV="1">
              <a:off x="5562115" y="3200643"/>
              <a:ext cx="609721" cy="744400"/>
            </a:xfrm>
            <a:prstGeom prst="straightConnector1">
              <a:avLst/>
            </a:prstGeom>
            <a:ln w="22225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 bwMode="auto">
            <a:xfrm flipH="1" flipV="1">
              <a:off x="5338232" y="2426086"/>
              <a:ext cx="185775" cy="685673"/>
            </a:xfrm>
            <a:prstGeom prst="straightConnector1">
              <a:avLst/>
            </a:prstGeom>
            <a:ln w="22225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 bwMode="auto">
            <a:xfrm flipV="1">
              <a:off x="5376340" y="1524554"/>
              <a:ext cx="795496" cy="838045"/>
            </a:xfrm>
            <a:prstGeom prst="straightConnector1">
              <a:avLst/>
            </a:prstGeom>
            <a:ln w="22225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 bwMode="auto">
            <a:xfrm flipV="1">
              <a:off x="6108323" y="773806"/>
              <a:ext cx="76215" cy="685673"/>
            </a:xfrm>
            <a:prstGeom prst="straightConnector1">
              <a:avLst/>
            </a:prstGeom>
            <a:ln w="22225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27664" y="6073776"/>
            <a:ext cx="1754411" cy="339920"/>
          </a:xfrm>
          <a:prstGeom prst="rect">
            <a:avLst/>
          </a:prstGeom>
          <a:blipFill rotWithShape="0">
            <a:blip r:embed="rId3"/>
            <a:stretch>
              <a:fillRect l="-9059" t="-21429" r="-1045" b="-375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  <a:cs typeface="+mn-cs"/>
              </a:rPr>
              <a:t> 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24597" name="图片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75" y="3500438"/>
            <a:ext cx="3730625" cy="260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5" grpId="0"/>
      <p:bldP spid="46" grpId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805238" y="114300"/>
            <a:ext cx="1819275" cy="614363"/>
            <a:chOff x="3805238" y="114300"/>
            <a:chExt cx="1819275" cy="614363"/>
          </a:xfrm>
        </p:grpSpPr>
        <p:sp>
          <p:nvSpPr>
            <p:cNvPr id="4" name="矩形 3"/>
            <p:cNvSpPr/>
            <p:nvPr/>
          </p:nvSpPr>
          <p:spPr>
            <a:xfrm>
              <a:off x="3805238" y="300038"/>
              <a:ext cx="1214437" cy="4286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（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1,1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39" name="TextBox 6"/>
            <p:cNvSpPr txBox="1"/>
            <p:nvPr/>
          </p:nvSpPr>
          <p:spPr>
            <a:xfrm>
              <a:off x="5180013" y="114300"/>
              <a:ext cx="444500" cy="541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ts val="3500"/>
                </a:lnSpc>
              </a:pPr>
              <a:r>
                <a:rPr lang="en-US" altLang="zh-CN" dirty="0">
                  <a:latin typeface="Verdana" panose="020B0604030504040204" pitchFamily="34" charset="0"/>
                </a:rPr>
                <a:t>S</a:t>
              </a:r>
              <a:r>
                <a:rPr lang="en-US" altLang="zh-CN" baseline="-25000" dirty="0">
                  <a:latin typeface="Verdana" panose="020B0604030504040204" pitchFamily="34" charset="0"/>
                </a:rPr>
                <a:t>0</a:t>
              </a:r>
              <a:endParaRPr lang="zh-CN" altLang="en-US" baseline="-25000" dirty="0">
                <a:latin typeface="Verdana" panose="020B0604030504040204" pitchFamily="34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805238" y="1228725"/>
            <a:ext cx="1214438" cy="4286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2,3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675" y="2300288"/>
            <a:ext cx="1214438" cy="4286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2,4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6425" y="3228975"/>
            <a:ext cx="1214438" cy="4286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8113" y="3228975"/>
            <a:ext cx="1214438" cy="4286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05425" y="2300288"/>
            <a:ext cx="1214438" cy="4286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2,2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48113" y="4229100"/>
            <a:ext cx="1214438" cy="4286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33675" y="5229225"/>
            <a:ext cx="1214438" cy="4286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3,2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62613" y="5157788"/>
            <a:ext cx="1214438" cy="4286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4,3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05363" y="6157913"/>
            <a:ext cx="1214438" cy="4286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4,2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箭头连接符 15"/>
          <p:cNvCxnSpPr>
            <a:stCxn id="4" idx="2"/>
            <a:endCxn id="6" idx="0"/>
          </p:cNvCxnSpPr>
          <p:nvPr/>
        </p:nvCxnSpPr>
        <p:spPr>
          <a:xfrm>
            <a:off x="4411663" y="728663"/>
            <a:ext cx="0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</p:cNvCxnSpPr>
          <p:nvPr/>
        </p:nvCxnSpPr>
        <p:spPr>
          <a:xfrm flipH="1">
            <a:off x="3733800" y="1657350"/>
            <a:ext cx="677863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</p:cNvCxnSpPr>
          <p:nvPr/>
        </p:nvCxnSpPr>
        <p:spPr>
          <a:xfrm>
            <a:off x="4411663" y="1657350"/>
            <a:ext cx="1393825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 flipV="1">
            <a:off x="3733800" y="4657725"/>
            <a:ext cx="1071563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805363" y="4657725"/>
            <a:ext cx="1428750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5" idx="0"/>
          </p:cNvCxnSpPr>
          <p:nvPr/>
        </p:nvCxnSpPr>
        <p:spPr>
          <a:xfrm flipH="1">
            <a:off x="5411788" y="5586413"/>
            <a:ext cx="1036638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448425" y="5586413"/>
            <a:ext cx="1214438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 flipV="1">
            <a:off x="2805113" y="2728913"/>
            <a:ext cx="714375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519488" y="2728913"/>
            <a:ext cx="1071563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4484688" y="3906838"/>
            <a:ext cx="5000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38"/>
          <p:cNvSpPr txBox="1"/>
          <p:nvPr/>
        </p:nvSpPr>
        <p:spPr>
          <a:xfrm>
            <a:off x="4948238" y="800100"/>
            <a:ext cx="714375" cy="296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UUR</a:t>
            </a:r>
            <a:endParaRPr lang="zh-CN" altLang="en-US" sz="20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519488" y="1871663"/>
            <a:ext cx="392112" cy="296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0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TextBox 44"/>
          <p:cNvSpPr txBox="1"/>
          <p:nvPr/>
        </p:nvSpPr>
        <p:spPr>
          <a:xfrm>
            <a:off x="7285038" y="5678488"/>
            <a:ext cx="352425" cy="296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aseline="-25000" dirty="0">
                <a:latin typeface="Verdana" panose="020B0604030504040204" pitchFamily="34" charset="0"/>
              </a:rPr>
              <a:t>U</a:t>
            </a:r>
            <a:endParaRPr lang="zh-CN" altLang="en-US" sz="2000" baseline="-25000" dirty="0">
              <a:latin typeface="Verdana" panose="020B0604030504040204" pitchFamily="34" charset="0"/>
            </a:endParaRPr>
          </a:p>
        </p:txBody>
      </p:sp>
      <p:sp>
        <p:nvSpPr>
          <p:cNvPr id="29" name="TextBox 45"/>
          <p:cNvSpPr txBox="1"/>
          <p:nvPr/>
        </p:nvSpPr>
        <p:spPr>
          <a:xfrm>
            <a:off x="5519738" y="1800225"/>
            <a:ext cx="407987" cy="296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TextBox 46"/>
          <p:cNvSpPr txBox="1"/>
          <p:nvPr/>
        </p:nvSpPr>
        <p:spPr>
          <a:xfrm>
            <a:off x="3519488" y="4729163"/>
            <a:ext cx="285750" cy="296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aseline="-25000" dirty="0">
                <a:latin typeface="Verdana" panose="020B0604030504040204" pitchFamily="34" charset="0"/>
              </a:rPr>
              <a:t>D</a:t>
            </a:r>
            <a:endParaRPr lang="zh-CN" altLang="en-US" sz="2000" baseline="-25000" dirty="0">
              <a:latin typeface="Verdana" panose="020B0604030504040204" pitchFamily="34" charset="0"/>
            </a:endParaRPr>
          </a:p>
        </p:txBody>
      </p:sp>
      <p:sp>
        <p:nvSpPr>
          <p:cNvPr id="31" name="TextBox 47"/>
          <p:cNvSpPr txBox="1"/>
          <p:nvPr/>
        </p:nvSpPr>
        <p:spPr>
          <a:xfrm>
            <a:off x="4876800" y="3800475"/>
            <a:ext cx="358775" cy="296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aseline="-25000" dirty="0">
                <a:latin typeface="Verdana" panose="020B0604030504040204" pitchFamily="34" charset="0"/>
              </a:rPr>
              <a:t>D</a:t>
            </a:r>
            <a:endParaRPr lang="zh-CN" altLang="en-US" sz="2000" baseline="-25000" dirty="0">
              <a:latin typeface="Verdana" panose="020B0604030504040204" pitchFamily="34" charset="0"/>
            </a:endParaRPr>
          </a:p>
        </p:txBody>
      </p:sp>
      <p:sp>
        <p:nvSpPr>
          <p:cNvPr id="32" name="TextBox 48"/>
          <p:cNvSpPr txBox="1"/>
          <p:nvPr/>
        </p:nvSpPr>
        <p:spPr>
          <a:xfrm>
            <a:off x="5483225" y="5678488"/>
            <a:ext cx="204788" cy="296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aseline="-25000" dirty="0">
                <a:latin typeface="Verdana" panose="020B0604030504040204" pitchFamily="34" charset="0"/>
              </a:rPr>
              <a:t>D</a:t>
            </a:r>
            <a:endParaRPr lang="zh-CN" altLang="en-US" sz="2000" baseline="-25000" dirty="0">
              <a:latin typeface="Verdana" panose="020B0604030504040204" pitchFamily="34" charset="0"/>
            </a:endParaRPr>
          </a:p>
        </p:txBody>
      </p:sp>
      <p:sp>
        <p:nvSpPr>
          <p:cNvPr id="33" name="TextBox 49"/>
          <p:cNvSpPr txBox="1"/>
          <p:nvPr/>
        </p:nvSpPr>
        <p:spPr>
          <a:xfrm>
            <a:off x="4233863" y="2789238"/>
            <a:ext cx="3571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aseline="-25000" dirty="0">
                <a:latin typeface="Verdana" panose="020B0604030504040204" pitchFamily="34" charset="0"/>
              </a:rPr>
              <a:t>R</a:t>
            </a:r>
            <a:endParaRPr lang="zh-CN" altLang="en-US" sz="2000" baseline="-25000" dirty="0">
              <a:latin typeface="Verdana" panose="020B0604030504040204" pitchFamily="34" charset="0"/>
            </a:endParaRPr>
          </a:p>
        </p:txBody>
      </p:sp>
      <p:sp>
        <p:nvSpPr>
          <p:cNvPr id="34" name="TextBox 50"/>
          <p:cNvSpPr txBox="1"/>
          <p:nvPr/>
        </p:nvSpPr>
        <p:spPr>
          <a:xfrm>
            <a:off x="5519738" y="4657725"/>
            <a:ext cx="285750" cy="296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aseline="-25000" dirty="0">
                <a:latin typeface="Verdana" panose="020B0604030504040204" pitchFamily="34" charset="0"/>
              </a:rPr>
              <a:t>R</a:t>
            </a:r>
            <a:endParaRPr lang="zh-CN" altLang="en-US" sz="2000" baseline="-25000" dirty="0">
              <a:latin typeface="Verdana" panose="020B0604030504040204" pitchFamily="34" charset="0"/>
            </a:endParaRPr>
          </a:p>
        </p:txBody>
      </p:sp>
      <p:sp>
        <p:nvSpPr>
          <p:cNvPr id="35" name="TextBox 51"/>
          <p:cNvSpPr txBox="1"/>
          <p:nvPr/>
        </p:nvSpPr>
        <p:spPr>
          <a:xfrm>
            <a:off x="2376488" y="2800350"/>
            <a:ext cx="357187" cy="296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aseline="-25000" dirty="0">
                <a:latin typeface="Verdana" panose="020B0604030504040204" pitchFamily="34" charset="0"/>
              </a:rPr>
              <a:t>L</a:t>
            </a:r>
            <a:endParaRPr lang="zh-CN" altLang="en-US" sz="2000" baseline="-25000" dirty="0">
              <a:latin typeface="Verdana" panose="020B060403050404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3850" y="214313"/>
            <a:ext cx="3109913" cy="3698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解：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F{UUR,U,R,D,R,U}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</a:endParaRPr>
          </a:p>
        </p:txBody>
      </p:sp>
      <p:pic>
        <p:nvPicPr>
          <p:cNvPr id="25633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0" y="290513"/>
            <a:ext cx="1747838" cy="1295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7091363" y="5729288"/>
            <a:ext cx="1676400" cy="857250"/>
            <a:chOff x="7091363" y="5728968"/>
            <a:chExt cx="1677013" cy="857570"/>
          </a:xfrm>
        </p:grpSpPr>
        <p:sp>
          <p:nvSpPr>
            <p:cNvPr id="14" name="矩形 13"/>
            <p:cNvSpPr/>
            <p:nvPr/>
          </p:nvSpPr>
          <p:spPr>
            <a:xfrm>
              <a:off x="7091363" y="6157753"/>
              <a:ext cx="1214881" cy="42878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（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4,4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37" name="TextBox 6"/>
            <p:cNvSpPr txBox="1"/>
            <p:nvPr/>
          </p:nvSpPr>
          <p:spPr>
            <a:xfrm>
              <a:off x="8245476" y="5728968"/>
              <a:ext cx="522900" cy="4927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ts val="3500"/>
                </a:lnSpc>
              </a:pPr>
              <a:r>
                <a:rPr lang="en-US" altLang="zh-CN" dirty="0">
                  <a:latin typeface="Verdana" panose="020B0604030504040204" pitchFamily="34" charset="0"/>
                </a:rPr>
                <a:t>S</a:t>
              </a:r>
              <a:r>
                <a:rPr lang="en-US" altLang="zh-CN" baseline="-25000" dirty="0">
                  <a:latin typeface="Verdana" panose="020B0604030504040204" pitchFamily="34" charset="0"/>
                </a:rPr>
                <a:t>g</a:t>
              </a:r>
              <a:endParaRPr lang="zh-CN" altLang="en-US" baseline="-25000" dirty="0">
                <a:latin typeface="Verdana" panose="020B0604030504040204" pitchFamily="34" charset="0"/>
              </a:endParaRPr>
            </a:p>
          </p:txBody>
        </p:sp>
      </p:grpSp>
      <p:sp>
        <p:nvSpPr>
          <p:cNvPr id="36" name="任意多边形 35"/>
          <p:cNvSpPr/>
          <p:nvPr/>
        </p:nvSpPr>
        <p:spPr bwMode="auto">
          <a:xfrm>
            <a:off x="3771900" y="398463"/>
            <a:ext cx="3440113" cy="6080125"/>
          </a:xfrm>
          <a:custGeom>
            <a:avLst/>
            <a:gdLst>
              <a:gd name="connsiteX0" fmla="*/ 1160637 w 3440198"/>
              <a:gd name="connsiteY0" fmla="*/ 0 h 6078828"/>
              <a:gd name="connsiteX1" fmla="*/ 1147759 w 3440198"/>
              <a:gd name="connsiteY1" fmla="*/ 1017431 h 6078828"/>
              <a:gd name="connsiteX2" fmla="*/ 156085 w 3440198"/>
              <a:gd name="connsiteY2" fmla="*/ 1970468 h 6078828"/>
              <a:gd name="connsiteX3" fmla="*/ 27297 w 3440198"/>
              <a:gd name="connsiteY3" fmla="*/ 2034862 h 6078828"/>
              <a:gd name="connsiteX4" fmla="*/ 14418 w 3440198"/>
              <a:gd name="connsiteY4" fmla="*/ 2228045 h 6078828"/>
              <a:gd name="connsiteX5" fmla="*/ 194722 w 3440198"/>
              <a:gd name="connsiteY5" fmla="*/ 2356834 h 6078828"/>
              <a:gd name="connsiteX6" fmla="*/ 1186395 w 3440198"/>
              <a:gd name="connsiteY6" fmla="*/ 2910625 h 6078828"/>
              <a:gd name="connsiteX7" fmla="*/ 1289426 w 3440198"/>
              <a:gd name="connsiteY7" fmla="*/ 3992451 h 6078828"/>
              <a:gd name="connsiteX8" fmla="*/ 3002316 w 3440198"/>
              <a:gd name="connsiteY8" fmla="*/ 4919730 h 6078828"/>
              <a:gd name="connsiteX9" fmla="*/ 3440198 w 3440198"/>
              <a:gd name="connsiteY9" fmla="*/ 6078828 h 607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0198" h="6078828">
                <a:moveTo>
                  <a:pt x="1160637" y="0"/>
                </a:moveTo>
                <a:cubicBezTo>
                  <a:pt x="1237910" y="344510"/>
                  <a:pt x="1315184" y="689020"/>
                  <a:pt x="1147759" y="1017431"/>
                </a:cubicBezTo>
                <a:cubicBezTo>
                  <a:pt x="980334" y="1345842"/>
                  <a:pt x="342829" y="1800896"/>
                  <a:pt x="156085" y="1970468"/>
                </a:cubicBezTo>
                <a:cubicBezTo>
                  <a:pt x="-30659" y="2140040"/>
                  <a:pt x="50908" y="1991933"/>
                  <a:pt x="27297" y="2034862"/>
                </a:cubicBezTo>
                <a:cubicBezTo>
                  <a:pt x="3686" y="2077792"/>
                  <a:pt x="-13486" y="2174383"/>
                  <a:pt x="14418" y="2228045"/>
                </a:cubicBezTo>
                <a:cubicBezTo>
                  <a:pt x="42322" y="2281707"/>
                  <a:pt x="-607" y="2243071"/>
                  <a:pt x="194722" y="2356834"/>
                </a:cubicBezTo>
                <a:cubicBezTo>
                  <a:pt x="390051" y="2470597"/>
                  <a:pt x="1003944" y="2638022"/>
                  <a:pt x="1186395" y="2910625"/>
                </a:cubicBezTo>
                <a:cubicBezTo>
                  <a:pt x="1368846" y="3183228"/>
                  <a:pt x="986772" y="3657600"/>
                  <a:pt x="1289426" y="3992451"/>
                </a:cubicBezTo>
                <a:cubicBezTo>
                  <a:pt x="1592080" y="4327302"/>
                  <a:pt x="2643854" y="4572001"/>
                  <a:pt x="3002316" y="4919730"/>
                </a:cubicBezTo>
                <a:cubicBezTo>
                  <a:pt x="3360778" y="5267459"/>
                  <a:pt x="3400488" y="5673143"/>
                  <a:pt x="3440198" y="6078828"/>
                </a:cubicBezTo>
              </a:path>
            </a:pathLst>
          </a:cu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矩形 6"/>
          <p:cNvSpPr>
            <a:spLocks noChangeArrowheads="1"/>
          </p:cNvSpPr>
          <p:nvPr/>
        </p:nvSpPr>
        <p:spPr bwMode="auto">
          <a:xfrm>
            <a:off x="609600" y="260350"/>
            <a:ext cx="80946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如图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假设一个人要从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点走到一墙之隔的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点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2000" b="1" i="0" u="wavyHeavy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绿色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A---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起点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初始节点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；</a:t>
            </a:r>
            <a:r>
              <a:rPr kumimoji="0" lang="zh-CN" altLang="en-US" sz="2000" b="1" i="0" u="wavyHeavy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红色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B---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终点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目标节点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；</a:t>
            </a:r>
            <a:r>
              <a:rPr kumimoji="0" lang="zh-CN" altLang="en-US" sz="2000" b="1" i="0" u="wavyHeavy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蓝色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---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墙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→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搜索区域划分成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网格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棋盘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2662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0" y="2852738"/>
            <a:ext cx="4281488" cy="314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655638" y="1819275"/>
            <a:ext cx="3435350" cy="411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搜索区域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Tx/>
              <a:buFont typeface="宋体" panose="02010600030101010101" pitchFamily="2" charset="-122"/>
              <a:buChar char="□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搜索区域简化为一个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二维数组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，数组的每一个元素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是网格中的一个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节点，节点被标记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为“可通过”与“不可通过”。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宋体" panose="02010600030101010101" pitchFamily="2" charset="-122"/>
              <a:buChar char="□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路径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被描述为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从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所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经过的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节点集合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，路径一旦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找到即可从</a:t>
            </a:r>
            <a:r>
              <a:rPr kumimoji="0" lang="zh-CN" altLang="en-US" sz="2000" b="1" i="0" u="wavyDbl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一个节点的中心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移动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到</a:t>
            </a:r>
            <a:r>
              <a:rPr kumimoji="0" lang="zh-CN" altLang="en-US" sz="2000" b="1" i="0" u="wavyDbl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另一</a:t>
            </a:r>
            <a:r>
              <a:rPr kumimoji="0" lang="zh-CN" altLang="en-US" sz="2000" b="1" i="0" u="wavyDbl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个节点</a:t>
            </a:r>
            <a:r>
              <a:rPr kumimoji="0" lang="zh-CN" altLang="en-US" sz="2000" b="1" i="0" u="wavyDbl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的中心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，直至达到目标。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6629" name="组合 4"/>
          <p:cNvGrpSpPr/>
          <p:nvPr/>
        </p:nvGrpSpPr>
        <p:grpSpPr>
          <a:xfrm>
            <a:off x="5016500" y="1628775"/>
            <a:ext cx="2830513" cy="1079500"/>
            <a:chOff x="5015923" y="1700808"/>
            <a:chExt cx="2830772" cy="1080120"/>
          </a:xfrm>
        </p:grpSpPr>
        <p:sp>
          <p:nvSpPr>
            <p:cNvPr id="2" name="矩形 1"/>
            <p:cNvSpPr/>
            <p:nvPr/>
          </p:nvSpPr>
          <p:spPr>
            <a:xfrm>
              <a:off x="6155852" y="1700808"/>
              <a:ext cx="576316" cy="108012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墙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015923" y="1988311"/>
              <a:ext cx="503284" cy="505115"/>
            </a:xfrm>
            <a:prstGeom prst="rect">
              <a:avLst/>
            </a:prstGeom>
            <a:solidFill>
              <a:srgbClr val="77E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43411" y="1988311"/>
              <a:ext cx="503284" cy="5051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6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0" y="228600"/>
            <a:ext cx="2514600" cy="24399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7651" name="组合 1"/>
          <p:cNvGrpSpPr/>
          <p:nvPr/>
        </p:nvGrpSpPr>
        <p:grpSpPr>
          <a:xfrm>
            <a:off x="641350" y="1628775"/>
            <a:ext cx="8094663" cy="4027488"/>
            <a:chOff x="640630" y="1628638"/>
            <a:chExt cx="8094662" cy="4028424"/>
          </a:xfrm>
        </p:grpSpPr>
        <p:sp>
          <p:nvSpPr>
            <p:cNvPr id="117762" name="矩形 4"/>
            <p:cNvSpPr>
              <a:spLocks noChangeArrowheads="1"/>
            </p:cNvSpPr>
            <p:nvPr/>
          </p:nvSpPr>
          <p:spPr bwMode="auto">
            <a:xfrm>
              <a:off x="640630" y="2206622"/>
              <a:ext cx="8094662" cy="345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35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⑴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、将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点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作为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初始节点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放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OPEN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表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35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⑵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、若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OPEN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表不为空，将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取出放入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CLOSED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表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扩展。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⑶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搜索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点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周围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邻域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找到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所有能够达到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或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可通过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的节点，以及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无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   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法通过的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节点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墙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，并为这些节点设置指向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的指针。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35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⑷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、计算每个节点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的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f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值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，放入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OPEN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表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由小到大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排序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35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⑸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取出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f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值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最小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的节点，放入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CLOSED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表，继续扩展。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⑹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重复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这一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过程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迭代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)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" name="矩形 4"/>
            <p:cNvSpPr>
              <a:spLocks noChangeArrowheads="1"/>
            </p:cNvSpPr>
            <p:nvPr/>
          </p:nvSpPr>
          <p:spPr bwMode="auto">
            <a:xfrm>
              <a:off x="650155" y="1628638"/>
              <a:ext cx="1760538" cy="525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4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第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步：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搜索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矩形 3"/>
          <p:cNvSpPr>
            <a:spLocks noChangeArrowheads="1"/>
          </p:cNvSpPr>
          <p:nvPr/>
        </p:nvSpPr>
        <p:spPr bwMode="auto">
          <a:xfrm>
            <a:off x="612775" y="1846263"/>
            <a:ext cx="8053388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步：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值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选择路径，决定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经过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哪个节点。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              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f=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g+h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其中：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g---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点开始，移动到某个节点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的代价。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h---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启发函数（从某个节点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移动到目标节点的代价估计）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这里：沿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水平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垂直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方向→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g=10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；沿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对角线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方向→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g=14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曼哈顿距离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000" b="1" i="0" u="wavyHeavy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当前节点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目标节点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之间，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水平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垂直距离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。然后将结果</a:t>
            </a:r>
            <a:r>
              <a:rPr kumimoji="0" lang="zh-CN" altLang="en-US" sz="2000" b="1" i="0" u="wavyHeavy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乘以</a:t>
            </a:r>
            <a:r>
              <a:rPr kumimoji="0" lang="en-US" altLang="zh-CN" sz="2000" b="1" i="0" u="wavyHeavy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，表示对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剩余距离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估计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启发信息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67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28600"/>
            <a:ext cx="2514600" cy="24399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7391400" y="685800"/>
            <a:ext cx="762000" cy="762000"/>
            <a:chOff x="7391400" y="685800"/>
            <a:chExt cx="762000" cy="762000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7391400" y="1447800"/>
              <a:ext cx="7620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auto">
            <a:xfrm flipV="1">
              <a:off x="7391400" y="685800"/>
              <a:ext cx="762000" cy="76200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854200"/>
            <a:ext cx="5334000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811" name="Rectangle 5"/>
          <p:cNvSpPr>
            <a:spLocks noChangeArrowheads="1"/>
          </p:cNvSpPr>
          <p:nvPr/>
        </p:nvSpPr>
        <p:spPr bwMode="auto">
          <a:xfrm>
            <a:off x="673100" y="180975"/>
            <a:ext cx="7427913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节点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小正方形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数字表示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：左上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---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左下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---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右下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---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右边的节点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g=10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向右水平移动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一个节点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h=10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×3=30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（离节点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剩余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节点←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启发信息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则有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f=10+30=40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812" name="矩形 8"/>
          <p:cNvSpPr>
            <a:spLocks noChangeArrowheads="1"/>
          </p:cNvSpPr>
          <p:nvPr/>
        </p:nvSpPr>
        <p:spPr bwMode="auto">
          <a:xfrm>
            <a:off x="6097588" y="1878013"/>
            <a:ext cx="257651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思想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宋体" panose="02010600030101010101" pitchFamily="2" charset="-122"/>
              <a:buChar char="□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放入“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”表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排序，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选择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值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最小的节点移动，设置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指针。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宋体" panose="02010600030101010101" pitchFamily="2" charset="-122"/>
              <a:buChar char="□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该节点放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入“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”表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扩展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墙节点忽略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计算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值。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宋体" panose="02010600030101010101" pitchFamily="2" charset="-122"/>
              <a:buChar char="□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重复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827213" y="3933825"/>
            <a:ext cx="762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457200"/>
            <a:ext cx="8102600" cy="5715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 bwMode="auto">
          <a:xfrm>
            <a:off x="2362200" y="3276600"/>
            <a:ext cx="1143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 bwMode="auto">
          <a:xfrm>
            <a:off x="3505200" y="3276600"/>
            <a:ext cx="0" cy="114300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62200" y="3276600"/>
            <a:ext cx="1143000" cy="1143000"/>
          </a:xfrm>
          <a:prstGeom prst="straightConnector1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81000"/>
            <a:ext cx="7620000" cy="570071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箭头连接符 2"/>
          <p:cNvCxnSpPr/>
          <p:nvPr/>
        </p:nvCxnSpPr>
        <p:spPr>
          <a:xfrm>
            <a:off x="3124200" y="2743200"/>
            <a:ext cx="990600" cy="0"/>
          </a:xfrm>
          <a:prstGeom prst="straightConnector1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" name="直接箭头连接符 5"/>
          <p:cNvCxnSpPr/>
          <p:nvPr/>
        </p:nvCxnSpPr>
        <p:spPr>
          <a:xfrm>
            <a:off x="4114800" y="3733800"/>
            <a:ext cx="0" cy="914400"/>
          </a:xfrm>
          <a:prstGeom prst="straightConnector1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" name="直接箭头连接符 8"/>
          <p:cNvCxnSpPr/>
          <p:nvPr/>
        </p:nvCxnSpPr>
        <p:spPr bwMode="auto">
          <a:xfrm>
            <a:off x="4114800" y="4648200"/>
            <a:ext cx="99060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105400" y="4648200"/>
            <a:ext cx="914400" cy="0"/>
          </a:xfrm>
          <a:prstGeom prst="straightConnector1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" name="直接箭头连接符 12"/>
          <p:cNvCxnSpPr/>
          <p:nvPr/>
        </p:nvCxnSpPr>
        <p:spPr>
          <a:xfrm flipV="1">
            <a:off x="6019800" y="3581400"/>
            <a:ext cx="914400" cy="1066800"/>
          </a:xfrm>
          <a:prstGeom prst="straightConnector1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6934200" y="2743200"/>
            <a:ext cx="0" cy="8382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114800" y="2743200"/>
            <a:ext cx="0" cy="990600"/>
          </a:xfrm>
          <a:prstGeom prst="straightConnector1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11188" y="908050"/>
            <a:ext cx="6192838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算法总能成为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4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算法的充分条件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1825" y="1720850"/>
            <a:ext cx="7972425" cy="2808288"/>
          </a:xfrm>
          <a:prstGeom prst="rect">
            <a:avLst/>
          </a:prstGeom>
          <a:blipFill>
            <a:blip r:embed="rId1"/>
            <a:stretch>
              <a:fillRect l="-1301" b="-2386"/>
            </a:stretch>
          </a:blipFill>
          <a:ln>
            <a:noFill/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4724400"/>
            <a:ext cx="7993063" cy="86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69875" marR="0" lvl="0" indent="-2698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宋体" panose="02010600030101010101" pitchFamily="2" charset="-122"/>
              <a:buChar char="□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五个条件均满足，一个具有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f(n)=g(n)+h(n)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策略的启发式算法即能成为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*算法，并一定能找到最优解。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313" y="569913"/>
            <a:ext cx="7699375" cy="571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矩形 3"/>
          <p:cNvSpPr/>
          <p:nvPr/>
        </p:nvSpPr>
        <p:spPr>
          <a:xfrm>
            <a:off x="706438" y="993775"/>
            <a:ext cx="1273175" cy="433388"/>
          </a:xfrm>
          <a:prstGeom prst="rect">
            <a:avLst/>
          </a:prstGeom>
          <a:noFill/>
          <a:ln w="9525">
            <a:noFill/>
          </a:ln>
        </p:spPr>
        <p:txBody>
          <a:bodyPr lIns="0" bIns="0">
            <a:spAutoFit/>
          </a:bodyPr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795" name="矩形 4"/>
          <p:cNvSpPr/>
          <p:nvPr/>
        </p:nvSpPr>
        <p:spPr>
          <a:xfrm>
            <a:off x="647700" y="1739900"/>
            <a:ext cx="7827963" cy="4431665"/>
          </a:xfrm>
          <a:prstGeom prst="rect">
            <a:avLst/>
          </a:prstGeom>
          <a:noFill/>
          <a:ln w="9525">
            <a:noFill/>
          </a:ln>
        </p:spPr>
        <p:txBody>
          <a:bodyPr lIns="0" bIns="0">
            <a:spAutoFit/>
          </a:bodyPr>
          <a:p>
            <a:pPr marL="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① 宽度优先搜索、深度优先搜索与等代价搜索的关系？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>
              <a:lnSpc>
                <a:spcPct val="150000"/>
              </a:lnSpc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open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表结构不同，宽度优先搜索是队列，深度优先搜索是栈，等代价搜索是优先队列。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② 有序搜索与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算法的关系？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>
              <a:lnSpc>
                <a:spcPct val="150000"/>
              </a:lnSpc>
              <a:buNone/>
            </a:pP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有序搜索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算法的代价函数是对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A*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算法中代价函数的估计，也就是说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A*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算法中代价函数是实际的。有序搜索满足一定条件可以变成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A*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③ 等代价搜索与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算法的关系？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457200">
              <a:lnSpc>
                <a:spcPct val="150000"/>
              </a:lnSpc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等代价搜索和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A*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算法的代价函数不同，当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算法的启发式函数</a:t>
            </a:r>
            <a:r>
              <a:rPr lang="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ℎ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𝑛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)=0h(n)=0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算法就变成了等代价搜索，因为此时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𝑓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𝑛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𝑔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𝑛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)f(n)=g(n)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A*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算法的行为与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UCS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完全相同。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11188" y="908050"/>
            <a:ext cx="7056438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算法可理解为对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1200" cap="none" spc="0" normalizeH="0" baseline="4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算法的估计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预测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，原因：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5000" y="1773238"/>
            <a:ext cx="7897813" cy="3455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 A</a:t>
            </a:r>
            <a:r>
              <a:rPr kumimoji="0" lang="en-US" altLang="zh-CN" sz="2000" b="1" i="0" u="none" strike="noStrike" kern="1200" cap="none" spc="0" normalizeH="0" baseline="4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算法中的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altLang="zh-CN" sz="2000" b="1" i="0" u="none" strike="noStrike" kern="1200" cap="none" spc="0" normalizeH="0" baseline="4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0" lang="en-US" altLang="zh-CN" sz="2000" b="1" i="0" u="none" strike="noStrike" kern="1200" cap="none" spc="0" normalizeH="0" baseline="4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en-US" altLang="zh-CN" sz="2000" b="1" i="0" u="none" strike="noStrike" kern="1200" cap="none" spc="0" normalizeH="0" baseline="4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可视为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真实值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，但</a:t>
            </a:r>
            <a:r>
              <a:rPr kumimoji="0" lang="zh-CN" altLang="en-US" sz="2000" b="1" i="0" u="wavyDbl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通常在实际应用中</a:t>
            </a:r>
            <a:endParaRPr kumimoji="0" lang="en-US" altLang="zh-CN" sz="2000" b="1" i="0" u="wavyDbl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zh-CN" altLang="en-US" sz="2000" b="1" i="0" u="wavyDbl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无法确切得到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 由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A*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算法的关系，即可用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算法中的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来对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f</a:t>
            </a:r>
            <a:r>
              <a:rPr kumimoji="0" lang="en-US" altLang="zh-CN" sz="2000" b="1" i="0" u="none" strike="noStrike" kern="1200" cap="none" spc="0" normalizeH="0" baseline="4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0" lang="en-US" altLang="zh-CN" sz="2000" b="1" i="0" u="none" strike="noStrike" kern="1200" cap="none" spc="0" normalizeH="0" baseline="4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en-US" altLang="zh-CN" sz="2000" b="1" i="0" u="none" strike="noStrike" kern="1200" cap="none" spc="0" normalizeH="0" baseline="4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估计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预测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。即，用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实际求解问题中</a:t>
            </a:r>
            <a:r>
              <a:rPr kumimoji="0" lang="zh-CN" altLang="en-US" sz="2000" b="1" i="0" u="wavyDbl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具体</a:t>
            </a:r>
            <a:r>
              <a:rPr kumimoji="0" lang="zh-CN" altLang="en-US" sz="2000" b="1" i="0" u="wavyDbl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呈现出</a:t>
            </a:r>
            <a:r>
              <a:rPr kumimoji="0" lang="zh-CN" altLang="en-US" sz="2000" b="1" i="0" u="wavyDbl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的启发信息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，作为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对真实值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近似表达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③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尤其需注意“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值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”的选择，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应根据具体问题，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有针对性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的选取。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由此，实际应用时，可将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近似理解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A*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6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2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01663" y="1731963"/>
            <a:ext cx="7840663" cy="407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宋体" panose="02010600030101010101" pitchFamily="2" charset="-122"/>
              <a:buChar char="□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可简单理解为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初始节点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-1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目标节点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-1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需耗费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总代价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3300"/>
              </a:buClr>
              <a:buSzTx/>
              <a:buFont typeface="宋体" panose="02010600030101010101" pitchFamily="2" charset="-122"/>
              <a:buChar char="□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这个总代价可分成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两个部分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 从初始节点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-1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到中间节点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搜索的中间状态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已经消耗的实际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代价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；（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如：已扩展的深度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② 对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中间节点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目标节点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-1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的“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预测代价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---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宋体" panose="02010600030101010101" pitchFamily="2" charset="-122"/>
              <a:buChar char="□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代价：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一般指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各种距离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如欧式距离，曼哈顿距离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，应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根据所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求解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的实际问题而定。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>
                <a:srgbClr val="FF3300"/>
              </a:buClr>
              <a:buSzTx/>
              <a:buFont typeface="宋体" panose="02010600030101010101" pitchFamily="2" charset="-122"/>
              <a:buChar char="□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估计值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\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预测值：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直接影响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求解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效率，以及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能否求得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合理的解。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宋体" panose="02010600030101010101" pitchFamily="2" charset="-122"/>
              <a:buChar char="□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因此，在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相对固定情况下，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若任意估计值均小于等于真实值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，也就是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h(n)≤h</a:t>
            </a:r>
            <a:r>
              <a:rPr kumimoji="0" lang="en-US" altLang="zh-CN" sz="2000" b="1" i="0" u="none" strike="noStrike" kern="1200" cap="none" spc="0" normalizeH="0" baseline="4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即可认定最终解就是问题的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最优解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188" y="981075"/>
            <a:ext cx="5905500" cy="36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四、对估价函数“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f(n)=g(n)+h(n)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”的理解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3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51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82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11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40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42938" y="981075"/>
            <a:ext cx="5473700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五、八数码问题可用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1200" cap="none" spc="0" normalizeH="0" baseline="4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算法求解的考虑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6900" y="1782763"/>
            <a:ext cx="8264525" cy="316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 每一步搜索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均运用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估价函数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f(n)=g(n)+h(n)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表中的节点排序；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采用的搜索策略为“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算法”的“全局择优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局部择优”；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③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满足前述五个条件；（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000" b="1" i="0" u="none" strike="noStrike" kern="1200" cap="none" spc="0" normalizeH="0" baseline="4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算法的估计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\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预测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无论是选择“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不在位的数码个数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”、“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离目标节点的剩余距离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都只是对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启发信息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估计值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\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预测值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选择的不同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，但</a:t>
            </a:r>
            <a:r>
              <a:rPr kumimoji="0" lang="zh-CN" altLang="en-US" sz="2000" b="1" i="0" u="wavyDbl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均是</a:t>
            </a:r>
            <a:r>
              <a:rPr kumimoji="0" lang="en-US" altLang="zh-CN" sz="2000" b="1" i="0" u="wavyDbl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wavyDbl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*算法</a:t>
            </a:r>
            <a:endParaRPr kumimoji="0" lang="en-US" altLang="zh-CN" sz="2000" b="1" i="0" u="wavyDbl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zh-CN" altLang="en-US" sz="2000" b="1" i="0" u="wavyDbl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的应用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7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4213" y="981075"/>
            <a:ext cx="4438650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六、八数码问题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1200" cap="none" spc="0" normalizeH="0" baseline="4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求解示意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92775" y="142875"/>
            <a:ext cx="2951163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算法“全局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局部”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操作符：左上右下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1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g(n)=d(n)   </a:t>
            </a:r>
            <a:r>
              <a:rPr kumimoji="0" lang="en-US" altLang="zh-CN" sz="2400" b="1" i="0" u="none" strike="noStrike" kern="1200" cap="none" spc="0" normalizeH="0" baseline="-1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←</a:t>
            </a:r>
            <a:r>
              <a:rPr kumimoji="0" lang="zh-CN" altLang="en-US" sz="2400" b="1" i="0" u="none" strike="noStrike" kern="1200" cap="none" spc="0" normalizeH="0" baseline="-1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已经扩展</a:t>
            </a:r>
            <a:r>
              <a:rPr kumimoji="0" lang="zh-CN" altLang="en-US" sz="2400" b="1" i="0" u="none" strike="noStrike" kern="1200" cap="none" spc="0" normalizeH="0" baseline="-1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zh-CN" altLang="en-US" sz="2400" b="1" i="0" u="none" strike="noStrike" kern="1200" cap="none" spc="0" normalizeH="0" baseline="-1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深度</a:t>
            </a:r>
            <a:endParaRPr kumimoji="0" lang="en-US" altLang="zh-CN" sz="2400" b="1" i="0" u="none" strike="noStrike" kern="1200" cap="none" spc="0" normalizeH="0" baseline="-1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1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h(n)</a:t>
            </a:r>
            <a:r>
              <a:rPr kumimoji="0" lang="en-US" altLang="zh-CN" sz="2400" b="1" i="0" u="none" strike="noStrike" kern="1200" cap="none" spc="0" normalizeH="0" baseline="-1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=W(n) </a:t>
            </a:r>
            <a:r>
              <a:rPr kumimoji="0" lang="en-US" altLang="zh-CN" sz="2400" b="1" i="0" u="none" strike="noStrike" kern="1200" cap="none" spc="0" normalizeH="0" baseline="-1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←</a:t>
            </a:r>
            <a:r>
              <a:rPr kumimoji="0" lang="zh-CN" altLang="en-US" sz="2400" b="1" i="0" u="none" strike="noStrike" kern="1200" cap="none" spc="0" normalizeH="0" baseline="-1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不在位的数码个数</a:t>
            </a:r>
            <a:endParaRPr kumimoji="0" lang="zh-CN" altLang="en-US" sz="2400" b="1" i="0" u="none" strike="noStrike" kern="1200" cap="none" spc="0" normalizeH="0" baseline="-1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0" name="图片 39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638" y="1785938"/>
            <a:ext cx="911225" cy="6477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0" name="组合 109"/>
          <p:cNvGrpSpPr/>
          <p:nvPr/>
        </p:nvGrpSpPr>
        <p:grpSpPr>
          <a:xfrm>
            <a:off x="5292725" y="1628775"/>
            <a:ext cx="1639888" cy="828675"/>
            <a:chOff x="5292725" y="1628360"/>
            <a:chExt cx="1640619" cy="828571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5292725" y="2110899"/>
              <a:ext cx="5749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312" name="图片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8106" y="1628360"/>
              <a:ext cx="895238" cy="82857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79" name="组合 78"/>
          <p:cNvGrpSpPr/>
          <p:nvPr/>
        </p:nvGrpSpPr>
        <p:grpSpPr>
          <a:xfrm>
            <a:off x="4321175" y="5149850"/>
            <a:ext cx="1336675" cy="923925"/>
            <a:chOff x="3923928" y="5862032"/>
            <a:chExt cx="1845920" cy="1442350"/>
          </a:xfrm>
        </p:grpSpPr>
        <p:pic>
          <p:nvPicPr>
            <p:cNvPr id="9309" name="图片 79" descr="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7720" y="6420192"/>
              <a:ext cx="1152128" cy="884190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3923928" y="5862032"/>
              <a:ext cx="1269345" cy="5427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698500" y="2109788"/>
            <a:ext cx="7815263" cy="3963987"/>
            <a:chOff x="698545" y="2110317"/>
            <a:chExt cx="7814981" cy="3963832"/>
          </a:xfrm>
        </p:grpSpPr>
        <p:sp>
          <p:nvSpPr>
            <p:cNvPr id="83" name="矩形 82"/>
            <p:cNvSpPr/>
            <p:nvPr/>
          </p:nvSpPr>
          <p:spPr>
            <a:xfrm>
              <a:off x="7453114" y="2469078"/>
              <a:ext cx="1060412" cy="360507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-1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9305" name="组合 110"/>
            <p:cNvGrpSpPr/>
            <p:nvPr/>
          </p:nvGrpSpPr>
          <p:grpSpPr>
            <a:xfrm>
              <a:off x="698545" y="2110317"/>
              <a:ext cx="7814981" cy="390387"/>
              <a:chOff x="698545" y="2110317"/>
              <a:chExt cx="7814981" cy="390387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7453114" y="2110317"/>
                <a:ext cx="1060412" cy="3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OPEN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表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98545" y="2132541"/>
                <a:ext cx="1349326" cy="368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CLOSED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表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698545" y="2502414"/>
              <a:ext cx="1349326" cy="357173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-1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627313" y="2420938"/>
            <a:ext cx="1898650" cy="863600"/>
            <a:chOff x="2627784" y="2420888"/>
            <a:chExt cx="1897509" cy="864096"/>
          </a:xfrm>
        </p:grpSpPr>
        <p:grpSp>
          <p:nvGrpSpPr>
            <p:cNvPr id="9300" name="组合 43"/>
            <p:cNvGrpSpPr/>
            <p:nvPr/>
          </p:nvGrpSpPr>
          <p:grpSpPr>
            <a:xfrm>
              <a:off x="2627784" y="2420888"/>
              <a:ext cx="1897509" cy="864096"/>
              <a:chOff x="1331640" y="1340768"/>
              <a:chExt cx="2952328" cy="1575394"/>
            </a:xfrm>
          </p:grpSpPr>
          <p:pic>
            <p:nvPicPr>
              <p:cNvPr id="9302" name="图片 44" descr="1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1640" y="1988840"/>
                <a:ext cx="1152128" cy="92732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46" name="直接箭头连接符 45"/>
              <p:cNvCxnSpPr/>
              <p:nvPr/>
            </p:nvCxnSpPr>
            <p:spPr>
              <a:xfrm flipH="1">
                <a:off x="2052442" y="1340768"/>
                <a:ext cx="2231526" cy="6486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椭圆 86"/>
            <p:cNvSpPr/>
            <p:nvPr/>
          </p:nvSpPr>
          <p:spPr>
            <a:xfrm>
              <a:off x="2837208" y="2538430"/>
              <a:ext cx="220529" cy="2112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533775" y="2420938"/>
            <a:ext cx="992188" cy="863600"/>
            <a:chOff x="3533197" y="2420888"/>
            <a:chExt cx="992096" cy="864096"/>
          </a:xfrm>
        </p:grpSpPr>
        <p:grpSp>
          <p:nvGrpSpPr>
            <p:cNvPr id="9296" name="组合 46"/>
            <p:cNvGrpSpPr/>
            <p:nvPr/>
          </p:nvGrpSpPr>
          <p:grpSpPr>
            <a:xfrm>
              <a:off x="3533197" y="2420888"/>
              <a:ext cx="992096" cy="864096"/>
              <a:chOff x="2699792" y="1340768"/>
              <a:chExt cx="1584176" cy="1555492"/>
            </a:xfrm>
          </p:grpSpPr>
          <p:pic>
            <p:nvPicPr>
              <p:cNvPr id="9298" name="图片 47" descr="1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9792" y="1788056"/>
                <a:ext cx="1368152" cy="11082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49" name="直接箭头连接符 48"/>
              <p:cNvCxnSpPr/>
              <p:nvPr/>
            </p:nvCxnSpPr>
            <p:spPr>
              <a:xfrm flipH="1">
                <a:off x="3475404" y="1340768"/>
                <a:ext cx="808564" cy="6776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椭圆 87"/>
            <p:cNvSpPr/>
            <p:nvPr/>
          </p:nvSpPr>
          <p:spPr>
            <a:xfrm>
              <a:off x="3837969" y="2586083"/>
              <a:ext cx="184133" cy="1890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491038" y="2381250"/>
            <a:ext cx="795337" cy="906463"/>
            <a:chOff x="4491614" y="2381459"/>
            <a:chExt cx="795038" cy="905852"/>
          </a:xfrm>
        </p:grpSpPr>
        <p:grpSp>
          <p:nvGrpSpPr>
            <p:cNvPr id="9292" name="组合 49"/>
            <p:cNvGrpSpPr/>
            <p:nvPr/>
          </p:nvGrpSpPr>
          <p:grpSpPr>
            <a:xfrm>
              <a:off x="4491614" y="2381459"/>
              <a:ext cx="795038" cy="905852"/>
              <a:chOff x="4355976" y="1340768"/>
              <a:chExt cx="1267340" cy="1568936"/>
            </a:xfrm>
          </p:grpSpPr>
          <p:pic>
            <p:nvPicPr>
              <p:cNvPr id="9294" name="图片 50" descr="1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5976" y="1973600"/>
                <a:ext cx="1267340" cy="9361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52" name="直接箭头连接符 51"/>
              <p:cNvCxnSpPr/>
              <p:nvPr/>
            </p:nvCxnSpPr>
            <p:spPr>
              <a:xfrm>
                <a:off x="4355976" y="1340768"/>
                <a:ext cx="791771" cy="6484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椭圆 88"/>
            <p:cNvSpPr/>
            <p:nvPr/>
          </p:nvSpPr>
          <p:spPr>
            <a:xfrm>
              <a:off x="4991488" y="2514719"/>
              <a:ext cx="220580" cy="212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638675" y="2420938"/>
            <a:ext cx="1771650" cy="863600"/>
            <a:chOff x="4638555" y="2420888"/>
            <a:chExt cx="1771435" cy="864096"/>
          </a:xfrm>
        </p:grpSpPr>
        <p:grpSp>
          <p:nvGrpSpPr>
            <p:cNvPr id="9288" name="组合 52"/>
            <p:cNvGrpSpPr/>
            <p:nvPr/>
          </p:nvGrpSpPr>
          <p:grpSpPr>
            <a:xfrm>
              <a:off x="4638555" y="2420888"/>
              <a:ext cx="1771435" cy="864096"/>
              <a:chOff x="4355976" y="1340768"/>
              <a:chExt cx="2891231" cy="1584176"/>
            </a:xfrm>
          </p:grpSpPr>
          <p:pic>
            <p:nvPicPr>
              <p:cNvPr id="9290" name="图片 53" descr="1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4168" y="1988840"/>
                <a:ext cx="1163039" cy="9361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55" name="直接箭头连接符 54"/>
              <p:cNvCxnSpPr>
                <a:endCxn id="9290" idx="0"/>
              </p:cNvCxnSpPr>
              <p:nvPr/>
            </p:nvCxnSpPr>
            <p:spPr>
              <a:xfrm>
                <a:off x="4355976" y="1340768"/>
                <a:ext cx="2310912" cy="6493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椭圆 89"/>
            <p:cNvSpPr/>
            <p:nvPr/>
          </p:nvSpPr>
          <p:spPr>
            <a:xfrm>
              <a:off x="6062370" y="2538430"/>
              <a:ext cx="222223" cy="212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184400" y="3275013"/>
            <a:ext cx="850900" cy="936625"/>
            <a:chOff x="2184376" y="3274936"/>
            <a:chExt cx="850939" cy="936104"/>
          </a:xfrm>
        </p:grpSpPr>
        <p:grpSp>
          <p:nvGrpSpPr>
            <p:cNvPr id="9284" name="组合 55"/>
            <p:cNvGrpSpPr/>
            <p:nvPr/>
          </p:nvGrpSpPr>
          <p:grpSpPr>
            <a:xfrm>
              <a:off x="2184376" y="3274936"/>
              <a:ext cx="850939" cy="936104"/>
              <a:chOff x="672520" y="2852936"/>
              <a:chExt cx="1379200" cy="1584176"/>
            </a:xfrm>
          </p:grpSpPr>
          <p:pic>
            <p:nvPicPr>
              <p:cNvPr id="9286" name="图片 56" descr="1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2520" y="3429000"/>
                <a:ext cx="1185213" cy="100811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58" name="直接箭头连接符 57"/>
              <p:cNvCxnSpPr/>
              <p:nvPr/>
            </p:nvCxnSpPr>
            <p:spPr>
              <a:xfrm flipH="1">
                <a:off x="1403290" y="2852936"/>
                <a:ext cx="648430" cy="719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椭圆 94"/>
            <p:cNvSpPr/>
            <p:nvPr/>
          </p:nvSpPr>
          <p:spPr>
            <a:xfrm>
              <a:off x="2457439" y="3425664"/>
              <a:ext cx="222260" cy="21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041650" y="3265488"/>
            <a:ext cx="709613" cy="941387"/>
            <a:chOff x="3041654" y="3265970"/>
            <a:chExt cx="710143" cy="940779"/>
          </a:xfrm>
        </p:grpSpPr>
        <p:grpSp>
          <p:nvGrpSpPr>
            <p:cNvPr id="9280" name="组合 58"/>
            <p:cNvGrpSpPr/>
            <p:nvPr/>
          </p:nvGrpSpPr>
          <p:grpSpPr>
            <a:xfrm>
              <a:off x="3041654" y="3265970"/>
              <a:ext cx="710143" cy="940779"/>
              <a:chOff x="1979712" y="2852936"/>
              <a:chExt cx="1130720" cy="1584176"/>
            </a:xfrm>
          </p:grpSpPr>
          <p:pic>
            <p:nvPicPr>
              <p:cNvPr id="9282" name="图片 59" descr="1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9712" y="3429000"/>
                <a:ext cx="1130720" cy="100811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61" name="直接箭头连接符 60"/>
              <p:cNvCxnSpPr/>
              <p:nvPr/>
            </p:nvCxnSpPr>
            <p:spPr>
              <a:xfrm>
                <a:off x="1979712" y="2852936"/>
                <a:ext cx="720929" cy="7212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椭圆 95"/>
            <p:cNvSpPr/>
            <p:nvPr/>
          </p:nvSpPr>
          <p:spPr>
            <a:xfrm>
              <a:off x="3462656" y="3430963"/>
              <a:ext cx="222416" cy="2110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841750" y="3265488"/>
            <a:ext cx="782638" cy="941387"/>
            <a:chOff x="3841340" y="3265970"/>
            <a:chExt cx="782726" cy="941528"/>
          </a:xfrm>
        </p:grpSpPr>
        <p:grpSp>
          <p:nvGrpSpPr>
            <p:cNvPr id="9276" name="组合 61"/>
            <p:cNvGrpSpPr/>
            <p:nvPr/>
          </p:nvGrpSpPr>
          <p:grpSpPr>
            <a:xfrm>
              <a:off x="3841340" y="3265970"/>
              <a:ext cx="782726" cy="941528"/>
              <a:chOff x="3203848" y="2852936"/>
              <a:chExt cx="1169348" cy="1584176"/>
            </a:xfrm>
          </p:grpSpPr>
          <p:pic>
            <p:nvPicPr>
              <p:cNvPr id="9278" name="图片 62" descr="1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3848" y="3140968"/>
                <a:ext cx="1169348" cy="12961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64" name="直接箭头连接符 63"/>
              <p:cNvCxnSpPr/>
              <p:nvPr/>
            </p:nvCxnSpPr>
            <p:spPr>
              <a:xfrm>
                <a:off x="3490849" y="2852936"/>
                <a:ext cx="360529" cy="7212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椭圆 96"/>
            <p:cNvSpPr/>
            <p:nvPr/>
          </p:nvSpPr>
          <p:spPr>
            <a:xfrm>
              <a:off x="3914373" y="3386638"/>
              <a:ext cx="222275" cy="2127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052888" y="3265488"/>
            <a:ext cx="1373187" cy="941387"/>
            <a:chOff x="4052801" y="3264888"/>
            <a:chExt cx="1373310" cy="941861"/>
          </a:xfrm>
        </p:grpSpPr>
        <p:grpSp>
          <p:nvGrpSpPr>
            <p:cNvPr id="9272" name="组合 64"/>
            <p:cNvGrpSpPr/>
            <p:nvPr/>
          </p:nvGrpSpPr>
          <p:grpSpPr>
            <a:xfrm>
              <a:off x="4052801" y="3264888"/>
              <a:ext cx="1373310" cy="941861"/>
              <a:chOff x="3491880" y="2852936"/>
              <a:chExt cx="2114459" cy="1584176"/>
            </a:xfrm>
          </p:grpSpPr>
          <p:pic>
            <p:nvPicPr>
              <p:cNvPr id="9274" name="图片 65" descr="1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3224" y="3387472"/>
                <a:ext cx="1163115" cy="10496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67" name="直接箭头连接符 66"/>
              <p:cNvCxnSpPr/>
              <p:nvPr/>
            </p:nvCxnSpPr>
            <p:spPr>
              <a:xfrm>
                <a:off x="3491880" y="2852936"/>
                <a:ext cx="1657345" cy="6491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椭圆 97"/>
            <p:cNvSpPr/>
            <p:nvPr/>
          </p:nvSpPr>
          <p:spPr>
            <a:xfrm>
              <a:off x="5095881" y="3387187"/>
              <a:ext cx="222270" cy="2112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798888" y="4197350"/>
            <a:ext cx="860425" cy="969963"/>
            <a:chOff x="3799349" y="4197450"/>
            <a:chExt cx="860102" cy="970455"/>
          </a:xfrm>
        </p:grpSpPr>
        <p:grpSp>
          <p:nvGrpSpPr>
            <p:cNvPr id="9268" name="组合 76"/>
            <p:cNvGrpSpPr/>
            <p:nvPr/>
          </p:nvGrpSpPr>
          <p:grpSpPr>
            <a:xfrm>
              <a:off x="3799349" y="4197450"/>
              <a:ext cx="860102" cy="970455"/>
              <a:chOff x="3799349" y="4197450"/>
              <a:chExt cx="860102" cy="970455"/>
            </a:xfrm>
          </p:grpSpPr>
          <p:pic>
            <p:nvPicPr>
              <p:cNvPr id="9270" name="图片 67" descr="1.pn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99349" y="4317152"/>
                <a:ext cx="860102" cy="85075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72" name="直接箭头连接符 71"/>
              <p:cNvCxnSpPr/>
              <p:nvPr/>
            </p:nvCxnSpPr>
            <p:spPr>
              <a:xfrm flipH="1">
                <a:off x="4269073" y="4197450"/>
                <a:ext cx="3174" cy="3732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3" name="椭圆 102"/>
            <p:cNvSpPr/>
            <p:nvPr/>
          </p:nvSpPr>
          <p:spPr>
            <a:xfrm>
              <a:off x="4031037" y="4297514"/>
              <a:ext cx="222167" cy="2112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751263" y="5121275"/>
            <a:ext cx="887412" cy="965200"/>
            <a:chOff x="3751796" y="5120771"/>
            <a:chExt cx="887201" cy="964953"/>
          </a:xfrm>
        </p:grpSpPr>
        <p:grpSp>
          <p:nvGrpSpPr>
            <p:cNvPr id="9264" name="组合 77"/>
            <p:cNvGrpSpPr/>
            <p:nvPr/>
          </p:nvGrpSpPr>
          <p:grpSpPr>
            <a:xfrm>
              <a:off x="3751796" y="5120771"/>
              <a:ext cx="887201" cy="964953"/>
              <a:chOff x="3751796" y="5120771"/>
              <a:chExt cx="887201" cy="964953"/>
            </a:xfrm>
          </p:grpSpPr>
          <p:pic>
            <p:nvPicPr>
              <p:cNvPr id="9266" name="图片 74" descr="1.png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51796" y="5286310"/>
                <a:ext cx="887201" cy="79941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76" name="直接箭头连接符 75"/>
              <p:cNvCxnSpPr/>
              <p:nvPr/>
            </p:nvCxnSpPr>
            <p:spPr>
              <a:xfrm>
                <a:off x="4285069" y="5120771"/>
                <a:ext cx="0" cy="3935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椭圆 104"/>
            <p:cNvSpPr/>
            <p:nvPr/>
          </p:nvSpPr>
          <p:spPr>
            <a:xfrm>
              <a:off x="3751796" y="5295351"/>
              <a:ext cx="485659" cy="185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7835900" y="2522538"/>
            <a:ext cx="295275" cy="236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altLang="zh-CN" sz="2000" b="0" i="0" u="none" strike="noStrike" kern="1200" cap="none" spc="0" normalizeH="0" baseline="-1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endParaRPr kumimoji="0" lang="zh-CN" altLang="en-US" sz="2000" b="0" i="0" u="none" strike="noStrike" kern="1200" cap="none" spc="0" normalizeH="0" baseline="-1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495425" y="2500313"/>
            <a:ext cx="496888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→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2549525" y="2538413"/>
            <a:ext cx="4519613" cy="812800"/>
            <a:chOff x="2550002" y="2538154"/>
            <a:chExt cx="4519566" cy="812658"/>
          </a:xfrm>
        </p:grpSpPr>
        <p:sp>
          <p:nvSpPr>
            <p:cNvPr id="114" name="矩形 113"/>
            <p:cNvSpPr/>
            <p:nvPr/>
          </p:nvSpPr>
          <p:spPr>
            <a:xfrm>
              <a:off x="2550002" y="2538154"/>
              <a:ext cx="4519566" cy="81265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6410762" y="2596881"/>
              <a:ext cx="611182" cy="288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椭圆 116"/>
          <p:cNvSpPr/>
          <p:nvPr/>
        </p:nvSpPr>
        <p:spPr>
          <a:xfrm>
            <a:off x="7820025" y="2819400"/>
            <a:ext cx="306388" cy="269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7820025" y="3144838"/>
            <a:ext cx="306388" cy="269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820025" y="3470275"/>
            <a:ext cx="306388" cy="269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820025" y="3790950"/>
            <a:ext cx="306388" cy="269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2184400" y="3386138"/>
            <a:ext cx="1654175" cy="1184275"/>
            <a:chOff x="2184376" y="3386671"/>
            <a:chExt cx="1653439" cy="1184409"/>
          </a:xfrm>
        </p:grpSpPr>
        <p:sp>
          <p:nvSpPr>
            <p:cNvPr id="121" name="矩形 120"/>
            <p:cNvSpPr/>
            <p:nvPr/>
          </p:nvSpPr>
          <p:spPr>
            <a:xfrm>
              <a:off x="2184376" y="3386671"/>
              <a:ext cx="1653439" cy="118440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898433" y="4194799"/>
              <a:ext cx="574419" cy="3508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M2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4" name="椭圆 123"/>
          <p:cNvSpPr/>
          <p:nvPr/>
        </p:nvSpPr>
        <p:spPr>
          <a:xfrm>
            <a:off x="7808913" y="4127500"/>
            <a:ext cx="339725" cy="288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7808913" y="4481513"/>
            <a:ext cx="339725" cy="287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3838575" y="3386138"/>
            <a:ext cx="2170113" cy="865187"/>
            <a:chOff x="3837815" y="3386671"/>
            <a:chExt cx="2170494" cy="864653"/>
          </a:xfrm>
        </p:grpSpPr>
        <p:sp>
          <p:nvSpPr>
            <p:cNvPr id="126" name="矩形 125"/>
            <p:cNvSpPr/>
            <p:nvPr/>
          </p:nvSpPr>
          <p:spPr>
            <a:xfrm>
              <a:off x="3837815" y="3386671"/>
              <a:ext cx="2170494" cy="86465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358907" y="3464410"/>
              <a:ext cx="623998" cy="2871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M3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椭圆 128"/>
          <p:cNvSpPr/>
          <p:nvPr/>
        </p:nvSpPr>
        <p:spPr>
          <a:xfrm>
            <a:off x="7820025" y="4833938"/>
            <a:ext cx="344488" cy="352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808913" y="5245100"/>
            <a:ext cx="346075" cy="352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751263" y="4297363"/>
            <a:ext cx="1608137" cy="889000"/>
            <a:chOff x="3751796" y="4296800"/>
            <a:chExt cx="1607398" cy="889346"/>
          </a:xfrm>
        </p:grpSpPr>
        <p:sp>
          <p:nvSpPr>
            <p:cNvPr id="131" name="矩形 130"/>
            <p:cNvSpPr/>
            <p:nvPr/>
          </p:nvSpPr>
          <p:spPr>
            <a:xfrm>
              <a:off x="3751796" y="4296800"/>
              <a:ext cx="1607398" cy="8893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756221" y="4385735"/>
              <a:ext cx="555370" cy="398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M4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34" name="椭圆 133"/>
          <p:cNvSpPr/>
          <p:nvPr/>
        </p:nvSpPr>
        <p:spPr>
          <a:xfrm>
            <a:off x="7835900" y="5632450"/>
            <a:ext cx="304800" cy="317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165225" y="4391025"/>
            <a:ext cx="50165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3850" y="274638"/>
            <a:ext cx="2260600" cy="2752725"/>
            <a:chOff x="323528" y="274296"/>
            <a:chExt cx="2260822" cy="2870542"/>
          </a:xfrm>
        </p:grpSpPr>
        <p:grpSp>
          <p:nvGrpSpPr>
            <p:cNvPr id="9251" name="组合 9"/>
            <p:cNvGrpSpPr/>
            <p:nvPr/>
          </p:nvGrpSpPr>
          <p:grpSpPr>
            <a:xfrm>
              <a:off x="323528" y="476672"/>
              <a:ext cx="648072" cy="2668166"/>
              <a:chOff x="323528" y="476672"/>
              <a:chExt cx="648072" cy="2668166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323528" y="3144838"/>
                <a:ext cx="215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V="1">
                <a:off x="323528" y="476260"/>
                <a:ext cx="0" cy="2668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23528" y="476260"/>
                <a:ext cx="6477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1047499" y="274296"/>
              <a:ext cx="1536851" cy="432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节点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rPr>
                <a:t>①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？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71962 0.0078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0" y="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71841 0.0196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00" y="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0052 0.0597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71841 0.0201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00" y="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0313 0.108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72049 -0.1787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0" y="-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0139 0.1620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72014 -0.2370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0052 0.22107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8" grpId="0"/>
      <p:bldP spid="108" grpId="1"/>
      <p:bldP spid="113" grpId="0"/>
      <p:bldP spid="113" grpId="1"/>
      <p:bldP spid="113" grpId="2"/>
      <p:bldP spid="113" grpId="3"/>
      <p:bldP spid="113" grpId="4"/>
      <p:bldP spid="117" grpId="0" animBg="1"/>
      <p:bldP spid="117" grpId="1" animBg="1"/>
      <p:bldP spid="118" grpId="0" animBg="1"/>
      <p:bldP spid="118" grpId="1" animBg="1"/>
      <p:bldP spid="119" grpId="0" animBg="1"/>
      <p:bldP spid="120" grpId="0" animBg="1"/>
      <p:bldP spid="124" grpId="0" animBg="1"/>
      <p:bldP spid="125" grpId="0" animBg="1"/>
      <p:bldP spid="129" grpId="0" animBg="1"/>
      <p:bldP spid="129" grpId="1" animBg="1"/>
      <p:bldP spid="130" grpId="0" animBg="1"/>
      <p:bldP spid="134" grpId="0" animBg="1"/>
      <p:bldP spid="134" grpId="1" animBg="1"/>
      <p:bldP spid="1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2" name="Rectangle 3"/>
          <p:cNvSpPr txBox="1"/>
          <p:nvPr/>
        </p:nvSpPr>
        <p:spPr>
          <a:xfrm>
            <a:off x="265113" y="115888"/>
            <a:ext cx="3781425" cy="6492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69900" lvl="0" indent="-4699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：已经扩展深度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0" indent="-46990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h(n)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：离目标节点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的剩余距离</a:t>
            </a:r>
            <a:endParaRPr lang="zh-CN" alt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243" name="组合 45"/>
          <p:cNvGrpSpPr/>
          <p:nvPr/>
        </p:nvGrpSpPr>
        <p:grpSpPr>
          <a:xfrm>
            <a:off x="1539875" y="981075"/>
            <a:ext cx="7424738" cy="5081588"/>
            <a:chOff x="1540158" y="980728"/>
            <a:chExt cx="7424330" cy="5082672"/>
          </a:xfrm>
        </p:grpSpPr>
        <p:pic>
          <p:nvPicPr>
            <p:cNvPr id="10259" name="Picture 5"/>
            <p:cNvPicPr>
              <a:picLocks noChangeAspect="1"/>
            </p:cNvPicPr>
            <p:nvPr/>
          </p:nvPicPr>
          <p:blipFill>
            <a:blip r:embed="rId1"/>
            <a:srcRect l="4381"/>
            <a:stretch>
              <a:fillRect/>
            </a:stretch>
          </p:blipFill>
          <p:spPr>
            <a:xfrm>
              <a:off x="1540158" y="980728"/>
              <a:ext cx="3600400" cy="3664693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0260" name="组合 17"/>
            <p:cNvGrpSpPr/>
            <p:nvPr/>
          </p:nvGrpSpPr>
          <p:grpSpPr>
            <a:xfrm>
              <a:off x="3556382" y="4523330"/>
              <a:ext cx="1035657" cy="1540070"/>
              <a:chOff x="3491880" y="3850213"/>
              <a:chExt cx="1035657" cy="1540070"/>
            </a:xfrm>
          </p:grpSpPr>
          <p:pic>
            <p:nvPicPr>
              <p:cNvPr id="10276" name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1880" y="3850213"/>
                <a:ext cx="576064" cy="80902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10277" name="组合 16"/>
              <p:cNvGrpSpPr/>
              <p:nvPr/>
            </p:nvGrpSpPr>
            <p:grpSpPr>
              <a:xfrm>
                <a:off x="3491880" y="4566995"/>
                <a:ext cx="1035657" cy="823288"/>
                <a:chOff x="3491880" y="4566995"/>
                <a:chExt cx="1035657" cy="823288"/>
              </a:xfrm>
            </p:grpSpPr>
            <p:pic>
              <p:nvPicPr>
                <p:cNvPr id="10278" name="图片 1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91880" y="4566995"/>
                  <a:ext cx="573527" cy="823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6" name="矩形 15"/>
                <p:cNvSpPr/>
                <p:nvPr/>
              </p:nvSpPr>
              <p:spPr>
                <a:xfrm>
                  <a:off x="4042503" y="4690046"/>
                  <a:ext cx="485748" cy="3413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Sg</a:t>
                  </a:r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9" name="矩形 18"/>
            <p:cNvSpPr/>
            <p:nvPr/>
          </p:nvSpPr>
          <p:spPr>
            <a:xfrm>
              <a:off x="4129229" y="4062723"/>
              <a:ext cx="1081028" cy="2286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g*=4,h*=2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29229" y="5701373"/>
              <a:ext cx="1574713" cy="303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f=6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(g*=6,h*=0)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0263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9332" y="2226666"/>
              <a:ext cx="594009" cy="85269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0264" name="组合 27"/>
            <p:cNvGrpSpPr/>
            <p:nvPr/>
          </p:nvGrpSpPr>
          <p:grpSpPr>
            <a:xfrm>
              <a:off x="4832123" y="2226666"/>
              <a:ext cx="928870" cy="840515"/>
              <a:chOff x="4767621" y="1553549"/>
              <a:chExt cx="928870" cy="840515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>
                <a:off x="4767950" y="1554065"/>
                <a:ext cx="644490" cy="1349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275" name="图片 2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3773" y="1667507"/>
                <a:ext cx="592718" cy="726557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cxnSp>
          <p:nvCxnSpPr>
            <p:cNvPr id="31" name="直接箭头连接符 30"/>
            <p:cNvCxnSpPr/>
            <p:nvPr/>
          </p:nvCxnSpPr>
          <p:spPr>
            <a:xfrm>
              <a:off x="5168984" y="3038567"/>
              <a:ext cx="1942993" cy="1554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113425" y="3381540"/>
              <a:ext cx="117944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572186" y="3741980"/>
              <a:ext cx="117944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084921" y="4177048"/>
              <a:ext cx="117944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38823" y="1734952"/>
              <a:ext cx="1573126" cy="303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f=6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(g*=1,h*=5)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0270" name="组合 43"/>
            <p:cNvGrpSpPr/>
            <p:nvPr/>
          </p:nvGrpSpPr>
          <p:grpSpPr>
            <a:xfrm>
              <a:off x="6832644" y="4551787"/>
              <a:ext cx="2131844" cy="684005"/>
              <a:chOff x="6489113" y="4305577"/>
              <a:chExt cx="2131844" cy="684005"/>
            </a:xfrm>
          </p:grpSpPr>
          <p:pic>
            <p:nvPicPr>
              <p:cNvPr id="10271" name="图片 4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9113" y="4305577"/>
                <a:ext cx="558005" cy="6840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2" name="矩形 41"/>
              <p:cNvSpPr/>
              <p:nvPr/>
            </p:nvSpPr>
            <p:spPr>
              <a:xfrm>
                <a:off x="7006558" y="4354791"/>
                <a:ext cx="433364" cy="3429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Sg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047830" y="4648541"/>
                <a:ext cx="1573127" cy="3032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f=6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(g*=6,h*=0)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8" name="椭圆 47"/>
          <p:cNvSpPr/>
          <p:nvPr/>
        </p:nvSpPr>
        <p:spPr>
          <a:xfrm>
            <a:off x="3327400" y="3719513"/>
            <a:ext cx="1504950" cy="2566988"/>
          </a:xfrm>
          <a:prstGeom prst="ellipse">
            <a:avLst/>
          </a:prstGeom>
          <a:noFill/>
          <a:ln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 rot="18840548">
            <a:off x="5657850" y="1603375"/>
            <a:ext cx="1519238" cy="4951413"/>
          </a:xfrm>
          <a:prstGeom prst="ellipse">
            <a:avLst/>
          </a:prstGeom>
          <a:noFill/>
          <a:ln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57213" y="1735138"/>
            <a:ext cx="4141787" cy="1938337"/>
            <a:chOff x="557291" y="1734834"/>
            <a:chExt cx="4141593" cy="1938669"/>
          </a:xfrm>
        </p:grpSpPr>
        <p:grpSp>
          <p:nvGrpSpPr>
            <p:cNvPr id="10251" name="组合 53"/>
            <p:cNvGrpSpPr/>
            <p:nvPr/>
          </p:nvGrpSpPr>
          <p:grpSpPr>
            <a:xfrm>
              <a:off x="1087371" y="1734834"/>
              <a:ext cx="3259832" cy="1860592"/>
              <a:chOff x="1087371" y="1734834"/>
              <a:chExt cx="3259832" cy="1860592"/>
            </a:xfrm>
          </p:grpSpPr>
          <p:grpSp>
            <p:nvGrpSpPr>
              <p:cNvPr id="10255" name="组合 51"/>
              <p:cNvGrpSpPr/>
              <p:nvPr/>
            </p:nvGrpSpPr>
            <p:grpSpPr>
              <a:xfrm>
                <a:off x="1087371" y="1734834"/>
                <a:ext cx="3259832" cy="1860592"/>
                <a:chOff x="1087371" y="1734834"/>
                <a:chExt cx="3259832" cy="1860592"/>
              </a:xfrm>
            </p:grpSpPr>
            <p:sp>
              <p:nvSpPr>
                <p:cNvPr id="50" name="椭圆 49"/>
                <p:cNvSpPr/>
                <p:nvPr/>
              </p:nvSpPr>
              <p:spPr>
                <a:xfrm rot="1939390">
                  <a:off x="1087491" y="1734834"/>
                  <a:ext cx="792125" cy="1837052"/>
                </a:xfrm>
                <a:prstGeom prst="ellipse">
                  <a:avLst/>
                </a:prstGeom>
                <a:noFill/>
                <a:ln>
                  <a:solidFill>
                    <a:srgbClr val="FF33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 rot="19405725">
                  <a:off x="3773415" y="2506491"/>
                  <a:ext cx="573060" cy="1089212"/>
                </a:xfrm>
                <a:prstGeom prst="ellipse">
                  <a:avLst/>
                </a:prstGeom>
                <a:noFill/>
                <a:ln>
                  <a:solidFill>
                    <a:srgbClr val="FF33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3" name="椭圆 52"/>
              <p:cNvSpPr/>
              <p:nvPr/>
            </p:nvSpPr>
            <p:spPr>
              <a:xfrm rot="19467380">
                <a:off x="3927395" y="1738010"/>
                <a:ext cx="288911" cy="863748"/>
              </a:xfrm>
              <a:prstGeom prst="ellipse">
                <a:avLst/>
              </a:prstGeom>
              <a:noFill/>
              <a:ln>
                <a:solidFill>
                  <a:srgbClr val="FF33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4214720" y="3243217"/>
              <a:ext cx="484164" cy="35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Sg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57291" y="3313079"/>
              <a:ext cx="484164" cy="3604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Sg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046453" y="2246097"/>
              <a:ext cx="484164" cy="35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Sg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1193800" y="3921125"/>
            <a:ext cx="484188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59338" y="263525"/>
            <a:ext cx="3838575" cy="788988"/>
            <a:chOff x="4916488" y="119669"/>
            <a:chExt cx="3838625" cy="789051"/>
          </a:xfrm>
        </p:grpSpPr>
        <p:sp>
          <p:nvSpPr>
            <p:cNvPr id="10249" name="Rectangle 3"/>
            <p:cNvSpPr txBox="1"/>
            <p:nvPr/>
          </p:nvSpPr>
          <p:spPr>
            <a:xfrm>
              <a:off x="5703094" y="119669"/>
              <a:ext cx="3052019" cy="649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69900" lvl="0" indent="-46990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合适的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h(n)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69900" lvl="0" indent="-46990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中不在位的数码个数</a:t>
              </a:r>
              <a:endParaRPr lang="zh-CN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 flipH="1">
              <a:off x="4916488" y="332411"/>
              <a:ext cx="655646" cy="5763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4"/>
          <p:cNvSpPr/>
          <p:nvPr/>
        </p:nvSpPr>
        <p:spPr>
          <a:xfrm>
            <a:off x="684213" y="1052513"/>
            <a:ext cx="3382962" cy="3698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1" hangingPunct="1"/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</a:rPr>
              <a:t>盲目搜索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</a:rPr>
              <a:t>---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</a:rPr>
              <a:t>等代价搜索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592138" y="1778000"/>
            <a:ext cx="8001000" cy="402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□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某些应用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并不要求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操作序列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为</a:t>
            </a:r>
            <a:r>
              <a:rPr kumimoji="0" lang="zh-CN" altLang="en-US" sz="2400" b="1" i="0" u="wavyDbl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最少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解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最优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，而是要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   求具有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某些特性的解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满足特定要求的解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□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定义：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宽度优先搜索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的一种推广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◇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不是</a:t>
            </a:r>
            <a:r>
              <a:rPr kumimoji="0" lang="zh-CN" altLang="en-US" sz="2400" b="1" i="0" u="wavyDbl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沿等长度路径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扩展，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而是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沿代价路径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扩展。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◇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搜索树中，</a:t>
            </a:r>
            <a:r>
              <a:rPr kumimoji="0" lang="zh-CN" altLang="en-US" sz="2400" b="1" i="0" u="wavyDbl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每条连接边上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，均标有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代价、时间、距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离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等标注。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□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算法应用条件：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运用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代价树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算法，对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进行搜索，需要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400" b="1" i="0" u="wavyDbl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先将</a:t>
            </a:r>
            <a:r>
              <a:rPr kumimoji="0" lang="zh-CN" altLang="en-US" sz="2400" b="1" i="0" u="wavyDbl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</a:t>
            </a:r>
            <a:r>
              <a:rPr kumimoji="0" lang="zh-CN" altLang="en-US" sz="2400" b="1" i="0" u="wavyDbl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转换为</a:t>
            </a:r>
            <a:r>
              <a:rPr kumimoji="0" lang="zh-CN" altLang="en-US" sz="2400" b="1" i="0" u="wavyDbl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代价树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5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6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4431</Words>
  <Application>WPS 演示</Application>
  <PresentationFormat>全屏显示(4:3)</PresentationFormat>
  <Paragraphs>598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宋体</vt:lpstr>
      <vt:lpstr>Wingdings</vt:lpstr>
      <vt:lpstr>Verdana</vt:lpstr>
      <vt:lpstr>楷体_GB2312</vt:lpstr>
      <vt:lpstr>新宋体</vt:lpstr>
      <vt:lpstr>等线</vt:lpstr>
      <vt:lpstr>Times New Roman</vt:lpstr>
      <vt:lpstr>楷体</vt:lpstr>
      <vt:lpstr>微软雅黑</vt:lpstr>
      <vt:lpstr>Arial Unicode MS</vt:lpstr>
      <vt:lpstr>Calibri</vt:lpstr>
      <vt:lpstr>楷体_GB2312</vt:lpstr>
      <vt:lpstr>BatangChe</vt:lpstr>
      <vt:lpstr>Segoe Print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fengqi</dc:creator>
  <cp:lastModifiedBy>晨</cp:lastModifiedBy>
  <cp:revision>1188</cp:revision>
  <dcterms:created xsi:type="dcterms:W3CDTF">2013-07-28T08:10:57Z</dcterms:created>
  <dcterms:modified xsi:type="dcterms:W3CDTF">2024-11-28T11:06:42Z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026A8D607B3D494DB4646E8FB1F29BAE_12</vt:lpwstr>
  </property>
  <property fmtid="{D5CDD505-2E9C-101B-9397-08002B2CF9AE}" pid="3" name="KSOProductBuildVer">
    <vt:lpwstr>2052-12.1.0.18912</vt:lpwstr>
  </property>
</Properties>
</file>