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qTSOEH0+Ymsb1lJEYcnA2ZD/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83DA1D-85C6-4456-B835-2E3960EC9B41}">
  <a:tblStyle styleId="{E483DA1D-85C6-4456-B835-2E3960EC9B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fill>
          <a:solidFill>
            <a:srgbClr val="DEE7D0"/>
          </a:solidFill>
        </a:fill>
      </a:tcStyle>
    </a:band1H>
    <a:band2H>
      <a:tcTxStyle/>
    </a:band2H>
    <a:band1V>
      <a:tcTxStyle/>
      <a:tcStyle>
        <a:fill>
          <a:solidFill>
            <a:srgbClr val="DEE7D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095D6451-B406-4DD0-BBAB-D52E93FAD4B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779C7"/>
            </a:gs>
            <a:gs pos="100000">
              <a:srgbClr val="0027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00200" y="1600200"/>
            <a:ext cx="5791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New dining tables are sold in India every month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CHENA RAM KUMAWAT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IIT ROPAR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Gmail ID. chenamatrix@gmail.com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No. 9649766876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752600" y="304800"/>
            <a:ext cx="6248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dining tables are sold in India every month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81000" y="1386870"/>
            <a:ext cx="7696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Approach:-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Dining tables are Mainly purchased at Houses, Restaurants, Mess, Canteens etc. So we will discuss each location briefly.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124200" y="2971800"/>
            <a:ext cx="3352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 of India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5791200" y="3595965"/>
            <a:ext cx="2819400" cy="2362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5791200" y="4343400"/>
            <a:ext cx="2819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4" name="Google Shape;94;p2"/>
          <p:cNvSpPr txBox="1"/>
          <p:nvPr/>
        </p:nvSpPr>
        <p:spPr>
          <a:xfrm>
            <a:off x="152400" y="3886200"/>
            <a:ext cx="5105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India to be a square with highway red and black and length of highway is 50Km and distance between both highway’s is 30Km 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assumed that most population is concentrated (urban area) between both highways and this is urban area.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Approx Area of India= 50*50 = 2500Km</a:t>
            </a:r>
            <a:r>
              <a:rPr b="1"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5791200" y="5257800"/>
            <a:ext cx="28194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3918616" y="219670"/>
            <a:ext cx="14925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Indian Region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 rot="-5905276">
            <a:off x="2815523" y="-345112"/>
            <a:ext cx="2828526" cy="4265305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276600" y="381000"/>
            <a:ext cx="4114800" cy="3200400"/>
          </a:xfrm>
          <a:prstGeom prst="arc">
            <a:avLst>
              <a:gd fmla="val 16200000" name="adj1"/>
              <a:gd fmla="val 21500182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066800" y="2133600"/>
            <a:ext cx="2209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Urban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 = 30*50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1500Km</a:t>
            </a:r>
            <a:r>
              <a:rPr b="1"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Considering 1000 houses in 1Km</a:t>
            </a:r>
            <a:r>
              <a:rPr b="1"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houses in urban area is 15*10</a:t>
            </a:r>
            <a:r>
              <a:rPr b="1"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Houses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362700" y="2057400"/>
            <a:ext cx="22098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Rural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 = 20*50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1000Km</a:t>
            </a:r>
            <a:r>
              <a:rPr b="1"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Considering 1000 houses in 1Km</a:t>
            </a:r>
            <a:r>
              <a:rPr b="1"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houses in urban area is 15*10</a:t>
            </a:r>
            <a:r>
              <a:rPr b="1"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Houses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295400" y="1524000"/>
            <a:ext cx="7620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543800" y="1447800"/>
            <a:ext cx="7620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107" name="Google Shape;107;p3"/>
          <p:cNvCxnSpPr/>
          <p:nvPr/>
        </p:nvCxnSpPr>
        <p:spPr>
          <a:xfrm rot="5400000">
            <a:off x="3772694" y="1332706"/>
            <a:ext cx="16002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8" name="Google Shape;108;p3"/>
          <p:cNvSpPr txBox="1"/>
          <p:nvPr/>
        </p:nvSpPr>
        <p:spPr>
          <a:xfrm>
            <a:off x="3581400" y="2057400"/>
            <a:ext cx="2133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Slum Area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Area of slum is nearly 1 to 2% and there is no buyer of dining table.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This part is not in our calculation. 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3815740" y="1482740"/>
            <a:ext cx="751496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2667000" y="152400"/>
            <a:ext cx="365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Expected Buyers</a:t>
            </a:r>
            <a:endParaRPr/>
          </a:p>
        </p:txBody>
      </p:sp>
      <p:cxnSp>
        <p:nvCxnSpPr>
          <p:cNvPr id="115" name="Google Shape;115;p4"/>
          <p:cNvCxnSpPr>
            <a:stCxn id="114" idx="2"/>
          </p:cNvCxnSpPr>
          <p:nvPr/>
        </p:nvCxnSpPr>
        <p:spPr>
          <a:xfrm>
            <a:off x="4495800" y="61406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6" name="Google Shape;116;p4"/>
          <p:cNvCxnSpPr/>
          <p:nvPr/>
        </p:nvCxnSpPr>
        <p:spPr>
          <a:xfrm flipH="1" rot="10800000">
            <a:off x="838200" y="1219200"/>
            <a:ext cx="7391400" cy="7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7" name="Google Shape;117;p4"/>
          <p:cNvCxnSpPr/>
          <p:nvPr/>
        </p:nvCxnSpPr>
        <p:spPr>
          <a:xfrm rot="5400000">
            <a:off x="457200" y="1676400"/>
            <a:ext cx="7620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8" name="Google Shape;118;p4"/>
          <p:cNvCxnSpPr/>
          <p:nvPr/>
        </p:nvCxnSpPr>
        <p:spPr>
          <a:xfrm rot="5400000">
            <a:off x="2590006" y="1675606"/>
            <a:ext cx="7620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9" name="Google Shape;119;p4"/>
          <p:cNvCxnSpPr/>
          <p:nvPr/>
        </p:nvCxnSpPr>
        <p:spPr>
          <a:xfrm rot="5400000">
            <a:off x="5106194" y="1599406"/>
            <a:ext cx="7620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0" name="Google Shape;120;p4"/>
          <p:cNvCxnSpPr/>
          <p:nvPr/>
        </p:nvCxnSpPr>
        <p:spPr>
          <a:xfrm rot="5400000">
            <a:off x="7847805" y="1599406"/>
            <a:ext cx="7620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1" name="Google Shape;121;p4"/>
          <p:cNvSpPr txBox="1"/>
          <p:nvPr/>
        </p:nvSpPr>
        <p:spPr>
          <a:xfrm>
            <a:off x="304800" y="20574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2057400" y="2133600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181600" y="20574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7696200" y="1981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Canteen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990600" y="914400"/>
            <a:ext cx="69342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Urban Area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Houses =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Considering 1000 houses in 1Km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houses in urban area is 1500*1000 =  1.5*10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Houses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 =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Considering 20 restaurants in 1Km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restaurants in  urban are is  1500*20 = 30000 restaurants.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 =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Considering 2 School/College in 1Km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1 mess in each college                  so to total mess are = 1500*2 = 3000 Mess.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Canteen =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we considered 2 school/college in 1Km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assuming that 2 canteen in 1 school/college so total canteen are = 1500*2*2 = 6000.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990600" y="914400"/>
            <a:ext cx="69342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Rural Area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Houses =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Considering 400 houses in 1Km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houses in urban area is 1500*400 =  6*10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Houses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 =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Considering 5 restaurants in 1Km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restaurants in  urban are is  1500*4 = 6000 restaurants.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 =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Considering 1 School/College in 1Km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1 mess in each college                  so to total mess are = 1500*1 = 1500 Mess.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Canteen =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we considered 1 school/college in 1Km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assuming that 1 canteen in 1 school/college so total canteen are = 1500*1*1 = 1500.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7"/>
          <p:cNvGraphicFramePr/>
          <p:nvPr/>
        </p:nvGraphicFramePr>
        <p:xfrm>
          <a:off x="342899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{E483DA1D-85C6-4456-B835-2E3960EC9B41}</a:tableStyleId>
              </a:tblPr>
              <a:tblGrid>
                <a:gridCol w="1352475"/>
                <a:gridCol w="697050"/>
                <a:gridCol w="1071575"/>
                <a:gridCol w="645025"/>
                <a:gridCol w="1134000"/>
                <a:gridCol w="665825"/>
                <a:gridCol w="1092375"/>
                <a:gridCol w="613825"/>
                <a:gridCol w="1186025"/>
              </a:tblGrid>
              <a:tr h="546100"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Urban Area Selling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Houses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Resturants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Mess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Canteen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C000"/>
                    </a:solidFill>
                  </a:tcPr>
                </a:tc>
                <a:tc hMerge="1"/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1500000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 hMerge="1"/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New (12%)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Renovated(15%)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New(8%)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Renovated (14%)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New (2%)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Renovated (15%)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New(2%)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Renovated 15%)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General quantity in 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Tatal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180000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225000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28800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50400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11250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720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5400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7"/>
          <p:cNvSpPr txBox="1"/>
          <p:nvPr/>
        </p:nvSpPr>
        <p:spPr>
          <a:xfrm>
            <a:off x="990600" y="586740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from urban area = 503070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8"/>
          <p:cNvGraphicFramePr/>
          <p:nvPr/>
        </p:nvGraphicFramePr>
        <p:xfrm>
          <a:off x="60325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{095D6451-B406-4DD0-BBAB-D52E93FAD4BB}</a:tableStyleId>
              </a:tblPr>
              <a:tblGrid>
                <a:gridCol w="1165325"/>
                <a:gridCol w="668625"/>
                <a:gridCol w="964725"/>
                <a:gridCol w="611300"/>
                <a:gridCol w="1146200"/>
                <a:gridCol w="611300"/>
                <a:gridCol w="1079350"/>
                <a:gridCol w="611300"/>
                <a:gridCol w="1079350"/>
              </a:tblGrid>
              <a:tr h="303400"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Rural Area Selling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Houses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Resturants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Mess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Canteen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</a:tr>
              <a:tr h="30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Total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600000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6000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1500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1500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 hMerge="1"/>
              </a:tr>
              <a:tr h="30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New (12%)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Renovated(15%)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New(8%)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Renovated (14%)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New (2%)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Renovated (15%)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New(2%)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Renovated 15%)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General quantity in 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</a:tr>
              <a:tr h="30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Tatal 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72000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72000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3840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6720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450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3375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675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8"/>
          <p:cNvSpPr txBox="1"/>
          <p:nvPr/>
        </p:nvSpPr>
        <p:spPr>
          <a:xfrm>
            <a:off x="1143000" y="510540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from rural area = 159150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1905000" y="3124200"/>
            <a:ext cx="51054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304800" y="1110734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sold dining tables = 503070 + 159150 = 662220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2022-06-29T09:57:00Z</dcterms:created>
  <dc:creator>CHENA RAM KUMAWAT</dc:creator>
</cp:coreProperties>
</file>