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256" r:id="rId2"/>
    <p:sldId id="431" r:id="rId3"/>
    <p:sldId id="486" r:id="rId4"/>
    <p:sldId id="478" r:id="rId5"/>
    <p:sldId id="440" r:id="rId6"/>
    <p:sldId id="489" r:id="rId7"/>
    <p:sldId id="490" r:id="rId8"/>
    <p:sldId id="485" r:id="rId9"/>
    <p:sldId id="496" r:id="rId10"/>
    <p:sldId id="559" r:id="rId11"/>
    <p:sldId id="560" r:id="rId12"/>
    <p:sldId id="554" r:id="rId13"/>
    <p:sldId id="557" r:id="rId14"/>
    <p:sldId id="558" r:id="rId15"/>
    <p:sldId id="569" r:id="rId16"/>
    <p:sldId id="570" r:id="rId17"/>
    <p:sldId id="571" r:id="rId18"/>
    <p:sldId id="563" r:id="rId19"/>
    <p:sldId id="561" r:id="rId20"/>
    <p:sldId id="562" r:id="rId21"/>
    <p:sldId id="566" r:id="rId22"/>
    <p:sldId id="567" r:id="rId23"/>
    <p:sldId id="568" r:id="rId24"/>
    <p:sldId id="576" r:id="rId25"/>
    <p:sldId id="579" r:id="rId26"/>
    <p:sldId id="577" r:id="rId27"/>
    <p:sldId id="578" r:id="rId28"/>
    <p:sldId id="580" r:id="rId29"/>
    <p:sldId id="572" r:id="rId30"/>
    <p:sldId id="573" r:id="rId31"/>
    <p:sldId id="574" r:id="rId32"/>
    <p:sldId id="581" r:id="rId33"/>
    <p:sldId id="57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270"/>
  </p:normalViewPr>
  <p:slideViewPr>
    <p:cSldViewPr snapToGrid="0">
      <p:cViewPr varScale="1">
        <p:scale>
          <a:sx n="152" d="100"/>
          <a:sy n="152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6236BB-C998-572B-FB4F-2F0A794B80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1832F-4C71-31C9-9966-3A0707ACC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B33EE-C3D9-B441-92BF-F6468C6A772A}" type="datetimeFigureOut">
              <a:rPr lang="en-US" smtClean="0"/>
              <a:t>3/31/23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76AF-9955-C7AD-A62B-A65F9DBA0C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29478-143D-8256-ACD5-06FAC1F9F1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FE899-044B-2144-BFC9-7D4FD87C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21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1C3BD-257C-5F4A-884A-F015D8261E30}" type="datetimeFigureOut">
              <a:rPr lang="en-US" smtClean="0"/>
              <a:t>3/31/23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602F1-190B-484E-A1A8-2AC66D95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757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602F1-190B-484E-A1A8-2AC66D95FC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30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9D9F-E354-8B8B-6D33-4B4587B5A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E74DC-6576-B4F7-F260-D02FCD10D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B3985-B406-0605-8DB4-A6134673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C10D-D1BF-EC46-B06E-789BA2BF7152}" type="datetime1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71DB3-F930-A7CD-A5DA-3161CBEA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3074-9BD8-25B1-5244-F29CD21F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6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7BC0-9905-3460-C09F-4E6550AF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B3D14-5965-883F-07FE-832596B75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B95D4-C058-746F-1303-E21E9AA4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9174-B95C-064E-8C33-C5BC8994815D}" type="datetime1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28B97-5502-EA5F-2C6D-78F7BFF2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25090-83C2-3DD0-0C07-337FD40D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3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995F2-2CEE-2D93-B6C9-A7FCBD3D3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E854A-68BA-4C8D-0794-F460FB825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7A753-207E-D366-2D7E-C98EA7D0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A101-38A7-A741-A2C7-BB63097939F0}" type="datetime1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612B-DB4F-92CB-AFFC-161E91BC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03DB0-EF33-48DF-C84E-6990189D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8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D2E3-9193-7D70-D290-62404ED4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6C9B-4848-4F17-89B6-A37FE58A4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40926-260C-42DA-2289-015FA5AE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3A6D-8A4A-394A-B40D-CD06EC56E05C}" type="datetime1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E44CE-8BA8-C246-6D4E-6DA27E32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0711E-3ABF-4616-817E-2154F2D9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0541-4F70-C4BF-31C1-4431330D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A7AC-FA59-F670-050C-664DA92D2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2C5AD-904A-D200-1F14-FF998FA2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6F0C-605F-844A-9106-19B2F3357906}" type="datetime1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3E165-80F2-DFB4-FC56-C978BA8C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493E2-0039-C71A-F3B9-EAE2D02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7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337F-FA1C-5247-914E-F9A478E4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BB33-0A05-03B6-7201-E1D66AC0B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DC650-CEB7-B06F-8850-F4558ABEB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6EB45-4E58-EC22-CC34-383017BD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4269-EBFD-234A-98BE-0E748220E6CA}" type="datetime1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37C8F-1181-528B-282D-FD6DB09B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E7479-A4CA-C2BE-2D8A-2BF5CC7B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3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AFBE-361B-A9F7-9A62-E40B25CF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C09A3-450A-96F9-D868-061A33E93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DABDD-E97E-A0A8-35C9-78EDA568B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470E5-E446-7664-84D0-2C128D82F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D4763-4064-5299-9B89-69C6A73AE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D8259-A149-F518-2D32-D8B55E8B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47E8-3138-7E4B-AB67-FCB7F85937E1}" type="datetime1">
              <a:rPr lang="en-US" smtClean="0"/>
              <a:t>3/31/23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922D1-8A53-73A3-728D-E049A8DB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68F15-CA6E-9CD9-C0F4-8EF8A161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0937-8B57-6D06-6302-6986B2FB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A07D8-3995-3214-776E-CDC34BF5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983-5CC0-1A41-B329-15B71D254DF8}" type="datetime1">
              <a:rPr lang="en-US" smtClean="0"/>
              <a:t>3/31/23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C9DCE-0E88-E1A9-DA6D-3355D16E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342A7-AAD0-815C-4CA7-6026F162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11774-7188-89A6-52D3-2AFAA946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ECD5-7235-2E4B-8021-0AD380F67D47}" type="datetime1">
              <a:rPr lang="en-US" smtClean="0"/>
              <a:t>3/31/23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74A4D-D937-F959-270E-49A4D891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C398E-B368-D9B5-99FB-9FAB633F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5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7624-A996-E74F-D856-41E4E8C4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9B39C-06B4-DD5C-1F3A-7AFDF951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06B85-C436-7F2F-36CC-83BE6EC76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B6CBA-7C74-7C04-7D6A-C2AF1461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F152-A1DE-3D48-BDED-517DB78C3155}" type="datetime1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B9F5A-9752-3093-38C9-5C3BD738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F903-722A-D1C8-3826-8EBF1B34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D980-D949-3F33-9F00-2869BB15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510110-79D7-9284-8A67-5FC826F51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8A44A-95B9-1567-4235-487E7E9DC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D920E-3711-9030-B045-F25F2A73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A76D-52B9-CD4A-B885-137A57AC0409}" type="datetime1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6A711-88B1-CF0C-71E1-A21A108E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DDD0E-7853-DF58-41A1-7F7BF1AD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20594-98C5-9362-3F92-D5DB2F00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D8A98-1189-FA40-AD75-AB4BBF250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EBD28-71A8-CD5F-19A7-967148CE5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C0290-AA7D-1046-B7B0-09289DA711C3}" type="datetime1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F7467-6042-26DA-743D-0653E2072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E113B-206C-392B-D836-B59155E57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tovissode@uidaho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bbaum@uidaho.edu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4.emf"/><Relationship Id="rId7" Type="http://schemas.openxmlformats.org/officeDocument/2006/relationships/image" Target="../media/image89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280.png"/><Relationship Id="rId9" Type="http://schemas.openxmlformats.org/officeDocument/2006/relationships/image" Target="../media/image9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9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8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image" Target="../media/image44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28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28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emf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3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emf"/><Relationship Id="rId5" Type="http://schemas.openxmlformats.org/officeDocument/2006/relationships/image" Target="../media/image58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28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emf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image" Target="../media/image4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emf"/><Relationship Id="rId5" Type="http://schemas.openxmlformats.org/officeDocument/2006/relationships/image" Target="../media/image58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4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0.emf"/><Relationship Id="rId7" Type="http://schemas.openxmlformats.org/officeDocument/2006/relationships/image" Target="../media/image35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80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43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3405946-096C-7358-CC39-3231E2337483}"/>
              </a:ext>
            </a:extLst>
          </p:cNvPr>
          <p:cNvSpPr/>
          <p:nvPr/>
        </p:nvSpPr>
        <p:spPr>
          <a:xfrm>
            <a:off x="1194318" y="2051021"/>
            <a:ext cx="9918440" cy="12801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49103-7075-DCD8-4181-9D86261AC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318" y="2114080"/>
            <a:ext cx="9918441" cy="1175657"/>
          </a:xfrm>
        </p:spPr>
        <p:txBody>
          <a:bodyPr>
            <a:noAutofit/>
          </a:bodyPr>
          <a:lstStyle/>
          <a:p>
            <a:r>
              <a:rPr lang="en-US" sz="4000" b="1" dirty="0"/>
              <a:t>Standards of Risk Evidence Driven </a:t>
            </a:r>
            <a:br>
              <a:rPr lang="en-US" sz="4000" b="1" dirty="0"/>
            </a:br>
            <a:r>
              <a:rPr lang="en-US" sz="4000" b="1" dirty="0"/>
              <a:t>Behavior-Disease Model 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5430B81-F452-5234-E752-EBA7B364615C}"/>
              </a:ext>
            </a:extLst>
          </p:cNvPr>
          <p:cNvSpPr txBox="1">
            <a:spLocks/>
          </p:cNvSpPr>
          <p:nvPr/>
        </p:nvSpPr>
        <p:spPr>
          <a:xfrm>
            <a:off x="1922575" y="4836077"/>
            <a:ext cx="2328533" cy="903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Chenangnon Tovissode</a:t>
            </a:r>
          </a:p>
          <a:p>
            <a:r>
              <a:rPr lang="en-US" dirty="0"/>
              <a:t>IMCI Postdoc,</a:t>
            </a:r>
          </a:p>
          <a:p>
            <a:r>
              <a:rPr lang="en-US" dirty="0">
                <a:hlinkClick r:id="rId2"/>
              </a:rPr>
              <a:t>ctovissode@uidaho.edu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8CB33DF-BAEF-22D7-077B-61E533A92492}"/>
              </a:ext>
            </a:extLst>
          </p:cNvPr>
          <p:cNvSpPr txBox="1">
            <a:spLocks/>
          </p:cNvSpPr>
          <p:nvPr/>
        </p:nvSpPr>
        <p:spPr>
          <a:xfrm>
            <a:off x="4842243" y="6394395"/>
            <a:ext cx="2507510" cy="3650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March 31, 2023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84EED96-238D-38CD-1671-7C115BE262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6047" t="1" r="26631" b="39388"/>
          <a:stretch/>
        </p:blipFill>
        <p:spPr>
          <a:xfrm>
            <a:off x="209395" y="380702"/>
            <a:ext cx="911670" cy="12801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829775-E552-593A-BB73-61DBDAC5F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081" y="380702"/>
            <a:ext cx="3012195" cy="101190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D1DF025-E7BF-EE8A-A1C1-EDC122C5E16C}"/>
              </a:ext>
            </a:extLst>
          </p:cNvPr>
          <p:cNvSpPr txBox="1">
            <a:spLocks/>
          </p:cNvSpPr>
          <p:nvPr/>
        </p:nvSpPr>
        <p:spPr>
          <a:xfrm>
            <a:off x="6899200" y="4857558"/>
            <a:ext cx="3690799" cy="903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 Bert O. </a:t>
            </a:r>
            <a:r>
              <a:rPr lang="en-US" dirty="0" err="1"/>
              <a:t>Baumgaertner</a:t>
            </a:r>
            <a:endParaRPr lang="en-US" dirty="0"/>
          </a:p>
          <a:p>
            <a:r>
              <a:rPr lang="en-US" dirty="0"/>
              <a:t>Department of Politics and Philosophy,</a:t>
            </a:r>
          </a:p>
          <a:p>
            <a:r>
              <a:rPr lang="en-US" dirty="0">
                <a:hlinkClick r:id="rId6"/>
              </a:rPr>
              <a:t>bbaum@uidaho.edu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78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05A2958E-7142-705B-E0E4-DFB69937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386" y="1895487"/>
            <a:ext cx="6206400" cy="46548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DB91A9C-1D73-2CB0-A6F1-2FC8E0F89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8" y="1895487"/>
            <a:ext cx="6206400" cy="46548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55AAD41-4186-EC21-C129-058458B33474}"/>
              </a:ext>
            </a:extLst>
          </p:cNvPr>
          <p:cNvSpPr txBox="1"/>
          <p:nvPr/>
        </p:nvSpPr>
        <p:spPr>
          <a:xfrm>
            <a:off x="2246345" y="1555493"/>
            <a:ext cx="1868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SEIR solution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D68CD132-0130-3F14-D47C-469A0B356AB3}"/>
              </a:ext>
            </a:extLst>
          </p:cNvPr>
          <p:cNvSpPr txBox="1"/>
          <p:nvPr/>
        </p:nvSpPr>
        <p:spPr>
          <a:xfrm>
            <a:off x="7828818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5">
                <a:extLst>
                  <a:ext uri="{FF2B5EF4-FFF2-40B4-BE49-F238E27FC236}">
                    <a16:creationId xmlns:a16="http://schemas.microsoft.com/office/drawing/2014/main" id="{73928224-21E0-D765-3229-B451DD2EE92C}"/>
                  </a:ext>
                </a:extLst>
              </p:cNvPr>
              <p:cNvSpPr txBox="1"/>
              <p:nvPr/>
            </p:nvSpPr>
            <p:spPr>
              <a:xfrm>
                <a:off x="1508876" y="2244908"/>
                <a:ext cx="17378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fr-FR" sz="1800" b="1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0432FF"/>
                          </a:solidFill>
                        </a:rPr>
                        <m:t>0</m:t>
                      </m:r>
                    </m:oMath>
                  </m:oMathPara>
                </a14:m>
                <a:endParaRPr lang="fr-FR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5" name="ZoneTexte 15">
                <a:extLst>
                  <a:ext uri="{FF2B5EF4-FFF2-40B4-BE49-F238E27FC236}">
                    <a16:creationId xmlns:a16="http://schemas.microsoft.com/office/drawing/2014/main" id="{73928224-21E0-D765-3229-B451DD2EE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76" y="2244908"/>
                <a:ext cx="17378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3B9950F-39B1-94A0-A677-EBDDCD6A3D03}"/>
                  </a:ext>
                </a:extLst>
              </p:cNvPr>
              <p:cNvSpPr txBox="1"/>
              <p:nvPr/>
            </p:nvSpPr>
            <p:spPr>
              <a:xfrm>
                <a:off x="8886936" y="3680607"/>
                <a:ext cx="2270893" cy="454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b="1" dirty="0">
                          <a:solidFill>
                            <a:schemeClr val="tx1"/>
                          </a:solidFill>
                        </a:rPr>
                        <m:t>3</m:t>
                      </m:r>
                      <m:r>
                        <m:rPr>
                          <m:nor/>
                        </m:rPr>
                        <a:rPr lang="fr-FR" b="1" i="0" dirty="0" smtClean="0">
                          <a:solidFill>
                            <a:schemeClr val="tx1"/>
                          </a:solidFill>
                        </a:rPr>
                        <m:t> 525.50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3B9950F-39B1-94A0-A677-EBDDCD6A3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936" y="3680607"/>
                <a:ext cx="2270893" cy="454548"/>
              </a:xfrm>
              <a:prstGeom prst="rect">
                <a:avLst/>
              </a:prstGeom>
              <a:blipFill>
                <a:blip r:embed="rId6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7765AC1E-298F-2C4C-4FFF-93DFFACB5A16}"/>
                  </a:ext>
                </a:extLst>
              </p:cNvPr>
              <p:cNvSpPr txBox="1"/>
              <p:nvPr/>
            </p:nvSpPr>
            <p:spPr>
              <a:xfrm>
                <a:off x="8434873" y="3177392"/>
                <a:ext cx="2985857" cy="503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𝐀𝐫𝐠</m:t>
                              </m:r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43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chemeClr val="tx1"/>
                          </a:solidFill>
                        </a:rPr>
                        <m:t>.5</m:t>
                      </m:r>
                      <m:r>
                        <m:rPr>
                          <m:nor/>
                        </m:rPr>
                        <a:rPr lang="fr-FR" b="1" i="0" dirty="0" smtClean="0">
                          <a:solidFill>
                            <a:schemeClr val="tx1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chemeClr val="tx1"/>
                          </a:solidFill>
                        </a:rPr>
                        <m:t>days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7765AC1E-298F-2C4C-4FFF-93DFFACB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873" y="3177392"/>
                <a:ext cx="2985857" cy="503215"/>
              </a:xfrm>
              <a:prstGeom prst="rect">
                <a:avLst/>
              </a:prstGeom>
              <a:blipFill>
                <a:blip r:embed="rId7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898B9500-76EE-84E7-061F-CB7FAF458072}"/>
                  </a:ext>
                </a:extLst>
              </p:cNvPr>
              <p:cNvSpPr txBox="1"/>
              <p:nvPr/>
            </p:nvSpPr>
            <p:spPr>
              <a:xfrm>
                <a:off x="3213927" y="4744299"/>
                <a:ext cx="2270893" cy="454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8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18</m:t>
                      </m:r>
                      <m:r>
                        <m:rPr>
                          <m:nor/>
                        </m:rPr>
                        <a:rPr lang="fr-FR" b="1" i="0" dirty="0" smtClean="0">
                          <a:solidFill>
                            <a:srgbClr val="7030A0"/>
                          </a:solidFill>
                        </a:rPr>
                        <m:t> 313</m:t>
                      </m:r>
                    </m:oMath>
                  </m:oMathPara>
                </a14:m>
                <a:endParaRPr lang="fr-FR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898B9500-76EE-84E7-061F-CB7FAF458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27" y="4744299"/>
                <a:ext cx="2270893" cy="454548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19F4D36-7DC3-1F5C-8B6D-837655AF2DE4}"/>
                  </a:ext>
                </a:extLst>
              </p:cNvPr>
              <p:cNvSpPr txBox="1"/>
              <p:nvPr/>
            </p:nvSpPr>
            <p:spPr>
              <a:xfrm>
                <a:off x="2780523" y="4241084"/>
                <a:ext cx="2976530" cy="503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𝐀𝐫𝐠</m:t>
                              </m:r>
                              <m:r>
                                <a:rPr lang="fr-FR" sz="1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800" b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43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rgbClr val="7030A0"/>
                          </a:solidFill>
                        </a:rPr>
                        <m:t>.01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rgbClr val="7030A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rgbClr val="7030A0"/>
                          </a:solidFill>
                        </a:rPr>
                        <m:t>days</m:t>
                      </m:r>
                    </m:oMath>
                  </m:oMathPara>
                </a14:m>
                <a:endParaRPr lang="fr-FR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19F4D36-7DC3-1F5C-8B6D-837655AF2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523" y="4241084"/>
                <a:ext cx="2976530" cy="503215"/>
              </a:xfrm>
              <a:prstGeom prst="rect">
                <a:avLst/>
              </a:prstGeom>
              <a:blipFill>
                <a:blip r:embed="rId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504535E-77F9-B78A-4941-8E1D8310AC9B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</p:spTree>
    <p:extLst>
      <p:ext uri="{BB962C8B-B14F-4D97-AF65-F5344CB8AC3E}">
        <p14:creationId xmlns:p14="http://schemas.microsoft.com/office/powerpoint/2010/main" val="316580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46BF3489-30CF-9571-3EFC-2F5A599C7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574" y="1895487"/>
            <a:ext cx="6206400" cy="46548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4374472-515D-33DD-BE93-F93854A3B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8" y="1895487"/>
            <a:ext cx="6206400" cy="465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4CDF1C-37E7-1710-C932-4504DAACC033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/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400" b="1" i="1" dirty="0">
                    <a:solidFill>
                      <a:srgbClr val="C00000"/>
                    </a:solidFill>
                  </a:rPr>
                  <a:t>P(t), Q(t)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4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13">
            <a:extLst>
              <a:ext uri="{FF2B5EF4-FFF2-40B4-BE49-F238E27FC236}">
                <a16:creationId xmlns:a16="http://schemas.microsoft.com/office/drawing/2014/main" id="{29B4E596-0637-4BF8-D85E-1F557E869B40}"/>
              </a:ext>
            </a:extLst>
          </p:cNvPr>
          <p:cNvSpPr txBox="1"/>
          <p:nvPr/>
        </p:nvSpPr>
        <p:spPr>
          <a:xfrm>
            <a:off x="1739808" y="1552773"/>
            <a:ext cx="301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Reproductive </a:t>
            </a:r>
            <a:r>
              <a:rPr lang="fr-FR" sz="2400" b="1" dirty="0" err="1">
                <a:solidFill>
                  <a:srgbClr val="C00000"/>
                </a:solidFill>
              </a:rPr>
              <a:t>number</a:t>
            </a:r>
            <a:endParaRPr lang="fr-FR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9FAC2C52-BA10-72F8-1BE8-0D8C19D27282}"/>
                  </a:ext>
                </a:extLst>
              </p:cNvPr>
              <p:cNvSpPr txBox="1"/>
              <p:nvPr/>
            </p:nvSpPr>
            <p:spPr>
              <a:xfrm>
                <a:off x="2537927" y="3475968"/>
                <a:ext cx="3228457" cy="503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𝐀𝐫𝐠</m:t>
                              </m:r>
                              <m:r>
                                <a:rPr lang="fr-FR" sz="1800" b="1" i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  <m:d>
                            <m:dPr>
                              <m:ctrlPr>
                                <a:rPr lang="fr-FR" sz="1800" b="1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b="1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==</m:t>
                          </m:r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800" b="1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46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rgbClr val="0432FF"/>
                          </a:solidFill>
                        </a:rPr>
                        <m:t>.</m:t>
                      </m:r>
                      <m:r>
                        <m:rPr>
                          <m:nor/>
                        </m:rPr>
                        <a:rPr lang="fr-FR" b="1" i="0" dirty="0" smtClean="0">
                          <a:solidFill>
                            <a:srgbClr val="0432FF"/>
                          </a:solidFill>
                        </a:rPr>
                        <m:t>76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rgbClr val="0432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rgbClr val="0432FF"/>
                          </a:solidFill>
                        </a:rPr>
                        <m:t>days</m:t>
                      </m:r>
                    </m:oMath>
                  </m:oMathPara>
                </a14:m>
                <a:endParaRPr lang="fr-FR" b="1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9FAC2C52-BA10-72F8-1BE8-0D8C19D27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927" y="3475968"/>
                <a:ext cx="3228457" cy="503215"/>
              </a:xfrm>
              <a:prstGeom prst="rect">
                <a:avLst/>
              </a:prstGeom>
              <a:blipFill>
                <a:blip r:embed="rId5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2A3EB9E-A1C2-2D8D-A93F-404082C11954}"/>
                  </a:ext>
                </a:extLst>
              </p:cNvPr>
              <p:cNvSpPr txBox="1"/>
              <p:nvPr/>
            </p:nvSpPr>
            <p:spPr>
              <a:xfrm>
                <a:off x="8725665" y="3680607"/>
                <a:ext cx="2460157" cy="454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b="1" i="0" dirty="0" smtClean="0">
                          <a:solidFill>
                            <a:schemeClr val="tx1"/>
                          </a:solidFill>
                        </a:rPr>
                        <m:t>47.20%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2A3EB9E-A1C2-2D8D-A93F-404082C11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665" y="3680607"/>
                <a:ext cx="2460157" cy="454548"/>
              </a:xfrm>
              <a:prstGeom prst="rect">
                <a:avLst/>
              </a:prstGeom>
              <a:blipFill>
                <a:blip r:embed="rId6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09466B2-8821-B6DB-3397-7B01620BD686}"/>
                  </a:ext>
                </a:extLst>
              </p:cNvPr>
              <p:cNvSpPr txBox="1"/>
              <p:nvPr/>
            </p:nvSpPr>
            <p:spPr>
              <a:xfrm>
                <a:off x="8304245" y="3177392"/>
                <a:ext cx="3116485" cy="503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𝐀𝐫𝐠</m:t>
                              </m:r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54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chemeClr val="tx1"/>
                          </a:solidFill>
                        </a:rPr>
                        <m:t>.26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chemeClr val="tx1"/>
                          </a:solidFill>
                        </a:rPr>
                        <m:t>days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09466B2-8821-B6DB-3397-7B01620BD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45" y="3177392"/>
                <a:ext cx="3116485" cy="503215"/>
              </a:xfrm>
              <a:prstGeom prst="rect">
                <a:avLst/>
              </a:prstGeom>
              <a:blipFill>
                <a:blip r:embed="rId7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95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D0A4D-B697-27C9-52B3-A5BB596A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38E075-5FDE-8D06-5F24-1DA58D2D5405}"/>
              </a:ext>
            </a:extLst>
          </p:cNvPr>
          <p:cNvSpPr txBox="1">
            <a:spLocks/>
          </p:cNvSpPr>
          <p:nvPr/>
        </p:nvSpPr>
        <p:spPr>
          <a:xfrm>
            <a:off x="190581" y="2349453"/>
            <a:ext cx="9821166" cy="6456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98AE4-8E03-AC8D-C8EF-F0438866026B}"/>
              </a:ext>
            </a:extLst>
          </p:cNvPr>
          <p:cNvSpPr/>
          <p:nvPr/>
        </p:nvSpPr>
        <p:spPr>
          <a:xfrm>
            <a:off x="367862" y="2098131"/>
            <a:ext cx="8132326" cy="1139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Scenario A1: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	- no differential standard of </a:t>
            </a:r>
            <a:r>
              <a:rPr lang="en-US" sz="2400" dirty="0" err="1">
                <a:solidFill>
                  <a:schemeClr val="tx1"/>
                </a:solidFill>
              </a:rPr>
              <a:t>ris</a:t>
            </a:r>
            <a:r>
              <a:rPr lang="fr-FR" sz="2400" dirty="0">
                <a:solidFill>
                  <a:schemeClr val="tx1"/>
                </a:solidFill>
              </a:rPr>
              <a:t>k</a:t>
            </a:r>
          </a:p>
          <a:p>
            <a:pPr algn="just"/>
            <a:r>
              <a:rPr lang="fr-FR" sz="2400" dirty="0">
                <a:solidFill>
                  <a:schemeClr val="tx1"/>
                </a:solidFill>
              </a:rPr>
              <a:t>		- all </a:t>
            </a:r>
            <a:r>
              <a:rPr lang="fr-FR" sz="2400" dirty="0" err="1">
                <a:solidFill>
                  <a:schemeClr val="tx1"/>
                </a:solidFill>
              </a:rPr>
              <a:t>individuals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pay</a:t>
            </a:r>
            <a:r>
              <a:rPr lang="fr-FR" sz="2400" dirty="0">
                <a:solidFill>
                  <a:schemeClr val="tx1"/>
                </a:solidFill>
              </a:rPr>
              <a:t> attention to </a:t>
            </a:r>
            <a:r>
              <a:rPr lang="fr-FR" sz="2400" dirty="0" err="1">
                <a:solidFill>
                  <a:schemeClr val="tx1"/>
                </a:solidFill>
              </a:rPr>
              <a:t>prevalence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only</a:t>
            </a:r>
            <a:endParaRPr lang="fr-F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1772761"/>
                  </p:ext>
                </p:extLst>
              </p:nvPr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1772761"/>
                  </p:ext>
                </p:extLst>
              </p:nvPr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941" r="-36618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34615" t="-2941" r="-389423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6893" t="-2941" r="-293204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69149" t="-2941" r="-22127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32353" t="-2941" r="-103922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2353" t="-2941" r="-3922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102941" r="-366187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02941" r="-36618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/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/>
              <p:nvPr/>
            </p:nvSpPr>
            <p:spPr>
              <a:xfrm>
                <a:off x="3850164" y="6154409"/>
                <a:ext cx="815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64" y="6154409"/>
                <a:ext cx="8151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/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𝟗𝟓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4B12D50-1C09-64D6-D01E-C457D3549C52}"/>
              </a:ext>
            </a:extLst>
          </p:cNvPr>
          <p:cNvSpPr txBox="1"/>
          <p:nvPr/>
        </p:nvSpPr>
        <p:spPr>
          <a:xfrm>
            <a:off x="8078755" y="5659718"/>
            <a:ext cx="3547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/>
              <a:t>(</a:t>
            </a:r>
            <a:r>
              <a:rPr lang="fr-FR" dirty="0" err="1">
                <a:solidFill>
                  <a:srgbClr val="FF0000"/>
                </a:solidFill>
              </a:rPr>
              <a:t>Prophylaxis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95% efficient</a:t>
            </a:r>
            <a:r>
              <a:rPr lang="fr-FR" dirty="0"/>
              <a:t>)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505342-6270-C138-C648-045E855D36A9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</p:spTree>
    <p:extLst>
      <p:ext uri="{BB962C8B-B14F-4D97-AF65-F5344CB8AC3E}">
        <p14:creationId xmlns:p14="http://schemas.microsoft.com/office/powerpoint/2010/main" val="252824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355AAD41-4186-EC21-C129-058458B33474}"/>
              </a:ext>
            </a:extLst>
          </p:cNvPr>
          <p:cNvSpPr txBox="1"/>
          <p:nvPr/>
        </p:nvSpPr>
        <p:spPr>
          <a:xfrm>
            <a:off x="2246345" y="1555493"/>
            <a:ext cx="1868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SEIR solution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D68CD132-0130-3F14-D47C-469A0B356AB3}"/>
              </a:ext>
            </a:extLst>
          </p:cNvPr>
          <p:cNvSpPr txBox="1"/>
          <p:nvPr/>
        </p:nvSpPr>
        <p:spPr>
          <a:xfrm>
            <a:off x="7828818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4E36C5D-4B6F-8AB3-4E2F-22A7BBFF6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27" y="1895487"/>
            <a:ext cx="6206400" cy="46548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0DEFA5D-694C-01EB-D120-00243B877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773" y="1895487"/>
            <a:ext cx="6206400" cy="46548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D82AA35-A563-CB56-5EAA-5D75F402AC45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</p:spTree>
    <p:extLst>
      <p:ext uri="{BB962C8B-B14F-4D97-AF65-F5344CB8AC3E}">
        <p14:creationId xmlns:p14="http://schemas.microsoft.com/office/powerpoint/2010/main" val="141195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DF1C-37E7-1710-C932-4504DAACC033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/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400" b="1" i="1" dirty="0">
                    <a:solidFill>
                      <a:srgbClr val="C00000"/>
                    </a:solidFill>
                  </a:rPr>
                  <a:t>P(t), Q(t)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4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13">
            <a:extLst>
              <a:ext uri="{FF2B5EF4-FFF2-40B4-BE49-F238E27FC236}">
                <a16:creationId xmlns:a16="http://schemas.microsoft.com/office/drawing/2014/main" id="{29B4E596-0637-4BF8-D85E-1F557E869B40}"/>
              </a:ext>
            </a:extLst>
          </p:cNvPr>
          <p:cNvSpPr txBox="1"/>
          <p:nvPr/>
        </p:nvSpPr>
        <p:spPr>
          <a:xfrm>
            <a:off x="1739808" y="1552773"/>
            <a:ext cx="301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Reproductive </a:t>
            </a:r>
            <a:r>
              <a:rPr lang="fr-FR" sz="2400" b="1" dirty="0" err="1">
                <a:solidFill>
                  <a:srgbClr val="C00000"/>
                </a:solidFill>
              </a:rPr>
              <a:t>number</a:t>
            </a:r>
            <a:endParaRPr lang="fr-FR" sz="2400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640FA36-7EA2-CEA6-7CCD-8BEEB1B58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02" y="1895991"/>
            <a:ext cx="6206400" cy="46548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99384C5-E216-A3FF-BC89-4375E7C155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2098" y="1895991"/>
            <a:ext cx="6206400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96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D0A4D-B697-27C9-52B3-A5BB596A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14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38E075-5FDE-8D06-5F24-1DA58D2D5405}"/>
              </a:ext>
            </a:extLst>
          </p:cNvPr>
          <p:cNvSpPr txBox="1">
            <a:spLocks/>
          </p:cNvSpPr>
          <p:nvPr/>
        </p:nvSpPr>
        <p:spPr>
          <a:xfrm>
            <a:off x="190581" y="2349453"/>
            <a:ext cx="9821166" cy="6456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98AE4-8E03-AC8D-C8EF-F0438866026B}"/>
              </a:ext>
            </a:extLst>
          </p:cNvPr>
          <p:cNvSpPr/>
          <p:nvPr/>
        </p:nvSpPr>
        <p:spPr>
          <a:xfrm>
            <a:off x="367862" y="2098131"/>
            <a:ext cx="8132326" cy="1139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Scenario A2: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	- no differential standard of </a:t>
            </a:r>
            <a:r>
              <a:rPr lang="en-US" sz="2400" dirty="0" err="1">
                <a:solidFill>
                  <a:schemeClr val="tx1"/>
                </a:solidFill>
              </a:rPr>
              <a:t>ris</a:t>
            </a:r>
            <a:r>
              <a:rPr lang="fr-FR" sz="2400" dirty="0">
                <a:solidFill>
                  <a:schemeClr val="tx1"/>
                </a:solidFill>
              </a:rPr>
              <a:t>k</a:t>
            </a:r>
          </a:p>
          <a:p>
            <a:pPr algn="just"/>
            <a:r>
              <a:rPr lang="fr-FR" sz="2400" dirty="0">
                <a:solidFill>
                  <a:schemeClr val="tx1"/>
                </a:solidFill>
              </a:rPr>
              <a:t>		- all </a:t>
            </a:r>
            <a:r>
              <a:rPr lang="fr-FR" sz="2400" dirty="0" err="1">
                <a:solidFill>
                  <a:schemeClr val="tx1"/>
                </a:solidFill>
              </a:rPr>
              <a:t>individuals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pay</a:t>
            </a:r>
            <a:r>
              <a:rPr lang="fr-FR" sz="2400" dirty="0">
                <a:solidFill>
                  <a:schemeClr val="tx1"/>
                </a:solidFill>
              </a:rPr>
              <a:t> attention to </a:t>
            </a:r>
            <a:r>
              <a:rPr lang="fr-FR" sz="2400" dirty="0" err="1">
                <a:solidFill>
                  <a:schemeClr val="tx1"/>
                </a:solidFill>
              </a:rPr>
              <a:t>prevalence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only</a:t>
            </a:r>
            <a:endParaRPr lang="fr-F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941" r="-36618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34615" t="-2941" r="-389423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6893" t="-2941" r="-293204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69149" t="-2941" r="-22127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32353" t="-2941" r="-103922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2353" t="-2941" r="-3922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102941" r="-366187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02941" r="-36618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/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/>
              <p:nvPr/>
            </p:nvSpPr>
            <p:spPr>
              <a:xfrm>
                <a:off x="3850163" y="6154409"/>
                <a:ext cx="14309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63" y="6154409"/>
                <a:ext cx="1430963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/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𝟗𝟓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4B12D50-1C09-64D6-D01E-C457D3549C52}"/>
              </a:ext>
            </a:extLst>
          </p:cNvPr>
          <p:cNvSpPr txBox="1"/>
          <p:nvPr/>
        </p:nvSpPr>
        <p:spPr>
          <a:xfrm>
            <a:off x="8078755" y="5659718"/>
            <a:ext cx="3547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/>
              <a:t>(</a:t>
            </a:r>
            <a:r>
              <a:rPr lang="fr-FR" dirty="0" err="1">
                <a:solidFill>
                  <a:srgbClr val="FF0000"/>
                </a:solidFill>
              </a:rPr>
              <a:t>Prophylaxis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95% efficient</a:t>
            </a:r>
            <a:r>
              <a:rPr lang="fr-FR" dirty="0"/>
              <a:t>)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8CE80C9-C778-10B2-8FE1-63FF7AED00EF}"/>
              </a:ext>
            </a:extLst>
          </p:cNvPr>
          <p:cNvSpPr txBox="1"/>
          <p:nvPr/>
        </p:nvSpPr>
        <p:spPr>
          <a:xfrm>
            <a:off x="367862" y="1245476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When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CB9D7D9B-0DEB-3E1E-281A-FDB04DB06372}"/>
                  </a:ext>
                </a:extLst>
              </p:cNvPr>
              <p:cNvSpPr txBox="1"/>
              <p:nvPr/>
            </p:nvSpPr>
            <p:spPr>
              <a:xfrm>
                <a:off x="8851797" y="1333762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CB9D7D9B-0DEB-3E1E-281A-FDB04DB06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797" y="1333762"/>
                <a:ext cx="1675725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>
            <a:extLst>
              <a:ext uri="{FF2B5EF4-FFF2-40B4-BE49-F238E27FC236}">
                <a16:creationId xmlns:a16="http://schemas.microsoft.com/office/drawing/2014/main" id="{44553929-98EB-F4EB-DBF5-C839CF9BDCEE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</p:spTree>
    <p:extLst>
      <p:ext uri="{BB962C8B-B14F-4D97-AF65-F5344CB8AC3E}">
        <p14:creationId xmlns:p14="http://schemas.microsoft.com/office/powerpoint/2010/main" val="3355611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355AAD41-4186-EC21-C129-058458B33474}"/>
              </a:ext>
            </a:extLst>
          </p:cNvPr>
          <p:cNvSpPr txBox="1"/>
          <p:nvPr/>
        </p:nvSpPr>
        <p:spPr>
          <a:xfrm>
            <a:off x="2246345" y="1555493"/>
            <a:ext cx="1868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SEIR solution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D68CD132-0130-3F14-D47C-469A0B356AB3}"/>
              </a:ext>
            </a:extLst>
          </p:cNvPr>
          <p:cNvSpPr txBox="1"/>
          <p:nvPr/>
        </p:nvSpPr>
        <p:spPr>
          <a:xfrm>
            <a:off x="7828818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2" name="ZoneTexte 13">
            <a:extLst>
              <a:ext uri="{FF2B5EF4-FFF2-40B4-BE49-F238E27FC236}">
                <a16:creationId xmlns:a16="http://schemas.microsoft.com/office/drawing/2014/main" id="{E84119E9-78F5-BEF7-2F76-F417218A2AE5}"/>
              </a:ext>
            </a:extLst>
          </p:cNvPr>
          <p:cNvSpPr txBox="1"/>
          <p:nvPr/>
        </p:nvSpPr>
        <p:spPr>
          <a:xfrm>
            <a:off x="143502" y="948845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When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83C7AFB-2A35-23A5-FF40-73C02E1B5854}"/>
                  </a:ext>
                </a:extLst>
              </p:cNvPr>
              <p:cNvSpPr txBox="1"/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83C7AFB-2A35-23A5-FF40-73C02E1B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EB66EC85-E056-508D-9A54-D9A95DB89DA7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9057AB8-B4D8-B537-A5E6-21FD8A262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54" y="1895487"/>
            <a:ext cx="6206400" cy="46548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C7ADBE9-4177-ACC6-9873-5A24A2360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446" y="1895487"/>
            <a:ext cx="6206400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69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DF1C-37E7-1710-C932-4504DAACC033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/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400" b="1" i="1" dirty="0">
                    <a:solidFill>
                      <a:srgbClr val="C00000"/>
                    </a:solidFill>
                  </a:rPr>
                  <a:t>P(t), Q(t)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4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13">
            <a:extLst>
              <a:ext uri="{FF2B5EF4-FFF2-40B4-BE49-F238E27FC236}">
                <a16:creationId xmlns:a16="http://schemas.microsoft.com/office/drawing/2014/main" id="{29B4E596-0637-4BF8-D85E-1F557E869B40}"/>
              </a:ext>
            </a:extLst>
          </p:cNvPr>
          <p:cNvSpPr txBox="1"/>
          <p:nvPr/>
        </p:nvSpPr>
        <p:spPr>
          <a:xfrm>
            <a:off x="1739808" y="1552773"/>
            <a:ext cx="301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Reproductive </a:t>
            </a:r>
            <a:r>
              <a:rPr lang="fr-FR" sz="2400" b="1" dirty="0" err="1">
                <a:solidFill>
                  <a:srgbClr val="C00000"/>
                </a:solidFill>
              </a:rPr>
              <a:t>number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3" name="ZoneTexte 13">
            <a:extLst>
              <a:ext uri="{FF2B5EF4-FFF2-40B4-BE49-F238E27FC236}">
                <a16:creationId xmlns:a16="http://schemas.microsoft.com/office/drawing/2014/main" id="{091F2A14-0510-BD36-F446-2CA155510730}"/>
              </a:ext>
            </a:extLst>
          </p:cNvPr>
          <p:cNvSpPr txBox="1"/>
          <p:nvPr/>
        </p:nvSpPr>
        <p:spPr>
          <a:xfrm>
            <a:off x="143502" y="948845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When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ACB6C2-5A4C-9D6B-A738-D25E7335859B}"/>
                  </a:ext>
                </a:extLst>
              </p:cNvPr>
              <p:cNvSpPr txBox="1"/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ACB6C2-5A4C-9D6B-A738-D25E73358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>
            <a:extLst>
              <a:ext uri="{FF2B5EF4-FFF2-40B4-BE49-F238E27FC236}">
                <a16:creationId xmlns:a16="http://schemas.microsoft.com/office/drawing/2014/main" id="{DB4FD14A-BCAC-38C2-95B1-5C3ABF383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40" y="1895991"/>
            <a:ext cx="6206400" cy="46548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2E708D9-4015-7945-07F5-FC9C26049E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3960" y="1895991"/>
            <a:ext cx="6206400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D0A4D-B697-27C9-52B3-A5BB596A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17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38E075-5FDE-8D06-5F24-1DA58D2D5405}"/>
              </a:ext>
            </a:extLst>
          </p:cNvPr>
          <p:cNvSpPr txBox="1">
            <a:spLocks/>
          </p:cNvSpPr>
          <p:nvPr/>
        </p:nvSpPr>
        <p:spPr>
          <a:xfrm>
            <a:off x="190581" y="2349453"/>
            <a:ext cx="9821166" cy="6456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98AE4-8E03-AC8D-C8EF-F0438866026B}"/>
              </a:ext>
            </a:extLst>
          </p:cNvPr>
          <p:cNvSpPr/>
          <p:nvPr/>
        </p:nvSpPr>
        <p:spPr>
          <a:xfrm>
            <a:off x="367862" y="2098131"/>
            <a:ext cx="8132326" cy="1139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Scenario A3: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	- no differential standard of </a:t>
            </a:r>
            <a:r>
              <a:rPr lang="en-US" sz="2400" dirty="0" err="1">
                <a:solidFill>
                  <a:schemeClr val="tx1"/>
                </a:solidFill>
              </a:rPr>
              <a:t>ris</a:t>
            </a:r>
            <a:r>
              <a:rPr lang="fr-FR" sz="2400" dirty="0">
                <a:solidFill>
                  <a:schemeClr val="tx1"/>
                </a:solidFill>
              </a:rPr>
              <a:t>k</a:t>
            </a:r>
          </a:p>
          <a:p>
            <a:pPr algn="just"/>
            <a:r>
              <a:rPr lang="fr-FR" sz="2400" dirty="0">
                <a:solidFill>
                  <a:schemeClr val="tx1"/>
                </a:solidFill>
              </a:rPr>
              <a:t>		- all </a:t>
            </a:r>
            <a:r>
              <a:rPr lang="fr-FR" sz="2400" dirty="0" err="1">
                <a:solidFill>
                  <a:schemeClr val="tx1"/>
                </a:solidFill>
              </a:rPr>
              <a:t>individuals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pay</a:t>
            </a:r>
            <a:r>
              <a:rPr lang="fr-FR" sz="2400" dirty="0">
                <a:solidFill>
                  <a:schemeClr val="tx1"/>
                </a:solidFill>
              </a:rPr>
              <a:t> attention to </a:t>
            </a:r>
            <a:r>
              <a:rPr lang="fr-FR" sz="2400" dirty="0" err="1">
                <a:solidFill>
                  <a:schemeClr val="tx1"/>
                </a:solidFill>
              </a:rPr>
              <a:t>prevalence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only</a:t>
            </a:r>
            <a:endParaRPr lang="fr-F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941" r="-36618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34615" t="-2941" r="-389423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6893" t="-2941" r="-293204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69149" t="-2941" r="-22127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32353" t="-2941" r="-103922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2353" t="-2941" r="-3922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102941" r="-366187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02941" r="-36618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/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/>
              <p:nvPr/>
            </p:nvSpPr>
            <p:spPr>
              <a:xfrm>
                <a:off x="3850163" y="6154409"/>
                <a:ext cx="14309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63" y="6154409"/>
                <a:ext cx="1430963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/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𝟗𝟓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4B12D50-1C09-64D6-D01E-C457D3549C52}"/>
              </a:ext>
            </a:extLst>
          </p:cNvPr>
          <p:cNvSpPr txBox="1"/>
          <p:nvPr/>
        </p:nvSpPr>
        <p:spPr>
          <a:xfrm>
            <a:off x="8078755" y="5659718"/>
            <a:ext cx="3547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/>
              <a:t>(</a:t>
            </a:r>
            <a:r>
              <a:rPr lang="fr-FR" dirty="0" err="1">
                <a:solidFill>
                  <a:srgbClr val="FF0000"/>
                </a:solidFill>
              </a:rPr>
              <a:t>Prophylaxis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95% efficient</a:t>
            </a:r>
            <a:r>
              <a:rPr lang="fr-FR" dirty="0"/>
              <a:t>)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8CE80C9-C778-10B2-8FE1-63FF7AED00EF}"/>
              </a:ext>
            </a:extLst>
          </p:cNvPr>
          <p:cNvSpPr txBox="1"/>
          <p:nvPr/>
        </p:nvSpPr>
        <p:spPr>
          <a:xfrm>
            <a:off x="367862" y="1245476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When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CB9D7D9B-0DEB-3E1E-281A-FDB04DB06372}"/>
                  </a:ext>
                </a:extLst>
              </p:cNvPr>
              <p:cNvSpPr txBox="1"/>
              <p:nvPr/>
            </p:nvSpPr>
            <p:spPr>
              <a:xfrm>
                <a:off x="8851797" y="1333762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CB9D7D9B-0DEB-3E1E-281A-FDB04DB06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797" y="1333762"/>
                <a:ext cx="1675725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>
            <a:extLst>
              <a:ext uri="{FF2B5EF4-FFF2-40B4-BE49-F238E27FC236}">
                <a16:creationId xmlns:a16="http://schemas.microsoft.com/office/drawing/2014/main" id="{44553929-98EB-F4EB-DBF5-C839CF9BDCEE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</p:spTree>
    <p:extLst>
      <p:ext uri="{BB962C8B-B14F-4D97-AF65-F5344CB8AC3E}">
        <p14:creationId xmlns:p14="http://schemas.microsoft.com/office/powerpoint/2010/main" val="2394894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355AAD41-4186-EC21-C129-058458B33474}"/>
              </a:ext>
            </a:extLst>
          </p:cNvPr>
          <p:cNvSpPr txBox="1"/>
          <p:nvPr/>
        </p:nvSpPr>
        <p:spPr>
          <a:xfrm>
            <a:off x="2246345" y="1555493"/>
            <a:ext cx="1868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SEIR solution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D68CD132-0130-3F14-D47C-469A0B356AB3}"/>
              </a:ext>
            </a:extLst>
          </p:cNvPr>
          <p:cNvSpPr txBox="1"/>
          <p:nvPr/>
        </p:nvSpPr>
        <p:spPr>
          <a:xfrm>
            <a:off x="7828818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2" name="ZoneTexte 13">
            <a:extLst>
              <a:ext uri="{FF2B5EF4-FFF2-40B4-BE49-F238E27FC236}">
                <a16:creationId xmlns:a16="http://schemas.microsoft.com/office/drawing/2014/main" id="{E84119E9-78F5-BEF7-2F76-F417218A2AE5}"/>
              </a:ext>
            </a:extLst>
          </p:cNvPr>
          <p:cNvSpPr txBox="1"/>
          <p:nvPr/>
        </p:nvSpPr>
        <p:spPr>
          <a:xfrm>
            <a:off x="143502" y="948845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When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83C7AFB-2A35-23A5-FF40-73C02E1B5854}"/>
                  </a:ext>
                </a:extLst>
              </p:cNvPr>
              <p:cNvSpPr txBox="1"/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83C7AFB-2A35-23A5-FF40-73C02E1B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4D1D93B1-7C39-6622-DEAC-AC21CF2CB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773" y="1895487"/>
            <a:ext cx="6206400" cy="46548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174B586-6F4D-3E34-5417-E41105402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27" y="1895487"/>
            <a:ext cx="6206400" cy="46548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B66EC85-E056-508D-9A54-D9A95DB89DA7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</p:spTree>
    <p:extLst>
      <p:ext uri="{BB962C8B-B14F-4D97-AF65-F5344CB8AC3E}">
        <p14:creationId xmlns:p14="http://schemas.microsoft.com/office/powerpoint/2010/main" val="284858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798F336-16C4-A348-6700-0D2F6DCC9452}"/>
              </a:ext>
            </a:extLst>
          </p:cNvPr>
          <p:cNvSpPr txBox="1">
            <a:spLocks/>
          </p:cNvSpPr>
          <p:nvPr/>
        </p:nvSpPr>
        <p:spPr>
          <a:xfrm>
            <a:off x="873853" y="2464286"/>
            <a:ext cx="10444294" cy="1178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7030A0"/>
                </a:solidFill>
              </a:rPr>
              <a:t>Reduced efficiency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dirty="0"/>
              <a:t>of prophylactic behaviors and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long delay in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>
                <a:solidFill>
                  <a:srgbClr val="7030A0"/>
                </a:solidFill>
              </a:rPr>
              <a:t>information acquisition </a:t>
            </a:r>
            <a:r>
              <a:rPr lang="en-US" sz="3200" b="1" dirty="0"/>
              <a:t>(or </a:t>
            </a:r>
            <a:r>
              <a:rPr lang="en-US" sz="3200" b="1" dirty="0">
                <a:solidFill>
                  <a:srgbClr val="7030A0"/>
                </a:solidFill>
              </a:rPr>
              <a:t>long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time-to-reaction</a:t>
            </a:r>
            <a:r>
              <a:rPr lang="en-US" sz="3200" b="1" dirty="0"/>
              <a:t>)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5" name="Graphic 18">
            <a:extLst>
              <a:ext uri="{FF2B5EF4-FFF2-40B4-BE49-F238E27FC236}">
                <a16:creationId xmlns:a16="http://schemas.microsoft.com/office/drawing/2014/main" id="{EF166B2A-D230-1FCB-83B7-4FD416A4F6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047" t="1" r="26631" b="39388"/>
          <a:stretch/>
        </p:blipFill>
        <p:spPr>
          <a:xfrm>
            <a:off x="209395" y="380702"/>
            <a:ext cx="911670" cy="1280147"/>
          </a:xfrm>
          <a:prstGeom prst="rect">
            <a:avLst/>
          </a:prstGeom>
        </p:spPr>
      </p:pic>
      <p:pic>
        <p:nvPicPr>
          <p:cNvPr id="16" name="Picture 19">
            <a:extLst>
              <a:ext uri="{FF2B5EF4-FFF2-40B4-BE49-F238E27FC236}">
                <a16:creationId xmlns:a16="http://schemas.microsoft.com/office/drawing/2014/main" id="{493E6F2C-29A4-D22D-80A6-FB0866F59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1" y="380702"/>
            <a:ext cx="3012195" cy="1011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DF475A-55B5-4E62-91F0-AEA23C29EBEE}"/>
              </a:ext>
            </a:extLst>
          </p:cNvPr>
          <p:cNvSpPr txBox="1">
            <a:spLocks/>
          </p:cNvSpPr>
          <p:nvPr/>
        </p:nvSpPr>
        <p:spPr>
          <a:xfrm>
            <a:off x="1426128" y="4206451"/>
            <a:ext cx="9597005" cy="10163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0000"/>
                </a:solidFill>
              </a:rPr>
              <a:t>smooth away multiple waves </a:t>
            </a:r>
            <a:r>
              <a:rPr lang="en-US" sz="3200" dirty="0"/>
              <a:t>and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increase observed epidemic peak size. </a:t>
            </a:r>
          </a:p>
        </p:txBody>
      </p:sp>
    </p:spTree>
    <p:extLst>
      <p:ext uri="{BB962C8B-B14F-4D97-AF65-F5344CB8AC3E}">
        <p14:creationId xmlns:p14="http://schemas.microsoft.com/office/powerpoint/2010/main" val="805678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DF1C-37E7-1710-C932-4504DAACC033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/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400" b="1" i="1" dirty="0">
                    <a:solidFill>
                      <a:srgbClr val="C00000"/>
                    </a:solidFill>
                  </a:rPr>
                  <a:t>P(t), Q(t)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4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13">
            <a:extLst>
              <a:ext uri="{FF2B5EF4-FFF2-40B4-BE49-F238E27FC236}">
                <a16:creationId xmlns:a16="http://schemas.microsoft.com/office/drawing/2014/main" id="{29B4E596-0637-4BF8-D85E-1F557E869B40}"/>
              </a:ext>
            </a:extLst>
          </p:cNvPr>
          <p:cNvSpPr txBox="1"/>
          <p:nvPr/>
        </p:nvSpPr>
        <p:spPr>
          <a:xfrm>
            <a:off x="1739808" y="1552773"/>
            <a:ext cx="301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Reproductive </a:t>
            </a:r>
            <a:r>
              <a:rPr lang="fr-FR" sz="2400" b="1" dirty="0" err="1">
                <a:solidFill>
                  <a:srgbClr val="C00000"/>
                </a:solidFill>
              </a:rPr>
              <a:t>number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3" name="ZoneTexte 13">
            <a:extLst>
              <a:ext uri="{FF2B5EF4-FFF2-40B4-BE49-F238E27FC236}">
                <a16:creationId xmlns:a16="http://schemas.microsoft.com/office/drawing/2014/main" id="{091F2A14-0510-BD36-F446-2CA155510730}"/>
              </a:ext>
            </a:extLst>
          </p:cNvPr>
          <p:cNvSpPr txBox="1"/>
          <p:nvPr/>
        </p:nvSpPr>
        <p:spPr>
          <a:xfrm>
            <a:off x="143502" y="948845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When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ACB6C2-5A4C-9D6B-A738-D25E7335859B}"/>
                  </a:ext>
                </a:extLst>
              </p:cNvPr>
              <p:cNvSpPr txBox="1"/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ACB6C2-5A4C-9D6B-A738-D25E73358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8487ED6F-EC8F-A1AF-4E6B-EC9C089CB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02" y="1895991"/>
            <a:ext cx="6206400" cy="465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6239ECB-E6F7-3D8E-E455-D4E667DA69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2098" y="1895991"/>
            <a:ext cx="6206400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34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D0A4D-B697-27C9-52B3-A5BB596A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20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38E075-5FDE-8D06-5F24-1DA58D2D5405}"/>
              </a:ext>
            </a:extLst>
          </p:cNvPr>
          <p:cNvSpPr txBox="1">
            <a:spLocks/>
          </p:cNvSpPr>
          <p:nvPr/>
        </p:nvSpPr>
        <p:spPr>
          <a:xfrm>
            <a:off x="190581" y="2349453"/>
            <a:ext cx="9821166" cy="6456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98AE4-8E03-AC8D-C8EF-F0438866026B}"/>
              </a:ext>
            </a:extLst>
          </p:cNvPr>
          <p:cNvSpPr/>
          <p:nvPr/>
        </p:nvSpPr>
        <p:spPr>
          <a:xfrm>
            <a:off x="367862" y="2098131"/>
            <a:ext cx="8132326" cy="1139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Scenario A4: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	- no differential standard of </a:t>
            </a:r>
            <a:r>
              <a:rPr lang="en-US" sz="2400" dirty="0" err="1">
                <a:solidFill>
                  <a:schemeClr val="tx1"/>
                </a:solidFill>
              </a:rPr>
              <a:t>ris</a:t>
            </a:r>
            <a:r>
              <a:rPr lang="fr-FR" sz="2400" dirty="0">
                <a:solidFill>
                  <a:schemeClr val="tx1"/>
                </a:solidFill>
              </a:rPr>
              <a:t>k</a:t>
            </a:r>
          </a:p>
          <a:p>
            <a:pPr algn="just"/>
            <a:r>
              <a:rPr lang="fr-FR" sz="2400" dirty="0">
                <a:solidFill>
                  <a:schemeClr val="tx1"/>
                </a:solidFill>
              </a:rPr>
              <a:t>		- all </a:t>
            </a:r>
            <a:r>
              <a:rPr lang="fr-FR" sz="2400" dirty="0" err="1">
                <a:solidFill>
                  <a:schemeClr val="tx1"/>
                </a:solidFill>
              </a:rPr>
              <a:t>individuals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pay</a:t>
            </a:r>
            <a:r>
              <a:rPr lang="fr-FR" sz="2400" dirty="0">
                <a:solidFill>
                  <a:schemeClr val="tx1"/>
                </a:solidFill>
              </a:rPr>
              <a:t> attention to </a:t>
            </a:r>
            <a:r>
              <a:rPr lang="fr-FR" sz="2400" dirty="0" err="1">
                <a:solidFill>
                  <a:schemeClr val="tx1"/>
                </a:solidFill>
              </a:rPr>
              <a:t>prevalence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only</a:t>
            </a:r>
            <a:endParaRPr lang="fr-F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941" r="-36618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34615" t="-2941" r="-389423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6893" t="-2941" r="-293204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69149" t="-2941" r="-22127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32353" t="-2941" r="-103922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2353" t="-2941" r="-3922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102941" r="-366187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02941" r="-36618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/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/>
              <p:nvPr/>
            </p:nvSpPr>
            <p:spPr>
              <a:xfrm>
                <a:off x="3850163" y="6154409"/>
                <a:ext cx="14309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63" y="6154409"/>
                <a:ext cx="1430963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/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𝟗𝟓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4B12D50-1C09-64D6-D01E-C457D3549C52}"/>
              </a:ext>
            </a:extLst>
          </p:cNvPr>
          <p:cNvSpPr txBox="1"/>
          <p:nvPr/>
        </p:nvSpPr>
        <p:spPr>
          <a:xfrm>
            <a:off x="8078755" y="5659718"/>
            <a:ext cx="3547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/>
              <a:t>(</a:t>
            </a:r>
            <a:r>
              <a:rPr lang="fr-FR" dirty="0" err="1">
                <a:solidFill>
                  <a:srgbClr val="FF0000"/>
                </a:solidFill>
              </a:rPr>
              <a:t>Prophylaxis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95% efficient</a:t>
            </a:r>
            <a:r>
              <a:rPr lang="fr-FR" dirty="0"/>
              <a:t>)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8CE80C9-C778-10B2-8FE1-63FF7AED00EF}"/>
              </a:ext>
            </a:extLst>
          </p:cNvPr>
          <p:cNvSpPr txBox="1"/>
          <p:nvPr/>
        </p:nvSpPr>
        <p:spPr>
          <a:xfrm>
            <a:off x="367862" y="1245476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When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CB9D7D9B-0DEB-3E1E-281A-FDB04DB06372}"/>
                  </a:ext>
                </a:extLst>
              </p:cNvPr>
              <p:cNvSpPr txBox="1"/>
              <p:nvPr/>
            </p:nvSpPr>
            <p:spPr>
              <a:xfrm>
                <a:off x="8851797" y="1333762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𝒘𝒆𝒆𝒌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CB9D7D9B-0DEB-3E1E-281A-FDB04DB06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797" y="1333762"/>
                <a:ext cx="167572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>
            <a:extLst>
              <a:ext uri="{FF2B5EF4-FFF2-40B4-BE49-F238E27FC236}">
                <a16:creationId xmlns:a16="http://schemas.microsoft.com/office/drawing/2014/main" id="{44553929-98EB-F4EB-DBF5-C839CF9BDCEE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</p:spTree>
    <p:extLst>
      <p:ext uri="{BB962C8B-B14F-4D97-AF65-F5344CB8AC3E}">
        <p14:creationId xmlns:p14="http://schemas.microsoft.com/office/powerpoint/2010/main" val="1185223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355AAD41-4186-EC21-C129-058458B33474}"/>
              </a:ext>
            </a:extLst>
          </p:cNvPr>
          <p:cNvSpPr txBox="1"/>
          <p:nvPr/>
        </p:nvSpPr>
        <p:spPr>
          <a:xfrm>
            <a:off x="2246345" y="1555493"/>
            <a:ext cx="1868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SEIR solution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D68CD132-0130-3F14-D47C-469A0B356AB3}"/>
              </a:ext>
            </a:extLst>
          </p:cNvPr>
          <p:cNvSpPr txBox="1"/>
          <p:nvPr/>
        </p:nvSpPr>
        <p:spPr>
          <a:xfrm>
            <a:off x="7828818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2" name="ZoneTexte 13">
            <a:extLst>
              <a:ext uri="{FF2B5EF4-FFF2-40B4-BE49-F238E27FC236}">
                <a16:creationId xmlns:a16="http://schemas.microsoft.com/office/drawing/2014/main" id="{E84119E9-78F5-BEF7-2F76-F417218A2AE5}"/>
              </a:ext>
            </a:extLst>
          </p:cNvPr>
          <p:cNvSpPr txBox="1"/>
          <p:nvPr/>
        </p:nvSpPr>
        <p:spPr>
          <a:xfrm>
            <a:off x="143502" y="948845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When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83C7AFB-2A35-23A5-FF40-73C02E1B5854}"/>
                  </a:ext>
                </a:extLst>
              </p:cNvPr>
              <p:cNvSpPr txBox="1"/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𝒘𝒆𝒆𝒌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83C7AFB-2A35-23A5-FF40-73C02E1B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EB66EC85-E056-508D-9A54-D9A95DB89DA7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2EE23B-314C-2F93-D1AC-C7EA35205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7" y="1895487"/>
            <a:ext cx="6206400" cy="46548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416327C-604D-8CD4-1C69-2410F14B5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773" y="1895487"/>
            <a:ext cx="6206400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14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DF1C-37E7-1710-C932-4504DAACC033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/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400" b="1" i="1" dirty="0">
                    <a:solidFill>
                      <a:srgbClr val="C00000"/>
                    </a:solidFill>
                  </a:rPr>
                  <a:t>P(t), Q(t)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4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13">
            <a:extLst>
              <a:ext uri="{FF2B5EF4-FFF2-40B4-BE49-F238E27FC236}">
                <a16:creationId xmlns:a16="http://schemas.microsoft.com/office/drawing/2014/main" id="{29B4E596-0637-4BF8-D85E-1F557E869B40}"/>
              </a:ext>
            </a:extLst>
          </p:cNvPr>
          <p:cNvSpPr txBox="1"/>
          <p:nvPr/>
        </p:nvSpPr>
        <p:spPr>
          <a:xfrm>
            <a:off x="1739808" y="1552773"/>
            <a:ext cx="301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Reproductive </a:t>
            </a:r>
            <a:r>
              <a:rPr lang="fr-FR" sz="2400" b="1" dirty="0" err="1">
                <a:solidFill>
                  <a:srgbClr val="C00000"/>
                </a:solidFill>
              </a:rPr>
              <a:t>number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3" name="ZoneTexte 13">
            <a:extLst>
              <a:ext uri="{FF2B5EF4-FFF2-40B4-BE49-F238E27FC236}">
                <a16:creationId xmlns:a16="http://schemas.microsoft.com/office/drawing/2014/main" id="{091F2A14-0510-BD36-F446-2CA155510730}"/>
              </a:ext>
            </a:extLst>
          </p:cNvPr>
          <p:cNvSpPr txBox="1"/>
          <p:nvPr/>
        </p:nvSpPr>
        <p:spPr>
          <a:xfrm>
            <a:off x="143502" y="948845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When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33BBF78-176D-0FE8-4177-360480F7EE18}"/>
                  </a:ext>
                </a:extLst>
              </p:cNvPr>
              <p:cNvSpPr txBox="1"/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𝒘𝒆𝒆𝒌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33BBF78-176D-0FE8-4177-360480F7E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AC8E58A0-E35B-ACCC-9E54-E17B1C384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40" y="1895991"/>
            <a:ext cx="6206400" cy="46548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968DEF3-2A68-FF20-C3CB-B9832B93D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3960" y="1891944"/>
            <a:ext cx="6206400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1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4E4112-B346-9278-90FF-44C74344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B8F85AE-2DAE-A766-8A55-F159F4CCFA61}"/>
                  </a:ext>
                </a:extLst>
              </p:cNvPr>
              <p:cNvSpPr txBox="1"/>
              <p:nvPr/>
            </p:nvSpPr>
            <p:spPr>
              <a:xfrm>
                <a:off x="2423730" y="6289905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B8F85AE-2DAE-A766-8A55-F159F4CCF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730" y="6289905"/>
                <a:ext cx="1675725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58D10FF-093F-A3E8-AFB4-1BEDF88F801E}"/>
                  </a:ext>
                </a:extLst>
              </p:cNvPr>
              <p:cNvSpPr txBox="1"/>
              <p:nvPr/>
            </p:nvSpPr>
            <p:spPr>
              <a:xfrm>
                <a:off x="8734334" y="6289905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58D10FF-093F-A3E8-AFB4-1BEDF88F8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334" y="6289905"/>
                <a:ext cx="1675725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AA026AFA-224A-57ED-AEB2-E30AE6FA4D92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p:sp>
        <p:nvSpPr>
          <p:cNvPr id="13" name="ZoneTexte 4">
            <a:extLst>
              <a:ext uri="{FF2B5EF4-FFF2-40B4-BE49-F238E27FC236}">
                <a16:creationId xmlns:a16="http://schemas.microsoft.com/office/drawing/2014/main" id="{AED26E1C-2D9B-D657-BF54-8BA601608090}"/>
              </a:ext>
            </a:extLst>
          </p:cNvPr>
          <p:cNvSpPr txBox="1"/>
          <p:nvPr/>
        </p:nvSpPr>
        <p:spPr>
          <a:xfrm>
            <a:off x="7828818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14" name="ZoneTexte 4">
            <a:extLst>
              <a:ext uri="{FF2B5EF4-FFF2-40B4-BE49-F238E27FC236}">
                <a16:creationId xmlns:a16="http://schemas.microsoft.com/office/drawing/2014/main" id="{A6B5FA52-5992-202B-77BC-45F42A196C46}"/>
              </a:ext>
            </a:extLst>
          </p:cNvPr>
          <p:cNvSpPr txBox="1"/>
          <p:nvPr/>
        </p:nvSpPr>
        <p:spPr>
          <a:xfrm>
            <a:off x="2016331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17" name="ZoneTexte 13">
            <a:extLst>
              <a:ext uri="{FF2B5EF4-FFF2-40B4-BE49-F238E27FC236}">
                <a16:creationId xmlns:a16="http://schemas.microsoft.com/office/drawing/2014/main" id="{B5C434AC-A1D8-5301-A8CB-D21494EE2ED8}"/>
              </a:ext>
            </a:extLst>
          </p:cNvPr>
          <p:cNvSpPr txBox="1"/>
          <p:nvPr/>
        </p:nvSpPr>
        <p:spPr>
          <a:xfrm>
            <a:off x="143502" y="948845"/>
            <a:ext cx="112102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Effect of a longer information-delay</a:t>
            </a:r>
            <a:endParaRPr lang="fr-FR" sz="2400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BC173C-AB93-8814-0700-C877E8BAA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46" y="1680676"/>
            <a:ext cx="6206400" cy="46548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5BF7F06-EFB5-57DF-C4E2-26CCB9900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554" y="1680676"/>
            <a:ext cx="6206400" cy="465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C5D6332-C26B-ACB0-D115-8D93B2FA8D48}"/>
                  </a:ext>
                </a:extLst>
              </p:cNvPr>
              <p:cNvSpPr txBox="1"/>
              <p:nvPr/>
            </p:nvSpPr>
            <p:spPr>
              <a:xfrm>
                <a:off x="2423730" y="6283034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C5D6332-C26B-ACB0-D115-8D93B2FA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730" y="6283034"/>
                <a:ext cx="1675725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453FE9-B746-FBCB-985E-F1B260831A20}"/>
                  </a:ext>
                </a:extLst>
              </p:cNvPr>
              <p:cNvSpPr txBox="1"/>
              <p:nvPr/>
            </p:nvSpPr>
            <p:spPr>
              <a:xfrm>
                <a:off x="8734334" y="6283034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453FE9-B746-FBCB-985E-F1B260831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334" y="6283034"/>
                <a:ext cx="1675725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095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41CC3-2E20-FCC7-7FE8-E5E4FEB0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106" y="1708117"/>
            <a:ext cx="9915788" cy="3441765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The </a:t>
            </a:r>
            <a:r>
              <a:rPr lang="fr-FR" b="1" dirty="0" err="1"/>
              <a:t>following</a:t>
            </a:r>
            <a:r>
              <a:rPr lang="fr-FR" b="1" dirty="0"/>
              <a:t> </a:t>
            </a:r>
            <a:r>
              <a:rPr lang="fr-FR" b="1" dirty="0" err="1"/>
              <a:t>two</a:t>
            </a:r>
            <a:r>
              <a:rPr lang="fr-FR" b="1" dirty="0"/>
              <a:t> diapos </a:t>
            </a:r>
            <a:r>
              <a:rPr lang="fr-FR" dirty="0"/>
              <a:t>are </a:t>
            </a:r>
            <a:r>
              <a:rPr lang="fr-FR" b="1" dirty="0" err="1">
                <a:solidFill>
                  <a:srgbClr val="C00000"/>
                </a:solidFill>
              </a:rPr>
              <a:t>brackects</a:t>
            </a:r>
            <a:r>
              <a:rPr lang="fr-FR" dirty="0"/>
              <a:t> to </a:t>
            </a:r>
            <a:r>
              <a:rPr lang="fr-FR" dirty="0" err="1"/>
              <a:t>glance</a:t>
            </a:r>
            <a:r>
              <a:rPr lang="fr-FR" dirty="0"/>
              <a:t> at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happens</a:t>
            </a:r>
            <a:r>
              <a:rPr lang="fr-FR" dirty="0"/>
              <a:t> to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the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epidemic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waives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b="1" dirty="0" err="1">
                <a:solidFill>
                  <a:srgbClr val="7030A0"/>
                </a:solidFill>
              </a:rPr>
              <a:t>allow</a:t>
            </a:r>
            <a:r>
              <a:rPr lang="fr-FR" b="1" dirty="0">
                <a:solidFill>
                  <a:srgbClr val="7030A0"/>
                </a:solidFill>
              </a:rPr>
              <a:t> </a:t>
            </a:r>
            <a:r>
              <a:rPr lang="fr-FR" b="1" dirty="0" err="1">
                <a:solidFill>
                  <a:srgbClr val="7030A0"/>
                </a:solidFill>
              </a:rPr>
              <a:t>individuals</a:t>
            </a:r>
            <a:r>
              <a:rPr lang="fr-FR" b="1" dirty="0">
                <a:solidFill>
                  <a:srgbClr val="7030A0"/>
                </a:solidFill>
              </a:rPr>
              <a:t> to </a:t>
            </a:r>
            <a:r>
              <a:rPr lang="fr-FR" b="1" dirty="0" err="1">
                <a:solidFill>
                  <a:srgbClr val="7030A0"/>
                </a:solidFill>
              </a:rPr>
              <a:t>predict</a:t>
            </a:r>
            <a:r>
              <a:rPr lang="fr-FR" b="1" dirty="0">
                <a:solidFill>
                  <a:srgbClr val="7030A0"/>
                </a:solidFill>
              </a:rPr>
              <a:t> the </a:t>
            </a:r>
            <a:r>
              <a:rPr lang="fr-FR" b="1" dirty="0" err="1">
                <a:solidFill>
                  <a:srgbClr val="7030A0"/>
                </a:solidFill>
              </a:rPr>
              <a:t>disease</a:t>
            </a:r>
            <a:r>
              <a:rPr lang="fr-FR" b="1" dirty="0">
                <a:solidFill>
                  <a:srgbClr val="7030A0"/>
                </a:solidFill>
              </a:rPr>
              <a:t> </a:t>
            </a:r>
            <a:r>
              <a:rPr lang="fr-FR" b="1" dirty="0" err="1">
                <a:solidFill>
                  <a:srgbClr val="7030A0"/>
                </a:solidFill>
              </a:rPr>
              <a:t>dynamic</a:t>
            </a:r>
            <a:r>
              <a:rPr lang="fr-FR" dirty="0"/>
              <a:t>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CBAA40-5605-8352-8B88-1D840460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94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04B92C-872C-25E5-6D7A-96339515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25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D48760E-DE4F-4701-71F0-4C8C5726C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6" y="1680676"/>
            <a:ext cx="6206400" cy="465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2B7BC6F-811E-3E01-3C37-5FE9FDEBA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554" y="1680676"/>
            <a:ext cx="6206400" cy="465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C2898E9-CD7B-1AC6-E74D-7F6472BD146F}"/>
                  </a:ext>
                </a:extLst>
              </p:cNvPr>
              <p:cNvSpPr txBox="1"/>
              <p:nvPr/>
            </p:nvSpPr>
            <p:spPr>
              <a:xfrm>
                <a:off x="2423730" y="6283034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C2898E9-CD7B-1AC6-E74D-7F6472BD1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730" y="6283034"/>
                <a:ext cx="1675725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B1ADCFE-8361-4B1A-C27E-F2CB83F2D31B}"/>
                  </a:ext>
                </a:extLst>
              </p:cNvPr>
              <p:cNvSpPr txBox="1"/>
              <p:nvPr/>
            </p:nvSpPr>
            <p:spPr>
              <a:xfrm>
                <a:off x="8734334" y="6283034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B1ADCFE-8361-4B1A-C27E-F2CB83F2D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334" y="6283034"/>
                <a:ext cx="167572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D09ADFA2-738C-A4BB-7B72-79A7AD55421A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p:sp>
        <p:nvSpPr>
          <p:cNvPr id="16" name="ZoneTexte 13">
            <a:extLst>
              <a:ext uri="{FF2B5EF4-FFF2-40B4-BE49-F238E27FC236}">
                <a16:creationId xmlns:a16="http://schemas.microsoft.com/office/drawing/2014/main" id="{C6CF0F1B-EF0E-8687-10E5-2F6640232EAD}"/>
              </a:ext>
            </a:extLst>
          </p:cNvPr>
          <p:cNvSpPr txBox="1"/>
          <p:nvPr/>
        </p:nvSpPr>
        <p:spPr>
          <a:xfrm>
            <a:off x="143501" y="948845"/>
            <a:ext cx="1194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 quick look at what happens when we allow people to predict the disease dynamic (v = 150)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3C0222-59A8-D438-15A2-3E18B8869006}"/>
              </a:ext>
            </a:extLst>
          </p:cNvPr>
          <p:cNvSpPr txBox="1"/>
          <p:nvPr/>
        </p:nvSpPr>
        <p:spPr>
          <a:xfrm>
            <a:off x="3900881" y="1581215"/>
            <a:ext cx="46139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7030A0"/>
                </a:solidFill>
              </a:rPr>
              <a:t>Very fast oscillations in the second </a:t>
            </a:r>
            <a:r>
              <a:rPr lang="fr-FR" sz="2000" b="1" dirty="0" err="1">
                <a:solidFill>
                  <a:srgbClr val="7030A0"/>
                </a:solidFill>
              </a:rPr>
              <a:t>wave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99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04B92C-872C-25E5-6D7A-96339515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26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C2D70B5-3374-AB78-22BC-021ECEE9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6" y="1680676"/>
            <a:ext cx="6206400" cy="465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4E6549-902C-FEE5-E468-00E2EF536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554" y="1680676"/>
            <a:ext cx="6206400" cy="465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12E86A6F-B462-60EA-7D98-FDE0AA72E671}"/>
                  </a:ext>
                </a:extLst>
              </p:cNvPr>
              <p:cNvSpPr txBox="1"/>
              <p:nvPr/>
            </p:nvSpPr>
            <p:spPr>
              <a:xfrm>
                <a:off x="2423730" y="6283034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12E86A6F-B462-60EA-7D98-FDE0AA72E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730" y="6283034"/>
                <a:ext cx="1675725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1D2DF527-3C56-08CB-68F6-719C1A1CD555}"/>
                  </a:ext>
                </a:extLst>
              </p:cNvPr>
              <p:cNvSpPr txBox="1"/>
              <p:nvPr/>
            </p:nvSpPr>
            <p:spPr>
              <a:xfrm>
                <a:off x="8734334" y="6283034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1D2DF527-3C56-08CB-68F6-719C1A1CD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334" y="6283034"/>
                <a:ext cx="167572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3">
            <a:extLst>
              <a:ext uri="{FF2B5EF4-FFF2-40B4-BE49-F238E27FC236}">
                <a16:creationId xmlns:a16="http://schemas.microsoft.com/office/drawing/2014/main" id="{E96F3B03-5C9A-2E35-9F0A-EDB795ED0D1F}"/>
              </a:ext>
            </a:extLst>
          </p:cNvPr>
          <p:cNvSpPr txBox="1"/>
          <p:nvPr/>
        </p:nvSpPr>
        <p:spPr>
          <a:xfrm>
            <a:off x="143501" y="948845"/>
            <a:ext cx="1194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 quick look at what happens when we allow people to predict the disease dynamic (v = 150)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A9B084-EB7A-C06A-00A1-EEE7964BCF0F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64BF4-078B-7C73-B37B-AAE4A5CE1D11}"/>
              </a:ext>
            </a:extLst>
          </p:cNvPr>
          <p:cNvSpPr txBox="1"/>
          <p:nvPr/>
        </p:nvSpPr>
        <p:spPr>
          <a:xfrm>
            <a:off x="1199626" y="1581215"/>
            <a:ext cx="10008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 err="1">
                <a:solidFill>
                  <a:srgbClr val="7030A0"/>
                </a:solidFill>
              </a:rPr>
              <a:t>Both</a:t>
            </a:r>
            <a:r>
              <a:rPr lang="fr-FR" sz="2000" b="1" dirty="0">
                <a:solidFill>
                  <a:srgbClr val="7030A0"/>
                </a:solidFill>
              </a:rPr>
              <a:t> the second </a:t>
            </a:r>
            <a:r>
              <a:rPr lang="fr-FR" sz="2000" b="1" dirty="0" err="1">
                <a:solidFill>
                  <a:srgbClr val="7030A0"/>
                </a:solidFill>
              </a:rPr>
              <a:t>wave</a:t>
            </a:r>
            <a:r>
              <a:rPr lang="fr-FR" sz="2000" b="1" dirty="0">
                <a:solidFill>
                  <a:srgbClr val="7030A0"/>
                </a:solidFill>
              </a:rPr>
              <a:t> and oscillations are </a:t>
            </a:r>
            <a:r>
              <a:rPr lang="fr-FR" sz="2000" b="1" dirty="0" err="1">
                <a:solidFill>
                  <a:srgbClr val="7030A0"/>
                </a:solidFill>
              </a:rPr>
              <a:t>smoothed</a:t>
            </a:r>
            <a:r>
              <a:rPr lang="fr-FR" sz="2000" b="1" dirty="0">
                <a:solidFill>
                  <a:srgbClr val="7030A0"/>
                </a:solidFill>
              </a:rPr>
              <a:t> </a:t>
            </a:r>
            <a:r>
              <a:rPr lang="fr-FR" sz="2000" b="1" dirty="0" err="1">
                <a:solidFill>
                  <a:srgbClr val="7030A0"/>
                </a:solidFill>
              </a:rPr>
              <a:t>away</a:t>
            </a:r>
            <a:r>
              <a:rPr lang="fr-FR" sz="2000" b="1" dirty="0">
                <a:solidFill>
                  <a:srgbClr val="7030A0"/>
                </a:solidFill>
              </a:rPr>
              <a:t> </a:t>
            </a:r>
            <a:r>
              <a:rPr lang="fr-FR" sz="2000" b="1" dirty="0" err="1">
                <a:solidFill>
                  <a:srgbClr val="7030A0"/>
                </a:solidFill>
              </a:rPr>
              <a:t>when</a:t>
            </a:r>
            <a:r>
              <a:rPr lang="fr-FR" sz="2000" b="1" dirty="0">
                <a:solidFill>
                  <a:srgbClr val="7030A0"/>
                </a:solidFill>
              </a:rPr>
              <a:t> the information </a:t>
            </a:r>
            <a:r>
              <a:rPr lang="fr-FR" sz="2000" b="1" dirty="0" err="1">
                <a:solidFill>
                  <a:srgbClr val="7030A0"/>
                </a:solidFill>
              </a:rPr>
              <a:t>comes</a:t>
            </a:r>
            <a:r>
              <a:rPr lang="fr-FR" sz="2000" b="1" dirty="0">
                <a:solidFill>
                  <a:srgbClr val="7030A0"/>
                </a:solidFill>
              </a:rPr>
              <a:t> </a:t>
            </a:r>
            <a:r>
              <a:rPr lang="fr-FR" sz="2000" b="1" dirty="0" err="1">
                <a:solidFill>
                  <a:srgbClr val="7030A0"/>
                </a:solidFill>
              </a:rPr>
              <a:t>too</a:t>
            </a:r>
            <a:r>
              <a:rPr lang="fr-FR" sz="2000" b="1" dirty="0">
                <a:solidFill>
                  <a:srgbClr val="7030A0"/>
                </a:solidFill>
              </a:rPr>
              <a:t> </a:t>
            </a:r>
            <a:r>
              <a:rPr lang="fr-FR" sz="2000" b="1" dirty="0" err="1">
                <a:solidFill>
                  <a:srgbClr val="7030A0"/>
                </a:solidFill>
              </a:rPr>
              <a:t>late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62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41CC3-2E20-FCC7-7FE8-E5E4FEB0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7435"/>
            <a:ext cx="10515600" cy="3441765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End of the </a:t>
            </a:r>
            <a:r>
              <a:rPr lang="fr-FR" dirty="0" err="1">
                <a:solidFill>
                  <a:srgbClr val="FF0000"/>
                </a:solidFill>
              </a:rPr>
              <a:t>brackects</a:t>
            </a:r>
            <a:br>
              <a:rPr lang="fr-FR" dirty="0">
                <a:solidFill>
                  <a:srgbClr val="FF0000"/>
                </a:solidFill>
              </a:rPr>
            </a:br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Back to </a:t>
            </a:r>
            <a:r>
              <a:rPr lang="fr-FR" dirty="0" err="1">
                <a:solidFill>
                  <a:srgbClr val="FF0000"/>
                </a:solidFill>
              </a:rPr>
              <a:t>looking</a:t>
            </a:r>
            <a:r>
              <a:rPr lang="fr-FR" dirty="0">
                <a:solidFill>
                  <a:srgbClr val="FF0000"/>
                </a:solidFill>
              </a:rPr>
              <a:t> at </a:t>
            </a:r>
            <a:r>
              <a:rPr lang="fr-FR" dirty="0" err="1">
                <a:solidFill>
                  <a:srgbClr val="FF0000"/>
                </a:solidFill>
              </a:rPr>
              <a:t>prevalence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only</a:t>
            </a:r>
            <a:r>
              <a:rPr lang="fr-FR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CBAA40-5605-8352-8B88-1D840460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49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D0A4D-B697-27C9-52B3-A5BB596A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28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38E075-5FDE-8D06-5F24-1DA58D2D5405}"/>
              </a:ext>
            </a:extLst>
          </p:cNvPr>
          <p:cNvSpPr txBox="1">
            <a:spLocks/>
          </p:cNvSpPr>
          <p:nvPr/>
        </p:nvSpPr>
        <p:spPr>
          <a:xfrm>
            <a:off x="190581" y="2349453"/>
            <a:ext cx="9821166" cy="6456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98AE4-8E03-AC8D-C8EF-F0438866026B}"/>
              </a:ext>
            </a:extLst>
          </p:cNvPr>
          <p:cNvSpPr/>
          <p:nvPr/>
        </p:nvSpPr>
        <p:spPr>
          <a:xfrm>
            <a:off x="367862" y="2098131"/>
            <a:ext cx="8132326" cy="1139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Scenario A5: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	- no differential standard of </a:t>
            </a:r>
            <a:r>
              <a:rPr lang="en-US" sz="2400" dirty="0" err="1">
                <a:solidFill>
                  <a:schemeClr val="tx1"/>
                </a:solidFill>
              </a:rPr>
              <a:t>ris</a:t>
            </a:r>
            <a:r>
              <a:rPr lang="fr-FR" sz="2400" dirty="0">
                <a:solidFill>
                  <a:schemeClr val="tx1"/>
                </a:solidFill>
              </a:rPr>
              <a:t>k</a:t>
            </a:r>
          </a:p>
          <a:p>
            <a:pPr algn="just"/>
            <a:r>
              <a:rPr lang="fr-FR" sz="2400" dirty="0">
                <a:solidFill>
                  <a:schemeClr val="tx1"/>
                </a:solidFill>
              </a:rPr>
              <a:t>		- all </a:t>
            </a:r>
            <a:r>
              <a:rPr lang="fr-FR" sz="2400" dirty="0" err="1">
                <a:solidFill>
                  <a:schemeClr val="tx1"/>
                </a:solidFill>
              </a:rPr>
              <a:t>individuals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pay</a:t>
            </a:r>
            <a:r>
              <a:rPr lang="fr-FR" sz="2400" dirty="0">
                <a:solidFill>
                  <a:schemeClr val="tx1"/>
                </a:solidFill>
              </a:rPr>
              <a:t> attention to </a:t>
            </a:r>
            <a:r>
              <a:rPr lang="fr-FR" sz="2400" dirty="0" err="1">
                <a:solidFill>
                  <a:schemeClr val="tx1"/>
                </a:solidFill>
              </a:rPr>
              <a:t>prevalence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only</a:t>
            </a:r>
            <a:endParaRPr lang="fr-F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9728591"/>
                  </p:ext>
                </p:extLst>
              </p:nvPr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100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9728591"/>
                  </p:ext>
                </p:extLst>
              </p:nvPr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941" r="-36618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34615" t="-2941" r="-389423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6893" t="-2941" r="-293204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69149" t="-2941" r="-22127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32353" t="-2941" r="-103922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2353" t="-2941" r="-3922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102941" r="-366187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02941" r="-36618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100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/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/>
              <p:nvPr/>
            </p:nvSpPr>
            <p:spPr>
              <a:xfrm>
                <a:off x="3850164" y="6154409"/>
                <a:ext cx="815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64" y="6154409"/>
                <a:ext cx="8151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/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𝟗𝟓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4B12D50-1C09-64D6-D01E-C457D3549C52}"/>
              </a:ext>
            </a:extLst>
          </p:cNvPr>
          <p:cNvSpPr txBox="1"/>
          <p:nvPr/>
        </p:nvSpPr>
        <p:spPr>
          <a:xfrm>
            <a:off x="8078755" y="5659718"/>
            <a:ext cx="3547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/>
              <a:t>(</a:t>
            </a:r>
            <a:r>
              <a:rPr lang="fr-FR" dirty="0" err="1">
                <a:solidFill>
                  <a:srgbClr val="FF0000"/>
                </a:solidFill>
              </a:rPr>
              <a:t>Prophylaxis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95% efficient</a:t>
            </a:r>
            <a:r>
              <a:rPr lang="fr-FR" dirty="0"/>
              <a:t>)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505342-6270-C138-C648-045E855D36A9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13">
                <a:extLst>
                  <a:ext uri="{FF2B5EF4-FFF2-40B4-BE49-F238E27FC236}">
                    <a16:creationId xmlns:a16="http://schemas.microsoft.com/office/drawing/2014/main" id="{DF24A8C3-FA1B-A1C2-4AC1-4677991F1A4B}"/>
                  </a:ext>
                </a:extLst>
              </p:cNvPr>
              <p:cNvSpPr txBox="1"/>
              <p:nvPr/>
            </p:nvSpPr>
            <p:spPr>
              <a:xfrm>
                <a:off x="143502" y="948845"/>
                <a:ext cx="9597658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400" b="1" dirty="0" err="1">
                    <a:solidFill>
                      <a:srgbClr val="FF0000"/>
                    </a:solidFill>
                  </a:rPr>
                  <a:t>We</a:t>
                </a:r>
                <a:r>
                  <a:rPr lang="fr-FR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fr-FR" sz="2400" b="1" dirty="0" err="1">
                    <a:solidFill>
                      <a:srgbClr val="FF0000"/>
                    </a:solidFill>
                  </a:rPr>
                  <a:t>make</a:t>
                </a:r>
                <a:r>
                  <a:rPr lang="fr-FR" sz="2400" b="1" dirty="0">
                    <a:solidFill>
                      <a:srgbClr val="FF0000"/>
                    </a:solidFill>
                  </a:rPr>
                  <a:t> the population more </a:t>
                </a:r>
                <a:r>
                  <a:rPr lang="fr-FR" sz="2400" b="1" dirty="0" err="1">
                    <a:solidFill>
                      <a:srgbClr val="FF0000"/>
                    </a:solidFill>
                  </a:rPr>
                  <a:t>reactive</a:t>
                </a:r>
                <a:r>
                  <a:rPr lang="fr-FR" sz="2400" b="1" dirty="0">
                    <a:solidFill>
                      <a:srgbClr val="FF0000"/>
                    </a:solidFill>
                  </a:rPr>
                  <a:t> to </a:t>
                </a:r>
                <a:r>
                  <a:rPr lang="fr-FR" sz="2400" b="1" dirty="0" err="1">
                    <a:solidFill>
                      <a:srgbClr val="FF0000"/>
                    </a:solidFill>
                  </a:rPr>
                  <a:t>prevalence</a:t>
                </a:r>
                <a:r>
                  <a:rPr lang="fr-FR" sz="2400" b="1" dirty="0">
                    <a:solidFill>
                      <a:srgbClr val="FF0000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fr-FR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fr-FR" sz="2400" b="1" dirty="0" err="1">
                    <a:solidFill>
                      <a:srgbClr val="FF0000"/>
                    </a:solidFill>
                  </a:rPr>
                  <a:t>from</a:t>
                </a:r>
                <a:r>
                  <a:rPr lang="fr-FR" sz="2400" b="1" dirty="0">
                    <a:solidFill>
                      <a:srgbClr val="FF0000"/>
                    </a:solidFill>
                  </a:rPr>
                  <a:t> 50 to 100). </a:t>
                </a:r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ZoneTexte 13">
                <a:extLst>
                  <a:ext uri="{FF2B5EF4-FFF2-40B4-BE49-F238E27FC236}">
                    <a16:creationId xmlns:a16="http://schemas.microsoft.com/office/drawing/2014/main" id="{DF24A8C3-FA1B-A1C2-4AC1-4677991F1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2" y="948845"/>
                <a:ext cx="9597658" cy="490199"/>
              </a:xfrm>
              <a:prstGeom prst="rect">
                <a:avLst/>
              </a:prstGeom>
              <a:blipFill>
                <a:blip r:embed="rId6"/>
                <a:stretch>
                  <a:fillRect l="-1017" t="-8750" r="-1525" b="-23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16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0B54-AEFE-A53B-03D8-EFA2593A77BE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Definition of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18BCBBDE-3148-88FE-2B0A-A1918754C50E}"/>
                  </a:ext>
                </a:extLst>
              </p:cNvPr>
              <p:cNvSpPr txBox="1"/>
              <p:nvPr/>
            </p:nvSpPr>
            <p:spPr>
              <a:xfrm>
                <a:off x="5408295" y="1369105"/>
                <a:ext cx="5257800" cy="383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18BCBBDE-3148-88FE-2B0A-A1918754C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295" y="1369105"/>
                <a:ext cx="5257800" cy="383118"/>
              </a:xfrm>
              <a:prstGeom prst="rect">
                <a:avLst/>
              </a:prstGeom>
              <a:blipFill>
                <a:blip r:embed="rId2"/>
                <a:stretch>
                  <a:fillRect t="-6452" b="-338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0A880AB-DD30-E093-9784-01F14CA2ECCB}"/>
                  </a:ext>
                </a:extLst>
              </p:cNvPr>
              <p:cNvSpPr txBox="1"/>
              <p:nvPr/>
            </p:nvSpPr>
            <p:spPr>
              <a:xfrm>
                <a:off x="1677956" y="5014852"/>
                <a:ext cx="8986936" cy="497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𝑞𝑖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0A880AB-DD30-E093-9784-01F14CA2E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956" y="5014852"/>
                <a:ext cx="8986936" cy="497637"/>
              </a:xfrm>
              <a:prstGeom prst="rect">
                <a:avLst/>
              </a:prstGeom>
              <a:blipFill>
                <a:blip r:embed="rId3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0E22DB56-A58C-102E-4CEE-2BFACD4BFC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518" y="1230308"/>
                <a:ext cx="4275158" cy="7953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buFont typeface="Wingdings" pitchFamily="2" charset="2"/>
                  <a:buChar char="v"/>
                </a:pPr>
                <a:r>
                  <a:rPr lang="en-US" sz="2200" dirty="0"/>
                  <a:t>A Richards growth curve in terms of an </a:t>
                </a:r>
                <a:r>
                  <a:rPr lang="en-US" sz="2200" b="1" dirty="0"/>
                  <a:t>information aggregate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0E22DB56-A58C-102E-4CEE-2BFACD4B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8" y="1230308"/>
                <a:ext cx="4275158" cy="795349"/>
              </a:xfrm>
              <a:prstGeom prst="rect">
                <a:avLst/>
              </a:prstGeom>
              <a:blipFill>
                <a:blip r:embed="rId4"/>
                <a:stretch>
                  <a:fillRect l="-1484" t="-9375" r="-20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6873682F-340E-5324-A741-630A79E700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517" y="5687978"/>
                <a:ext cx="11374360" cy="8530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fr-FR" sz="2200" dirty="0"/>
                  <a:t>w</a:t>
                </a:r>
                <a:r>
                  <a:rPr lang="fr-FR" sz="2200" dirty="0" err="1"/>
                  <a:t>here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𝒑𝒊</m:t>
                        </m:r>
                      </m:sub>
                    </m:sSub>
                  </m:oMath>
                </a14:m>
                <a:r>
                  <a:rPr lang="fr-FR" sz="22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sz="22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2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𝒑𝒊</m:t>
                        </m:r>
                      </m:sub>
                    </m:sSub>
                  </m:oMath>
                </a14:m>
                <a:r>
                  <a:rPr lang="fr-FR" sz="22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fr-FR" sz="22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200" b="1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200" b="1" dirty="0"/>
                  <a:t> </a:t>
                </a:r>
                <a:r>
                  <a:rPr lang="fr-FR" sz="2200" dirty="0"/>
                  <a:t>are non-</a:t>
                </a:r>
                <a:r>
                  <a:rPr lang="fr-FR" sz="2200" dirty="0" err="1"/>
                  <a:t>negative</a:t>
                </a:r>
                <a:r>
                  <a:rPr lang="fr-FR" sz="2200" dirty="0"/>
                  <a:t> real coefficients </a:t>
                </a:r>
                <a:r>
                  <a:rPr lang="fr-FR" sz="2200" dirty="0" err="1"/>
                  <a:t>expressing</a:t>
                </a:r>
                <a:r>
                  <a:rPr lang="fr-FR" sz="2200" dirty="0"/>
                  <a:t> the </a:t>
                </a:r>
                <a:r>
                  <a:rPr lang="fr-FR" sz="2200" b="1" dirty="0" err="1"/>
                  <a:t>weights</a:t>
                </a:r>
                <a:r>
                  <a:rPr lang="fr-FR" sz="2200" dirty="0"/>
                  <a:t> of </a:t>
                </a:r>
                <a:r>
                  <a:rPr lang="fr-FR" sz="2200" dirty="0" err="1"/>
                  <a:t>linear</a:t>
                </a:r>
                <a:r>
                  <a:rPr lang="fr-FR" sz="2200" dirty="0"/>
                  <a:t>, interaction, and </a:t>
                </a:r>
                <a:r>
                  <a:rPr lang="fr-FR" sz="2200" dirty="0" err="1"/>
                  <a:t>quadratic</a:t>
                </a:r>
                <a:r>
                  <a:rPr lang="fr-FR" sz="2200" dirty="0"/>
                  <a:t> components of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2200" dirty="0"/>
                  <a:t> and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22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sz="2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200" dirty="0"/>
                  <a:t>.</a:t>
                </a:r>
                <a:endParaRPr lang="en-US" sz="2200" dirty="0"/>
              </a:p>
            </p:txBody>
          </p:sp>
        </mc:Choice>
        <mc:Fallback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6873682F-340E-5324-A741-630A79E70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" y="5687978"/>
                <a:ext cx="11374360" cy="853010"/>
              </a:xfrm>
              <a:prstGeom prst="rect">
                <a:avLst/>
              </a:prstGeom>
              <a:blipFill>
                <a:blip r:embed="rId5"/>
                <a:stretch>
                  <a:fillRect l="-669" r="-557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9E1FBFC5-7887-C2C3-CEFA-EB6A99D16B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516" y="3863395"/>
                <a:ext cx="11374361" cy="9642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buFont typeface="Wingdings" pitchFamily="2" charset="2"/>
                  <a:buChar char="v"/>
                </a:pPr>
                <a:r>
                  <a:rPr lang="en-US" sz="2200" dirty="0"/>
                  <a:t>The information aggregate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200" dirty="0"/>
                  <a:t> is defined </a:t>
                </a:r>
                <a:r>
                  <a:rPr lang="fr-FR" sz="2200" dirty="0"/>
                  <a:t>at time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as a </a:t>
                </a:r>
                <a:r>
                  <a:rPr lang="en-US" sz="2200" dirty="0">
                    <a:solidFill>
                      <a:srgbClr val="C00000"/>
                    </a:solidFill>
                  </a:rPr>
                  <a:t>quadratic function </a:t>
                </a:r>
                <a:r>
                  <a:rPr lang="en-US" sz="2200" dirty="0"/>
                  <a:t>of </a:t>
                </a:r>
                <a:r>
                  <a:rPr lang="fr-FR" sz="2200" dirty="0"/>
                  <a:t>the </a:t>
                </a:r>
                <a:r>
                  <a:rPr lang="fr-FR" sz="2200" dirty="0" err="1"/>
                  <a:t>perceived</a:t>
                </a:r>
                <a:r>
                  <a:rPr lang="fr-FR" sz="2200" dirty="0"/>
                  <a:t> </a:t>
                </a:r>
                <a:r>
                  <a:rPr lang="fr-FR" sz="2200" dirty="0" err="1"/>
                  <a:t>disease</a:t>
                </a:r>
                <a:r>
                  <a:rPr lang="fr-FR" sz="2200" dirty="0"/>
                  <a:t> </a:t>
                </a:r>
                <a:r>
                  <a:rPr lang="fr-FR" sz="2200" dirty="0" err="1"/>
                  <a:t>prevalence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fr-FR" sz="2200" b="1" dirty="0"/>
                  <a:t> </a:t>
                </a:r>
                <a:r>
                  <a:rPr lang="fr-FR" sz="2200" dirty="0"/>
                  <a:t>and the relative change </a:t>
                </a:r>
                <a14:m>
                  <m:oMath xmlns:m="http://schemas.openxmlformats.org/officeDocument/2006/math">
                    <m:r>
                      <a:rPr lang="fr-FR" sz="2200" b="1" i="1"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fr-FR" sz="2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200" dirty="0"/>
                  <a:t>in the </a:t>
                </a:r>
                <a:r>
                  <a:rPr lang="fr-FR" sz="2200" dirty="0" err="1"/>
                  <a:t>number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2200" dirty="0"/>
                  <a:t> of new </a:t>
                </a:r>
                <a:r>
                  <a:rPr lang="fr-FR" sz="2200" dirty="0" err="1"/>
                  <a:t>confirmed</a:t>
                </a:r>
                <a:r>
                  <a:rPr lang="fr-FR" sz="2200" dirty="0"/>
                  <a:t> positive cases:</a:t>
                </a:r>
                <a:endParaRPr lang="en-US" sz="2200" dirty="0"/>
              </a:p>
            </p:txBody>
          </p:sp>
        </mc:Choice>
        <mc:Fallback xmlns=""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9E1FBFC5-7887-C2C3-CEFA-EB6A99D16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6" y="3863395"/>
                <a:ext cx="11374361" cy="964271"/>
              </a:xfrm>
              <a:prstGeom prst="rect">
                <a:avLst/>
              </a:prstGeom>
              <a:blipFill>
                <a:blip r:embed="rId7"/>
                <a:stretch>
                  <a:fillRect l="-557" t="-7792" r="-557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DFD36112-A5AF-B917-0277-CB05F8447D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518" y="2273801"/>
                <a:ext cx="11374361" cy="12681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2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200" dirty="0"/>
                  <a:t>measures the information effectively used by individuals in </a:t>
                </a:r>
                <a:r>
                  <a:rPr lang="en-US" sz="2200" b="1" dirty="0"/>
                  <a:t>group </a:t>
                </a:r>
                <a14:m>
                  <m:oMath xmlns:m="http://schemas.openxmlformats.org/officeDocument/2006/math">
                    <m:r>
                      <a:rPr lang="fr-FR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200" dirty="0"/>
                  <a:t>determines the prophylactic proportion when there is no perceived risk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fr-FR" sz="2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/>
                  <a:t>),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is a shape parameter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ym typeface="Wingdings" pitchFamily="2" charset="2"/>
                  </a:rPr>
                  <a:t> </a:t>
                </a:r>
                <a:r>
                  <a:rPr lang="en-US" sz="2200" dirty="0"/>
                  <a:t>the slope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/>
                  <a:t> is symmetric and maximal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/>
                  <a:t> = 0.5;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ym typeface="Wingdings" pitchFamily="2" charset="2"/>
                  </a:rPr>
                  <a:t> the </a:t>
                </a:r>
                <a:r>
                  <a:rPr lang="en-US" sz="2200" dirty="0"/>
                  <a:t>slope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/>
                  <a:t> is asymmetric, and maximal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/>
                  <a:t> &gt; 0.5).</a:t>
                </a:r>
              </a:p>
            </p:txBody>
          </p:sp>
        </mc:Choice>
        <mc:Fallback xmlns="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DFD36112-A5AF-B917-0277-CB05F8447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8" y="2273801"/>
                <a:ext cx="11374361" cy="1268187"/>
              </a:xfrm>
              <a:prstGeom prst="rect">
                <a:avLst/>
              </a:prstGeom>
              <a:blipFill>
                <a:blip r:embed="rId8"/>
                <a:stretch>
                  <a:fillRect l="-697" t="-5769" r="-697" b="-120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254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355AAD41-4186-EC21-C129-058458B33474}"/>
              </a:ext>
            </a:extLst>
          </p:cNvPr>
          <p:cNvSpPr txBox="1"/>
          <p:nvPr/>
        </p:nvSpPr>
        <p:spPr>
          <a:xfrm>
            <a:off x="2246345" y="1555493"/>
            <a:ext cx="1868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SEIR solution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D68CD132-0130-3F14-D47C-469A0B356AB3}"/>
              </a:ext>
            </a:extLst>
          </p:cNvPr>
          <p:cNvSpPr txBox="1"/>
          <p:nvPr/>
        </p:nvSpPr>
        <p:spPr>
          <a:xfrm>
            <a:off x="7828818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2" name="ZoneTexte 13">
            <a:extLst>
              <a:ext uri="{FF2B5EF4-FFF2-40B4-BE49-F238E27FC236}">
                <a16:creationId xmlns:a16="http://schemas.microsoft.com/office/drawing/2014/main" id="{E84119E9-78F5-BEF7-2F76-F417218A2AE5}"/>
              </a:ext>
            </a:extLst>
          </p:cNvPr>
          <p:cNvSpPr txBox="1"/>
          <p:nvPr/>
        </p:nvSpPr>
        <p:spPr>
          <a:xfrm>
            <a:off x="143502" y="948845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also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83C7AFB-2A35-23A5-FF40-73C02E1B5854}"/>
                  </a:ext>
                </a:extLst>
              </p:cNvPr>
              <p:cNvSpPr txBox="1"/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𝒘𝒆𝒆𝒌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83C7AFB-2A35-23A5-FF40-73C02E1B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EB66EC85-E056-508D-9A54-D9A95DB89DA7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F774EC-8423-DE6F-7720-71FC52125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7" y="1895487"/>
            <a:ext cx="6206400" cy="46548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763B64F-2566-EAE8-B3D4-F94555DA4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773" y="1895487"/>
            <a:ext cx="6206400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83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DF1C-37E7-1710-C932-4504DAACC033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/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400" b="1" i="1" dirty="0">
                    <a:solidFill>
                      <a:srgbClr val="C00000"/>
                    </a:solidFill>
                  </a:rPr>
                  <a:t>P(t), Q(t)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4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13">
            <a:extLst>
              <a:ext uri="{FF2B5EF4-FFF2-40B4-BE49-F238E27FC236}">
                <a16:creationId xmlns:a16="http://schemas.microsoft.com/office/drawing/2014/main" id="{29B4E596-0637-4BF8-D85E-1F557E869B40}"/>
              </a:ext>
            </a:extLst>
          </p:cNvPr>
          <p:cNvSpPr txBox="1"/>
          <p:nvPr/>
        </p:nvSpPr>
        <p:spPr>
          <a:xfrm>
            <a:off x="1739808" y="1552773"/>
            <a:ext cx="301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Reproductive </a:t>
            </a:r>
            <a:r>
              <a:rPr lang="fr-FR" sz="2400" b="1" dirty="0" err="1">
                <a:solidFill>
                  <a:srgbClr val="C00000"/>
                </a:solidFill>
              </a:rPr>
              <a:t>number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3" name="ZoneTexte 13">
            <a:extLst>
              <a:ext uri="{FF2B5EF4-FFF2-40B4-BE49-F238E27FC236}">
                <a16:creationId xmlns:a16="http://schemas.microsoft.com/office/drawing/2014/main" id="{091F2A14-0510-BD36-F446-2CA155510730}"/>
              </a:ext>
            </a:extLst>
          </p:cNvPr>
          <p:cNvSpPr txBox="1"/>
          <p:nvPr/>
        </p:nvSpPr>
        <p:spPr>
          <a:xfrm>
            <a:off x="143502" y="948845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also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33BBF78-176D-0FE8-4177-360480F7EE18}"/>
                  </a:ext>
                </a:extLst>
              </p:cNvPr>
              <p:cNvSpPr txBox="1"/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𝒘𝒆𝒆𝒌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33BBF78-176D-0FE8-4177-360480F7E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>
            <a:extLst>
              <a:ext uri="{FF2B5EF4-FFF2-40B4-BE49-F238E27FC236}">
                <a16:creationId xmlns:a16="http://schemas.microsoft.com/office/drawing/2014/main" id="{FFAA2202-B0EB-6845-0FC5-95439F9DA6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0554" y="1680676"/>
            <a:ext cx="6206400" cy="46548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6E1422A-11C6-8E30-4686-0080222DD6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184" y="1680676"/>
            <a:ext cx="6206400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6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CBAA40-5605-8352-8B88-1D840460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31</a:t>
            </a:fld>
            <a:endParaRPr lang="en-US"/>
          </a:p>
        </p:txBody>
      </p:sp>
      <p:sp>
        <p:nvSpPr>
          <p:cNvPr id="3" name="ZoneTexte 13">
            <a:extLst>
              <a:ext uri="{FF2B5EF4-FFF2-40B4-BE49-F238E27FC236}">
                <a16:creationId xmlns:a16="http://schemas.microsoft.com/office/drawing/2014/main" id="{0E15B2DE-9C1E-5B6F-036C-97E0D59028C8}"/>
              </a:ext>
            </a:extLst>
          </p:cNvPr>
          <p:cNvSpPr txBox="1"/>
          <p:nvPr/>
        </p:nvSpPr>
        <p:spPr>
          <a:xfrm>
            <a:off x="1748367" y="2665678"/>
            <a:ext cx="90751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Effect of a longer information-delay </a:t>
            </a:r>
          </a:p>
          <a:p>
            <a:pPr algn="ctr"/>
            <a:r>
              <a:rPr lang="fr-FR" sz="3200" b="1" dirty="0">
                <a:solidFill>
                  <a:srgbClr val="FF0000"/>
                </a:solidFill>
              </a:rPr>
              <a:t>in the </a:t>
            </a:r>
            <a:r>
              <a:rPr lang="fr-FR" sz="3200" b="1" dirty="0" err="1">
                <a:solidFill>
                  <a:srgbClr val="FF0000"/>
                </a:solidFill>
              </a:rPr>
              <a:t>very</a:t>
            </a:r>
            <a:r>
              <a:rPr lang="fr-FR" sz="3200" b="1" dirty="0">
                <a:solidFill>
                  <a:srgbClr val="FF0000"/>
                </a:solidFill>
              </a:rPr>
              <a:t> </a:t>
            </a:r>
            <a:r>
              <a:rPr lang="fr-FR" sz="3200" b="1" dirty="0" err="1">
                <a:solidFill>
                  <a:srgbClr val="FF0000"/>
                </a:solidFill>
              </a:rPr>
              <a:t>reactive</a:t>
            </a:r>
            <a:r>
              <a:rPr lang="fr-FR" sz="3200" b="1" dirty="0">
                <a:solidFill>
                  <a:srgbClr val="FF0000"/>
                </a:solidFill>
              </a:rPr>
              <a:t> population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937F5-A6E4-F223-0FC2-20ABA5F31D0D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</p:spTree>
    <p:extLst>
      <p:ext uri="{BB962C8B-B14F-4D97-AF65-F5344CB8AC3E}">
        <p14:creationId xmlns:p14="http://schemas.microsoft.com/office/powerpoint/2010/main" val="391407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A97E93-B2D8-6367-FDF4-EC8A0F030F2D}"/>
              </a:ext>
            </a:extLst>
          </p:cNvPr>
          <p:cNvSpPr txBox="1"/>
          <p:nvPr/>
        </p:nvSpPr>
        <p:spPr>
          <a:xfrm>
            <a:off x="1199626" y="1581215"/>
            <a:ext cx="100080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7030A0"/>
                </a:solidFill>
              </a:rPr>
              <a:t>The multiple </a:t>
            </a:r>
            <a:r>
              <a:rPr lang="fr-FR" sz="2000" b="1" dirty="0" err="1">
                <a:solidFill>
                  <a:srgbClr val="7030A0"/>
                </a:solidFill>
              </a:rPr>
              <a:t>waves</a:t>
            </a:r>
            <a:r>
              <a:rPr lang="fr-FR" sz="2000" b="1" dirty="0">
                <a:solidFill>
                  <a:srgbClr val="7030A0"/>
                </a:solidFill>
              </a:rPr>
              <a:t> are </a:t>
            </a:r>
            <a:r>
              <a:rPr lang="fr-FR" sz="2000" b="1" dirty="0" err="1">
                <a:solidFill>
                  <a:srgbClr val="7030A0"/>
                </a:solidFill>
              </a:rPr>
              <a:t>smoothed</a:t>
            </a:r>
            <a:r>
              <a:rPr lang="fr-FR" sz="2000" b="1" dirty="0">
                <a:solidFill>
                  <a:srgbClr val="7030A0"/>
                </a:solidFill>
              </a:rPr>
              <a:t> </a:t>
            </a:r>
            <a:r>
              <a:rPr lang="fr-FR" sz="2000" b="1" dirty="0" err="1">
                <a:solidFill>
                  <a:srgbClr val="7030A0"/>
                </a:solidFill>
              </a:rPr>
              <a:t>away</a:t>
            </a:r>
            <a:r>
              <a:rPr lang="fr-FR" sz="2000" b="1" dirty="0">
                <a:solidFill>
                  <a:srgbClr val="7030A0"/>
                </a:solidFill>
              </a:rPr>
              <a:t> </a:t>
            </a:r>
            <a:r>
              <a:rPr lang="fr-FR" sz="2000" b="1" dirty="0" err="1">
                <a:solidFill>
                  <a:srgbClr val="7030A0"/>
                </a:solidFill>
              </a:rPr>
              <a:t>when</a:t>
            </a:r>
            <a:r>
              <a:rPr lang="fr-FR" sz="2000" b="1" dirty="0">
                <a:solidFill>
                  <a:srgbClr val="7030A0"/>
                </a:solidFill>
              </a:rPr>
              <a:t> the information </a:t>
            </a:r>
            <a:r>
              <a:rPr lang="fr-FR" sz="2000" b="1" dirty="0" err="1">
                <a:solidFill>
                  <a:srgbClr val="7030A0"/>
                </a:solidFill>
              </a:rPr>
              <a:t>comes</a:t>
            </a:r>
            <a:r>
              <a:rPr lang="fr-FR" sz="2000" b="1" dirty="0">
                <a:solidFill>
                  <a:srgbClr val="7030A0"/>
                </a:solidFill>
              </a:rPr>
              <a:t> </a:t>
            </a:r>
            <a:r>
              <a:rPr lang="fr-FR" sz="2000" b="1" dirty="0" err="1">
                <a:solidFill>
                  <a:srgbClr val="7030A0"/>
                </a:solidFill>
              </a:rPr>
              <a:t>too</a:t>
            </a:r>
            <a:r>
              <a:rPr lang="fr-FR" sz="2000" b="1" dirty="0">
                <a:solidFill>
                  <a:srgbClr val="7030A0"/>
                </a:solidFill>
              </a:rPr>
              <a:t> </a:t>
            </a:r>
            <a:r>
              <a:rPr lang="fr-FR" sz="2000" b="1" dirty="0" err="1">
                <a:solidFill>
                  <a:srgbClr val="7030A0"/>
                </a:solidFill>
              </a:rPr>
              <a:t>late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4E4112-B346-9278-90FF-44C74344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32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A9BACE5-8000-9290-2D89-5CCA4EDF5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6" y="1680676"/>
            <a:ext cx="6206400" cy="46548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CCAE12-1426-DEC7-4487-CEBFA1A4B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554" y="1680676"/>
            <a:ext cx="6206400" cy="465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B8F85AE-2DAE-A766-8A55-F159F4CCFA61}"/>
                  </a:ext>
                </a:extLst>
              </p:cNvPr>
              <p:cNvSpPr txBox="1"/>
              <p:nvPr/>
            </p:nvSpPr>
            <p:spPr>
              <a:xfrm>
                <a:off x="2423730" y="6289905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B8F85AE-2DAE-A766-8A55-F159F4CCF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730" y="6289905"/>
                <a:ext cx="1675725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58D10FF-093F-A3E8-AFB4-1BEDF88F801E}"/>
                  </a:ext>
                </a:extLst>
              </p:cNvPr>
              <p:cNvSpPr txBox="1"/>
              <p:nvPr/>
            </p:nvSpPr>
            <p:spPr>
              <a:xfrm>
                <a:off x="8734334" y="6289905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58D10FF-093F-A3E8-AFB4-1BEDF88F8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334" y="6289905"/>
                <a:ext cx="167572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AA026AFA-224A-57ED-AEB2-E30AE6FA4D92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p:sp>
        <p:nvSpPr>
          <p:cNvPr id="17" name="ZoneTexte 13">
            <a:extLst>
              <a:ext uri="{FF2B5EF4-FFF2-40B4-BE49-F238E27FC236}">
                <a16:creationId xmlns:a16="http://schemas.microsoft.com/office/drawing/2014/main" id="{B5C434AC-A1D8-5301-A8CB-D21494EE2ED8}"/>
              </a:ext>
            </a:extLst>
          </p:cNvPr>
          <p:cNvSpPr txBox="1"/>
          <p:nvPr/>
        </p:nvSpPr>
        <p:spPr>
          <a:xfrm>
            <a:off x="143502" y="948845"/>
            <a:ext cx="112102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Effect of a longer information-delay </a:t>
            </a:r>
            <a:r>
              <a:rPr lang="fr-FR" sz="2400" b="1" dirty="0">
                <a:solidFill>
                  <a:srgbClr val="FF0000"/>
                </a:solidFill>
              </a:rPr>
              <a:t>in the </a:t>
            </a:r>
            <a:r>
              <a:rPr lang="fr-FR" sz="2400" b="1" dirty="0" err="1">
                <a:solidFill>
                  <a:srgbClr val="FF0000"/>
                </a:solidFill>
              </a:rPr>
              <a:t>very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reactive</a:t>
            </a:r>
            <a:r>
              <a:rPr lang="fr-FR" sz="2400" b="1" dirty="0">
                <a:solidFill>
                  <a:srgbClr val="FF0000"/>
                </a:solidFill>
              </a:rPr>
              <a:t> population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95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868E3DDC-1BFE-C2B7-5F7D-C04B9BE3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00" y="1817100"/>
            <a:ext cx="6721200" cy="5040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68E78018-1446-3924-52BC-C29DEFB04AFD}"/>
                  </a:ext>
                </a:extLst>
              </p:cNvPr>
              <p:cNvSpPr txBox="1"/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𝟗𝟒𝟒𝟒</m:t>
                    </m:r>
                    <m:r>
                      <a:rPr lang="fr-F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68E78018-1446-3924-52BC-C29DEFB04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811BAC0-05A9-D024-695E-11996C95CE8A}"/>
                  </a:ext>
                </a:extLst>
              </p:cNvPr>
              <p:cNvSpPr txBox="1"/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𝑞𝑖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811BAC0-05A9-D024-695E-11996C95C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blipFill>
                <a:blip r:embed="rId6"/>
                <a:stretch>
                  <a:fillRect b="-4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5FEE4A8-7338-5B6A-2864-0A5A32FBF5F6}"/>
                  </a:ext>
                </a:extLst>
              </p:cNvPr>
              <p:cNvSpPr txBox="1"/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5FEE4A8-7338-5B6A-2864-0A5A32FB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blipFill>
                <a:blip r:embed="rId7"/>
                <a:stretch>
                  <a:fillRect l="-1467" t="-6349" r="-13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9B0E039E-4D41-1FB8-6F4D-4DA6D0E17A84}"/>
              </a:ext>
            </a:extLst>
          </p:cNvPr>
          <p:cNvSpPr txBox="1">
            <a:spLocks/>
          </p:cNvSpPr>
          <p:nvPr/>
        </p:nvSpPr>
        <p:spPr>
          <a:xfrm>
            <a:off x="838200" y="21494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Visualisation</a:t>
            </a:r>
            <a:r>
              <a:rPr lang="en-US" b="1" dirty="0"/>
              <a:t> of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37">
                <a:extLst>
                  <a:ext uri="{FF2B5EF4-FFF2-40B4-BE49-F238E27FC236}">
                    <a16:creationId xmlns:a16="http://schemas.microsoft.com/office/drawing/2014/main" id="{41831355-4FD5-3E2D-B247-66EEB6B2A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8459609"/>
                  </p:ext>
                </p:extLst>
              </p:nvPr>
            </p:nvGraphicFramePr>
            <p:xfrm>
              <a:off x="367862" y="4615925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20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37">
                <a:extLst>
                  <a:ext uri="{FF2B5EF4-FFF2-40B4-BE49-F238E27FC236}">
                    <a16:creationId xmlns:a16="http://schemas.microsoft.com/office/drawing/2014/main" id="{41831355-4FD5-3E2D-B247-66EEB6B2A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8459609"/>
                  </p:ext>
                </p:extLst>
              </p:nvPr>
            </p:nvGraphicFramePr>
            <p:xfrm>
              <a:off x="367862" y="4615925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719" t="-4412" r="-366187" b="-3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134615" t="-4412" r="-389423" b="-3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236893" t="-4412" r="-293204" b="-3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369149" t="-4412" r="-221277" b="-3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432353" t="-4412" r="-103922" b="-3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532353" t="-4412" r="-3922" b="-37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719" t="-104412" r="-366187" b="-2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719" t="-204412" r="-366187" b="-1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719" t="-376364" r="-366187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719" t="-476364" r="-366187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047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798F336-16C4-A348-6700-0D2F6DCC9452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Disease Dynamic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37">
                <a:extLst>
                  <a:ext uri="{FF2B5EF4-FFF2-40B4-BE49-F238E27FC236}">
                    <a16:creationId xmlns:a16="http://schemas.microsoft.com/office/drawing/2014/main" id="{E9003CEC-55C5-3C6C-F509-DACCEE1A8B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2404607"/>
                  </p:ext>
                </p:extLst>
              </p:nvPr>
            </p:nvGraphicFramePr>
            <p:xfrm>
              <a:off x="1847461" y="1609160"/>
              <a:ext cx="7987004" cy="43880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2980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437605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2397967">
                      <a:extLst>
                        <a:ext uri="{9D8B030D-6E8A-4147-A177-3AD203B41FA5}">
                          <a16:colId xmlns:a16="http://schemas.microsoft.com/office/drawing/2014/main" val="1051854445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Role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Value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Population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100 000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Baseline contact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1/Incubation period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1/4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𝝅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Early detection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2/3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2808172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Proportion of symptomatic infectious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1/3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051861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Late detection rates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/14</m:t>
                              </m:r>
                            </m:oMath>
                          </a14:m>
                          <a:r>
                            <a:rPr lang="en-US" sz="1600" dirty="0"/>
                            <a:t>, 0.4/14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64124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𝝆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𝝆</m:t>
                                    </m:r>
                                  </m:e>
                                  <m:sub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𝝆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Removal rates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)/14</m:t>
                              </m:r>
                            </m:oMath>
                          </a14:m>
                          <a:r>
                            <a:rPr lang="en-US" sz="16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0.6/14</m:t>
                              </m:r>
                            </m:oMath>
                          </a14:m>
                          <a:r>
                            <a:rPr lang="en-US" sz="1600" dirty="0"/>
                            <a:t>, 1/30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6529058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Initial prophylactic proportion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0418778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𝜿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Efficiency of prophylactic behavior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0.5; 0.95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125024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Delay in day (information report, time to reaction)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~0; 1; 3; 7; 10; 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4131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37">
                <a:extLst>
                  <a:ext uri="{FF2B5EF4-FFF2-40B4-BE49-F238E27FC236}">
                    <a16:creationId xmlns:a16="http://schemas.microsoft.com/office/drawing/2014/main" id="{E9003CEC-55C5-3C6C-F509-DACCEE1A8B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2404607"/>
                  </p:ext>
                </p:extLst>
              </p:nvPr>
            </p:nvGraphicFramePr>
            <p:xfrm>
              <a:off x="1847461" y="1609160"/>
              <a:ext cx="7987004" cy="43880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2980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437605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2397967">
                      <a:extLst>
                        <a:ext uri="{9D8B030D-6E8A-4147-A177-3AD203B41FA5}">
                          <a16:colId xmlns:a16="http://schemas.microsoft.com/office/drawing/2014/main" val="1051854445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Role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Value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2" t="-106250" r="-558333" b="-9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Population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100 000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2" t="-200000" r="-558333" b="-7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Baseline contact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2" t="-300000" r="-558333" b="-6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1/Incubation period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1/4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2" t="-412500" r="-558333" b="-5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Early detection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2/3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2808172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2" t="-496970" r="-558333" b="-4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Proportion of symptomatic infectious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1/3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051861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2" t="-596970" r="-558333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Late detection rates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3862" t="-596970" r="-1058" b="-37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64124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2" t="-718750" r="-558333" b="-2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Removal rates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3862" t="-718750" r="-1058" b="-2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6529058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2" t="-793939" r="-558333" b="-17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Initial prophylactic proportion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041877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2" t="-1134615" r="-558333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Efficiency of prophylactic behavior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0.5; 0.95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1250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2" t="-1188889" r="-558333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Delay in day (information report, time to reaction)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~0; 1; 3; 7; 10; 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41315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4">
            <a:extLst>
              <a:ext uri="{FF2B5EF4-FFF2-40B4-BE49-F238E27FC236}">
                <a16:creationId xmlns:a16="http://schemas.microsoft.com/office/drawing/2014/main" id="{ED6A5622-CDD5-51BF-23E5-3018C95CA495}"/>
              </a:ext>
            </a:extLst>
          </p:cNvPr>
          <p:cNvCxnSpPr>
            <a:cxnSpLocks/>
          </p:cNvCxnSpPr>
          <p:nvPr/>
        </p:nvCxnSpPr>
        <p:spPr>
          <a:xfrm>
            <a:off x="687897" y="1535185"/>
            <a:ext cx="822121" cy="406866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1B2D0CC6-39FB-D384-AA60-B59DA8157CAA}"/>
              </a:ext>
            </a:extLst>
          </p:cNvPr>
          <p:cNvSpPr txBox="1"/>
          <p:nvPr/>
        </p:nvSpPr>
        <p:spPr>
          <a:xfrm>
            <a:off x="64716" y="1165853"/>
            <a:ext cx="4181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varied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simulations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0020F173-2E10-6617-D593-1AC5A502E433}"/>
              </a:ext>
            </a:extLst>
          </p:cNvPr>
          <p:cNvSpPr/>
          <p:nvPr/>
        </p:nvSpPr>
        <p:spPr>
          <a:xfrm>
            <a:off x="1510018" y="5352176"/>
            <a:ext cx="251670" cy="64499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4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28">
            <a:extLst>
              <a:ext uri="{FF2B5EF4-FFF2-40B4-BE49-F238E27FC236}">
                <a16:creationId xmlns:a16="http://schemas.microsoft.com/office/drawing/2014/main" id="{D9A987AB-5116-58DC-1C76-B13AE2C61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050" y="1895487"/>
            <a:ext cx="6206400" cy="46548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9B45467-C386-E2AD-29AA-5BB2719A1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8" y="1895487"/>
            <a:ext cx="6206400" cy="46548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798F336-16C4-A348-6700-0D2F6DCC9452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Disease-only Dynamic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55AAD41-4186-EC21-C129-058458B33474}"/>
              </a:ext>
            </a:extLst>
          </p:cNvPr>
          <p:cNvSpPr txBox="1"/>
          <p:nvPr/>
        </p:nvSpPr>
        <p:spPr>
          <a:xfrm>
            <a:off x="2246345" y="1555493"/>
            <a:ext cx="1868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SEIR solution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D68CD132-0130-3F14-D47C-469A0B356AB3}"/>
              </a:ext>
            </a:extLst>
          </p:cNvPr>
          <p:cNvSpPr txBox="1"/>
          <p:nvPr/>
        </p:nvSpPr>
        <p:spPr>
          <a:xfrm>
            <a:off x="7828818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5">
                <a:extLst>
                  <a:ext uri="{FF2B5EF4-FFF2-40B4-BE49-F238E27FC236}">
                    <a16:creationId xmlns:a16="http://schemas.microsoft.com/office/drawing/2014/main" id="{73928224-21E0-D765-3229-B451DD2EE92C}"/>
                  </a:ext>
                </a:extLst>
              </p:cNvPr>
              <p:cNvSpPr txBox="1"/>
              <p:nvPr/>
            </p:nvSpPr>
            <p:spPr>
              <a:xfrm>
                <a:off x="1508876" y="2244908"/>
                <a:ext cx="17378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fr-FR" sz="1800" b="1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0432FF"/>
                          </a:solidFill>
                        </a:rPr>
                        <m:t>0</m:t>
                      </m:r>
                    </m:oMath>
                  </m:oMathPara>
                </a14:m>
                <a:endParaRPr lang="fr-FR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5" name="ZoneTexte 15">
                <a:extLst>
                  <a:ext uri="{FF2B5EF4-FFF2-40B4-BE49-F238E27FC236}">
                    <a16:creationId xmlns:a16="http://schemas.microsoft.com/office/drawing/2014/main" id="{73928224-21E0-D765-3229-B451DD2EE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76" y="2244908"/>
                <a:ext cx="17378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04DD0167-5BBE-E5D8-1936-D5906E1F222E}"/>
                  </a:ext>
                </a:extLst>
              </p:cNvPr>
              <p:cNvSpPr txBox="1"/>
              <p:nvPr/>
            </p:nvSpPr>
            <p:spPr>
              <a:xfrm>
                <a:off x="9099625" y="3680607"/>
                <a:ext cx="2114190" cy="454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chemeClr val="tx1"/>
                          </a:solidFill>
                        </a:rPr>
                        <m:t>5</m:t>
                      </m:r>
                      <m:r>
                        <m:rPr>
                          <m:nor/>
                        </m:rPr>
                        <a:rPr lang="fr-FR" b="1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chemeClr val="tx1"/>
                          </a:solidFill>
                        </a:rPr>
                        <m:t>241.0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04DD0167-5BBE-E5D8-1936-D5906E1F2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625" y="3680607"/>
                <a:ext cx="2114190" cy="454548"/>
              </a:xfrm>
              <a:prstGeom prst="rect">
                <a:avLst/>
              </a:prstGeom>
              <a:blipFill>
                <a:blip r:embed="rId6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C13EE4C6-B1C6-19C5-13D0-AF04DE8E96F5}"/>
                  </a:ext>
                </a:extLst>
              </p:cNvPr>
              <p:cNvSpPr txBox="1"/>
              <p:nvPr/>
            </p:nvSpPr>
            <p:spPr>
              <a:xfrm>
                <a:off x="8584165" y="3177392"/>
                <a:ext cx="2873890" cy="503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𝐀𝐫𝐠</m:t>
                              </m:r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chemeClr val="tx1"/>
                          </a:solidFill>
                        </a:rPr>
                        <m:t>38.76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chemeClr val="tx1"/>
                          </a:solidFill>
                        </a:rPr>
                        <m:t>days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C13EE4C6-B1C6-19C5-13D0-AF04DE8E9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165" y="3177392"/>
                <a:ext cx="2873890" cy="503215"/>
              </a:xfrm>
              <a:prstGeom prst="rect">
                <a:avLst/>
              </a:prstGeom>
              <a:blipFill>
                <a:blip r:embed="rId7"/>
                <a:stretch>
                  <a:fillRect l="-212" r="-212" b="-12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411310E-5A98-7A32-1626-D6A8F16F1472}"/>
                  </a:ext>
                </a:extLst>
              </p:cNvPr>
              <p:cNvSpPr txBox="1"/>
              <p:nvPr/>
            </p:nvSpPr>
            <p:spPr>
              <a:xfrm>
                <a:off x="3213927" y="4744299"/>
                <a:ext cx="2270893" cy="454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b="1" dirty="0">
                          <a:solidFill>
                            <a:srgbClr val="7030A0"/>
                          </a:solidFill>
                        </a:rPr>
                        <m:t>2</m:t>
                      </m:r>
                      <m:r>
                        <m:rPr>
                          <m:nor/>
                        </m:rPr>
                        <a:rPr lang="fr-FR" b="1" i="0" dirty="0" smtClean="0">
                          <a:solidFill>
                            <a:srgbClr val="7030A0"/>
                          </a:solidFill>
                        </a:rPr>
                        <m:t>8 319</m:t>
                      </m:r>
                    </m:oMath>
                  </m:oMathPara>
                </a14:m>
                <a:endParaRPr lang="fr-FR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411310E-5A98-7A32-1626-D6A8F16F1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27" y="4744299"/>
                <a:ext cx="2270893" cy="454548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AE9A76E-7D04-25F5-6F2C-DF4A41A18A07}"/>
                  </a:ext>
                </a:extLst>
              </p:cNvPr>
              <p:cNvSpPr txBox="1"/>
              <p:nvPr/>
            </p:nvSpPr>
            <p:spPr>
              <a:xfrm>
                <a:off x="2780523" y="4241084"/>
                <a:ext cx="2976530" cy="503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𝐀𝐫𝐠</m:t>
                              </m:r>
                              <m:r>
                                <a:rPr lang="fr-FR" sz="1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800" b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fr-FR" sz="18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rgbClr val="7030A0"/>
                          </a:solidFill>
                        </a:rPr>
                        <m:t>.51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rgbClr val="7030A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rgbClr val="7030A0"/>
                          </a:solidFill>
                        </a:rPr>
                        <m:t>days</m:t>
                      </m:r>
                    </m:oMath>
                  </m:oMathPara>
                </a14:m>
                <a:endParaRPr lang="fr-FR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AE9A76E-7D04-25F5-6F2C-DF4A41A18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523" y="4241084"/>
                <a:ext cx="2976530" cy="503215"/>
              </a:xfrm>
              <a:prstGeom prst="rect">
                <a:avLst/>
              </a:prstGeom>
              <a:blipFill>
                <a:blip r:embed="rId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36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A1723DAA-350D-6937-B11C-ADD5541B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762" y="1891975"/>
            <a:ext cx="6206400" cy="46548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F1CD5C0-1EE0-8B4B-663A-A42DF05C5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8" y="1891975"/>
            <a:ext cx="6206400" cy="46548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798F336-16C4-A348-6700-0D2F6DCC9452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Disease-only Dynamic</a:t>
            </a:r>
          </a:p>
        </p:txBody>
      </p:sp>
      <p:sp>
        <p:nvSpPr>
          <p:cNvPr id="10" name="ZoneTexte 13">
            <a:extLst>
              <a:ext uri="{FF2B5EF4-FFF2-40B4-BE49-F238E27FC236}">
                <a16:creationId xmlns:a16="http://schemas.microsoft.com/office/drawing/2014/main" id="{FF363028-696A-939D-4C14-21C027DF6B10}"/>
              </a:ext>
            </a:extLst>
          </p:cNvPr>
          <p:cNvSpPr txBox="1"/>
          <p:nvPr/>
        </p:nvSpPr>
        <p:spPr>
          <a:xfrm>
            <a:off x="1739808" y="1552773"/>
            <a:ext cx="301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Reproductive </a:t>
            </a:r>
            <a:r>
              <a:rPr lang="fr-FR" sz="2400" b="1" dirty="0" err="1">
                <a:solidFill>
                  <a:srgbClr val="C00000"/>
                </a:solidFill>
              </a:rPr>
              <a:t>number</a:t>
            </a:r>
            <a:endParaRPr lang="fr-FR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737235E6-EC54-A014-58CF-1B131F9856A0}"/>
                  </a:ext>
                </a:extLst>
              </p:cNvPr>
              <p:cNvSpPr txBox="1"/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400" b="1" i="1" dirty="0">
                    <a:solidFill>
                      <a:srgbClr val="C00000"/>
                    </a:solidFill>
                  </a:rPr>
                  <a:t>P(t), Q(t)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b="1" i="1" dirty="0">
                    <a:solidFill>
                      <a:srgbClr val="C00000"/>
                    </a:solidFill>
                  </a:rPr>
                  <a:t> </a:t>
                </a:r>
                <a:endParaRPr lang="fr-FR" sz="24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737235E6-EC54-A014-58CF-1B131F985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349117BC-7EA8-6F4A-6062-D115E0AEE5FA}"/>
                  </a:ext>
                </a:extLst>
              </p:cNvPr>
              <p:cNvSpPr txBox="1"/>
              <p:nvPr/>
            </p:nvSpPr>
            <p:spPr>
              <a:xfrm>
                <a:off x="8725665" y="3680607"/>
                <a:ext cx="2460157" cy="454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b="1" i="0" dirty="0" smtClean="0">
                          <a:solidFill>
                            <a:schemeClr val="tx1"/>
                          </a:solidFill>
                        </a:rPr>
                        <m:t>51.59%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349117BC-7EA8-6F4A-6062-D115E0AEE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665" y="3680607"/>
                <a:ext cx="2460157" cy="454548"/>
              </a:xfrm>
              <a:prstGeom prst="rect">
                <a:avLst/>
              </a:prstGeom>
              <a:blipFill>
                <a:blip r:embed="rId5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00DCDC9-1E4C-D701-751B-FC994CA13D86}"/>
                  </a:ext>
                </a:extLst>
              </p:cNvPr>
              <p:cNvSpPr txBox="1"/>
              <p:nvPr/>
            </p:nvSpPr>
            <p:spPr>
              <a:xfrm>
                <a:off x="8304245" y="3177392"/>
                <a:ext cx="3116485" cy="503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𝐀𝐫𝐠</m:t>
                              </m:r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47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chemeClr val="tx1"/>
                          </a:solidFill>
                        </a:rPr>
                        <m:t>.</m:t>
                      </m:r>
                      <m:r>
                        <m:rPr>
                          <m:nor/>
                        </m:rPr>
                        <a:rPr lang="fr-FR" b="1" i="0" dirty="0" smtClean="0">
                          <a:solidFill>
                            <a:schemeClr val="tx1"/>
                          </a:solidFill>
                        </a:rPr>
                        <m:t>7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chemeClr val="tx1"/>
                          </a:solidFill>
                        </a:rPr>
                        <m:t>6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chemeClr val="tx1"/>
                          </a:solidFill>
                        </a:rPr>
                        <m:t>days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00DCDC9-1E4C-D701-751B-FC994CA13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45" y="3177392"/>
                <a:ext cx="3116485" cy="503215"/>
              </a:xfrm>
              <a:prstGeom prst="rect">
                <a:avLst/>
              </a:prstGeom>
              <a:blipFill>
                <a:blip r:embed="rId6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07F67F8-2495-140D-AF1F-5FDF9AA67A03}"/>
                  </a:ext>
                </a:extLst>
              </p:cNvPr>
              <p:cNvSpPr txBox="1"/>
              <p:nvPr/>
            </p:nvSpPr>
            <p:spPr>
              <a:xfrm>
                <a:off x="2537927" y="3475968"/>
                <a:ext cx="3228457" cy="503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𝐀𝐫𝐠</m:t>
                              </m:r>
                              <m:r>
                                <a:rPr lang="fr-FR" sz="1800" b="1" i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  <m:d>
                            <m:dPr>
                              <m:ctrlPr>
                                <a:rPr lang="fr-FR" sz="1800" b="1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b="1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==</m:t>
                          </m:r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800" b="1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rgbClr val="0432FF"/>
                          </a:solidFill>
                        </a:rPr>
                        <m:t>.</m:t>
                      </m:r>
                      <m:r>
                        <m:rPr>
                          <m:nor/>
                        </m:rPr>
                        <a:rPr lang="fr-FR" b="1" i="0" dirty="0" smtClean="0">
                          <a:solidFill>
                            <a:srgbClr val="0432FF"/>
                          </a:solidFill>
                        </a:rPr>
                        <m:t>01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rgbClr val="0432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rgbClr val="0432FF"/>
                          </a:solidFill>
                        </a:rPr>
                        <m:t>days</m:t>
                      </m:r>
                    </m:oMath>
                  </m:oMathPara>
                </a14:m>
                <a:endParaRPr lang="fr-FR" b="1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07F67F8-2495-140D-AF1F-5FDF9AA67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927" y="3475968"/>
                <a:ext cx="3228457" cy="503215"/>
              </a:xfrm>
              <a:prstGeom prst="rect">
                <a:avLst/>
              </a:prstGeom>
              <a:blipFill>
                <a:blip r:embed="rId7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71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D0A4D-B697-27C9-52B3-A5BB596A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38E075-5FDE-8D06-5F24-1DA58D2D5405}"/>
              </a:ext>
            </a:extLst>
          </p:cNvPr>
          <p:cNvSpPr txBox="1">
            <a:spLocks/>
          </p:cNvSpPr>
          <p:nvPr/>
        </p:nvSpPr>
        <p:spPr>
          <a:xfrm>
            <a:off x="190581" y="2349453"/>
            <a:ext cx="9821166" cy="6456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98AE4-8E03-AC8D-C8EF-F0438866026B}"/>
              </a:ext>
            </a:extLst>
          </p:cNvPr>
          <p:cNvSpPr/>
          <p:nvPr/>
        </p:nvSpPr>
        <p:spPr>
          <a:xfrm>
            <a:off x="367862" y="2098131"/>
            <a:ext cx="8132326" cy="1139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Scenarios A: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	- no differential standard of </a:t>
            </a:r>
            <a:r>
              <a:rPr lang="en-US" sz="2400" dirty="0" err="1">
                <a:solidFill>
                  <a:schemeClr val="tx1"/>
                </a:solidFill>
              </a:rPr>
              <a:t>ris</a:t>
            </a:r>
            <a:r>
              <a:rPr lang="fr-FR" sz="2400" dirty="0">
                <a:solidFill>
                  <a:schemeClr val="tx1"/>
                </a:solidFill>
              </a:rPr>
              <a:t>k</a:t>
            </a:r>
          </a:p>
          <a:p>
            <a:pPr algn="just"/>
            <a:r>
              <a:rPr lang="fr-FR" sz="2400" dirty="0">
                <a:solidFill>
                  <a:schemeClr val="tx1"/>
                </a:solidFill>
              </a:rPr>
              <a:t>		- all </a:t>
            </a:r>
            <a:r>
              <a:rPr lang="fr-FR" sz="2400" dirty="0" err="1">
                <a:solidFill>
                  <a:schemeClr val="tx1"/>
                </a:solidFill>
              </a:rPr>
              <a:t>individuals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pay</a:t>
            </a:r>
            <a:r>
              <a:rPr lang="fr-FR" sz="2400" dirty="0">
                <a:solidFill>
                  <a:schemeClr val="tx1"/>
                </a:solidFill>
              </a:rPr>
              <a:t> attention to </a:t>
            </a:r>
            <a:r>
              <a:rPr lang="fr-FR" sz="2400" dirty="0" err="1">
                <a:solidFill>
                  <a:schemeClr val="tx1"/>
                </a:solidFill>
              </a:rPr>
              <a:t>prevalence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only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EF145-C55E-B9FD-1C28-DBC56A377FE2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</p:spTree>
    <p:extLst>
      <p:ext uri="{BB962C8B-B14F-4D97-AF65-F5344CB8AC3E}">
        <p14:creationId xmlns:p14="http://schemas.microsoft.com/office/powerpoint/2010/main" val="202195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D0A4D-B697-27C9-52B3-A5BB596A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38E075-5FDE-8D06-5F24-1DA58D2D5405}"/>
              </a:ext>
            </a:extLst>
          </p:cNvPr>
          <p:cNvSpPr txBox="1">
            <a:spLocks/>
          </p:cNvSpPr>
          <p:nvPr/>
        </p:nvSpPr>
        <p:spPr>
          <a:xfrm>
            <a:off x="190581" y="2349453"/>
            <a:ext cx="9821166" cy="6456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98AE4-8E03-AC8D-C8EF-F0438866026B}"/>
              </a:ext>
            </a:extLst>
          </p:cNvPr>
          <p:cNvSpPr/>
          <p:nvPr/>
        </p:nvSpPr>
        <p:spPr>
          <a:xfrm>
            <a:off x="367862" y="2098131"/>
            <a:ext cx="8132326" cy="1139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Scenario A0: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	- no differential standard of </a:t>
            </a:r>
            <a:r>
              <a:rPr lang="en-US" sz="2400" dirty="0" err="1">
                <a:solidFill>
                  <a:schemeClr val="tx1"/>
                </a:solidFill>
              </a:rPr>
              <a:t>ris</a:t>
            </a:r>
            <a:r>
              <a:rPr lang="fr-FR" sz="2400" dirty="0">
                <a:solidFill>
                  <a:schemeClr val="tx1"/>
                </a:solidFill>
              </a:rPr>
              <a:t>k</a:t>
            </a:r>
          </a:p>
          <a:p>
            <a:pPr algn="just"/>
            <a:r>
              <a:rPr lang="fr-FR" sz="2400" dirty="0">
                <a:solidFill>
                  <a:schemeClr val="tx1"/>
                </a:solidFill>
              </a:rPr>
              <a:t>		- all </a:t>
            </a:r>
            <a:r>
              <a:rPr lang="fr-FR" sz="2400" dirty="0" err="1">
                <a:solidFill>
                  <a:schemeClr val="tx1"/>
                </a:solidFill>
              </a:rPr>
              <a:t>individuals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pay</a:t>
            </a:r>
            <a:r>
              <a:rPr lang="fr-FR" sz="2400" dirty="0">
                <a:solidFill>
                  <a:schemeClr val="tx1"/>
                </a:solidFill>
              </a:rPr>
              <a:t> attention to </a:t>
            </a:r>
            <a:r>
              <a:rPr lang="fr-FR" sz="2400" dirty="0" err="1">
                <a:solidFill>
                  <a:schemeClr val="tx1"/>
                </a:solidFill>
              </a:rPr>
              <a:t>prevalence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only</a:t>
            </a:r>
            <a:endParaRPr lang="fr-F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2603472"/>
                  </p:ext>
                </p:extLst>
              </p:nvPr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2603472"/>
                  </p:ext>
                </p:extLst>
              </p:nvPr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941" r="-36618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34615" t="-2941" r="-389423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6893" t="-2941" r="-293204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69149" t="-2941" r="-22127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32353" t="-2941" r="-103922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2353" t="-2941" r="-3922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102941" r="-366187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02941" r="-36618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/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/>
              <p:nvPr/>
            </p:nvSpPr>
            <p:spPr>
              <a:xfrm>
                <a:off x="3850164" y="6154409"/>
                <a:ext cx="815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64" y="6154409"/>
                <a:ext cx="8151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840116FC-C9C5-1EAB-C837-1CD4B02B282D}"/>
                  </a:ext>
                </a:extLst>
              </p:cNvPr>
              <p:cNvSpPr txBox="1"/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840116FC-C9C5-1EAB-C837-1CD4B02B2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D5C36F06-40E7-CE68-22DC-902095112BC5}"/>
              </a:ext>
            </a:extLst>
          </p:cNvPr>
          <p:cNvSpPr txBox="1"/>
          <p:nvPr/>
        </p:nvSpPr>
        <p:spPr>
          <a:xfrm>
            <a:off x="8078755" y="5659718"/>
            <a:ext cx="3547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/>
              <a:t>(</a:t>
            </a:r>
            <a:r>
              <a:rPr lang="fr-FR" dirty="0" err="1">
                <a:solidFill>
                  <a:srgbClr val="FF0000"/>
                </a:solidFill>
              </a:rPr>
              <a:t>Prophylaxis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only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half</a:t>
            </a:r>
            <a:r>
              <a:rPr lang="fr-FR" dirty="0">
                <a:solidFill>
                  <a:srgbClr val="FF0000"/>
                </a:solidFill>
              </a:rPr>
              <a:t>-efficient</a:t>
            </a:r>
            <a:r>
              <a:rPr lang="fr-FR" dirty="0"/>
              <a:t>)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C533975-F68E-616A-C0BD-BDD195DF4DD8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</p:spTree>
    <p:extLst>
      <p:ext uri="{BB962C8B-B14F-4D97-AF65-F5344CB8AC3E}">
        <p14:creationId xmlns:p14="http://schemas.microsoft.com/office/powerpoint/2010/main" val="233391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10330</TotalTime>
  <Words>1479</Words>
  <Application>Microsoft Macintosh PowerPoint</Application>
  <PresentationFormat>Widescreen</PresentationFormat>
  <Paragraphs>380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Office Theme</vt:lpstr>
      <vt:lpstr>Standards of Risk Evidence Driven  Behavior-Disease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following two diapos are brackects to glance at what happens to the epidemic waives when we allow individuals to predict the disease dynamic…</vt:lpstr>
      <vt:lpstr>PowerPoint Presentation</vt:lpstr>
      <vt:lpstr>PowerPoint Presentation</vt:lpstr>
      <vt:lpstr>End of the brackects  Back to looking at prevalence only…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Mendelian Randomization Genomic Network Algorithm</dc:title>
  <dc:creator>Tovissode, Chenangnon Frederic (ctovissode@uidaho.edu)</dc:creator>
  <cp:lastModifiedBy>Tovissode, Chenangnon Frederic (ctovissode@uidaho.edu)</cp:lastModifiedBy>
  <cp:revision>451</cp:revision>
  <dcterms:created xsi:type="dcterms:W3CDTF">2022-11-03T03:16:58Z</dcterms:created>
  <dcterms:modified xsi:type="dcterms:W3CDTF">2023-03-31T18:07:26Z</dcterms:modified>
</cp:coreProperties>
</file>