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431" r:id="rId3"/>
    <p:sldId id="475" r:id="rId4"/>
    <p:sldId id="486" r:id="rId5"/>
    <p:sldId id="476" r:id="rId6"/>
    <p:sldId id="477" r:id="rId7"/>
    <p:sldId id="478" r:id="rId8"/>
    <p:sldId id="480" r:id="rId9"/>
    <p:sldId id="487" r:id="rId10"/>
    <p:sldId id="481" r:id="rId11"/>
    <p:sldId id="483" r:id="rId12"/>
    <p:sldId id="484" r:id="rId13"/>
    <p:sldId id="440" r:id="rId14"/>
    <p:sldId id="489" r:id="rId15"/>
    <p:sldId id="490" r:id="rId16"/>
    <p:sldId id="492" r:id="rId17"/>
    <p:sldId id="485" r:id="rId18"/>
    <p:sldId id="4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8" autoAdjust="0"/>
    <p:restoredTop sz="95284"/>
  </p:normalViewPr>
  <p:slideViewPr>
    <p:cSldViewPr snapToGrid="0">
      <p:cViewPr varScale="1">
        <p:scale>
          <a:sx n="124" d="100"/>
          <a:sy n="124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6236BB-C998-572B-FB4F-2F0A794B8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1832F-4C71-31C9-9966-3A0707ACC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B33EE-C3D9-B441-92BF-F6468C6A772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76AF-9955-C7AD-A62B-A65F9DBA0C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29478-143D-8256-ACD5-06FAC1F9F1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FE899-044B-2144-BFC9-7D4FD87C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2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1C3BD-257C-5F4A-884A-F015D8261E3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602F1-190B-484E-A1A8-2AC66D95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75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9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9D9F-E354-8B8B-6D33-4B4587B5A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E74DC-6576-B4F7-F260-D02FCD10D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3985-B406-0605-8DB4-A6134673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C10D-D1BF-EC46-B06E-789BA2BF7152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71DB3-F930-A7CD-A5DA-3161CBEA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3074-9BD8-25B1-5244-F29CD21F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6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7BC0-9905-3460-C09F-4E6550AF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B3D14-5965-883F-07FE-832596B75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95D4-C058-746F-1303-E21E9AA4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9174-B95C-064E-8C33-C5BC8994815D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8B97-5502-EA5F-2C6D-78F7BFF2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25090-83C2-3DD0-0C07-337FD40D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3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995F2-2CEE-2D93-B6C9-A7FCBD3D3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E854A-68BA-4C8D-0794-F460FB825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7A753-207E-D366-2D7E-C98EA7D0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A101-38A7-A741-A2C7-BB63097939F0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612B-DB4F-92CB-AFFC-161E91BC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3DB0-EF33-48DF-C84E-6990189D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8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D2E3-9193-7D70-D290-62404ED4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6C9B-4848-4F17-89B6-A37FE58A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0926-260C-42DA-2289-015FA5AE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A6D-8A4A-394A-B40D-CD06EC56E05C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44CE-8BA8-C246-6D4E-6DA27E32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0711E-3ABF-4616-817E-2154F2D9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0541-4F70-C4BF-31C1-4431330D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A7AC-FA59-F670-050C-664DA92D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C5AD-904A-D200-1F14-FF998FA2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6F0C-605F-844A-9106-19B2F3357906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3E165-80F2-DFB4-FC56-C978BA8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493E2-0039-C71A-F3B9-EAE2D02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7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337F-FA1C-5247-914E-F9A478E4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BB33-0A05-03B6-7201-E1D66AC0B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DC650-CEB7-B06F-8850-F4558ABEB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6EB45-4E58-EC22-CC34-383017BD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4269-EBFD-234A-98BE-0E748220E6CA}" type="datetime1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37C8F-1181-528B-282D-FD6DB09B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E7479-A4CA-C2BE-2D8A-2BF5CC7B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3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AFBE-361B-A9F7-9A62-E40B25CF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09A3-450A-96F9-D868-061A33E9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DABDD-E97E-A0A8-35C9-78EDA568B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470E5-E446-7664-84D0-2C128D82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D4763-4064-5299-9B89-69C6A73AE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D8259-A149-F518-2D32-D8B55E8B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47E8-3138-7E4B-AB67-FCB7F85937E1}" type="datetime1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922D1-8A53-73A3-728D-E049A8DB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68F15-CA6E-9CD9-C0F4-8EF8A161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0937-8B57-6D06-6302-6986B2FB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A07D8-3995-3214-776E-CDC34BF5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983-5CC0-1A41-B329-15B71D254DF8}" type="datetime1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C9DCE-0E88-E1A9-DA6D-3355D16E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342A7-AAD0-815C-4CA7-6026F162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11774-7188-89A6-52D3-2AFAA946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ECD5-7235-2E4B-8021-0AD380F67D47}" type="datetime1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74A4D-D937-F959-270E-49A4D891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C398E-B368-D9B5-99FB-9FAB633F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7624-A996-E74F-D856-41E4E8C4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B39C-06B4-DD5C-1F3A-7AFDF951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06B85-C436-7F2F-36CC-83BE6EC76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B6CBA-7C74-7C04-7D6A-C2AF1461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F152-A1DE-3D48-BDED-517DB78C3155}" type="datetime1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B9F5A-9752-3093-38C9-5C3BD738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F903-722A-D1C8-3826-8EBF1B34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D980-D949-3F33-9F00-2869BB15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10110-79D7-9284-8A67-5FC826F51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8A44A-95B9-1567-4235-487E7E9D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D920E-3711-9030-B045-F25F2A73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A76D-52B9-CD4A-B885-137A57AC0409}" type="datetime1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6A711-88B1-CF0C-71E1-A21A108E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DDD0E-7853-DF58-41A1-7F7BF1AD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20594-98C5-9362-3F92-D5DB2F00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8A98-1189-FA40-AD75-AB4BBF250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BD28-71A8-CD5F-19A7-967148CE5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0290-AA7D-1046-B7B0-09289DA711C3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7467-6042-26DA-743D-0653E2072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113B-206C-392B-D836-B59155E57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tovissode@uidaho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bbaum@uidaho.edu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0" Type="http://schemas.openxmlformats.org/officeDocument/2006/relationships/image" Target="../media/image130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0" Type="http://schemas.openxmlformats.org/officeDocument/2006/relationships/image" Target="../media/image130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0" Type="http://schemas.openxmlformats.org/officeDocument/2006/relationships/image" Target="../media/image130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emf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0" Type="http://schemas.openxmlformats.org/officeDocument/2006/relationships/image" Target="../media/image130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0.png"/><Relationship Id="rId10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3405946-096C-7358-CC39-3231E2337483}"/>
              </a:ext>
            </a:extLst>
          </p:cNvPr>
          <p:cNvSpPr/>
          <p:nvPr/>
        </p:nvSpPr>
        <p:spPr>
          <a:xfrm>
            <a:off x="1194318" y="2051021"/>
            <a:ext cx="9918440" cy="12801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49103-7075-DCD8-4181-9D86261AC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318" y="2114080"/>
            <a:ext cx="9918441" cy="1175657"/>
          </a:xfrm>
        </p:spPr>
        <p:txBody>
          <a:bodyPr>
            <a:noAutofit/>
          </a:bodyPr>
          <a:lstStyle/>
          <a:p>
            <a:r>
              <a:rPr lang="en-US" sz="4000" b="1" dirty="0"/>
              <a:t>Standards of Risk Evidence Driven </a:t>
            </a:r>
            <a:br>
              <a:rPr lang="en-US" sz="4000" b="1" dirty="0"/>
            </a:br>
            <a:r>
              <a:rPr lang="en-US" sz="4000" b="1" dirty="0"/>
              <a:t>Behavior-Disease Model 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5430B81-F452-5234-E752-EBA7B364615C}"/>
              </a:ext>
            </a:extLst>
          </p:cNvPr>
          <p:cNvSpPr txBox="1">
            <a:spLocks/>
          </p:cNvSpPr>
          <p:nvPr/>
        </p:nvSpPr>
        <p:spPr>
          <a:xfrm>
            <a:off x="1922575" y="4836077"/>
            <a:ext cx="2328533" cy="903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Chenangnon Tovissode</a:t>
            </a:r>
          </a:p>
          <a:p>
            <a:r>
              <a:rPr lang="en-US" dirty="0"/>
              <a:t>IMCI Postdoc,</a:t>
            </a:r>
          </a:p>
          <a:p>
            <a:r>
              <a:rPr lang="en-US" dirty="0">
                <a:hlinkClick r:id="rId2"/>
              </a:rPr>
              <a:t>ctovissode@uidaho.edu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8CB33DF-BAEF-22D7-077B-61E533A92492}"/>
              </a:ext>
            </a:extLst>
          </p:cNvPr>
          <p:cNvSpPr txBox="1">
            <a:spLocks/>
          </p:cNvSpPr>
          <p:nvPr/>
        </p:nvSpPr>
        <p:spPr>
          <a:xfrm>
            <a:off x="4842243" y="6394395"/>
            <a:ext cx="2507510" cy="365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March 17, 2023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84EED96-238D-38CD-1671-7C115BE262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6047" t="1" r="26631" b="39388"/>
          <a:stretch/>
        </p:blipFill>
        <p:spPr>
          <a:xfrm>
            <a:off x="209395" y="380702"/>
            <a:ext cx="911670" cy="1280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829775-E552-593A-BB73-61DBDAC5F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081" y="380702"/>
            <a:ext cx="3012195" cy="101190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D1DF025-E7BF-EE8A-A1C1-EDC122C5E16C}"/>
              </a:ext>
            </a:extLst>
          </p:cNvPr>
          <p:cNvSpPr txBox="1">
            <a:spLocks/>
          </p:cNvSpPr>
          <p:nvPr/>
        </p:nvSpPr>
        <p:spPr>
          <a:xfrm>
            <a:off x="6899200" y="4857558"/>
            <a:ext cx="3690799" cy="903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 Bert O. </a:t>
            </a:r>
            <a:r>
              <a:rPr lang="en-US" dirty="0" err="1"/>
              <a:t>Baumgaertner</a:t>
            </a:r>
            <a:endParaRPr lang="en-US" dirty="0"/>
          </a:p>
          <a:p>
            <a:r>
              <a:rPr lang="en-US" dirty="0"/>
              <a:t>Department of Politics and Philosophy,</a:t>
            </a:r>
          </a:p>
          <a:p>
            <a:r>
              <a:rPr lang="en-US" dirty="0">
                <a:hlinkClick r:id="rId6"/>
              </a:rPr>
              <a:t>bbaum@uidaho.edu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78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B54-AEFE-A53B-03D8-EFA2593A77B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DE46DD1-663C-6260-0EFC-1308B2DBC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17100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0A0E652-CBA2-1F02-B480-E77FB1526195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0A0E652-CBA2-1F02-B480-E77FB152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C45BCD7-396B-18C3-8C16-0B0928FFAB92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C45BCD7-396B-18C3-8C16-0B0928FFA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7">
                <a:extLst>
                  <a:ext uri="{FF2B5EF4-FFF2-40B4-BE49-F238E27FC236}">
                    <a16:creationId xmlns:a16="http://schemas.microsoft.com/office/drawing/2014/main" id="{2AC7A736-7543-D0D4-EE05-9EC27624EE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6339352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7">
                <a:extLst>
                  <a:ext uri="{FF2B5EF4-FFF2-40B4-BE49-F238E27FC236}">
                    <a16:creationId xmlns:a16="http://schemas.microsoft.com/office/drawing/2014/main" id="{2AC7A736-7543-D0D4-EE05-9EC27624EE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6339352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61" r="-36567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4000" t="-6061" r="-390000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776" t="-6061" r="-297959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0870" t="-6061" r="-217391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2653" t="-6061" r="-10408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32653" t="-6061" r="-4082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9375" r="-365672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3030" r="-365672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84615" r="-36567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466667" r="-36567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0">
                <a:extLst>
                  <a:ext uri="{FF2B5EF4-FFF2-40B4-BE49-F238E27FC236}">
                    <a16:creationId xmlns:a16="http://schemas.microsoft.com/office/drawing/2014/main" id="{13DDD033-D3F5-0B85-E97E-9D9C61799DF4}"/>
                  </a:ext>
                </a:extLst>
              </p:cNvPr>
              <p:cNvSpPr txBox="1"/>
              <p:nvPr/>
            </p:nvSpPr>
            <p:spPr>
              <a:xfrm>
                <a:off x="367862" y="3645887"/>
                <a:ext cx="5381297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b="1" dirty="0">
                    <a:solidFill>
                      <a:srgbClr val="FF0000"/>
                    </a:solidFill>
                  </a:rPr>
                  <a:t>Positive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combines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ZoneTexte 10">
                <a:extLst>
                  <a:ext uri="{FF2B5EF4-FFF2-40B4-BE49-F238E27FC236}">
                    <a16:creationId xmlns:a16="http://schemas.microsoft.com/office/drawing/2014/main" id="{13DDD033-D3F5-0B85-E97E-9D9C61799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62" y="3645887"/>
                <a:ext cx="5381297" cy="427746"/>
              </a:xfrm>
              <a:prstGeom prst="rect">
                <a:avLst/>
              </a:prstGeom>
              <a:blipFill>
                <a:blip r:embed="rId9"/>
                <a:stretch>
                  <a:fillRect l="-941"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5C8E43-FA41-2A43-FFF9-F109D6F5AB39}"/>
              </a:ext>
            </a:extLst>
          </p:cNvPr>
          <p:cNvCxnSpPr>
            <a:cxnSpLocks/>
          </p:cNvCxnSpPr>
          <p:nvPr/>
        </p:nvCxnSpPr>
        <p:spPr>
          <a:xfrm>
            <a:off x="3069021" y="4073633"/>
            <a:ext cx="0" cy="226410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0ADADA-E8CE-71CB-2D84-86E8F87EE4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058511" y="4073633"/>
            <a:ext cx="5113449" cy="52173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14">
                <a:extLst>
                  <a:ext uri="{FF2B5EF4-FFF2-40B4-BE49-F238E27FC236}">
                    <a16:creationId xmlns:a16="http://schemas.microsoft.com/office/drawing/2014/main" id="{28D7127F-7EE5-E82F-780B-9DEEC0FD4337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ZoneTexte 14">
                <a:extLst>
                  <a:ext uri="{FF2B5EF4-FFF2-40B4-BE49-F238E27FC236}">
                    <a16:creationId xmlns:a16="http://schemas.microsoft.com/office/drawing/2014/main" id="{28D7127F-7EE5-E82F-780B-9DEEC0FD4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57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B54-AEFE-A53B-03D8-EFA2593A77B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382EA84-3B2E-3935-CD32-6B03FE6A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17100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9D1D325-FC3A-859B-15EB-651067FC337E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9D1D325-FC3A-859B-15EB-651067FC3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BF58BDB-EBAF-1F3A-93E5-6414C97A43E0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BF58BDB-EBAF-1F3A-93E5-6414C97A4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7">
                <a:extLst>
                  <a:ext uri="{FF2B5EF4-FFF2-40B4-BE49-F238E27FC236}">
                    <a16:creationId xmlns:a16="http://schemas.microsoft.com/office/drawing/2014/main" id="{7359236B-6226-39E1-9434-D3C20364C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911752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7">
                <a:extLst>
                  <a:ext uri="{FF2B5EF4-FFF2-40B4-BE49-F238E27FC236}">
                    <a16:creationId xmlns:a16="http://schemas.microsoft.com/office/drawing/2014/main" id="{7359236B-6226-39E1-9434-D3C20364C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911752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61" r="-36567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4000" t="-6061" r="-390000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776" t="-6061" r="-297959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0870" t="-6061" r="-217391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2653" t="-6061" r="-10408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32653" t="-6061" r="-4082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9375" r="-365672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3030" r="-365672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84615" r="-36567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466667" r="-36567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10">
                <a:extLst>
                  <a:ext uri="{FF2B5EF4-FFF2-40B4-BE49-F238E27FC236}">
                    <a16:creationId xmlns:a16="http://schemas.microsoft.com/office/drawing/2014/main" id="{D99D186A-A326-B1F2-B804-3D163EBBF2AE}"/>
                  </a:ext>
                </a:extLst>
              </p:cNvPr>
              <p:cNvSpPr txBox="1"/>
              <p:nvPr/>
            </p:nvSpPr>
            <p:spPr>
              <a:xfrm>
                <a:off x="367862" y="3645887"/>
                <a:ext cx="5757342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b="1" dirty="0">
                    <a:solidFill>
                      <a:srgbClr val="FF0000"/>
                    </a:solidFill>
                  </a:rPr>
                  <a:t>Positive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comb.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𝒐𝒍𝒅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ZoneTexte 10">
                <a:extLst>
                  <a:ext uri="{FF2B5EF4-FFF2-40B4-BE49-F238E27FC236}">
                    <a16:creationId xmlns:a16="http://schemas.microsoft.com/office/drawing/2014/main" id="{D99D186A-A326-B1F2-B804-3D163EBB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62" y="3645887"/>
                <a:ext cx="5757342" cy="427746"/>
              </a:xfrm>
              <a:prstGeom prst="rect">
                <a:avLst/>
              </a:prstGeom>
              <a:blipFill>
                <a:blip r:embed="rId9"/>
                <a:stretch>
                  <a:fillRect l="-879"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63B57A-124E-63B3-DA70-D2F0A3196E5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246533" y="4073633"/>
            <a:ext cx="4925427" cy="52173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14">
                <a:extLst>
                  <a:ext uri="{FF2B5EF4-FFF2-40B4-BE49-F238E27FC236}">
                    <a16:creationId xmlns:a16="http://schemas.microsoft.com/office/drawing/2014/main" id="{9A08E16F-2436-DDB3-46A8-8FE53B0F83EE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ZoneTexte 14">
                <a:extLst>
                  <a:ext uri="{FF2B5EF4-FFF2-40B4-BE49-F238E27FC236}">
                    <a16:creationId xmlns:a16="http://schemas.microsoft.com/office/drawing/2014/main" id="{9A08E16F-2436-DDB3-46A8-8FE53B0F8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63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B54-AEFE-A53B-03D8-EFA2593A77BE}"/>
              </a:ext>
            </a:extLst>
          </p:cNvPr>
          <p:cNvSpPr txBox="1">
            <a:spLocks/>
          </p:cNvSpPr>
          <p:nvPr/>
        </p:nvSpPr>
        <p:spPr>
          <a:xfrm>
            <a:off x="838200" y="196527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84E3822-6C9A-0C61-0C96-1BAD54B1B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17100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1936FEE-A611-BFF2-20A1-F4CED9EBDEF2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1936FEE-A611-BFF2-20A1-F4CED9EBD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9DF5A79-6DFA-A50E-9C82-5B44AC66362E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9DF5A79-6DFA-A50E-9C82-5B44AC66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7">
                <a:extLst>
                  <a:ext uri="{FF2B5EF4-FFF2-40B4-BE49-F238E27FC236}">
                    <a16:creationId xmlns:a16="http://schemas.microsoft.com/office/drawing/2014/main" id="{202408FA-7828-06F4-789A-D9A41C07C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3546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7">
                <a:extLst>
                  <a:ext uri="{FF2B5EF4-FFF2-40B4-BE49-F238E27FC236}">
                    <a16:creationId xmlns:a16="http://schemas.microsoft.com/office/drawing/2014/main" id="{202408FA-7828-06F4-789A-D9A41C07C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3546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61" r="-36567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4000" t="-6061" r="-390000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776" t="-6061" r="-297959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0870" t="-6061" r="-217391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2653" t="-6061" r="-10408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32653" t="-6061" r="-4082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9375" r="-365672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3030" r="-365672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84615" r="-36567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466667" r="-36567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10">
                <a:extLst>
                  <a:ext uri="{FF2B5EF4-FFF2-40B4-BE49-F238E27FC236}">
                    <a16:creationId xmlns:a16="http://schemas.microsoft.com/office/drawing/2014/main" id="{1746C588-3B3E-BE36-3384-3BD4CC54E0FE}"/>
                  </a:ext>
                </a:extLst>
              </p:cNvPr>
              <p:cNvSpPr txBox="1"/>
              <p:nvPr/>
            </p:nvSpPr>
            <p:spPr>
              <a:xfrm>
                <a:off x="367862" y="3645887"/>
                <a:ext cx="5757342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b="1" dirty="0">
                    <a:solidFill>
                      <a:srgbClr val="FF0000"/>
                    </a:solidFill>
                  </a:rPr>
                  <a:t>Positive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comb.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𝒐𝒍𝒅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ZoneTexte 10">
                <a:extLst>
                  <a:ext uri="{FF2B5EF4-FFF2-40B4-BE49-F238E27FC236}">
                    <a16:creationId xmlns:a16="http://schemas.microsoft.com/office/drawing/2014/main" id="{1746C588-3B3E-BE36-3384-3BD4CC54E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62" y="3645887"/>
                <a:ext cx="5757342" cy="427746"/>
              </a:xfrm>
              <a:prstGeom prst="rect">
                <a:avLst/>
              </a:prstGeom>
              <a:blipFill>
                <a:blip r:embed="rId9"/>
                <a:stretch>
                  <a:fillRect l="-879"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4E0150-C59F-A902-C598-E4CED1ABF59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46533" y="4073633"/>
            <a:ext cx="4925427" cy="52173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14">
                <a:extLst>
                  <a:ext uri="{FF2B5EF4-FFF2-40B4-BE49-F238E27FC236}">
                    <a16:creationId xmlns:a16="http://schemas.microsoft.com/office/drawing/2014/main" id="{060B58DB-123D-B29F-D5A2-4FF72B6D512B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ZoneTexte 14">
                <a:extLst>
                  <a:ext uri="{FF2B5EF4-FFF2-40B4-BE49-F238E27FC236}">
                    <a16:creationId xmlns:a16="http://schemas.microsoft.com/office/drawing/2014/main" id="{060B58DB-123D-B29F-D5A2-4FF72B6D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5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Disease-only Dynamic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7">
                <a:extLst>
                  <a:ext uri="{FF2B5EF4-FFF2-40B4-BE49-F238E27FC236}">
                    <a16:creationId xmlns:a16="http://schemas.microsoft.com/office/drawing/2014/main" id="{E9003CEC-55C5-3C6C-F509-DACCEE1A8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9249319"/>
                  </p:ext>
                </p:extLst>
              </p:nvPr>
            </p:nvGraphicFramePr>
            <p:xfrm>
              <a:off x="2506716" y="1609160"/>
              <a:ext cx="7178567" cy="3639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62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4361793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1671145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Baseline contact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Incubation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Detection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1/5, 1/20, 9/100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4124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Proportion of symptomatic infectious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4591531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Removal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3/40, 1/20, 1/200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652905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Initial prophylactic proportion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418778"/>
                      </a:ext>
                    </a:extLst>
                  </a:tr>
                  <a:tr h="17859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𝜿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Efficiency of prophylactic behavior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1250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7">
                <a:extLst>
                  <a:ext uri="{FF2B5EF4-FFF2-40B4-BE49-F238E27FC236}">
                    <a16:creationId xmlns:a16="http://schemas.microsoft.com/office/drawing/2014/main" id="{E9003CEC-55C5-3C6C-F509-DACCEE1A8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9249319"/>
                  </p:ext>
                </p:extLst>
              </p:nvPr>
            </p:nvGraphicFramePr>
            <p:xfrm>
              <a:off x="2506716" y="1609160"/>
              <a:ext cx="7178567" cy="3639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62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4361793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1671145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" t="-102941" r="-528723" b="-6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" t="-202941" r="-528723" b="-5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Baseline contact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" t="-302941" r="-528723" b="-4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Incubation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" t="-402941" r="-528723" b="-3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Detection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1/5, 1/20, 9/100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4124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" t="-502941" r="-528723" b="-2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Proportion of symptomatic infectious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4591531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" t="-602941" r="-528723" b="-1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Removal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3/40, 1/20, 1/200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652905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" t="-702941" r="-528723" b="-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Initial prophylactic proportion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4187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2" t="-992727" r="-528723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Efficiency of prophylactic behavior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1250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484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6D2365B1-BDDE-369B-353E-A54A7A7B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2" y="1841212"/>
            <a:ext cx="5816637" cy="436247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Disease-only Dynamic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753A8B8-DCBC-8CE7-6DA3-2A25183C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82" y="1838130"/>
            <a:ext cx="5820747" cy="436556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91689A-42CF-3562-62EF-BBAD711233A5}"/>
              </a:ext>
            </a:extLst>
          </p:cNvPr>
          <p:cNvSpPr txBox="1"/>
          <p:nvPr/>
        </p:nvSpPr>
        <p:spPr>
          <a:xfrm>
            <a:off x="7837714" y="155549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240FB7D-38EA-798C-65A4-16DA7D6BBE26}"/>
                  </a:ext>
                </a:extLst>
              </p:cNvPr>
              <p:cNvSpPr txBox="1"/>
              <p:nvPr/>
            </p:nvSpPr>
            <p:spPr>
              <a:xfrm>
                <a:off x="2376974" y="2206363"/>
                <a:ext cx="17378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dirty="0"/>
                        <m:t>4256.5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240FB7D-38EA-798C-65A4-16DA7D6B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74" y="2206363"/>
                <a:ext cx="17378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36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Disease-only Dynamic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0C8CD7-2C7A-C881-5027-B91A38118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3" y="1838130"/>
            <a:ext cx="5820747" cy="43655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EFA339-90C3-0A05-7EFD-35AE5FC84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69" y="1838130"/>
            <a:ext cx="5820747" cy="436556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6CA82C0-B51B-E919-5B6B-0818D10F6B5C}"/>
              </a:ext>
            </a:extLst>
          </p:cNvPr>
          <p:cNvSpPr txBox="1"/>
          <p:nvPr/>
        </p:nvSpPr>
        <p:spPr>
          <a:xfrm>
            <a:off x="1703610" y="1552774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69ACA1-718C-C69E-E706-35846C3C8B12}"/>
              </a:ext>
            </a:extLst>
          </p:cNvPr>
          <p:cNvSpPr txBox="1"/>
          <p:nvPr/>
        </p:nvSpPr>
        <p:spPr>
          <a:xfrm>
            <a:off x="8231933" y="1552773"/>
            <a:ext cx="177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1" dirty="0">
                <a:solidFill>
                  <a:srgbClr val="C00000"/>
                </a:solidFill>
              </a:rPr>
              <a:t>P(t) and Q(t)</a:t>
            </a:r>
            <a:endParaRPr lang="fr-FR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1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Disease-behavior Dynamic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753A8B8-DCBC-8CE7-6DA3-2A25183C2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82" y="1838130"/>
            <a:ext cx="5820747" cy="436556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91689A-42CF-3562-62EF-BBAD711233A5}"/>
              </a:ext>
            </a:extLst>
          </p:cNvPr>
          <p:cNvSpPr txBox="1"/>
          <p:nvPr/>
        </p:nvSpPr>
        <p:spPr>
          <a:xfrm>
            <a:off x="7837714" y="155549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5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60F89-EDE1-FCBD-AA13-5F2426D4A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5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5F651-773F-CA2D-A261-7BF756A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E3E63B-DBFC-CA9A-F89B-51EDF6A8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Vary</a:t>
            </a:r>
            <a:r>
              <a:rPr lang="fr-FR" dirty="0"/>
              <a:t> initial proportions of S_{-1} and S_{1}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1889449" y="2841351"/>
            <a:ext cx="8413102" cy="1175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rgbClr val="0070C0"/>
                </a:solidFill>
              </a:rPr>
              <a:t>Revisiting the specification of the prophylactic proportion function</a:t>
            </a:r>
          </a:p>
        </p:txBody>
      </p:sp>
      <p:pic>
        <p:nvPicPr>
          <p:cNvPr id="15" name="Graphic 18">
            <a:extLst>
              <a:ext uri="{FF2B5EF4-FFF2-40B4-BE49-F238E27FC236}">
                <a16:creationId xmlns:a16="http://schemas.microsoft.com/office/drawing/2014/main" id="{EF166B2A-D230-1FCB-83B7-4FD416A4F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047" t="1" r="26631" b="39388"/>
          <a:stretch/>
        </p:blipFill>
        <p:spPr>
          <a:xfrm>
            <a:off x="209395" y="380702"/>
            <a:ext cx="911670" cy="1280147"/>
          </a:xfrm>
          <a:prstGeom prst="rect">
            <a:avLst/>
          </a:prstGeom>
        </p:spPr>
      </p:pic>
      <p:pic>
        <p:nvPicPr>
          <p:cNvPr id="16" name="Picture 19">
            <a:extLst>
              <a:ext uri="{FF2B5EF4-FFF2-40B4-BE49-F238E27FC236}">
                <a16:creationId xmlns:a16="http://schemas.microsoft.com/office/drawing/2014/main" id="{493E6F2C-29A4-D22D-80A6-FB0866F59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1" y="380702"/>
            <a:ext cx="3012195" cy="101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7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B54-AEFE-A53B-03D8-EFA2593A77B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Definition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8BCBBDE-3148-88FE-2B0A-A1918754C50E}"/>
                  </a:ext>
                </a:extLst>
              </p:cNvPr>
              <p:cNvSpPr txBox="1"/>
              <p:nvPr/>
            </p:nvSpPr>
            <p:spPr>
              <a:xfrm>
                <a:off x="5408295" y="1369105"/>
                <a:ext cx="5257800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8BCBBDE-3148-88FE-2B0A-A1918754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295" y="1369105"/>
                <a:ext cx="5257800" cy="383118"/>
              </a:xfrm>
              <a:prstGeom prst="rect">
                <a:avLst/>
              </a:prstGeom>
              <a:blipFill>
                <a:blip r:embed="rId2"/>
                <a:stretch>
                  <a:fillRect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E22DB56-A58C-102E-4CEE-2BFACD4BFC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8" y="1230308"/>
                <a:ext cx="4275158" cy="795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buFont typeface="Wingdings" pitchFamily="2" charset="2"/>
                  <a:buChar char="v"/>
                </a:pPr>
                <a:r>
                  <a:rPr lang="en-US" sz="2200" dirty="0"/>
                  <a:t>A Richards growth curve in terms of an </a:t>
                </a:r>
                <a:r>
                  <a:rPr lang="en-US" sz="2200" b="1" dirty="0"/>
                  <a:t>information aggregate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E22DB56-A58C-102E-4CEE-2BFACD4B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8" y="1230308"/>
                <a:ext cx="4275158" cy="795349"/>
              </a:xfrm>
              <a:prstGeom prst="rect">
                <a:avLst/>
              </a:prstGeom>
              <a:blipFill>
                <a:blip r:embed="rId3"/>
                <a:stretch>
                  <a:fillRect l="-1484" t="-9375" r="-2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27E5AC2C-2FC6-E570-75C8-E3F29E99A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006" y="2273801"/>
                <a:ext cx="11374361" cy="1268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/>
                  <a:t>measures the information effectively used by individuals in </a:t>
                </a:r>
                <a:r>
                  <a:rPr lang="en-US" sz="2200" b="1" dirty="0"/>
                  <a:t>group </a:t>
                </a:r>
                <a14:m>
                  <m:oMath xmlns:m="http://schemas.openxmlformats.org/officeDocument/2006/math">
                    <m:r>
                      <a:rPr lang="fr-FR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/>
                  <a:t>determines the prophylactic proportion when there is no perceived risk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is a shape parameter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</a:t>
                </a:r>
                <a:r>
                  <a:rPr lang="en-US" sz="2200" dirty="0"/>
                  <a:t>the slope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is symmetric and maximal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= 0.5;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the </a:t>
                </a:r>
                <a:r>
                  <a:rPr lang="en-US" sz="2200" dirty="0"/>
                  <a:t>slope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is asymmetric, and maximal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&gt; 0.5).</a:t>
                </a: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27E5AC2C-2FC6-E570-75C8-E3F29E99A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06" y="2273801"/>
                <a:ext cx="11374361" cy="1268187"/>
              </a:xfrm>
              <a:prstGeom prst="rect">
                <a:avLst/>
              </a:prstGeom>
              <a:blipFill>
                <a:blip r:embed="rId4"/>
                <a:stretch>
                  <a:fillRect l="-669" t="-7000" r="-66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3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B54-AEFE-A53B-03D8-EFA2593A77B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Definition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8BCBBDE-3148-88FE-2B0A-A1918754C50E}"/>
                  </a:ext>
                </a:extLst>
              </p:cNvPr>
              <p:cNvSpPr txBox="1"/>
              <p:nvPr/>
            </p:nvSpPr>
            <p:spPr>
              <a:xfrm>
                <a:off x="5408295" y="1369105"/>
                <a:ext cx="5257800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8BCBBDE-3148-88FE-2B0A-A1918754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295" y="1369105"/>
                <a:ext cx="5257800" cy="383118"/>
              </a:xfrm>
              <a:prstGeom prst="rect">
                <a:avLst/>
              </a:prstGeom>
              <a:blipFill>
                <a:blip r:embed="rId2"/>
                <a:stretch>
                  <a:fillRect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0A880AB-DD30-E093-9784-01F14CA2ECCB}"/>
                  </a:ext>
                </a:extLst>
              </p:cNvPr>
              <p:cNvSpPr txBox="1"/>
              <p:nvPr/>
            </p:nvSpPr>
            <p:spPr>
              <a:xfrm>
                <a:off x="1677956" y="5014852"/>
                <a:ext cx="8986936" cy="497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0A880AB-DD30-E093-9784-01F14CA2E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956" y="5014852"/>
                <a:ext cx="8986936" cy="497637"/>
              </a:xfrm>
              <a:prstGeom prst="rect">
                <a:avLst/>
              </a:prstGeom>
              <a:blipFill>
                <a:blip r:embed="rId3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E22DB56-A58C-102E-4CEE-2BFACD4BFC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8" y="1230308"/>
                <a:ext cx="4275158" cy="795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buFont typeface="Wingdings" pitchFamily="2" charset="2"/>
                  <a:buChar char="v"/>
                </a:pPr>
                <a:r>
                  <a:rPr lang="en-US" sz="2200" dirty="0"/>
                  <a:t>A Richards growth curve in terms of an </a:t>
                </a:r>
                <a:r>
                  <a:rPr lang="en-US" sz="2200" b="1" dirty="0"/>
                  <a:t>information aggregate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E22DB56-A58C-102E-4CEE-2BFACD4B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8" y="1230308"/>
                <a:ext cx="4275158" cy="795349"/>
              </a:xfrm>
              <a:prstGeom prst="rect">
                <a:avLst/>
              </a:prstGeom>
              <a:blipFill>
                <a:blip r:embed="rId4"/>
                <a:stretch>
                  <a:fillRect l="-1484" t="-9375" r="-2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6873682F-340E-5324-A741-630A79E700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7" y="5687978"/>
                <a:ext cx="11374360" cy="8530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fr-FR" sz="2200" dirty="0"/>
                  <a:t>w</a:t>
                </a:r>
                <a:r>
                  <a:rPr lang="fr-FR" sz="2200" dirty="0" err="1"/>
                  <a:t>here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𝒑𝒊</m:t>
                        </m:r>
                      </m:sub>
                    </m:sSub>
                  </m:oMath>
                </a14:m>
                <a:r>
                  <a:rPr lang="fr-FR" sz="22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𝒑𝒊</m:t>
                        </m:r>
                      </m:sub>
                    </m:sSub>
                  </m:oMath>
                </a14:m>
                <a:r>
                  <a:rPr lang="fr-FR" sz="22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b="1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b="1" dirty="0"/>
                  <a:t> </a:t>
                </a:r>
                <a:r>
                  <a:rPr lang="fr-FR" sz="2200" dirty="0"/>
                  <a:t>are non-</a:t>
                </a:r>
                <a:r>
                  <a:rPr lang="fr-FR" sz="2200" dirty="0" err="1"/>
                  <a:t>negative</a:t>
                </a:r>
                <a:r>
                  <a:rPr lang="fr-FR" sz="2200" dirty="0"/>
                  <a:t> real coefficients </a:t>
                </a:r>
                <a:r>
                  <a:rPr lang="fr-FR" sz="2200" dirty="0" err="1"/>
                  <a:t>expressing</a:t>
                </a:r>
                <a:r>
                  <a:rPr lang="fr-FR" sz="2200" dirty="0"/>
                  <a:t> the </a:t>
                </a:r>
                <a:r>
                  <a:rPr lang="fr-FR" sz="2200" b="1" dirty="0" err="1"/>
                  <a:t>weights</a:t>
                </a:r>
                <a:r>
                  <a:rPr lang="fr-FR" sz="2200" dirty="0"/>
                  <a:t> of </a:t>
                </a:r>
                <a:r>
                  <a:rPr lang="fr-FR" sz="2200" dirty="0" err="1"/>
                  <a:t>linear</a:t>
                </a:r>
                <a:r>
                  <a:rPr lang="fr-FR" sz="2200" dirty="0"/>
                  <a:t>, </a:t>
                </a:r>
                <a:r>
                  <a:rPr lang="fr-FR" sz="2200" dirty="0" err="1"/>
                  <a:t>quadratic</a:t>
                </a:r>
                <a:r>
                  <a:rPr lang="fr-FR" sz="2200" dirty="0"/>
                  <a:t> and interaction components of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and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2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200" dirty="0"/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6873682F-340E-5324-A741-630A79E70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" y="5687978"/>
                <a:ext cx="11374360" cy="853010"/>
              </a:xfrm>
              <a:prstGeom prst="rect">
                <a:avLst/>
              </a:prstGeom>
              <a:blipFill>
                <a:blip r:embed="rId6"/>
                <a:stretch>
                  <a:fillRect l="-697" r="-697" b="-6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9E1FBFC5-7887-C2C3-CEFA-EB6A99D16B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6" y="3863395"/>
                <a:ext cx="11374361" cy="964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buFont typeface="Wingdings" pitchFamily="2" charset="2"/>
                  <a:buChar char="v"/>
                </a:pPr>
                <a:r>
                  <a:rPr lang="en-US" sz="2200" dirty="0"/>
                  <a:t>The information aggregate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dirty="0"/>
                  <a:t> is defined </a:t>
                </a:r>
                <a:r>
                  <a:rPr lang="fr-FR" sz="2200" dirty="0"/>
                  <a:t>at time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as a </a:t>
                </a:r>
                <a:r>
                  <a:rPr lang="en-US" sz="2200" dirty="0">
                    <a:solidFill>
                      <a:srgbClr val="C00000"/>
                    </a:solidFill>
                  </a:rPr>
                  <a:t>quadratic function </a:t>
                </a:r>
                <a:r>
                  <a:rPr lang="en-US" sz="2200" dirty="0"/>
                  <a:t>of </a:t>
                </a:r>
                <a:r>
                  <a:rPr lang="fr-FR" sz="2200" dirty="0"/>
                  <a:t>the </a:t>
                </a:r>
                <a:r>
                  <a:rPr lang="fr-FR" sz="2200" dirty="0" err="1"/>
                  <a:t>perceived</a:t>
                </a:r>
                <a:r>
                  <a:rPr lang="fr-FR" sz="2200" dirty="0"/>
                  <a:t> </a:t>
                </a:r>
                <a:r>
                  <a:rPr lang="fr-FR" sz="2200" dirty="0" err="1"/>
                  <a:t>disease</a:t>
                </a:r>
                <a:r>
                  <a:rPr lang="fr-FR" sz="2200" dirty="0"/>
                  <a:t> </a:t>
                </a:r>
                <a:r>
                  <a:rPr lang="fr-FR" sz="2200" dirty="0" err="1"/>
                  <a:t>prevalence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fr-FR" sz="2200" b="1" dirty="0"/>
                  <a:t> </a:t>
                </a:r>
                <a:r>
                  <a:rPr lang="fr-FR" sz="2200" dirty="0"/>
                  <a:t>and the relative change </a:t>
                </a:r>
                <a14:m>
                  <m:oMath xmlns:m="http://schemas.openxmlformats.org/officeDocument/2006/math">
                    <m:r>
                      <a:rPr lang="fr-FR" sz="2200" b="1" i="1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200" dirty="0"/>
                  <a:t>in the </a:t>
                </a:r>
                <a:r>
                  <a:rPr lang="fr-FR" sz="2200" dirty="0" err="1"/>
                  <a:t>number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of new </a:t>
                </a:r>
                <a:r>
                  <a:rPr lang="fr-FR" sz="2200" dirty="0" err="1"/>
                  <a:t>confirmed</a:t>
                </a:r>
                <a:r>
                  <a:rPr lang="fr-FR" sz="2200" dirty="0"/>
                  <a:t> positive cases:</a:t>
                </a:r>
                <a:endParaRPr lang="en-US" sz="2200" dirty="0"/>
              </a:p>
            </p:txBody>
          </p:sp>
        </mc:Choice>
        <mc:Fallback xmlns="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9E1FBFC5-7887-C2C3-CEFA-EB6A99D16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6" y="3863395"/>
                <a:ext cx="11374361" cy="964271"/>
              </a:xfrm>
              <a:prstGeom prst="rect">
                <a:avLst/>
              </a:prstGeom>
              <a:blipFill>
                <a:blip r:embed="rId7"/>
                <a:stretch>
                  <a:fillRect l="-557" t="-7792" r="-557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25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276752CC-5F9E-8461-1F7E-93924B65D1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7" y="1199269"/>
                <a:ext cx="11337038" cy="4308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fr-FR" sz="2200" dirty="0"/>
                  <a:t>The </a:t>
                </a:r>
                <a:r>
                  <a:rPr lang="fr-FR" sz="2200" b="1" dirty="0"/>
                  <a:t>basic </a:t>
                </a:r>
                <a:r>
                  <a:rPr lang="fr-FR" sz="2200" b="1" dirty="0" err="1"/>
                  <a:t>pieces</a:t>
                </a:r>
                <a:r>
                  <a:rPr lang="fr-FR" sz="2200" b="1" dirty="0"/>
                  <a:t> of information</a:t>
                </a:r>
                <a:r>
                  <a:rPr lang="fr-FR" sz="2200" dirty="0"/>
                  <a:t> - </a:t>
                </a:r>
                <a:r>
                  <a:rPr lang="fr-FR" sz="2200" dirty="0" err="1"/>
                  <a:t>perceived</a:t>
                </a:r>
                <a:r>
                  <a:rPr lang="fr-FR" sz="2200" dirty="0"/>
                  <a:t> </a:t>
                </a:r>
                <a:r>
                  <a:rPr lang="fr-FR" sz="2200" dirty="0" err="1"/>
                  <a:t>prevalence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and relative change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in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276752CC-5F9E-8461-1F7E-93924B65D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" y="1199269"/>
                <a:ext cx="11337038" cy="430887"/>
              </a:xfrm>
              <a:prstGeom prst="rect">
                <a:avLst/>
              </a:prstGeom>
              <a:blipFill>
                <a:blip r:embed="rId2"/>
                <a:stretch>
                  <a:fillRect l="-699" t="-17143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5C693CF-DCC8-1B10-3F3B-3FAC6E8DF411}"/>
                  </a:ext>
                </a:extLst>
              </p:cNvPr>
              <p:cNvSpPr txBox="1"/>
              <p:nvPr/>
            </p:nvSpPr>
            <p:spPr>
              <a:xfrm>
                <a:off x="541176" y="2511608"/>
                <a:ext cx="4217436" cy="959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unc>
                            <m:func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r-FR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5C693CF-DCC8-1B10-3F3B-3FAC6E8DF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6" y="2511608"/>
                <a:ext cx="4217436" cy="9596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CA4592D-83B7-7A87-28C1-B508AAC91B69}"/>
                  </a:ext>
                </a:extLst>
              </p:cNvPr>
              <p:cNvSpPr txBox="1"/>
              <p:nvPr/>
            </p:nvSpPr>
            <p:spPr>
              <a:xfrm>
                <a:off x="484847" y="1791474"/>
                <a:ext cx="643846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200" dirty="0"/>
                  <a:t>Logistic </a:t>
                </a:r>
                <a:r>
                  <a:rPr lang="fr-FR" sz="2200" dirty="0" err="1"/>
                  <a:t>number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fr-FR" sz="2200" b="1" dirty="0"/>
                  <a:t> </a:t>
                </a:r>
                <a:r>
                  <a:rPr lang="fr-FR" sz="2200" dirty="0"/>
                  <a:t>of new </a:t>
                </a:r>
                <a:r>
                  <a:rPr lang="fr-FR" sz="2200" dirty="0" err="1"/>
                  <a:t>confirmed</a:t>
                </a:r>
                <a:r>
                  <a:rPr lang="fr-FR" sz="2200" dirty="0"/>
                  <a:t> positive cases: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CA4592D-83B7-7A87-28C1-B508AAC91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47" y="1791474"/>
                <a:ext cx="6438468" cy="430887"/>
              </a:xfrm>
              <a:prstGeom prst="rect">
                <a:avLst/>
              </a:prstGeom>
              <a:blipFill>
                <a:blip r:embed="rId4"/>
                <a:stretch>
                  <a:fillRect l="-1181" t="-11429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>
            <a:extLst>
              <a:ext uri="{FF2B5EF4-FFF2-40B4-BE49-F238E27FC236}">
                <a16:creationId xmlns:a16="http://schemas.microsoft.com/office/drawing/2014/main" id="{D3AD7EA3-4FE1-DE65-6065-9B29A9937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909" y="2015412"/>
            <a:ext cx="6356781" cy="47675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7">
                <a:extLst>
                  <a:ext uri="{FF2B5EF4-FFF2-40B4-BE49-F238E27FC236}">
                    <a16:creationId xmlns:a16="http://schemas.microsoft.com/office/drawing/2014/main" id="{6518373A-B8C1-E3E3-EE2E-0B3BF5219A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437332"/>
                  </p:ext>
                </p:extLst>
              </p:nvPr>
            </p:nvGraphicFramePr>
            <p:xfrm>
              <a:off x="475517" y="4877375"/>
              <a:ext cx="4898916" cy="1574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62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194741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1805870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Intrinsic growth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0.125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Time offset (day)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7">
                <a:extLst>
                  <a:ext uri="{FF2B5EF4-FFF2-40B4-BE49-F238E27FC236}">
                    <a16:creationId xmlns:a16="http://schemas.microsoft.com/office/drawing/2014/main" id="{6518373A-B8C1-E3E3-EE2E-0B3BF5219A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437332"/>
                  </p:ext>
                </p:extLst>
              </p:nvPr>
            </p:nvGraphicFramePr>
            <p:xfrm>
              <a:off x="475517" y="4877375"/>
              <a:ext cx="4898916" cy="1574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62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194741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1805870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99" t="-106061" r="-327473" b="-1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99" t="-212500" r="-327473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Intrinsic growth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0.125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99" t="-370370" r="-327473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Time offset (day)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E26685A-FFBC-3560-AD2D-C0CD94BC844B}"/>
              </a:ext>
            </a:extLst>
          </p:cNvPr>
          <p:cNvSpPr txBox="1">
            <a:spLocks/>
          </p:cNvSpPr>
          <p:nvPr/>
        </p:nvSpPr>
        <p:spPr>
          <a:xfrm>
            <a:off x="838200" y="21494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40471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37">
                <a:extLst>
                  <a:ext uri="{FF2B5EF4-FFF2-40B4-BE49-F238E27FC236}">
                    <a16:creationId xmlns:a16="http://schemas.microsoft.com/office/drawing/2014/main" id="{65A6FE9D-0431-6F18-0504-380673363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563205"/>
                  </p:ext>
                </p:extLst>
              </p:nvPr>
            </p:nvGraphicFramePr>
            <p:xfrm>
              <a:off x="475517" y="4877375"/>
              <a:ext cx="4898916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62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194741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1805870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Intrinsic growth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0.125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Time offset (day)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Removal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0.126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37">
                <a:extLst>
                  <a:ext uri="{FF2B5EF4-FFF2-40B4-BE49-F238E27FC236}">
                    <a16:creationId xmlns:a16="http://schemas.microsoft.com/office/drawing/2014/main" id="{65A6FE9D-0431-6F18-0504-380673363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563205"/>
                  </p:ext>
                </p:extLst>
              </p:nvPr>
            </p:nvGraphicFramePr>
            <p:xfrm>
              <a:off x="475517" y="4877375"/>
              <a:ext cx="4898916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62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194741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1805870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109375" r="-327473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203030" r="-327473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Intrinsic growth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0.125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384615" r="-327473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Time offset (day)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466667" r="-327473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Removal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0.126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3F16ECA-3D27-F912-CF78-381578D93884}"/>
                  </a:ext>
                </a:extLst>
              </p:cNvPr>
              <p:cNvSpPr txBox="1"/>
              <p:nvPr/>
            </p:nvSpPr>
            <p:spPr>
              <a:xfrm>
                <a:off x="562195" y="1764945"/>
                <a:ext cx="4251539" cy="688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nary>
                        <m:nary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func>
                            <m:func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3F16ECA-3D27-F912-CF78-381578D9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95" y="1764945"/>
                <a:ext cx="4251539" cy="688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B668692-6001-55A9-6A6C-3D5D7BAE7C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7" y="1199269"/>
                <a:ext cx="11337038" cy="4308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fr-FR" sz="2200" dirty="0"/>
                  <a:t>The </a:t>
                </a:r>
                <a:r>
                  <a:rPr lang="fr-FR" sz="2200" b="1" dirty="0"/>
                  <a:t>basic </a:t>
                </a:r>
                <a:r>
                  <a:rPr lang="fr-FR" sz="2200" b="1" dirty="0" err="1"/>
                  <a:t>pieces</a:t>
                </a:r>
                <a:r>
                  <a:rPr lang="fr-FR" sz="2200" b="1" dirty="0"/>
                  <a:t> of information</a:t>
                </a:r>
                <a:r>
                  <a:rPr lang="fr-FR" sz="2200" dirty="0"/>
                  <a:t> - </a:t>
                </a:r>
                <a:r>
                  <a:rPr lang="fr-FR" sz="2200" dirty="0" err="1"/>
                  <a:t>perceived</a:t>
                </a:r>
                <a:r>
                  <a:rPr lang="fr-FR" sz="2200" dirty="0"/>
                  <a:t> </a:t>
                </a:r>
                <a:r>
                  <a:rPr lang="fr-FR" sz="2200" dirty="0" err="1"/>
                  <a:t>prevalence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and relative change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in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B668692-6001-55A9-6A6C-3D5D7BAE7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" y="1199269"/>
                <a:ext cx="11337038" cy="430887"/>
              </a:xfrm>
              <a:prstGeom prst="rect">
                <a:avLst/>
              </a:prstGeom>
              <a:blipFill>
                <a:blip r:embed="rId5"/>
                <a:stretch>
                  <a:fillRect l="-671" t="-1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50718C6-D47A-E5DC-3949-D7F34E3595C4}"/>
                  </a:ext>
                </a:extLst>
              </p:cNvPr>
              <p:cNvSpPr txBox="1"/>
              <p:nvPr/>
            </p:nvSpPr>
            <p:spPr>
              <a:xfrm>
                <a:off x="537397" y="2713627"/>
                <a:ext cx="2034744" cy="629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50718C6-D47A-E5DC-3949-D7F34E359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97" y="2713627"/>
                <a:ext cx="2034744" cy="629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4">
                <a:extLst>
                  <a:ext uri="{FF2B5EF4-FFF2-40B4-BE49-F238E27FC236}">
                    <a16:creationId xmlns:a16="http://schemas.microsoft.com/office/drawing/2014/main" id="{0079D861-2B83-9537-4232-010D89634130}"/>
                  </a:ext>
                </a:extLst>
              </p:cNvPr>
              <p:cNvSpPr txBox="1"/>
              <p:nvPr/>
            </p:nvSpPr>
            <p:spPr>
              <a:xfrm>
                <a:off x="1008992" y="3578292"/>
                <a:ext cx="4063242" cy="8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unc>
                                        <m:func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0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fr-F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fr-FR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fr-FR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fr-FR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fr-FR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fr-FR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" name="ZoneTexte 4">
                <a:extLst>
                  <a:ext uri="{FF2B5EF4-FFF2-40B4-BE49-F238E27FC236}">
                    <a16:creationId xmlns:a16="http://schemas.microsoft.com/office/drawing/2014/main" id="{0079D861-2B83-9537-4232-010D89634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92" y="3578292"/>
                <a:ext cx="4063242" cy="8293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11">
            <a:extLst>
              <a:ext uri="{FF2B5EF4-FFF2-40B4-BE49-F238E27FC236}">
                <a16:creationId xmlns:a16="http://schemas.microsoft.com/office/drawing/2014/main" id="{F9227581-C74B-C3E8-9005-85C5B3448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0978" y="2015412"/>
            <a:ext cx="6399707" cy="47997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CC3306B-38DF-0BF8-F9A8-10C52A2A42D4}"/>
              </a:ext>
            </a:extLst>
          </p:cNvPr>
          <p:cNvSpPr txBox="1">
            <a:spLocks/>
          </p:cNvSpPr>
          <p:nvPr/>
        </p:nvSpPr>
        <p:spPr>
          <a:xfrm>
            <a:off x="838200" y="21494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3693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868E3DDC-1BFE-C2B7-5F7D-C04B9BE3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17100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8E78018-1446-3924-52BC-C29DEFB04AFD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8E78018-1446-3924-52BC-C29DEFB0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811BAC0-05A9-D024-695E-11996C95CE8A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811BAC0-05A9-D024-695E-11996C95C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5FEE4A8-7338-5B6A-2864-0A5A32FBF5F6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5FEE4A8-7338-5B6A-2864-0A5A32FB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B0E039E-4D41-1FB8-6F4D-4DA6D0E17A84}"/>
              </a:ext>
            </a:extLst>
          </p:cNvPr>
          <p:cNvSpPr txBox="1">
            <a:spLocks/>
          </p:cNvSpPr>
          <p:nvPr/>
        </p:nvSpPr>
        <p:spPr>
          <a:xfrm>
            <a:off x="838200" y="21494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37">
                <a:extLst>
                  <a:ext uri="{FF2B5EF4-FFF2-40B4-BE49-F238E27FC236}">
                    <a16:creationId xmlns:a16="http://schemas.microsoft.com/office/drawing/2014/main" id="{41831355-4FD5-3E2D-B247-66EEB6B2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07147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37">
                <a:extLst>
                  <a:ext uri="{FF2B5EF4-FFF2-40B4-BE49-F238E27FC236}">
                    <a16:creationId xmlns:a16="http://schemas.microsoft.com/office/drawing/2014/main" id="{41831355-4FD5-3E2D-B247-66EEB6B2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07147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61" r="-36567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4000" t="-6061" r="-390000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776" t="-6061" r="-297959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0870" t="-6061" r="-217391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2653" t="-6061" r="-10408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32653" t="-6061" r="-4082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9375" r="-365672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3030" r="-365672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84615" r="-36567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466667" r="-36567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47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89517560-457C-1BDE-1982-B893367E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22755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F7B8E18-1A99-22B1-8561-AA37443EA71C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F7B8E18-1A99-22B1-8561-AA37443E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C83F09A-ABC4-4DF9-EB5A-2ECB067F16CD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C83F09A-ABC4-4DF9-EB5A-2ECB067F1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0300A27-6590-291C-AE01-D0631BB9E766}"/>
              </a:ext>
            </a:extLst>
          </p:cNvPr>
          <p:cNvSpPr txBox="1">
            <a:spLocks/>
          </p:cNvSpPr>
          <p:nvPr/>
        </p:nvSpPr>
        <p:spPr>
          <a:xfrm>
            <a:off x="838200" y="21494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37">
                <a:extLst>
                  <a:ext uri="{FF2B5EF4-FFF2-40B4-BE49-F238E27FC236}">
                    <a16:creationId xmlns:a16="http://schemas.microsoft.com/office/drawing/2014/main" id="{0D3706C8-3C53-813F-1B7E-188BC43E47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98482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i="0" dirty="0">
                              <a:solidFill>
                                <a:srgbClr val="C0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i="0" dirty="0">
                              <a:solidFill>
                                <a:srgbClr val="C0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37">
                <a:extLst>
                  <a:ext uri="{FF2B5EF4-FFF2-40B4-BE49-F238E27FC236}">
                    <a16:creationId xmlns:a16="http://schemas.microsoft.com/office/drawing/2014/main" id="{0D3706C8-3C53-813F-1B7E-188BC43E47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98482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61" r="-36567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4000" t="-6061" r="-390000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776" t="-6061" r="-297959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0870" t="-6061" r="-217391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2653" t="-6061" r="-10408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32653" t="-6061" r="-4082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9375" r="-365672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3030" r="-365672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84615" r="-36567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i="0" dirty="0">
                              <a:solidFill>
                                <a:srgbClr val="C0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466667" r="-36567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i="0" dirty="0">
                              <a:solidFill>
                                <a:srgbClr val="C0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A29895-9121-8394-74EE-0D7D20BDDBE5}"/>
              </a:ext>
            </a:extLst>
          </p:cNvPr>
          <p:cNvCxnSpPr>
            <a:cxnSpLocks/>
          </p:cNvCxnSpPr>
          <p:nvPr/>
        </p:nvCxnSpPr>
        <p:spPr>
          <a:xfrm flipH="1">
            <a:off x="1513490" y="4073505"/>
            <a:ext cx="536027" cy="2201171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0">
                <a:extLst>
                  <a:ext uri="{FF2B5EF4-FFF2-40B4-BE49-F238E27FC236}">
                    <a16:creationId xmlns:a16="http://schemas.microsoft.com/office/drawing/2014/main" id="{4C93A19A-C41B-ED0C-3E9C-BA173D80A3A6}"/>
                  </a:ext>
                </a:extLst>
              </p:cNvPr>
              <p:cNvSpPr txBox="1"/>
              <p:nvPr/>
            </p:nvSpPr>
            <p:spPr>
              <a:xfrm>
                <a:off x="1623931" y="3719457"/>
                <a:ext cx="1770909" cy="427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b="1" dirty="0">
                    <a:solidFill>
                      <a:srgbClr val="C00000"/>
                    </a:solidFill>
                  </a:rPr>
                  <a:t>Lowering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𝒑𝒊</m:t>
                        </m:r>
                      </m:sub>
                    </m:sSub>
                  </m:oMath>
                </a14:m>
                <a:endParaRPr lang="fr-FR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ZoneTexte 10">
                <a:extLst>
                  <a:ext uri="{FF2B5EF4-FFF2-40B4-BE49-F238E27FC236}">
                    <a16:creationId xmlns:a16="http://schemas.microsoft.com/office/drawing/2014/main" id="{4C93A19A-C41B-ED0C-3E9C-BA173D80A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931" y="3719457"/>
                <a:ext cx="1770909" cy="427618"/>
              </a:xfrm>
              <a:prstGeom prst="rect">
                <a:avLst/>
              </a:prstGeom>
              <a:blipFill>
                <a:blip r:embed="rId9"/>
                <a:stretch>
                  <a:fillRect l="-3546" t="-571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4">
                <a:extLst>
                  <a:ext uri="{FF2B5EF4-FFF2-40B4-BE49-F238E27FC236}">
                    <a16:creationId xmlns:a16="http://schemas.microsoft.com/office/drawing/2014/main" id="{E2CD6E56-98CE-3279-5876-BEEC033C1F9D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ZoneTexte 14">
                <a:extLst>
                  <a:ext uri="{FF2B5EF4-FFF2-40B4-BE49-F238E27FC236}">
                    <a16:creationId xmlns:a16="http://schemas.microsoft.com/office/drawing/2014/main" id="{E2CD6E56-98CE-3279-5876-BEEC033C1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10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868E3DDC-1BFE-C2B7-5F7D-C04B9BE3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17100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811BAC0-05A9-D024-695E-11996C95CE8A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811BAC0-05A9-D024-695E-11996C95C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5FEE4A8-7338-5B6A-2864-0A5A32FBF5F6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5FEE4A8-7338-5B6A-2864-0A5A32FB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B0E039E-4D41-1FB8-6F4D-4DA6D0E17A84}"/>
              </a:ext>
            </a:extLst>
          </p:cNvPr>
          <p:cNvSpPr txBox="1">
            <a:spLocks/>
          </p:cNvSpPr>
          <p:nvPr/>
        </p:nvSpPr>
        <p:spPr>
          <a:xfrm>
            <a:off x="838200" y="21494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37">
                <a:extLst>
                  <a:ext uri="{FF2B5EF4-FFF2-40B4-BE49-F238E27FC236}">
                    <a16:creationId xmlns:a16="http://schemas.microsoft.com/office/drawing/2014/main" id="{41831355-4FD5-3E2D-B247-66EEB6B2A9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37">
                <a:extLst>
                  <a:ext uri="{FF2B5EF4-FFF2-40B4-BE49-F238E27FC236}">
                    <a16:creationId xmlns:a16="http://schemas.microsoft.com/office/drawing/2014/main" id="{41831355-4FD5-3E2D-B247-66EEB6B2A9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61" r="-36567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4000" t="-6061" r="-390000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776" t="-6061" r="-297959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0870" t="-6061" r="-217391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2653" t="-6061" r="-10408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32653" t="-6061" r="-4082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9375" r="-365672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3030" r="-365672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84615" r="-36567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466667" r="-36567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5E91CE-751C-2C24-FC41-92D869B76EE3}"/>
              </a:ext>
            </a:extLst>
          </p:cNvPr>
          <p:cNvCxnSpPr>
            <a:cxnSpLocks/>
          </p:cNvCxnSpPr>
          <p:nvPr/>
        </p:nvCxnSpPr>
        <p:spPr>
          <a:xfrm flipH="1">
            <a:off x="1513490" y="4073505"/>
            <a:ext cx="536027" cy="2201171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10">
                <a:extLst>
                  <a:ext uri="{FF2B5EF4-FFF2-40B4-BE49-F238E27FC236}">
                    <a16:creationId xmlns:a16="http://schemas.microsoft.com/office/drawing/2014/main" id="{2C395A51-D619-22CF-ECEE-EFD80DE2E6C5}"/>
                  </a:ext>
                </a:extLst>
              </p:cNvPr>
              <p:cNvSpPr txBox="1"/>
              <p:nvPr/>
            </p:nvSpPr>
            <p:spPr>
              <a:xfrm>
                <a:off x="1623931" y="3719457"/>
                <a:ext cx="2201835" cy="427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b="1" dirty="0">
                    <a:solidFill>
                      <a:srgbClr val="C00000"/>
                    </a:solidFill>
                  </a:rPr>
                  <a:t>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𝒑𝒊</m:t>
                        </m:r>
                      </m:sub>
                    </m:sSub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endParaRPr lang="fr-FR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ZoneTexte 10">
                <a:extLst>
                  <a:ext uri="{FF2B5EF4-FFF2-40B4-BE49-F238E27FC236}">
                    <a16:creationId xmlns:a16="http://schemas.microsoft.com/office/drawing/2014/main" id="{2C395A51-D619-22CF-ECEE-EFD80DE2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931" y="3719457"/>
                <a:ext cx="2201835" cy="427618"/>
              </a:xfrm>
              <a:prstGeom prst="rect">
                <a:avLst/>
              </a:prstGeom>
              <a:blipFill>
                <a:blip r:embed="rId10"/>
                <a:stretch>
                  <a:fillRect l="-2857" t="-571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14">
                <a:extLst>
                  <a:ext uri="{FF2B5EF4-FFF2-40B4-BE49-F238E27FC236}">
                    <a16:creationId xmlns:a16="http://schemas.microsoft.com/office/drawing/2014/main" id="{4791CA0E-E09E-7138-E266-3C3E0B946DBC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ZoneTexte 14">
                <a:extLst>
                  <a:ext uri="{FF2B5EF4-FFF2-40B4-BE49-F238E27FC236}">
                    <a16:creationId xmlns:a16="http://schemas.microsoft.com/office/drawing/2014/main" id="{4791CA0E-E09E-7138-E266-3C3E0B946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11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7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7923</TotalTime>
  <Words>1022</Words>
  <Application>Microsoft Macintosh PowerPoint</Application>
  <PresentationFormat>Widescreen</PresentationFormat>
  <Paragraphs>316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Standards of Risk Evidence Driven  Behavior-Disease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Mendelian Randomization Genomic Network Algorithm</dc:title>
  <dc:creator>Tovissode, Chenangnon Frederic (ctovissode@uidaho.edu)</dc:creator>
  <cp:lastModifiedBy>Tovissode, Chenangnon Frederic (ctovissode@uidaho.edu)</cp:lastModifiedBy>
  <cp:revision>352</cp:revision>
  <dcterms:created xsi:type="dcterms:W3CDTF">2022-11-03T03:16:58Z</dcterms:created>
  <dcterms:modified xsi:type="dcterms:W3CDTF">2023-03-23T17:58:42Z</dcterms:modified>
</cp:coreProperties>
</file>