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37"/>
  </p:notesMasterIdLst>
  <p:handoutMasterIdLst>
    <p:handoutMasterId r:id="rId38"/>
  </p:handoutMasterIdLst>
  <p:sldIdLst>
    <p:sldId id="256" r:id="rId2"/>
    <p:sldId id="478" r:id="rId3"/>
    <p:sldId id="431" r:id="rId4"/>
    <p:sldId id="440" r:id="rId5"/>
    <p:sldId id="489" r:id="rId6"/>
    <p:sldId id="490" r:id="rId7"/>
    <p:sldId id="485" r:id="rId8"/>
    <p:sldId id="569" r:id="rId9"/>
    <p:sldId id="570" r:id="rId10"/>
    <p:sldId id="571" r:id="rId11"/>
    <p:sldId id="584" r:id="rId12"/>
    <p:sldId id="585" r:id="rId13"/>
    <p:sldId id="586" r:id="rId14"/>
    <p:sldId id="587" r:id="rId15"/>
    <p:sldId id="588" r:id="rId16"/>
    <p:sldId id="589" r:id="rId17"/>
    <p:sldId id="591" r:id="rId18"/>
    <p:sldId id="590" r:id="rId19"/>
    <p:sldId id="582" r:id="rId20"/>
    <p:sldId id="563" r:id="rId21"/>
    <p:sldId id="561" r:id="rId22"/>
    <p:sldId id="562" r:id="rId23"/>
    <p:sldId id="566" r:id="rId24"/>
    <p:sldId id="567" r:id="rId25"/>
    <p:sldId id="568" r:id="rId26"/>
    <p:sldId id="576" r:id="rId27"/>
    <p:sldId id="579" r:id="rId28"/>
    <p:sldId id="577" r:id="rId29"/>
    <p:sldId id="578" r:id="rId30"/>
    <p:sldId id="580" r:id="rId31"/>
    <p:sldId id="572" r:id="rId32"/>
    <p:sldId id="573" r:id="rId33"/>
    <p:sldId id="574" r:id="rId34"/>
    <p:sldId id="581" r:id="rId35"/>
    <p:sldId id="5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270"/>
  </p:normalViewPr>
  <p:slideViewPr>
    <p:cSldViewPr snapToGrid="0">
      <p:cViewPr varScale="1">
        <p:scale>
          <a:sx n="82" d="100"/>
          <a:sy n="82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6236BB-C998-572B-FB4F-2F0A794B8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1832F-4C71-31C9-9966-3A0707ACC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B33EE-C3D9-B441-92BF-F6468C6A772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76AF-9955-C7AD-A62B-A65F9DBA0C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29478-143D-8256-ACD5-06FAC1F9F1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FE899-044B-2144-BFC9-7D4FD87CBDB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2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1C3BD-257C-5F4A-884A-F015D8261E3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602F1-190B-484E-A1A8-2AC66D95FC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757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9D9F-E354-8B8B-6D33-4B4587B5A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E74DC-6576-B4F7-F260-D02FCD10D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3985-B406-0605-8DB4-A6134673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C10D-D1BF-EC46-B06E-789BA2BF7152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71DB3-F930-A7CD-A5DA-3161CBEA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3074-9BD8-25B1-5244-F29CD21F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6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7BC0-9905-3460-C09F-4E6550AF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B3D14-5965-883F-07FE-832596B75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95D4-C058-746F-1303-E21E9AA4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9174-B95C-064E-8C33-C5BC8994815D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8B97-5502-EA5F-2C6D-78F7BFF2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25090-83C2-3DD0-0C07-337FD40D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3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995F2-2CEE-2D93-B6C9-A7FCBD3D3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E854A-68BA-4C8D-0794-F460FB825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7A753-207E-D366-2D7E-C98EA7D0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A101-38A7-A741-A2C7-BB63097939F0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612B-DB4F-92CB-AFFC-161E91BC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3DB0-EF33-48DF-C84E-6990189D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8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D2E3-9193-7D70-D290-62404ED4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6C9B-4848-4F17-89B6-A37FE58A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40926-260C-42DA-2289-015FA5AE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A6D-8A4A-394A-B40D-CD06EC56E05C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E44CE-8BA8-C246-6D4E-6DA27E32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0711E-3ABF-4616-817E-2154F2D9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0541-4F70-C4BF-31C1-4431330D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A7AC-FA59-F670-050C-664DA92D2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2C5AD-904A-D200-1F14-FF998FA2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6F0C-605F-844A-9106-19B2F3357906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3E165-80F2-DFB4-FC56-C978BA8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493E2-0039-C71A-F3B9-EAE2D02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7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337F-FA1C-5247-914E-F9A478E4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BB33-0A05-03B6-7201-E1D66AC0B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DC650-CEB7-B06F-8850-F4558ABEB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6EB45-4E58-EC22-CC34-383017BD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4269-EBFD-234A-98BE-0E748220E6CA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37C8F-1181-528B-282D-FD6DB09B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E7479-A4CA-C2BE-2D8A-2BF5CC7B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3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AFBE-361B-A9F7-9A62-E40B25CF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09A3-450A-96F9-D868-061A33E9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DABDD-E97E-A0A8-35C9-78EDA568B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470E5-E446-7664-84D0-2C128D82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D4763-4064-5299-9B89-69C6A73AE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D8259-A149-F518-2D32-D8B55E8B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47E8-3138-7E4B-AB67-FCB7F85937E1}" type="datetime1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922D1-8A53-73A3-728D-E049A8DB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68F15-CA6E-9CD9-C0F4-8EF8A161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0937-8B57-6D06-6302-6986B2FB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A07D8-3995-3214-776E-CDC34BF5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983-5CC0-1A41-B329-15B71D254DF8}" type="datetime1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C9DCE-0E88-E1A9-DA6D-3355D16E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342A7-AAD0-815C-4CA7-6026F162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11774-7188-89A6-52D3-2AFAA946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ECD5-7235-2E4B-8021-0AD380F67D47}" type="datetime1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74A4D-D937-F959-270E-49A4D891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C398E-B368-D9B5-99FB-9FAB633F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5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7624-A996-E74F-D856-41E4E8C4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B39C-06B4-DD5C-1F3A-7AFDF951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06B85-C436-7F2F-36CC-83BE6EC76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B6CBA-7C74-7C04-7D6A-C2AF1461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F152-A1DE-3D48-BDED-517DB78C3155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B9F5A-9752-3093-38C9-5C3BD738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F903-722A-D1C8-3826-8EBF1B34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D980-D949-3F33-9F00-2869BB15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10110-79D7-9284-8A67-5FC826F51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8A44A-95B9-1567-4235-487E7E9D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D920E-3711-9030-B045-F25F2A73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A76D-52B9-CD4A-B885-137A57AC0409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6A711-88B1-CF0C-71E1-A21A108E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DDD0E-7853-DF58-41A1-7F7BF1AD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20594-98C5-9362-3F92-D5DB2F00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8A98-1189-FA40-AD75-AB4BBF250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BD28-71A8-CD5F-19A7-967148CE5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C0290-AA7D-1046-B7B0-09289DA711C3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7467-6042-26DA-743D-0653E2072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113B-206C-392B-D836-B59155E57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tovissode@uidaho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bbaum@uidaho.edu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.emf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8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8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emf"/><Relationship Id="rId5" Type="http://schemas.openxmlformats.org/officeDocument/2006/relationships/image" Target="../media/image58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28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emf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4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5" Type="http://schemas.openxmlformats.org/officeDocument/2006/relationships/image" Target="../media/image58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emf"/><Relationship Id="rId7" Type="http://schemas.openxmlformats.org/officeDocument/2006/relationships/image" Target="../media/image3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80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4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3405946-096C-7358-CC39-3231E2337483}"/>
              </a:ext>
            </a:extLst>
          </p:cNvPr>
          <p:cNvSpPr/>
          <p:nvPr/>
        </p:nvSpPr>
        <p:spPr>
          <a:xfrm>
            <a:off x="1194318" y="2051021"/>
            <a:ext cx="9918440" cy="12801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49103-7075-DCD8-4181-9D86261AC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318" y="2114080"/>
            <a:ext cx="9918441" cy="1175657"/>
          </a:xfrm>
        </p:spPr>
        <p:txBody>
          <a:bodyPr>
            <a:noAutofit/>
          </a:bodyPr>
          <a:lstStyle/>
          <a:p>
            <a:r>
              <a:rPr lang="en-US" sz="4000" b="1" dirty="0"/>
              <a:t>Standards of Risk Evidence Driven </a:t>
            </a:r>
            <a:br>
              <a:rPr lang="en-US" sz="4000" b="1" dirty="0"/>
            </a:br>
            <a:r>
              <a:rPr lang="en-US" sz="4000" b="1" dirty="0"/>
              <a:t>Behavior-Disease Model 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5430B81-F452-5234-E752-EBA7B364615C}"/>
              </a:ext>
            </a:extLst>
          </p:cNvPr>
          <p:cNvSpPr txBox="1">
            <a:spLocks/>
          </p:cNvSpPr>
          <p:nvPr/>
        </p:nvSpPr>
        <p:spPr>
          <a:xfrm>
            <a:off x="1922575" y="4836077"/>
            <a:ext cx="2328533" cy="903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Chenangnon Tovissode</a:t>
            </a:r>
          </a:p>
          <a:p>
            <a:r>
              <a:rPr lang="en-US" dirty="0"/>
              <a:t>IMCI Postdoc,</a:t>
            </a:r>
          </a:p>
          <a:p>
            <a:r>
              <a:rPr lang="en-US" dirty="0">
                <a:hlinkClick r:id="rId2"/>
              </a:rPr>
              <a:t>ctovissode@uidaho.edu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8CB33DF-BAEF-22D7-077B-61E533A92492}"/>
              </a:ext>
            </a:extLst>
          </p:cNvPr>
          <p:cNvSpPr txBox="1">
            <a:spLocks/>
          </p:cNvSpPr>
          <p:nvPr/>
        </p:nvSpPr>
        <p:spPr>
          <a:xfrm>
            <a:off x="4842243" y="6394395"/>
            <a:ext cx="2507510" cy="365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April 06, 2023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84EED96-238D-38CD-1671-7C115BE262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6047" t="1" r="26631" b="39388"/>
          <a:stretch/>
        </p:blipFill>
        <p:spPr>
          <a:xfrm>
            <a:off x="209395" y="380702"/>
            <a:ext cx="911670" cy="1280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829775-E552-593A-BB73-61DBDAC5F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081" y="380702"/>
            <a:ext cx="3012195" cy="101190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D1DF025-E7BF-EE8A-A1C1-EDC122C5E16C}"/>
              </a:ext>
            </a:extLst>
          </p:cNvPr>
          <p:cNvSpPr txBox="1">
            <a:spLocks/>
          </p:cNvSpPr>
          <p:nvPr/>
        </p:nvSpPr>
        <p:spPr>
          <a:xfrm>
            <a:off x="6899200" y="4857558"/>
            <a:ext cx="3690799" cy="903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 Bert O. </a:t>
            </a:r>
            <a:r>
              <a:rPr lang="en-US" dirty="0" err="1"/>
              <a:t>Baumgaertner</a:t>
            </a:r>
            <a:endParaRPr lang="en-US" dirty="0"/>
          </a:p>
          <a:p>
            <a:r>
              <a:rPr lang="en-US" dirty="0"/>
              <a:t>Department of Politics and Philosophy,</a:t>
            </a:r>
          </a:p>
          <a:p>
            <a:r>
              <a:rPr lang="en-US" dirty="0">
                <a:hlinkClick r:id="rId6"/>
              </a:rPr>
              <a:t>bbaum@uidaho.edu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78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13">
            <a:extLst>
              <a:ext uri="{FF2B5EF4-FFF2-40B4-BE49-F238E27FC236}">
                <a16:creationId xmlns:a16="http://schemas.microsoft.com/office/drawing/2014/main" id="{29B4E596-0637-4BF8-D85E-1F557E869B4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4FD14A-BCAC-38C2-95B1-5C3ABF383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40" y="1895991"/>
            <a:ext cx="6206400" cy="4654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2E708D9-4015-7945-07F5-FC9C26049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3960" y="1895991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 A0: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4196000"/>
                  </p:ext>
                </p:extLst>
              </p:nvPr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sz="16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4196000"/>
                  </p:ext>
                </p:extLst>
              </p:nvPr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941" r="-3661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4615" t="-2941" r="-38942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6893" t="-2941" r="-293204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9149" t="-2941" r="-22127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32353" t="-2941" r="-10392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353" t="-2941" r="-392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02941" r="-36618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02941" r="-36618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sz="16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/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/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/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4B12D50-1C09-64D6-D01E-C457D3549C52}"/>
              </a:ext>
            </a:extLst>
          </p:cNvPr>
          <p:cNvSpPr txBox="1"/>
          <p:nvPr/>
        </p:nvSpPr>
        <p:spPr>
          <a:xfrm>
            <a:off x="8078755" y="5659718"/>
            <a:ext cx="35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Prophylaxis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95% efficient</a:t>
            </a:r>
            <a:r>
              <a:rPr lang="fr-FR" dirty="0"/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8CE80C9-C778-10B2-8FE1-63FF7AED00EF}"/>
              </a:ext>
            </a:extLst>
          </p:cNvPr>
          <p:cNvSpPr txBox="1"/>
          <p:nvPr/>
        </p:nvSpPr>
        <p:spPr>
          <a:xfrm>
            <a:off x="367862" y="1245476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Heterogeneous</a:t>
            </a:r>
            <a:r>
              <a:rPr lang="fr-FR" sz="2400" b="1" dirty="0">
                <a:solidFill>
                  <a:srgbClr val="FF0000"/>
                </a:solidFill>
              </a:rPr>
              <a:t> population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553929-98EB-F4EB-DBF5-C839CF9BDCE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343448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66EC85-E056-508D-9A54-D9A95DB89DA7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BC7AF2-FC7C-F6BA-F692-1153A369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4" y="1895487"/>
            <a:ext cx="6206400" cy="465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C7CB300-CA30-B7D0-FB9D-0C02B4FB6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446" y="1895487"/>
            <a:ext cx="6206400" cy="46548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4E4282E-F600-DD83-49B5-D31ED0893AEF}"/>
              </a:ext>
            </a:extLst>
          </p:cNvPr>
          <p:cNvSpPr txBox="1"/>
          <p:nvPr/>
        </p:nvSpPr>
        <p:spPr>
          <a:xfrm>
            <a:off x="7133641" y="2787559"/>
            <a:ext cx="25422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FF0000"/>
                </a:solidFill>
              </a:rPr>
              <a:t>Larger</a:t>
            </a:r>
            <a:r>
              <a:rPr lang="fr-FR" sz="2000" b="1" dirty="0">
                <a:solidFill>
                  <a:srgbClr val="FF0000"/>
                </a:solidFill>
              </a:rPr>
              <a:t> first </a:t>
            </a:r>
            <a:r>
              <a:rPr lang="fr-FR" sz="2000" b="1" dirty="0" err="1">
                <a:solidFill>
                  <a:srgbClr val="FF0000"/>
                </a:solidFill>
              </a:rPr>
              <a:t>wave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0056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13">
            <a:extLst>
              <a:ext uri="{FF2B5EF4-FFF2-40B4-BE49-F238E27FC236}">
                <a16:creationId xmlns:a16="http://schemas.microsoft.com/office/drawing/2014/main" id="{29B4E596-0637-4BF8-D85E-1F557E869B4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9A31A8-27DB-C2A3-F314-A0366A5D7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78" y="1895991"/>
            <a:ext cx="6206400" cy="4654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19B199-1AD3-5DD0-9DD0-292F61522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822" y="1895991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3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 A0: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01886"/>
                  </p:ext>
                </p:extLst>
              </p:nvPr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US" sz="16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01886"/>
                  </p:ext>
                </p:extLst>
              </p:nvPr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941" r="-3661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4615" t="-2941" r="-38942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6893" t="-2941" r="-293204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9149" t="-2941" r="-22127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32353" t="-2941" r="-10392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353" t="-2941" r="-392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02941" r="-36618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02941" r="-36618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US" sz="16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/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/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/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4B12D50-1C09-64D6-D01E-C457D3549C52}"/>
              </a:ext>
            </a:extLst>
          </p:cNvPr>
          <p:cNvSpPr txBox="1"/>
          <p:nvPr/>
        </p:nvSpPr>
        <p:spPr>
          <a:xfrm>
            <a:off x="8078755" y="5659718"/>
            <a:ext cx="35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Prophylaxis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95% efficient</a:t>
            </a:r>
            <a:r>
              <a:rPr lang="fr-FR" dirty="0"/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8CE80C9-C778-10B2-8FE1-63FF7AED00EF}"/>
              </a:ext>
            </a:extLst>
          </p:cNvPr>
          <p:cNvSpPr txBox="1"/>
          <p:nvPr/>
        </p:nvSpPr>
        <p:spPr>
          <a:xfrm>
            <a:off x="367862" y="1245476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Heterogeneous</a:t>
            </a:r>
            <a:r>
              <a:rPr lang="fr-FR" sz="2400" b="1" dirty="0">
                <a:solidFill>
                  <a:srgbClr val="FF0000"/>
                </a:solidFill>
              </a:rPr>
              <a:t> population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553929-98EB-F4EB-DBF5-C839CF9BDCE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70320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66EC85-E056-508D-9A54-D9A95DB89DA7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BA982A-ACDA-D89A-6FE3-F2383510F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4" y="1895487"/>
            <a:ext cx="6206400" cy="465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2B79E8E-ACF7-20A4-DB96-D88A133E0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446" y="1895487"/>
            <a:ext cx="6206400" cy="46548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75CD378-ADE4-4386-8516-0D2ABCBFC672}"/>
              </a:ext>
            </a:extLst>
          </p:cNvPr>
          <p:cNvSpPr txBox="1"/>
          <p:nvPr/>
        </p:nvSpPr>
        <p:spPr>
          <a:xfrm>
            <a:off x="6973466" y="3638628"/>
            <a:ext cx="4380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FF0000"/>
                </a:solidFill>
              </a:rPr>
              <a:t>Smaller</a:t>
            </a:r>
            <a:r>
              <a:rPr lang="fr-FR" sz="2000" b="1" dirty="0">
                <a:solidFill>
                  <a:srgbClr val="FF0000"/>
                </a:solidFill>
              </a:rPr>
              <a:t> first </a:t>
            </a:r>
            <a:r>
              <a:rPr lang="fr-FR" sz="2000" b="1" dirty="0" err="1">
                <a:solidFill>
                  <a:srgbClr val="FF0000"/>
                </a:solidFill>
              </a:rPr>
              <a:t>wave</a:t>
            </a:r>
            <a:r>
              <a:rPr lang="fr-FR" sz="2000" b="1" dirty="0">
                <a:solidFill>
                  <a:srgbClr val="FF0000"/>
                </a:solidFill>
              </a:rPr>
              <a:t>, flat second </a:t>
            </a:r>
            <a:r>
              <a:rPr lang="fr-FR" sz="2000" b="1" dirty="0" err="1">
                <a:solidFill>
                  <a:srgbClr val="FF0000"/>
                </a:solidFill>
              </a:rPr>
              <a:t>wave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3941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13">
            <a:extLst>
              <a:ext uri="{FF2B5EF4-FFF2-40B4-BE49-F238E27FC236}">
                <a16:creationId xmlns:a16="http://schemas.microsoft.com/office/drawing/2014/main" id="{29B4E596-0637-4BF8-D85E-1F557E869B4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F3FC6A-CB82-F669-E365-3D9A01A80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16" y="1895991"/>
            <a:ext cx="6206400" cy="4654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939BB28-94E3-AC90-14F7-74F1F4A52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684" y="1895991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8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F9F64-171C-FD3E-939E-453C93A2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89BAB-CB01-5984-46C2-5417C5A9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00057B-B4F1-524F-54EA-700DCB30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98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17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 A0: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US" sz="16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941" r="-3661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4615" t="-2941" r="-38942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6893" t="-2941" r="-293204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9149" t="-2941" r="-22127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32353" t="-2941" r="-10392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353" t="-2941" r="-392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02941" r="-36618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02941" r="-36618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US" sz="16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/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/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/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4B12D50-1C09-64D6-D01E-C457D3549C52}"/>
              </a:ext>
            </a:extLst>
          </p:cNvPr>
          <p:cNvSpPr txBox="1"/>
          <p:nvPr/>
        </p:nvSpPr>
        <p:spPr>
          <a:xfrm>
            <a:off x="8078755" y="5659718"/>
            <a:ext cx="35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Prophylaxis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95% efficient</a:t>
            </a:r>
            <a:r>
              <a:rPr lang="fr-FR" dirty="0"/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8CE80C9-C778-10B2-8FE1-63FF7AED00EF}"/>
              </a:ext>
            </a:extLst>
          </p:cNvPr>
          <p:cNvSpPr txBox="1"/>
          <p:nvPr/>
        </p:nvSpPr>
        <p:spPr>
          <a:xfrm>
            <a:off x="367862" y="1245476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Heterogeneous</a:t>
            </a:r>
            <a:r>
              <a:rPr lang="fr-FR" sz="2400" b="1" dirty="0">
                <a:solidFill>
                  <a:srgbClr val="FF0000"/>
                </a:solidFill>
              </a:rPr>
              <a:t> population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553929-98EB-F4EB-DBF5-C839CF9BDCE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3004920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13">
            <a:extLst>
              <a:ext uri="{FF2B5EF4-FFF2-40B4-BE49-F238E27FC236}">
                <a16:creationId xmlns:a16="http://schemas.microsoft.com/office/drawing/2014/main" id="{29B4E596-0637-4BF8-D85E-1F557E869B4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3" name="ZoneTexte 13">
            <a:extLst>
              <a:ext uri="{FF2B5EF4-FFF2-40B4-BE49-F238E27FC236}">
                <a16:creationId xmlns:a16="http://schemas.microsoft.com/office/drawing/2014/main" id="{091F2A14-0510-BD36-F446-2CA155510730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ACB6C2-5A4C-9D6B-A738-D25E7335859B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ACB6C2-5A4C-9D6B-A738-D25E73358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DB4FD14A-BCAC-38C2-95B1-5C3ABF383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40" y="1895991"/>
            <a:ext cx="6206400" cy="4654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2E708D9-4015-7945-07F5-FC9C26049E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960" y="1895991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1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868E3DDC-1BFE-C2B7-5F7D-C04B9BE3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17100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68E78018-1446-3924-52BC-C29DEFB04AFD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68E78018-1446-3924-52BC-C29DEFB0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811BAC0-05A9-D024-695E-11996C95CE8A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811BAC0-05A9-D024-695E-11996C95C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5FEE4A8-7338-5B6A-2864-0A5A32FBF5F6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5FEE4A8-7338-5B6A-2864-0A5A32FB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B0E039E-4D41-1FB8-6F4D-4DA6D0E17A84}"/>
              </a:ext>
            </a:extLst>
          </p:cNvPr>
          <p:cNvSpPr txBox="1">
            <a:spLocks/>
          </p:cNvSpPr>
          <p:nvPr/>
        </p:nvSpPr>
        <p:spPr>
          <a:xfrm>
            <a:off x="838200" y="21494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Prophylactic proportion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37">
                <a:extLst>
                  <a:ext uri="{FF2B5EF4-FFF2-40B4-BE49-F238E27FC236}">
                    <a16:creationId xmlns:a16="http://schemas.microsoft.com/office/drawing/2014/main" id="{41831355-4FD5-3E2D-B247-66EEB6B2A9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7862" y="4615925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37">
                <a:extLst>
                  <a:ext uri="{FF2B5EF4-FFF2-40B4-BE49-F238E27FC236}">
                    <a16:creationId xmlns:a16="http://schemas.microsoft.com/office/drawing/2014/main" id="{41831355-4FD5-3E2D-B247-66EEB6B2A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8459609"/>
                  </p:ext>
                </p:extLst>
              </p:nvPr>
            </p:nvGraphicFramePr>
            <p:xfrm>
              <a:off x="367862" y="4615925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719" t="-4412" r="-366187" b="-3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134615" t="-4412" r="-389423" b="-3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236893" t="-4412" r="-293204" b="-3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369149" t="-4412" r="-221277" b="-3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432353" t="-4412" r="-103922" b="-3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532353" t="-4412" r="-3922" b="-37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719" t="-104412" r="-366187" b="-2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719" t="-204412" r="-366187" b="-1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719" t="-376364" r="-366187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719" t="-476364" r="-366187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473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19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 A3: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941" r="-3661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4615" t="-2941" r="-38942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6893" t="-2941" r="-293204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9149" t="-2941" r="-22127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32353" t="-2941" r="-10392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353" t="-2941" r="-392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02941" r="-36618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02941" r="-36618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/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/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/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4B12D50-1C09-64D6-D01E-C457D3549C52}"/>
              </a:ext>
            </a:extLst>
          </p:cNvPr>
          <p:cNvSpPr txBox="1"/>
          <p:nvPr/>
        </p:nvSpPr>
        <p:spPr>
          <a:xfrm>
            <a:off x="8078755" y="5659718"/>
            <a:ext cx="35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Prophylaxis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95% efficient</a:t>
            </a:r>
            <a:r>
              <a:rPr lang="fr-FR" dirty="0"/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8CE80C9-C778-10B2-8FE1-63FF7AED00EF}"/>
              </a:ext>
            </a:extLst>
          </p:cNvPr>
          <p:cNvSpPr txBox="1"/>
          <p:nvPr/>
        </p:nvSpPr>
        <p:spPr>
          <a:xfrm>
            <a:off x="367862" y="1245476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B9D7D9B-0DEB-3E1E-281A-FDB04DB06372}"/>
                  </a:ext>
                </a:extLst>
              </p:cNvPr>
              <p:cNvSpPr txBox="1"/>
              <p:nvPr/>
            </p:nvSpPr>
            <p:spPr>
              <a:xfrm>
                <a:off x="8851797" y="1333762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B9D7D9B-0DEB-3E1E-281A-FDB04DB06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97" y="1333762"/>
                <a:ext cx="1675725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44553929-98EB-F4EB-DBF5-C839CF9BDCE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2394894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" name="ZoneTexte 13">
            <a:extLst>
              <a:ext uri="{FF2B5EF4-FFF2-40B4-BE49-F238E27FC236}">
                <a16:creationId xmlns:a16="http://schemas.microsoft.com/office/drawing/2014/main" id="{E84119E9-78F5-BEF7-2F76-F417218A2AE5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4D1D93B1-7C39-6622-DEAC-AC21CF2C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773" y="1895487"/>
            <a:ext cx="6206400" cy="4654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174B586-6F4D-3E34-5417-E4110540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27" y="1895487"/>
            <a:ext cx="6206400" cy="46548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66EC85-E056-508D-9A54-D9A95DB89DA7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2848586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13">
            <a:extLst>
              <a:ext uri="{FF2B5EF4-FFF2-40B4-BE49-F238E27FC236}">
                <a16:creationId xmlns:a16="http://schemas.microsoft.com/office/drawing/2014/main" id="{29B4E596-0637-4BF8-D85E-1F557E869B4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3" name="ZoneTexte 13">
            <a:extLst>
              <a:ext uri="{FF2B5EF4-FFF2-40B4-BE49-F238E27FC236}">
                <a16:creationId xmlns:a16="http://schemas.microsoft.com/office/drawing/2014/main" id="{091F2A14-0510-BD36-F446-2CA155510730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ACB6C2-5A4C-9D6B-A738-D25E7335859B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ACB6C2-5A4C-9D6B-A738-D25E73358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8487ED6F-EC8F-A1AF-4E6B-EC9C089CB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02" y="1895991"/>
            <a:ext cx="6206400" cy="465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6239ECB-E6F7-3D8E-E455-D4E667DA69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2098" y="1895991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34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22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 A4: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941" r="-3661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4615" t="-2941" r="-38942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6893" t="-2941" r="-293204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9149" t="-2941" r="-22127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32353" t="-2941" r="-10392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353" t="-2941" r="-392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02941" r="-36618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02941" r="-36618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/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/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/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4B12D50-1C09-64D6-D01E-C457D3549C52}"/>
              </a:ext>
            </a:extLst>
          </p:cNvPr>
          <p:cNvSpPr txBox="1"/>
          <p:nvPr/>
        </p:nvSpPr>
        <p:spPr>
          <a:xfrm>
            <a:off x="8078755" y="5659718"/>
            <a:ext cx="35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Prophylaxis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95% efficient</a:t>
            </a:r>
            <a:r>
              <a:rPr lang="fr-FR" dirty="0"/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8CE80C9-C778-10B2-8FE1-63FF7AED00EF}"/>
              </a:ext>
            </a:extLst>
          </p:cNvPr>
          <p:cNvSpPr txBox="1"/>
          <p:nvPr/>
        </p:nvSpPr>
        <p:spPr>
          <a:xfrm>
            <a:off x="367862" y="1245476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B9D7D9B-0DEB-3E1E-281A-FDB04DB06372}"/>
                  </a:ext>
                </a:extLst>
              </p:cNvPr>
              <p:cNvSpPr txBox="1"/>
              <p:nvPr/>
            </p:nvSpPr>
            <p:spPr>
              <a:xfrm>
                <a:off x="8851797" y="1333762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𝒘𝒆𝒆𝒌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B9D7D9B-0DEB-3E1E-281A-FDB04DB06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97" y="1333762"/>
                <a:ext cx="16757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44553929-98EB-F4EB-DBF5-C839CF9BDCE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1185223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" name="ZoneTexte 13">
            <a:extLst>
              <a:ext uri="{FF2B5EF4-FFF2-40B4-BE49-F238E27FC236}">
                <a16:creationId xmlns:a16="http://schemas.microsoft.com/office/drawing/2014/main" id="{E84119E9-78F5-BEF7-2F76-F417218A2AE5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𝒘𝒆𝒆𝒌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EB66EC85-E056-508D-9A54-D9A95DB89DA7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2EE23B-314C-2F93-D1AC-C7EA35205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7" y="1895487"/>
            <a:ext cx="6206400" cy="4654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416327C-604D-8CD4-1C69-2410F14B5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773" y="1895487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14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13">
            <a:extLst>
              <a:ext uri="{FF2B5EF4-FFF2-40B4-BE49-F238E27FC236}">
                <a16:creationId xmlns:a16="http://schemas.microsoft.com/office/drawing/2014/main" id="{29B4E596-0637-4BF8-D85E-1F557E869B4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3" name="ZoneTexte 13">
            <a:extLst>
              <a:ext uri="{FF2B5EF4-FFF2-40B4-BE49-F238E27FC236}">
                <a16:creationId xmlns:a16="http://schemas.microsoft.com/office/drawing/2014/main" id="{091F2A14-0510-BD36-F446-2CA155510730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33BBF78-176D-0FE8-4177-360480F7EE18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𝒘𝒆𝒆𝒌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33BBF78-176D-0FE8-4177-360480F7E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AC8E58A0-E35B-ACCC-9E54-E17B1C384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40" y="1895991"/>
            <a:ext cx="6206400" cy="4654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968DEF3-2A68-FF20-C3CB-B9832B93D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960" y="1891944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1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4E4112-B346-9278-90FF-44C74344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B8F85AE-2DAE-A766-8A55-F159F4CCFA61}"/>
                  </a:ext>
                </a:extLst>
              </p:cNvPr>
              <p:cNvSpPr txBox="1"/>
              <p:nvPr/>
            </p:nvSpPr>
            <p:spPr>
              <a:xfrm>
                <a:off x="2423730" y="6289905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B8F85AE-2DAE-A766-8A55-F159F4CC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30" y="6289905"/>
                <a:ext cx="1675725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58D10FF-093F-A3E8-AFB4-1BEDF88F801E}"/>
                  </a:ext>
                </a:extLst>
              </p:cNvPr>
              <p:cNvSpPr txBox="1"/>
              <p:nvPr/>
            </p:nvSpPr>
            <p:spPr>
              <a:xfrm>
                <a:off x="8734334" y="6289905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58D10FF-093F-A3E8-AFB4-1BEDF88F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334" y="6289905"/>
                <a:ext cx="1675725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AA026AFA-224A-57ED-AEB2-E30AE6FA4D9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AED26E1C-2D9B-D657-BF54-8BA601608090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A6B5FA52-5992-202B-77BC-45F42A196C46}"/>
              </a:ext>
            </a:extLst>
          </p:cNvPr>
          <p:cNvSpPr txBox="1"/>
          <p:nvPr/>
        </p:nvSpPr>
        <p:spPr>
          <a:xfrm>
            <a:off x="2016331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17" name="ZoneTexte 13">
            <a:extLst>
              <a:ext uri="{FF2B5EF4-FFF2-40B4-BE49-F238E27FC236}">
                <a16:creationId xmlns:a16="http://schemas.microsoft.com/office/drawing/2014/main" id="{B5C434AC-A1D8-5301-A8CB-D21494EE2ED8}"/>
              </a:ext>
            </a:extLst>
          </p:cNvPr>
          <p:cNvSpPr txBox="1"/>
          <p:nvPr/>
        </p:nvSpPr>
        <p:spPr>
          <a:xfrm>
            <a:off x="143502" y="948845"/>
            <a:ext cx="11210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Effect of a longer information-delay</a:t>
            </a: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BC173C-AB93-8814-0700-C877E8BAA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46" y="1680676"/>
            <a:ext cx="6206400" cy="4654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5BF7F06-EFB5-57DF-C4E2-26CCB9900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554" y="1680676"/>
            <a:ext cx="6206400" cy="465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C5D6332-C26B-ACB0-D115-8D93B2FA8D48}"/>
                  </a:ext>
                </a:extLst>
              </p:cNvPr>
              <p:cNvSpPr txBox="1"/>
              <p:nvPr/>
            </p:nvSpPr>
            <p:spPr>
              <a:xfrm>
                <a:off x="2423730" y="6283034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C5D6332-C26B-ACB0-D115-8D93B2FA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30" y="6283034"/>
                <a:ext cx="1675725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453FE9-B746-FBCB-985E-F1B260831A20}"/>
                  </a:ext>
                </a:extLst>
              </p:cNvPr>
              <p:cNvSpPr txBox="1"/>
              <p:nvPr/>
            </p:nvSpPr>
            <p:spPr>
              <a:xfrm>
                <a:off x="8734334" y="6283034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453FE9-B746-FBCB-985E-F1B260831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334" y="6283034"/>
                <a:ext cx="1675725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095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41CC3-2E20-FCC7-7FE8-E5E4FEB0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106" y="1708117"/>
            <a:ext cx="9915788" cy="344176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The </a:t>
            </a:r>
            <a:r>
              <a:rPr lang="fr-FR" b="1" dirty="0" err="1"/>
              <a:t>following</a:t>
            </a:r>
            <a:r>
              <a:rPr lang="fr-FR" b="1" dirty="0"/>
              <a:t> </a:t>
            </a:r>
            <a:r>
              <a:rPr lang="fr-FR" b="1" dirty="0" err="1"/>
              <a:t>two</a:t>
            </a:r>
            <a:r>
              <a:rPr lang="fr-FR" b="1" dirty="0"/>
              <a:t> diapos </a:t>
            </a:r>
            <a:r>
              <a:rPr lang="fr-FR" dirty="0"/>
              <a:t>are </a:t>
            </a:r>
            <a:r>
              <a:rPr lang="fr-FR" b="1" dirty="0" err="1">
                <a:solidFill>
                  <a:srgbClr val="C00000"/>
                </a:solidFill>
              </a:rPr>
              <a:t>brackects</a:t>
            </a:r>
            <a:r>
              <a:rPr lang="fr-FR" dirty="0"/>
              <a:t> to </a:t>
            </a:r>
            <a:r>
              <a:rPr lang="fr-FR" dirty="0" err="1"/>
              <a:t>glance</a:t>
            </a:r>
            <a:r>
              <a:rPr lang="fr-FR" dirty="0"/>
              <a:t> at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to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the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epidemic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waives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b="1" dirty="0" err="1">
                <a:solidFill>
                  <a:srgbClr val="7030A0"/>
                </a:solidFill>
              </a:rPr>
              <a:t>allow</a:t>
            </a:r>
            <a:r>
              <a:rPr lang="fr-FR" b="1" dirty="0">
                <a:solidFill>
                  <a:srgbClr val="7030A0"/>
                </a:solidFill>
              </a:rPr>
              <a:t> </a:t>
            </a:r>
            <a:r>
              <a:rPr lang="fr-FR" b="1" dirty="0" err="1">
                <a:solidFill>
                  <a:srgbClr val="7030A0"/>
                </a:solidFill>
              </a:rPr>
              <a:t>individuals</a:t>
            </a:r>
            <a:r>
              <a:rPr lang="fr-FR" b="1" dirty="0">
                <a:solidFill>
                  <a:srgbClr val="7030A0"/>
                </a:solidFill>
              </a:rPr>
              <a:t> to </a:t>
            </a:r>
            <a:r>
              <a:rPr lang="fr-FR" b="1" dirty="0" err="1">
                <a:solidFill>
                  <a:srgbClr val="7030A0"/>
                </a:solidFill>
              </a:rPr>
              <a:t>predict</a:t>
            </a:r>
            <a:r>
              <a:rPr lang="fr-FR" b="1" dirty="0">
                <a:solidFill>
                  <a:srgbClr val="7030A0"/>
                </a:solidFill>
              </a:rPr>
              <a:t> the </a:t>
            </a:r>
            <a:r>
              <a:rPr lang="fr-FR" b="1" dirty="0" err="1">
                <a:solidFill>
                  <a:srgbClr val="7030A0"/>
                </a:solidFill>
              </a:rPr>
              <a:t>disease</a:t>
            </a:r>
            <a:r>
              <a:rPr lang="fr-FR" b="1" dirty="0">
                <a:solidFill>
                  <a:srgbClr val="7030A0"/>
                </a:solidFill>
              </a:rPr>
              <a:t> </a:t>
            </a:r>
            <a:r>
              <a:rPr lang="fr-FR" b="1" dirty="0" err="1">
                <a:solidFill>
                  <a:srgbClr val="7030A0"/>
                </a:solidFill>
              </a:rPr>
              <a:t>dynamic</a:t>
            </a:r>
            <a:r>
              <a:rPr lang="fr-FR" dirty="0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CBAA40-5605-8352-8B88-1D840460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94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04B92C-872C-25E5-6D7A-9633951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27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D48760E-DE4F-4701-71F0-4C8C5726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6" y="1680676"/>
            <a:ext cx="6206400" cy="465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2B7BC6F-811E-3E01-3C37-5FE9FDEBA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54" y="1680676"/>
            <a:ext cx="6206400" cy="465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C2898E9-CD7B-1AC6-E74D-7F6472BD146F}"/>
                  </a:ext>
                </a:extLst>
              </p:cNvPr>
              <p:cNvSpPr txBox="1"/>
              <p:nvPr/>
            </p:nvSpPr>
            <p:spPr>
              <a:xfrm>
                <a:off x="2423730" y="6283034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C2898E9-CD7B-1AC6-E74D-7F6472BD1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30" y="6283034"/>
                <a:ext cx="1675725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B1ADCFE-8361-4B1A-C27E-F2CB83F2D31B}"/>
                  </a:ext>
                </a:extLst>
              </p:cNvPr>
              <p:cNvSpPr txBox="1"/>
              <p:nvPr/>
            </p:nvSpPr>
            <p:spPr>
              <a:xfrm>
                <a:off x="8734334" y="6283034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B1ADCFE-8361-4B1A-C27E-F2CB83F2D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334" y="6283034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D09ADFA2-738C-A4BB-7B72-79A7AD55421A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sp>
        <p:nvSpPr>
          <p:cNvPr id="16" name="ZoneTexte 13">
            <a:extLst>
              <a:ext uri="{FF2B5EF4-FFF2-40B4-BE49-F238E27FC236}">
                <a16:creationId xmlns:a16="http://schemas.microsoft.com/office/drawing/2014/main" id="{C6CF0F1B-EF0E-8687-10E5-2F6640232EAD}"/>
              </a:ext>
            </a:extLst>
          </p:cNvPr>
          <p:cNvSpPr txBox="1"/>
          <p:nvPr/>
        </p:nvSpPr>
        <p:spPr>
          <a:xfrm>
            <a:off x="143501" y="948845"/>
            <a:ext cx="1194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 quick look at what happens when we allow people to predict the disease dynamic (v = 150)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C0222-59A8-D438-15A2-3E18B8869006}"/>
              </a:ext>
            </a:extLst>
          </p:cNvPr>
          <p:cNvSpPr txBox="1"/>
          <p:nvPr/>
        </p:nvSpPr>
        <p:spPr>
          <a:xfrm>
            <a:off x="3900881" y="1581215"/>
            <a:ext cx="46139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</a:rPr>
              <a:t>Very fast oscillations in the second </a:t>
            </a:r>
            <a:r>
              <a:rPr lang="fr-FR" sz="2000" b="1" dirty="0" err="1">
                <a:solidFill>
                  <a:srgbClr val="7030A0"/>
                </a:solidFill>
              </a:rPr>
              <a:t>wave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99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04B92C-872C-25E5-6D7A-9633951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28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2D70B5-3374-AB78-22BC-021ECEE9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6" y="1680676"/>
            <a:ext cx="6206400" cy="465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4E6549-902C-FEE5-E468-00E2EF536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54" y="1680676"/>
            <a:ext cx="6206400" cy="465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2E86A6F-B462-60EA-7D98-FDE0AA72E671}"/>
                  </a:ext>
                </a:extLst>
              </p:cNvPr>
              <p:cNvSpPr txBox="1"/>
              <p:nvPr/>
            </p:nvSpPr>
            <p:spPr>
              <a:xfrm>
                <a:off x="2423730" y="6283034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2E86A6F-B462-60EA-7D98-FDE0AA72E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30" y="6283034"/>
                <a:ext cx="1675725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D2DF527-3C56-08CB-68F6-719C1A1CD555}"/>
                  </a:ext>
                </a:extLst>
              </p:cNvPr>
              <p:cNvSpPr txBox="1"/>
              <p:nvPr/>
            </p:nvSpPr>
            <p:spPr>
              <a:xfrm>
                <a:off x="8734334" y="6283034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D2DF527-3C56-08CB-68F6-719C1A1CD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334" y="6283034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3">
            <a:extLst>
              <a:ext uri="{FF2B5EF4-FFF2-40B4-BE49-F238E27FC236}">
                <a16:creationId xmlns:a16="http://schemas.microsoft.com/office/drawing/2014/main" id="{E96F3B03-5C9A-2E35-9F0A-EDB795ED0D1F}"/>
              </a:ext>
            </a:extLst>
          </p:cNvPr>
          <p:cNvSpPr txBox="1"/>
          <p:nvPr/>
        </p:nvSpPr>
        <p:spPr>
          <a:xfrm>
            <a:off x="143501" y="948845"/>
            <a:ext cx="1194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 quick look at what happens when we allow people to predict the disease dynamic (v = 150)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A9B084-EB7A-C06A-00A1-EEE7964BCF0F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64BF4-078B-7C73-B37B-AAE4A5CE1D11}"/>
              </a:ext>
            </a:extLst>
          </p:cNvPr>
          <p:cNvSpPr txBox="1"/>
          <p:nvPr/>
        </p:nvSpPr>
        <p:spPr>
          <a:xfrm>
            <a:off x="1199626" y="1581215"/>
            <a:ext cx="10008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 err="1">
                <a:solidFill>
                  <a:srgbClr val="7030A0"/>
                </a:solidFill>
              </a:rPr>
              <a:t>Both</a:t>
            </a:r>
            <a:r>
              <a:rPr lang="fr-FR" sz="2000" b="1" dirty="0">
                <a:solidFill>
                  <a:srgbClr val="7030A0"/>
                </a:solidFill>
              </a:rPr>
              <a:t> the second </a:t>
            </a:r>
            <a:r>
              <a:rPr lang="fr-FR" sz="2000" b="1" dirty="0" err="1">
                <a:solidFill>
                  <a:srgbClr val="7030A0"/>
                </a:solidFill>
              </a:rPr>
              <a:t>wave</a:t>
            </a:r>
            <a:r>
              <a:rPr lang="fr-FR" sz="2000" b="1" dirty="0">
                <a:solidFill>
                  <a:srgbClr val="7030A0"/>
                </a:solidFill>
              </a:rPr>
              <a:t> and oscillations are </a:t>
            </a:r>
            <a:r>
              <a:rPr lang="fr-FR" sz="2000" b="1" dirty="0" err="1">
                <a:solidFill>
                  <a:srgbClr val="7030A0"/>
                </a:solidFill>
              </a:rPr>
              <a:t>smoothed</a:t>
            </a:r>
            <a:r>
              <a:rPr lang="fr-FR" sz="2000" b="1" dirty="0">
                <a:solidFill>
                  <a:srgbClr val="7030A0"/>
                </a:solidFill>
              </a:rPr>
              <a:t> </a:t>
            </a:r>
            <a:r>
              <a:rPr lang="fr-FR" sz="2000" b="1" dirty="0" err="1">
                <a:solidFill>
                  <a:srgbClr val="7030A0"/>
                </a:solidFill>
              </a:rPr>
              <a:t>away</a:t>
            </a:r>
            <a:r>
              <a:rPr lang="fr-FR" sz="2000" b="1" dirty="0">
                <a:solidFill>
                  <a:srgbClr val="7030A0"/>
                </a:solidFill>
              </a:rPr>
              <a:t> </a:t>
            </a:r>
            <a:r>
              <a:rPr lang="fr-FR" sz="2000" b="1" dirty="0" err="1">
                <a:solidFill>
                  <a:srgbClr val="7030A0"/>
                </a:solidFill>
              </a:rPr>
              <a:t>when</a:t>
            </a:r>
            <a:r>
              <a:rPr lang="fr-FR" sz="2000" b="1" dirty="0">
                <a:solidFill>
                  <a:srgbClr val="7030A0"/>
                </a:solidFill>
              </a:rPr>
              <a:t> the information </a:t>
            </a:r>
            <a:r>
              <a:rPr lang="fr-FR" sz="2000" b="1" dirty="0" err="1">
                <a:solidFill>
                  <a:srgbClr val="7030A0"/>
                </a:solidFill>
              </a:rPr>
              <a:t>comes</a:t>
            </a:r>
            <a:r>
              <a:rPr lang="fr-FR" sz="2000" b="1" dirty="0">
                <a:solidFill>
                  <a:srgbClr val="7030A0"/>
                </a:solidFill>
              </a:rPr>
              <a:t> </a:t>
            </a:r>
            <a:r>
              <a:rPr lang="fr-FR" sz="2000" b="1" dirty="0" err="1">
                <a:solidFill>
                  <a:srgbClr val="7030A0"/>
                </a:solidFill>
              </a:rPr>
              <a:t>too</a:t>
            </a:r>
            <a:r>
              <a:rPr lang="fr-FR" sz="2000" b="1" dirty="0">
                <a:solidFill>
                  <a:srgbClr val="7030A0"/>
                </a:solidFill>
              </a:rPr>
              <a:t> </a:t>
            </a:r>
            <a:r>
              <a:rPr lang="fr-FR" sz="2000" b="1" dirty="0" err="1">
                <a:solidFill>
                  <a:srgbClr val="7030A0"/>
                </a:solidFill>
              </a:rPr>
              <a:t>late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6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C798F336-16C4-A348-6700-0D2F6DCC94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249" y="2613575"/>
                <a:ext cx="11243502" cy="101190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b="1" dirty="0">
                    <a:solidFill>
                      <a:srgbClr val="7030A0"/>
                    </a:solidFill>
                  </a:rPr>
                  <a:t>Heterogeneous population </a:t>
                </a:r>
                <a:r>
                  <a:rPr lang="en-US" sz="3200" b="1" dirty="0"/>
                  <a:t>where people pay different levels of attention to only prevalence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increasing/reducing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 for one group</a:t>
                </a:r>
                <a:r>
                  <a:rPr lang="en-US" sz="3200" b="1" dirty="0"/>
                  <a:t>)</a:t>
                </a:r>
              </a:p>
            </p:txBody>
          </p:sp>
        </mc:Choice>
        <mc:Fallback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C798F336-16C4-A348-6700-0D2F6DCC9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49" y="2613575"/>
                <a:ext cx="11243502" cy="1011909"/>
              </a:xfrm>
              <a:prstGeom prst="rect">
                <a:avLst/>
              </a:prstGeom>
              <a:blipFill>
                <a:blip r:embed="rId2"/>
                <a:stretch>
                  <a:fillRect l="-976" t="-13253" r="-922" b="-168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aphic 18">
            <a:extLst>
              <a:ext uri="{FF2B5EF4-FFF2-40B4-BE49-F238E27FC236}">
                <a16:creationId xmlns:a16="http://schemas.microsoft.com/office/drawing/2014/main" id="{EF166B2A-D230-1FCB-83B7-4FD416A4F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6047" t="1" r="26631" b="39388"/>
          <a:stretch/>
        </p:blipFill>
        <p:spPr>
          <a:xfrm>
            <a:off x="209395" y="380702"/>
            <a:ext cx="911670" cy="1280147"/>
          </a:xfrm>
          <a:prstGeom prst="rect">
            <a:avLst/>
          </a:prstGeom>
        </p:spPr>
      </p:pic>
      <p:pic>
        <p:nvPicPr>
          <p:cNvPr id="16" name="Picture 19">
            <a:extLst>
              <a:ext uri="{FF2B5EF4-FFF2-40B4-BE49-F238E27FC236}">
                <a16:creationId xmlns:a16="http://schemas.microsoft.com/office/drawing/2014/main" id="{493E6F2C-29A4-D22D-80A6-FB0866F59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081" y="380702"/>
            <a:ext cx="3012195" cy="1011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F475A-55B5-4E62-91F0-AEA23C29EBEE}"/>
              </a:ext>
            </a:extLst>
          </p:cNvPr>
          <p:cNvSpPr txBox="1">
            <a:spLocks/>
          </p:cNvSpPr>
          <p:nvPr/>
        </p:nvSpPr>
        <p:spPr>
          <a:xfrm>
            <a:off x="1435458" y="3907871"/>
            <a:ext cx="9597005" cy="508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</a:rPr>
              <a:t>does not  increase the size of the second epidemic wave.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70C5DEC-082B-0132-E13C-35BD77061EC1}"/>
              </a:ext>
            </a:extLst>
          </p:cNvPr>
          <p:cNvSpPr txBox="1"/>
          <p:nvPr/>
        </p:nvSpPr>
        <p:spPr>
          <a:xfrm>
            <a:off x="5452188" y="2015562"/>
            <a:ext cx="1287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Point 1</a:t>
            </a:r>
            <a:endParaRPr lang="fr-FR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78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41CC3-2E20-FCC7-7FE8-E5E4FEB0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435"/>
            <a:ext cx="10515600" cy="3441765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End of the </a:t>
            </a:r>
            <a:r>
              <a:rPr lang="fr-FR" dirty="0" err="1">
                <a:solidFill>
                  <a:srgbClr val="FF0000"/>
                </a:solidFill>
              </a:rPr>
              <a:t>brackects</a:t>
            </a:r>
            <a:br>
              <a:rPr lang="fr-FR" dirty="0">
                <a:solidFill>
                  <a:srgbClr val="FF0000"/>
                </a:solidFill>
              </a:rPr>
            </a:b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Back to </a:t>
            </a:r>
            <a:r>
              <a:rPr lang="fr-FR" dirty="0" err="1">
                <a:solidFill>
                  <a:srgbClr val="FF0000"/>
                </a:solidFill>
              </a:rPr>
              <a:t>looking</a:t>
            </a:r>
            <a:r>
              <a:rPr lang="fr-FR" dirty="0">
                <a:solidFill>
                  <a:srgbClr val="FF0000"/>
                </a:solidFill>
              </a:rPr>
              <a:t> at </a:t>
            </a:r>
            <a:r>
              <a:rPr lang="fr-FR" dirty="0" err="1">
                <a:solidFill>
                  <a:srgbClr val="FF0000"/>
                </a:solidFill>
              </a:rPr>
              <a:t>prevalence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only</a:t>
            </a:r>
            <a:r>
              <a:rPr lang="fr-FR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CBAA40-5605-8352-8B88-1D840460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49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30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 A5: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728591"/>
                  </p:ext>
                </p:extLst>
              </p:nvPr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100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728591"/>
                  </p:ext>
                </p:extLst>
              </p:nvPr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941" r="-3661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4615" t="-2941" r="-38942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6893" t="-2941" r="-293204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9149" t="-2941" r="-22127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32353" t="-2941" r="-10392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353" t="-2941" r="-392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02941" r="-36618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02941" r="-36618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100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/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/>
              <p:nvPr/>
            </p:nvSpPr>
            <p:spPr>
              <a:xfrm>
                <a:off x="3850164" y="6154409"/>
                <a:ext cx="815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64" y="6154409"/>
                <a:ext cx="8151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/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4B12D50-1C09-64D6-D01E-C457D3549C52}"/>
              </a:ext>
            </a:extLst>
          </p:cNvPr>
          <p:cNvSpPr txBox="1"/>
          <p:nvPr/>
        </p:nvSpPr>
        <p:spPr>
          <a:xfrm>
            <a:off x="8078755" y="5659718"/>
            <a:ext cx="35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Prophylaxis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95% efficient</a:t>
            </a:r>
            <a:r>
              <a:rPr lang="fr-FR" dirty="0"/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505342-6270-C138-C648-045E855D36A9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13">
                <a:extLst>
                  <a:ext uri="{FF2B5EF4-FFF2-40B4-BE49-F238E27FC236}">
                    <a16:creationId xmlns:a16="http://schemas.microsoft.com/office/drawing/2014/main" id="{DF24A8C3-FA1B-A1C2-4AC1-4677991F1A4B}"/>
                  </a:ext>
                </a:extLst>
              </p:cNvPr>
              <p:cNvSpPr txBox="1"/>
              <p:nvPr/>
            </p:nvSpPr>
            <p:spPr>
              <a:xfrm>
                <a:off x="143502" y="948845"/>
                <a:ext cx="9597658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b="1" dirty="0" err="1">
                    <a:solidFill>
                      <a:srgbClr val="FF0000"/>
                    </a:solidFill>
                  </a:rPr>
                  <a:t>We</a:t>
                </a:r>
                <a:r>
                  <a:rPr lang="fr-FR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fr-FR" sz="2400" b="1" dirty="0" err="1">
                    <a:solidFill>
                      <a:srgbClr val="FF0000"/>
                    </a:solidFill>
                  </a:rPr>
                  <a:t>make</a:t>
                </a:r>
                <a:r>
                  <a:rPr lang="fr-FR" sz="2400" b="1" dirty="0">
                    <a:solidFill>
                      <a:srgbClr val="FF0000"/>
                    </a:solidFill>
                  </a:rPr>
                  <a:t> the population more </a:t>
                </a:r>
                <a:r>
                  <a:rPr lang="fr-FR" sz="2400" b="1" dirty="0" err="1">
                    <a:solidFill>
                      <a:srgbClr val="FF0000"/>
                    </a:solidFill>
                  </a:rPr>
                  <a:t>reactive</a:t>
                </a:r>
                <a:r>
                  <a:rPr lang="fr-FR" sz="2400" b="1" dirty="0">
                    <a:solidFill>
                      <a:srgbClr val="FF0000"/>
                    </a:solidFill>
                  </a:rPr>
                  <a:t> to </a:t>
                </a:r>
                <a:r>
                  <a:rPr lang="fr-FR" sz="2400" b="1" dirty="0" err="1">
                    <a:solidFill>
                      <a:srgbClr val="FF0000"/>
                    </a:solidFill>
                  </a:rPr>
                  <a:t>prevalence</a:t>
                </a:r>
                <a:r>
                  <a:rPr lang="fr-FR" sz="2400" b="1" dirty="0">
                    <a:solidFill>
                      <a:srgbClr val="FF0000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fr-FR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fr-FR" sz="2400" b="1" dirty="0" err="1">
                    <a:solidFill>
                      <a:srgbClr val="FF0000"/>
                    </a:solidFill>
                  </a:rPr>
                  <a:t>from</a:t>
                </a:r>
                <a:r>
                  <a:rPr lang="fr-FR" sz="2400" b="1" dirty="0">
                    <a:solidFill>
                      <a:srgbClr val="FF0000"/>
                    </a:solidFill>
                  </a:rPr>
                  <a:t> 50 to 100). </a:t>
                </a:r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ZoneTexte 13">
                <a:extLst>
                  <a:ext uri="{FF2B5EF4-FFF2-40B4-BE49-F238E27FC236}">
                    <a16:creationId xmlns:a16="http://schemas.microsoft.com/office/drawing/2014/main" id="{DF24A8C3-FA1B-A1C2-4AC1-4677991F1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2" y="948845"/>
                <a:ext cx="9597658" cy="490199"/>
              </a:xfrm>
              <a:prstGeom prst="rect">
                <a:avLst/>
              </a:prstGeom>
              <a:blipFill>
                <a:blip r:embed="rId6"/>
                <a:stretch>
                  <a:fillRect l="-1017" t="-8750" r="-1525" b="-23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162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" name="ZoneTexte 13">
            <a:extLst>
              <a:ext uri="{FF2B5EF4-FFF2-40B4-BE49-F238E27FC236}">
                <a16:creationId xmlns:a16="http://schemas.microsoft.com/office/drawing/2014/main" id="{E84119E9-78F5-BEF7-2F76-F417218A2AE5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also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𝒘𝒆𝒆𝒌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EB66EC85-E056-508D-9A54-D9A95DB89DA7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F774EC-8423-DE6F-7720-71FC52125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7" y="1895487"/>
            <a:ext cx="6206400" cy="4654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763B64F-2566-EAE8-B3D4-F94555DA4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773" y="1895487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83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13">
            <a:extLst>
              <a:ext uri="{FF2B5EF4-FFF2-40B4-BE49-F238E27FC236}">
                <a16:creationId xmlns:a16="http://schemas.microsoft.com/office/drawing/2014/main" id="{29B4E596-0637-4BF8-D85E-1F557E869B4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3" name="ZoneTexte 13">
            <a:extLst>
              <a:ext uri="{FF2B5EF4-FFF2-40B4-BE49-F238E27FC236}">
                <a16:creationId xmlns:a16="http://schemas.microsoft.com/office/drawing/2014/main" id="{091F2A14-0510-BD36-F446-2CA155510730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also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33BBF78-176D-0FE8-4177-360480F7EE18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𝒘𝒆𝒆𝒌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33BBF78-176D-0FE8-4177-360480F7E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FFAA2202-B0EB-6845-0FC5-95439F9DA6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0554" y="1680676"/>
            <a:ext cx="6206400" cy="46548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6E1422A-11C6-8E30-4686-0080222DD6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184" y="1680676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6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CBAA40-5605-8352-8B88-1D840460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33</a:t>
            </a:fld>
            <a:endParaRPr lang="en-US"/>
          </a:p>
        </p:txBody>
      </p:sp>
      <p:sp>
        <p:nvSpPr>
          <p:cNvPr id="3" name="ZoneTexte 13">
            <a:extLst>
              <a:ext uri="{FF2B5EF4-FFF2-40B4-BE49-F238E27FC236}">
                <a16:creationId xmlns:a16="http://schemas.microsoft.com/office/drawing/2014/main" id="{0E15B2DE-9C1E-5B6F-036C-97E0D59028C8}"/>
              </a:ext>
            </a:extLst>
          </p:cNvPr>
          <p:cNvSpPr txBox="1"/>
          <p:nvPr/>
        </p:nvSpPr>
        <p:spPr>
          <a:xfrm>
            <a:off x="1748367" y="2665678"/>
            <a:ext cx="90751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Effect of a longer information-delay </a:t>
            </a:r>
          </a:p>
          <a:p>
            <a:pPr algn="ctr"/>
            <a:r>
              <a:rPr lang="fr-FR" sz="3200" b="1" dirty="0">
                <a:solidFill>
                  <a:srgbClr val="FF0000"/>
                </a:solidFill>
              </a:rPr>
              <a:t>in the </a:t>
            </a:r>
            <a:r>
              <a:rPr lang="fr-FR" sz="3200" b="1" dirty="0" err="1">
                <a:solidFill>
                  <a:srgbClr val="FF0000"/>
                </a:solidFill>
              </a:rPr>
              <a:t>very</a:t>
            </a:r>
            <a:r>
              <a:rPr lang="fr-FR" sz="3200" b="1" dirty="0">
                <a:solidFill>
                  <a:srgbClr val="FF0000"/>
                </a:solidFill>
              </a:rPr>
              <a:t> </a:t>
            </a:r>
            <a:r>
              <a:rPr lang="fr-FR" sz="3200" b="1" dirty="0" err="1">
                <a:solidFill>
                  <a:srgbClr val="FF0000"/>
                </a:solidFill>
              </a:rPr>
              <a:t>reactive</a:t>
            </a:r>
            <a:r>
              <a:rPr lang="fr-FR" sz="3200" b="1" dirty="0">
                <a:solidFill>
                  <a:srgbClr val="FF0000"/>
                </a:solidFill>
              </a:rPr>
              <a:t> population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937F5-A6E4-F223-0FC2-20ABA5F31D0D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391407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97E93-B2D8-6367-FDF4-EC8A0F030F2D}"/>
              </a:ext>
            </a:extLst>
          </p:cNvPr>
          <p:cNvSpPr txBox="1"/>
          <p:nvPr/>
        </p:nvSpPr>
        <p:spPr>
          <a:xfrm>
            <a:off x="1199626" y="1581215"/>
            <a:ext cx="100080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</a:rPr>
              <a:t>The multiple </a:t>
            </a:r>
            <a:r>
              <a:rPr lang="fr-FR" sz="2000" b="1" dirty="0" err="1">
                <a:solidFill>
                  <a:srgbClr val="7030A0"/>
                </a:solidFill>
              </a:rPr>
              <a:t>waves</a:t>
            </a:r>
            <a:r>
              <a:rPr lang="fr-FR" sz="2000" b="1" dirty="0">
                <a:solidFill>
                  <a:srgbClr val="7030A0"/>
                </a:solidFill>
              </a:rPr>
              <a:t> are </a:t>
            </a:r>
            <a:r>
              <a:rPr lang="fr-FR" sz="2000" b="1" dirty="0" err="1">
                <a:solidFill>
                  <a:srgbClr val="7030A0"/>
                </a:solidFill>
              </a:rPr>
              <a:t>smoothed</a:t>
            </a:r>
            <a:r>
              <a:rPr lang="fr-FR" sz="2000" b="1" dirty="0">
                <a:solidFill>
                  <a:srgbClr val="7030A0"/>
                </a:solidFill>
              </a:rPr>
              <a:t> </a:t>
            </a:r>
            <a:r>
              <a:rPr lang="fr-FR" sz="2000" b="1" dirty="0" err="1">
                <a:solidFill>
                  <a:srgbClr val="7030A0"/>
                </a:solidFill>
              </a:rPr>
              <a:t>away</a:t>
            </a:r>
            <a:r>
              <a:rPr lang="fr-FR" sz="2000" b="1" dirty="0">
                <a:solidFill>
                  <a:srgbClr val="7030A0"/>
                </a:solidFill>
              </a:rPr>
              <a:t> </a:t>
            </a:r>
            <a:r>
              <a:rPr lang="fr-FR" sz="2000" b="1" dirty="0" err="1">
                <a:solidFill>
                  <a:srgbClr val="7030A0"/>
                </a:solidFill>
              </a:rPr>
              <a:t>when</a:t>
            </a:r>
            <a:r>
              <a:rPr lang="fr-FR" sz="2000" b="1" dirty="0">
                <a:solidFill>
                  <a:srgbClr val="7030A0"/>
                </a:solidFill>
              </a:rPr>
              <a:t> the information </a:t>
            </a:r>
            <a:r>
              <a:rPr lang="fr-FR" sz="2000" b="1" dirty="0" err="1">
                <a:solidFill>
                  <a:srgbClr val="7030A0"/>
                </a:solidFill>
              </a:rPr>
              <a:t>comes</a:t>
            </a:r>
            <a:r>
              <a:rPr lang="fr-FR" sz="2000" b="1" dirty="0">
                <a:solidFill>
                  <a:srgbClr val="7030A0"/>
                </a:solidFill>
              </a:rPr>
              <a:t> </a:t>
            </a:r>
            <a:r>
              <a:rPr lang="fr-FR" sz="2000" b="1" dirty="0" err="1">
                <a:solidFill>
                  <a:srgbClr val="7030A0"/>
                </a:solidFill>
              </a:rPr>
              <a:t>too</a:t>
            </a:r>
            <a:r>
              <a:rPr lang="fr-FR" sz="2000" b="1" dirty="0">
                <a:solidFill>
                  <a:srgbClr val="7030A0"/>
                </a:solidFill>
              </a:rPr>
              <a:t> </a:t>
            </a:r>
            <a:r>
              <a:rPr lang="fr-FR" sz="2000" b="1" dirty="0" err="1">
                <a:solidFill>
                  <a:srgbClr val="7030A0"/>
                </a:solidFill>
              </a:rPr>
              <a:t>late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4E4112-B346-9278-90FF-44C74344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34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9BACE5-8000-9290-2D89-5CCA4EDF5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6" y="1680676"/>
            <a:ext cx="6206400" cy="4654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CCAE12-1426-DEC7-4487-CEBFA1A4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54" y="1680676"/>
            <a:ext cx="6206400" cy="465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B8F85AE-2DAE-A766-8A55-F159F4CCFA61}"/>
                  </a:ext>
                </a:extLst>
              </p:cNvPr>
              <p:cNvSpPr txBox="1"/>
              <p:nvPr/>
            </p:nvSpPr>
            <p:spPr>
              <a:xfrm>
                <a:off x="2423730" y="6289905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B8F85AE-2DAE-A766-8A55-F159F4CC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30" y="6289905"/>
                <a:ext cx="1675725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58D10FF-093F-A3E8-AFB4-1BEDF88F801E}"/>
                  </a:ext>
                </a:extLst>
              </p:cNvPr>
              <p:cNvSpPr txBox="1"/>
              <p:nvPr/>
            </p:nvSpPr>
            <p:spPr>
              <a:xfrm>
                <a:off x="8734334" y="6289905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58D10FF-093F-A3E8-AFB4-1BEDF88F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334" y="6289905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AA026AFA-224A-57ED-AEB2-E30AE6FA4D9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sp>
        <p:nvSpPr>
          <p:cNvPr id="17" name="ZoneTexte 13">
            <a:extLst>
              <a:ext uri="{FF2B5EF4-FFF2-40B4-BE49-F238E27FC236}">
                <a16:creationId xmlns:a16="http://schemas.microsoft.com/office/drawing/2014/main" id="{B5C434AC-A1D8-5301-A8CB-D21494EE2ED8}"/>
              </a:ext>
            </a:extLst>
          </p:cNvPr>
          <p:cNvSpPr txBox="1"/>
          <p:nvPr/>
        </p:nvSpPr>
        <p:spPr>
          <a:xfrm>
            <a:off x="143502" y="948845"/>
            <a:ext cx="11210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Effect of a longer information-delay </a:t>
            </a:r>
            <a:r>
              <a:rPr lang="fr-FR" sz="2400" b="1" dirty="0">
                <a:solidFill>
                  <a:srgbClr val="FF0000"/>
                </a:solidFill>
              </a:rPr>
              <a:t>in the </a:t>
            </a:r>
            <a:r>
              <a:rPr lang="fr-FR" sz="2400" b="1" dirty="0" err="1">
                <a:solidFill>
                  <a:srgbClr val="FF0000"/>
                </a:solidFill>
              </a:rPr>
              <a:t>very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reactive</a:t>
            </a:r>
            <a:r>
              <a:rPr lang="fr-FR" sz="2400" b="1" dirty="0">
                <a:solidFill>
                  <a:srgbClr val="FF0000"/>
                </a:solidFill>
              </a:rPr>
              <a:t> population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95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798F336-16C4-A348-6700-0D2F6DCC945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 Dynamic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37">
                <a:extLst>
                  <a:ext uri="{FF2B5EF4-FFF2-40B4-BE49-F238E27FC236}">
                    <a16:creationId xmlns:a16="http://schemas.microsoft.com/office/drawing/2014/main" id="{E9003CEC-55C5-3C6C-F509-DACCEE1A8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8154653"/>
                  </p:ext>
                </p:extLst>
              </p:nvPr>
            </p:nvGraphicFramePr>
            <p:xfrm>
              <a:off x="1847461" y="1609160"/>
              <a:ext cx="7987004" cy="4388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2980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437605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2397967">
                      <a:extLst>
                        <a:ext uri="{9D8B030D-6E8A-4147-A177-3AD203B41FA5}">
                          <a16:colId xmlns:a16="http://schemas.microsoft.com/office/drawing/2014/main" val="1051854445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Value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Population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Baseline contact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1/Incubation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Early detection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2808172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Proportion of symptomatic infectious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051861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Late detection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/14</m:t>
                              </m:r>
                            </m:oMath>
                          </a14:m>
                          <a:r>
                            <a:rPr lang="en-US" sz="1600" dirty="0"/>
                            <a:t>, 0.4/14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64124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Removal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)/14</m:t>
                              </m:r>
                            </m:oMath>
                          </a14:m>
                          <a:r>
                            <a:rPr lang="en-US" sz="16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0.6/14</m:t>
                              </m:r>
                            </m:oMath>
                          </a14:m>
                          <a:r>
                            <a:rPr lang="en-US" sz="1600" dirty="0"/>
                            <a:t>, 1/30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652905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Initial prophylactic proportion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0418778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𝜿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Efficiency of prophylactic behavior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125024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Delay in day (information report, time to reaction)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1; 3;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4131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37">
                <a:extLst>
                  <a:ext uri="{FF2B5EF4-FFF2-40B4-BE49-F238E27FC236}">
                    <a16:creationId xmlns:a16="http://schemas.microsoft.com/office/drawing/2014/main" id="{E9003CEC-55C5-3C6C-F509-DACCEE1A8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8154653"/>
                  </p:ext>
                </p:extLst>
              </p:nvPr>
            </p:nvGraphicFramePr>
            <p:xfrm>
              <a:off x="1847461" y="1609160"/>
              <a:ext cx="7987004" cy="4388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2980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437605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2397967">
                      <a:extLst>
                        <a:ext uri="{9D8B030D-6E8A-4147-A177-3AD203B41FA5}">
                          <a16:colId xmlns:a16="http://schemas.microsoft.com/office/drawing/2014/main" val="1051854445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Value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102941" r="-560804" b="-8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Population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202941" r="-560804" b="-7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Baseline contact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307463" r="-560804" b="-691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1/Incubation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401471" r="-560804" b="-5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Early detection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2808172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501471" r="-560804" b="-4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Proportion of symptomatic infectious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051861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601471" r="-560804" b="-3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Late detection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2995" t="-601471" r="-1015" b="-38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4124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701471" r="-560804" b="-2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Removal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2995" t="-701471" r="-1015" b="-28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2905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801471" r="-560804" b="-1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Initial prophylactic proportion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04187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1114545" r="-560804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Efficiency of prophylactic behavior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1250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1214545" r="-560804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Delay in day (information report, time to reaction)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1; 3;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41315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ED6A5622-CDD5-51BF-23E5-3018C95CA495}"/>
              </a:ext>
            </a:extLst>
          </p:cNvPr>
          <p:cNvCxnSpPr>
            <a:cxnSpLocks/>
          </p:cNvCxnSpPr>
          <p:nvPr/>
        </p:nvCxnSpPr>
        <p:spPr>
          <a:xfrm>
            <a:off x="687897" y="1535185"/>
            <a:ext cx="1669638" cy="438042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1B2D0CC6-39FB-D384-AA60-B59DA8157CAA}"/>
              </a:ext>
            </a:extLst>
          </p:cNvPr>
          <p:cNvSpPr txBox="1"/>
          <p:nvPr/>
        </p:nvSpPr>
        <p:spPr>
          <a:xfrm>
            <a:off x="64716" y="1165853"/>
            <a:ext cx="4181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varied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simulations</a:t>
            </a:r>
          </a:p>
        </p:txBody>
      </p:sp>
    </p:spTree>
    <p:extLst>
      <p:ext uri="{BB962C8B-B14F-4D97-AF65-F5344CB8AC3E}">
        <p14:creationId xmlns:p14="http://schemas.microsoft.com/office/powerpoint/2010/main" val="297484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>
            <a:extLst>
              <a:ext uri="{FF2B5EF4-FFF2-40B4-BE49-F238E27FC236}">
                <a16:creationId xmlns:a16="http://schemas.microsoft.com/office/drawing/2014/main" id="{D9A987AB-5116-58DC-1C76-B13AE2C61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050" y="1895487"/>
            <a:ext cx="6206400" cy="46548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9B45467-C386-E2AD-29AA-5BB2719A1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8" y="1895487"/>
            <a:ext cx="6206400" cy="46548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798F336-16C4-A348-6700-0D2F6DCC945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Disease-only Dynamic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5">
                <a:extLst>
                  <a:ext uri="{FF2B5EF4-FFF2-40B4-BE49-F238E27FC236}">
                    <a16:creationId xmlns:a16="http://schemas.microsoft.com/office/drawing/2014/main" id="{73928224-21E0-D765-3229-B451DD2EE92C}"/>
                  </a:ext>
                </a:extLst>
              </p:cNvPr>
              <p:cNvSpPr txBox="1"/>
              <p:nvPr/>
            </p:nvSpPr>
            <p:spPr>
              <a:xfrm>
                <a:off x="1508876" y="2244908"/>
                <a:ext cx="17378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0432FF"/>
                          </a:solidFill>
                        </a:rPr>
                        <m:t>0</m:t>
                      </m:r>
                    </m:oMath>
                  </m:oMathPara>
                </a14:m>
                <a:endParaRPr lang="fr-FR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5" name="ZoneTexte 15">
                <a:extLst>
                  <a:ext uri="{FF2B5EF4-FFF2-40B4-BE49-F238E27FC236}">
                    <a16:creationId xmlns:a16="http://schemas.microsoft.com/office/drawing/2014/main" id="{73928224-21E0-D765-3229-B451DD2EE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76" y="2244908"/>
                <a:ext cx="17378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4DD0167-5BBE-E5D8-1936-D5906E1F222E}"/>
                  </a:ext>
                </a:extLst>
              </p:cNvPr>
              <p:cNvSpPr txBox="1"/>
              <p:nvPr/>
            </p:nvSpPr>
            <p:spPr>
              <a:xfrm>
                <a:off x="9099625" y="3680607"/>
                <a:ext cx="2114190" cy="454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tx1"/>
                          </a:solidFill>
                        </a:rPr>
                        <m:t>5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tx1"/>
                          </a:solidFill>
                        </a:rPr>
                        <m:t>241.0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4DD0167-5BBE-E5D8-1936-D5906E1F2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625" y="3680607"/>
                <a:ext cx="2114190" cy="454548"/>
              </a:xfrm>
              <a:prstGeom prst="rect">
                <a:avLst/>
              </a:prstGeom>
              <a:blipFill>
                <a:blip r:embed="rId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13EE4C6-B1C6-19C5-13D0-AF04DE8E96F5}"/>
                  </a:ext>
                </a:extLst>
              </p:cNvPr>
              <p:cNvSpPr txBox="1"/>
              <p:nvPr/>
            </p:nvSpPr>
            <p:spPr>
              <a:xfrm>
                <a:off x="8584165" y="3177392"/>
                <a:ext cx="2873890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tx1"/>
                          </a:solidFill>
                        </a:rPr>
                        <m:t>38.76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13EE4C6-B1C6-19C5-13D0-AF04DE8E9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165" y="3177392"/>
                <a:ext cx="2873890" cy="503215"/>
              </a:xfrm>
              <a:prstGeom prst="rect">
                <a:avLst/>
              </a:prstGeom>
              <a:blipFill>
                <a:blip r:embed="rId7"/>
                <a:stretch>
                  <a:fillRect l="-212" r="-212" b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411310E-5A98-7A32-1626-D6A8F16F1472}"/>
                  </a:ext>
                </a:extLst>
              </p:cNvPr>
              <p:cNvSpPr txBox="1"/>
              <p:nvPr/>
            </p:nvSpPr>
            <p:spPr>
              <a:xfrm>
                <a:off x="3213927" y="4744299"/>
                <a:ext cx="2270893" cy="454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1" dirty="0">
                          <a:solidFill>
                            <a:srgbClr val="7030A0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rgbClr val="7030A0"/>
                          </a:solidFill>
                        </a:rPr>
                        <m:t>8 319</m:t>
                      </m:r>
                    </m:oMath>
                  </m:oMathPara>
                </a14:m>
                <a:endParaRPr lang="fr-F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411310E-5A98-7A32-1626-D6A8F16F1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27" y="4744299"/>
                <a:ext cx="2270893" cy="454548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AE9A76E-7D04-25F5-6F2C-DF4A41A18A07}"/>
                  </a:ext>
                </a:extLst>
              </p:cNvPr>
              <p:cNvSpPr txBox="1"/>
              <p:nvPr/>
            </p:nvSpPr>
            <p:spPr>
              <a:xfrm>
                <a:off x="2780523" y="4241084"/>
                <a:ext cx="2976530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fr-FR" sz="1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rgbClr val="7030A0"/>
                          </a:solidFill>
                        </a:rPr>
                        <m:t>.51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7030A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7030A0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AE9A76E-7D04-25F5-6F2C-DF4A41A18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523" y="4241084"/>
                <a:ext cx="2976530" cy="503215"/>
              </a:xfrm>
              <a:prstGeom prst="rect">
                <a:avLst/>
              </a:prstGeom>
              <a:blipFill>
                <a:blip r:embed="rId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36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A1723DAA-350D-6937-B11C-ADD5541B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762" y="1891975"/>
            <a:ext cx="6206400" cy="46548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F1CD5C0-1EE0-8B4B-663A-A42DF05C5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8" y="1891975"/>
            <a:ext cx="6206400" cy="46548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798F336-16C4-A348-6700-0D2F6DCC945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Disease-only Dynamic</a:t>
            </a:r>
          </a:p>
        </p:txBody>
      </p:sp>
      <p:sp>
        <p:nvSpPr>
          <p:cNvPr id="10" name="ZoneTexte 13">
            <a:extLst>
              <a:ext uri="{FF2B5EF4-FFF2-40B4-BE49-F238E27FC236}">
                <a16:creationId xmlns:a16="http://schemas.microsoft.com/office/drawing/2014/main" id="{FF363028-696A-939D-4C14-21C027DF6B1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737235E6-EC54-A014-58CF-1B131F9856A0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b="1" i="1" dirty="0">
                    <a:solidFill>
                      <a:srgbClr val="C00000"/>
                    </a:solidFill>
                  </a:rPr>
                  <a:t> </a:t>
                </a:r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737235E6-EC54-A014-58CF-1B131F985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49117BC-7EA8-6F4A-6062-D115E0AEE5FA}"/>
                  </a:ext>
                </a:extLst>
              </p:cNvPr>
              <p:cNvSpPr txBox="1"/>
              <p:nvPr/>
            </p:nvSpPr>
            <p:spPr>
              <a:xfrm>
                <a:off x="8725665" y="3680607"/>
                <a:ext cx="2460157" cy="454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chemeClr val="tx1"/>
                          </a:solidFill>
                        </a:rPr>
                        <m:t>51.59%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49117BC-7EA8-6F4A-6062-D115E0AEE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665" y="3680607"/>
                <a:ext cx="2460157" cy="454548"/>
              </a:xfrm>
              <a:prstGeom prst="rect">
                <a:avLst/>
              </a:prstGeom>
              <a:blipFill>
                <a:blip r:embed="rId5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00DCDC9-1E4C-D701-751B-FC994CA13D86}"/>
                  </a:ext>
                </a:extLst>
              </p:cNvPr>
              <p:cNvSpPr txBox="1"/>
              <p:nvPr/>
            </p:nvSpPr>
            <p:spPr>
              <a:xfrm>
                <a:off x="8304245" y="3177392"/>
                <a:ext cx="3116485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47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tx1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chemeClr val="tx1"/>
                          </a:solidFill>
                        </a:rPr>
                        <m:t>7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tx1"/>
                          </a:solidFill>
                        </a:rPr>
                        <m:t>6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00DCDC9-1E4C-D701-751B-FC994CA13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45" y="3177392"/>
                <a:ext cx="3116485" cy="503215"/>
              </a:xfrm>
              <a:prstGeom prst="rect">
                <a:avLst/>
              </a:prstGeom>
              <a:blipFill>
                <a:blip r:embed="rId6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07F67F8-2495-140D-AF1F-5FDF9AA67A03}"/>
                  </a:ext>
                </a:extLst>
              </p:cNvPr>
              <p:cNvSpPr txBox="1"/>
              <p:nvPr/>
            </p:nvSpPr>
            <p:spPr>
              <a:xfrm>
                <a:off x="2537927" y="3475968"/>
                <a:ext cx="3228457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  <m:d>
                            <m:dPr>
                              <m:ctrlP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==</m:t>
                          </m:r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b="1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rgbClr val="0432FF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rgbClr val="0432FF"/>
                          </a:solidFill>
                        </a:rPr>
                        <m:t>01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0432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0432FF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07F67F8-2495-140D-AF1F-5FDF9AA67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927" y="3475968"/>
                <a:ext cx="3228457" cy="503215"/>
              </a:xfrm>
              <a:prstGeom prst="rect">
                <a:avLst/>
              </a:prstGeom>
              <a:blipFill>
                <a:blip r:embed="rId7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71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Scenarios A: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EF145-C55E-B9FD-1C28-DBC56A377FE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202195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 A0: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941" r="-3661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4615" t="-2941" r="-38942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6893" t="-2941" r="-293204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9149" t="-2941" r="-22127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32353" t="-2941" r="-10392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353" t="-2941" r="-392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02941" r="-36618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02941" r="-36618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/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/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/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4B12D50-1C09-64D6-D01E-C457D3549C52}"/>
              </a:ext>
            </a:extLst>
          </p:cNvPr>
          <p:cNvSpPr txBox="1"/>
          <p:nvPr/>
        </p:nvSpPr>
        <p:spPr>
          <a:xfrm>
            <a:off x="8078755" y="5659718"/>
            <a:ext cx="35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Prophylaxis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95% efficient</a:t>
            </a:r>
            <a:r>
              <a:rPr lang="fr-FR" dirty="0"/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553929-98EB-F4EB-DBF5-C839CF9BDCE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F10628C-3FF8-79C1-0E40-713DA89FC166}"/>
              </a:ext>
            </a:extLst>
          </p:cNvPr>
          <p:cNvSpPr txBox="1"/>
          <p:nvPr/>
        </p:nvSpPr>
        <p:spPr>
          <a:xfrm>
            <a:off x="367862" y="1245476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Homogeneous</a:t>
            </a:r>
            <a:r>
              <a:rPr lang="fr-FR" sz="2400" b="1" dirty="0">
                <a:solidFill>
                  <a:srgbClr val="FF0000"/>
                </a:solidFill>
              </a:rPr>
              <a:t> population 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61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66EC85-E056-508D-9A54-D9A95DB89DA7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057AB8-B4D8-B537-A5E6-21FD8A26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4" y="1895487"/>
            <a:ext cx="6206400" cy="4654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C7ADBE9-4177-ACC6-9873-5A24A2360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446" y="1895487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6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10628</TotalTime>
  <Words>1334</Words>
  <Application>Microsoft Office PowerPoint</Application>
  <PresentationFormat>Grand écran</PresentationFormat>
  <Paragraphs>398</Paragraphs>
  <Slides>35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Standards of Risk Evidence Driven  Behavior-Disease Model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The following two diapos are brackects to glance at what happens to the epidemic waives when we allow individuals to predict the disease dynamic…</vt:lpstr>
      <vt:lpstr>Présentation PowerPoint</vt:lpstr>
      <vt:lpstr>Présentation PowerPoint</vt:lpstr>
      <vt:lpstr>End of the brackects  Back to looking at prevalence only…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Mendelian Randomization Genomic Network Algorithm</dc:title>
  <dc:creator>Tovissode, Chenangnon Frederic (ctovissode@uidaho.edu)</dc:creator>
  <cp:lastModifiedBy>DG</cp:lastModifiedBy>
  <cp:revision>456</cp:revision>
  <dcterms:created xsi:type="dcterms:W3CDTF">2022-11-03T03:16:58Z</dcterms:created>
  <dcterms:modified xsi:type="dcterms:W3CDTF">2023-04-06T14:36:13Z</dcterms:modified>
</cp:coreProperties>
</file>