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1" r:id="rId3"/>
    <p:sldId id="475" r:id="rId4"/>
    <p:sldId id="486" r:id="rId5"/>
    <p:sldId id="476" r:id="rId6"/>
    <p:sldId id="477" r:id="rId7"/>
    <p:sldId id="478" r:id="rId8"/>
    <p:sldId id="480" r:id="rId9"/>
    <p:sldId id="487" r:id="rId10"/>
    <p:sldId id="481" r:id="rId11"/>
    <p:sldId id="483" r:id="rId12"/>
    <p:sldId id="484" r:id="rId13"/>
    <p:sldId id="440" r:id="rId14"/>
    <p:sldId id="489" r:id="rId15"/>
    <p:sldId id="490" r:id="rId16"/>
    <p:sldId id="493" r:id="rId17"/>
    <p:sldId id="485" r:id="rId18"/>
    <p:sldId id="4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8" autoAdjust="0"/>
    <p:restoredTop sz="95284"/>
  </p:normalViewPr>
  <p:slideViewPr>
    <p:cSldViewPr snapToGrid="0">
      <p:cViewPr varScale="1">
        <p:scale>
          <a:sx n="124" d="100"/>
          <a:sy n="124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6236BB-C998-572B-FB4F-2F0A794B8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832F-4C71-31C9-9966-3A0707ACC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33EE-C3D9-B441-92BF-F6468C6A772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76AF-9955-C7AD-A62B-A65F9DBA0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9478-143D-8256-ACD5-06FAC1F9F1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E899-044B-2144-BFC9-7D4FD87C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1C3BD-257C-5F4A-884A-F015D8261E30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602F1-190B-484E-A1A8-2AC66D95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5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602F1-190B-484E-A1A8-2AC66D95F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9D9F-E354-8B8B-6D33-4B4587B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E74DC-6576-B4F7-F260-D02FCD10D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3985-B406-0605-8DB4-A6134673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C10D-D1BF-EC46-B06E-789BA2BF7152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71DB3-F930-A7CD-A5DA-3161CBEA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3074-9BD8-25B1-5244-F29CD21F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7BC0-9905-3460-C09F-4E6550A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B3D14-5965-883F-07FE-832596B7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95D4-C058-746F-1303-E21E9AA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9174-B95C-064E-8C33-C5BC8994815D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8B97-5502-EA5F-2C6D-78F7BFF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25090-83C2-3DD0-0C07-337FD40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995F2-2CEE-2D93-B6C9-A7FCBD3D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854A-68BA-4C8D-0794-F460FB82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7A753-207E-D366-2D7E-C98EA7D0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A101-38A7-A741-A2C7-BB63097939F0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612B-DB4F-92CB-AFFC-161E91B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3DB0-EF33-48DF-C84E-6990189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D2E3-9193-7D70-D290-62404ED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6C9B-4848-4F17-89B6-A37FE58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0926-260C-42DA-2289-015FA5A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3A6D-8A4A-394A-B40D-CD06EC56E05C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44CE-8BA8-C246-6D4E-6DA27E32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711E-3ABF-4616-817E-2154F2D9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541-4F70-C4BF-31C1-4431330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A7AC-FA59-F670-050C-664DA92D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C5AD-904A-D200-1F14-FF998F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6F0C-605F-844A-9106-19B2F3357906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E165-80F2-DFB4-FC56-C978BA8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493E2-0039-C71A-F3B9-EAE2D02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337F-FA1C-5247-914E-F9A478E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BB33-0A05-03B6-7201-E1D66AC0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C650-CEB7-B06F-8850-F4558ABE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6EB45-4E58-EC22-CC34-383017BD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4269-EBFD-234A-98BE-0E748220E6CA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7C8F-1181-528B-282D-FD6DB09B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E7479-A4CA-C2BE-2D8A-2BF5CC7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AFBE-361B-A9F7-9A62-E40B25CF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09A3-450A-96F9-D868-061A33E9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ABDD-E97E-A0A8-35C9-78EDA568B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470E5-E446-7664-84D0-2C128D82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4763-4064-5299-9B89-69C6A73AE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D8259-A149-F518-2D32-D8B55E8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47E8-3138-7E4B-AB67-FCB7F85937E1}" type="datetime1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22D1-8A53-73A3-728D-E049A8DB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68F15-CA6E-9CD9-C0F4-8EF8A16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937-8B57-6D06-6302-6986B2F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A07D8-3995-3214-776E-CDC34BF5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4983-5CC0-1A41-B329-15B71D254DF8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9DCE-0E88-E1A9-DA6D-3355D16E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342A7-AAD0-815C-4CA7-6026F16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11774-7188-89A6-52D3-2AFAA94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ECD5-7235-2E4B-8021-0AD380F67D47}" type="datetime1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4A4D-D937-F959-270E-49A4D89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398E-B368-D9B5-99FB-9FAB633F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7624-A996-E74F-D856-41E4E8C4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B39C-06B4-DD5C-1F3A-7AFDF951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06B85-C436-7F2F-36CC-83BE6EC7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6CBA-7C74-7C04-7D6A-C2AF146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F152-A1DE-3D48-BDED-517DB78C3155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9F5A-9752-3093-38C9-5C3BD738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EF903-722A-D1C8-3826-8EBF1B3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D980-D949-3F33-9F00-2869BB1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0110-79D7-9284-8A67-5FC826F51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A44A-95B9-1567-4235-487E7E9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920E-3711-9030-B045-F25F2A7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A76D-52B9-CD4A-B885-137A57AC0409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A711-88B1-CF0C-71E1-A21A108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DD0E-7853-DF58-41A1-7F7BF1AD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20594-98C5-9362-3F92-D5DB2F00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8A98-1189-FA40-AD75-AB4BBF2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BD28-71A8-CD5F-19A7-967148CE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0290-AA7D-1046-B7B0-09289DA711C3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F7467-6042-26DA-743D-0653E2072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113B-206C-392B-D836-B59155E5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2F547-8AB7-0043-8184-290B83E3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tovissode@uidaho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baum@uidaho.edu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13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0.png"/><Relationship Id="rId1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3405946-096C-7358-CC39-3231E2337483}"/>
              </a:ext>
            </a:extLst>
          </p:cNvPr>
          <p:cNvSpPr/>
          <p:nvPr/>
        </p:nvSpPr>
        <p:spPr>
          <a:xfrm>
            <a:off x="1194318" y="2051021"/>
            <a:ext cx="9918440" cy="12801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49103-7075-DCD8-4181-9D86261A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2114080"/>
            <a:ext cx="9918441" cy="1175657"/>
          </a:xfrm>
        </p:spPr>
        <p:txBody>
          <a:bodyPr>
            <a:noAutofit/>
          </a:bodyPr>
          <a:lstStyle/>
          <a:p>
            <a:r>
              <a:rPr lang="en-US" sz="4000" b="1" dirty="0"/>
              <a:t>Standards of Risk Evidence Driven </a:t>
            </a:r>
            <a:br>
              <a:rPr lang="en-US" sz="4000" b="1" dirty="0"/>
            </a:br>
            <a:r>
              <a:rPr lang="en-US" sz="4000" b="1" dirty="0"/>
              <a:t>Behavior-Disease Model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5430B81-F452-5234-E752-EBA7B364615C}"/>
              </a:ext>
            </a:extLst>
          </p:cNvPr>
          <p:cNvSpPr txBox="1">
            <a:spLocks/>
          </p:cNvSpPr>
          <p:nvPr/>
        </p:nvSpPr>
        <p:spPr>
          <a:xfrm>
            <a:off x="1922575" y="4836077"/>
            <a:ext cx="2328533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Chenangnon Tovissode</a:t>
            </a:r>
          </a:p>
          <a:p>
            <a:r>
              <a:rPr lang="en-US" dirty="0"/>
              <a:t>IMCI Postdoc,</a:t>
            </a:r>
          </a:p>
          <a:p>
            <a:r>
              <a:rPr lang="en-US" dirty="0">
                <a:hlinkClick r:id="rId2"/>
              </a:rPr>
              <a:t>ctovissode@uidaho.edu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CB33DF-BAEF-22D7-077B-61E533A92492}"/>
              </a:ext>
            </a:extLst>
          </p:cNvPr>
          <p:cNvSpPr txBox="1">
            <a:spLocks/>
          </p:cNvSpPr>
          <p:nvPr/>
        </p:nvSpPr>
        <p:spPr>
          <a:xfrm>
            <a:off x="4842243" y="6394395"/>
            <a:ext cx="2507510" cy="36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March 17, 2023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84EED96-238D-38CD-1671-7C115BE26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829775-E552-593A-BB73-61DBDAC5F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1DF025-E7BF-EE8A-A1C1-EDC122C5E16C}"/>
              </a:ext>
            </a:extLst>
          </p:cNvPr>
          <p:cNvSpPr txBox="1">
            <a:spLocks/>
          </p:cNvSpPr>
          <p:nvPr/>
        </p:nvSpPr>
        <p:spPr>
          <a:xfrm>
            <a:off x="6899200" y="4857558"/>
            <a:ext cx="3690799" cy="903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Bert O. </a:t>
            </a:r>
            <a:r>
              <a:rPr lang="en-US" dirty="0" err="1"/>
              <a:t>Baumgaertner</a:t>
            </a:r>
            <a:endParaRPr lang="en-US" dirty="0"/>
          </a:p>
          <a:p>
            <a:r>
              <a:rPr lang="en-US" dirty="0"/>
              <a:t>Department of Politics and Philosophy,</a:t>
            </a:r>
          </a:p>
          <a:p>
            <a:r>
              <a:rPr lang="en-US" dirty="0">
                <a:hlinkClick r:id="rId6"/>
              </a:rPr>
              <a:t>bbaum@uidaho.edu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DE46DD1-663C-6260-0EFC-1308B2DBC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0A0E652-CBA2-1F02-B480-E77FB152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C45BCD7-396B-18C3-8C16-0B0928FFA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AC7A736-7543-D0D4-EE05-9EC27624EE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6339352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combines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ZoneTexte 10">
                <a:extLst>
                  <a:ext uri="{FF2B5EF4-FFF2-40B4-BE49-F238E27FC236}">
                    <a16:creationId xmlns:a16="http://schemas.microsoft.com/office/drawing/2014/main" id="{13DDD033-D3F5-0B85-E97E-9D9C61799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381297" cy="427746"/>
              </a:xfrm>
              <a:prstGeom prst="rect">
                <a:avLst/>
              </a:prstGeom>
              <a:blipFill>
                <a:blip r:embed="rId9"/>
                <a:stretch>
                  <a:fillRect l="-941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5C8E43-FA41-2A43-FFF9-F109D6F5AB39}"/>
              </a:ext>
            </a:extLst>
          </p:cNvPr>
          <p:cNvCxnSpPr>
            <a:cxnSpLocks/>
          </p:cNvCxnSpPr>
          <p:nvPr/>
        </p:nvCxnSpPr>
        <p:spPr>
          <a:xfrm>
            <a:off x="3069021" y="4073633"/>
            <a:ext cx="0" cy="22641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0ADADA-E8CE-71CB-2D84-86E8F87EE4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058511" y="4073633"/>
            <a:ext cx="5113449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ZoneTexte 14">
                <a:extLst>
                  <a:ext uri="{FF2B5EF4-FFF2-40B4-BE49-F238E27FC236}">
                    <a16:creationId xmlns:a16="http://schemas.microsoft.com/office/drawing/2014/main" id="{28D7127F-7EE5-E82F-780B-9DEEC0FD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7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82EA84-3B2E-3935-CD32-6B03FE6A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D1D325-FC3A-859B-15EB-651067FC3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BF58BDB-EBAF-1F3A-93E5-6414C97A4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7">
                <a:extLst>
                  <a:ext uri="{FF2B5EF4-FFF2-40B4-BE49-F238E27FC236}">
                    <a16:creationId xmlns:a16="http://schemas.microsoft.com/office/drawing/2014/main" id="{7359236B-6226-39E1-9434-D3C20364C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91175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ZoneTexte 10">
                <a:extLst>
                  <a:ext uri="{FF2B5EF4-FFF2-40B4-BE49-F238E27FC236}">
                    <a16:creationId xmlns:a16="http://schemas.microsoft.com/office/drawing/2014/main" id="{D99D186A-A326-B1F2-B804-3D163EBB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63B57A-124E-63B3-DA70-D2F0A3196E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9A08E16F-2436-DDB3-46A8-8FE53B0F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6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196527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4E3822-6C9A-0C61-0C96-1BAD54B1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936FEE-A611-BFF2-20A1-F4CED9EB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9DF5A79-6DFA-A50E-9C82-5B44AC66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202408FA-7828-06F4-789A-D9A41C07C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3546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/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FF0000"/>
                    </a:solidFill>
                  </a:rPr>
                  <a:t>Positive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𝒒𝒊</m:t>
                        </m:r>
                      </m:sub>
                    </m:sSub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 comb.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𝒐𝒍𝒅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fr-FR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1746C588-3B3E-BE36-3384-3BD4CC54E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62" y="3645887"/>
                <a:ext cx="5757342" cy="427746"/>
              </a:xfrm>
              <a:prstGeom prst="rect">
                <a:avLst/>
              </a:prstGeom>
              <a:blipFill>
                <a:blip r:embed="rId9"/>
                <a:stretch>
                  <a:fillRect l="-879"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4E0150-C59F-A902-C598-E4CED1ABF5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46533" y="4073633"/>
            <a:ext cx="4925427" cy="5217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14">
                <a:extLst>
                  <a:ext uri="{FF2B5EF4-FFF2-40B4-BE49-F238E27FC236}">
                    <a16:creationId xmlns:a16="http://schemas.microsoft.com/office/drawing/2014/main" id="{060B58DB-123D-B29F-D5A2-4FF72B6D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 Dynamic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783104"/>
                  </p:ext>
                </p:extLst>
              </p:nvPr>
            </p:nvGraphicFramePr>
            <p:xfrm>
              <a:off x="2506716" y="1609160"/>
              <a:ext cx="7178567" cy="4052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3673129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59809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0.4/14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/14</m:t>
                              </m:r>
                            </m:oMath>
                          </a14:m>
                          <a:r>
                            <a:rPr lang="en-US" sz="1600" dirty="0"/>
                            <a:t>, 1/30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17859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𝜿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7">
                <a:extLst>
                  <a:ext uri="{FF2B5EF4-FFF2-40B4-BE49-F238E27FC236}">
                    <a16:creationId xmlns:a16="http://schemas.microsoft.com/office/drawing/2014/main" id="{E9003CEC-55C5-3C6C-F509-DACCEE1A8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783104"/>
                  </p:ext>
                </p:extLst>
              </p:nvPr>
            </p:nvGraphicFramePr>
            <p:xfrm>
              <a:off x="2506716" y="1609160"/>
              <a:ext cx="7178567" cy="4052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3673129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2359809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106250" r="-531111" b="-8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200000" r="-531111" b="-6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Baseline contact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309375" r="-531111" b="-6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1/Incubation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396970" r="-531111" b="-4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Early detection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2/3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2808172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496970" r="-531111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Proportion of symptomatic infectious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051861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615625" r="-531111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Late detection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839" t="-615625" r="-1075" b="-3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4124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693939" r="-531111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Removal rates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839" t="-693939" r="-107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6529058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793939" r="-531111" b="-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Initial prophylactic proportion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0418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1134615" r="-531111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Efficiency of prophylactic behavior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125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84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1C520-3757-6FC8-BAB6-91B11ECD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34" y="1895991"/>
            <a:ext cx="6205728" cy="46542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424237-AF15-4F59-D196-FAD1B7222BB0}"/>
              </a:ext>
            </a:extLst>
          </p:cNvPr>
          <p:cNvSpPr/>
          <p:nvPr/>
        </p:nvSpPr>
        <p:spPr>
          <a:xfrm>
            <a:off x="5839386" y="1895991"/>
            <a:ext cx="6208776" cy="465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B5966-864A-E595-930A-666D1BD4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86" y="1895991"/>
            <a:ext cx="6205728" cy="4654296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03C8B-B3C2-93BA-B885-623876212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38" y="1895991"/>
            <a:ext cx="6205728" cy="4654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/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432FF"/>
                          </a:solidFill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15" name="ZoneTexte 15">
                <a:extLst>
                  <a:ext uri="{FF2B5EF4-FFF2-40B4-BE49-F238E27FC236}">
                    <a16:creationId xmlns:a16="http://schemas.microsoft.com/office/drawing/2014/main" id="{73928224-21E0-D765-3229-B451DD2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76" y="2244908"/>
                <a:ext cx="17378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6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Disease-only Dynamic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69ACA1-718C-C69E-E706-35846C3C8B12}"/>
              </a:ext>
            </a:extLst>
          </p:cNvPr>
          <p:cNvSpPr txBox="1"/>
          <p:nvPr/>
        </p:nvSpPr>
        <p:spPr>
          <a:xfrm>
            <a:off x="8231933" y="1552773"/>
            <a:ext cx="177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1" dirty="0">
                <a:solidFill>
                  <a:srgbClr val="C00000"/>
                </a:solidFill>
              </a:rPr>
              <a:t>P(t) and Q(t)</a:t>
            </a:r>
            <a:endParaRPr lang="fr-FR" sz="2400" i="1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39677-7C62-8693-3510-2D609E32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34" y="1891975"/>
            <a:ext cx="6205728" cy="4654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5190B1-AE91-E118-006F-DDCC5FF58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" y="1891975"/>
            <a:ext cx="6205728" cy="46542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196B32-F81B-A0DD-A0B1-9FA6CF272D97}"/>
              </a:ext>
            </a:extLst>
          </p:cNvPr>
          <p:cNvSpPr/>
          <p:nvPr/>
        </p:nvSpPr>
        <p:spPr>
          <a:xfrm>
            <a:off x="143838" y="1891975"/>
            <a:ext cx="6208776" cy="465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41180-D3F0-BBB4-3B2C-5B26D713A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0" y="1891975"/>
            <a:ext cx="6205728" cy="4654296"/>
          </a:xfrm>
          <a:prstGeom prst="rect">
            <a:avLst/>
          </a:prstGeom>
        </p:spPr>
      </p:pic>
      <p:sp>
        <p:nvSpPr>
          <p:cNvPr id="10" name="ZoneTexte 13">
            <a:extLst>
              <a:ext uri="{FF2B5EF4-FFF2-40B4-BE49-F238E27FC236}">
                <a16:creationId xmlns:a16="http://schemas.microsoft.com/office/drawing/2014/main" id="{FF363028-696A-939D-4C14-21C027DF6B10}"/>
              </a:ext>
            </a:extLst>
          </p:cNvPr>
          <p:cNvSpPr txBox="1"/>
          <p:nvPr/>
        </p:nvSpPr>
        <p:spPr>
          <a:xfrm>
            <a:off x="1739808" y="1552773"/>
            <a:ext cx="301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Reproductive </a:t>
            </a:r>
            <a:r>
              <a:rPr lang="fr-FR" sz="2400" b="1" dirty="0" err="1">
                <a:solidFill>
                  <a:srgbClr val="C00000"/>
                </a:solidFill>
              </a:rPr>
              <a:t>number</a:t>
            </a:r>
            <a:endParaRPr lang="fr-F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1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55AAD41-4186-EC21-C129-058458B33474}"/>
              </a:ext>
            </a:extLst>
          </p:cNvPr>
          <p:cNvSpPr txBox="1"/>
          <p:nvPr/>
        </p:nvSpPr>
        <p:spPr>
          <a:xfrm>
            <a:off x="2246345" y="1555493"/>
            <a:ext cx="186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SEIR solution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1C520-3757-6FC8-BAB6-91B11ECD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34" y="1895991"/>
            <a:ext cx="6205728" cy="46542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424237-AF15-4F59-D196-FAD1B7222BB0}"/>
              </a:ext>
            </a:extLst>
          </p:cNvPr>
          <p:cNvSpPr/>
          <p:nvPr/>
        </p:nvSpPr>
        <p:spPr>
          <a:xfrm>
            <a:off x="5839386" y="1895991"/>
            <a:ext cx="6208776" cy="465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6B5966-864A-E595-930A-666D1BD4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86" y="1895991"/>
            <a:ext cx="6205728" cy="4654296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D68CD132-0130-3F14-D47C-469A0B356AB3}"/>
              </a:ext>
            </a:extLst>
          </p:cNvPr>
          <p:cNvSpPr txBox="1"/>
          <p:nvPr/>
        </p:nvSpPr>
        <p:spPr>
          <a:xfrm>
            <a:off x="7828818" y="1555492"/>
            <a:ext cx="2740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New positive cases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CDF1C-37E7-1710-C932-4504DAACC033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Joint Disease-Behavior Dynamic</a:t>
            </a:r>
          </a:p>
        </p:txBody>
      </p:sp>
    </p:spTree>
    <p:extLst>
      <p:ext uri="{BB962C8B-B14F-4D97-AF65-F5344CB8AC3E}">
        <p14:creationId xmlns:p14="http://schemas.microsoft.com/office/powerpoint/2010/main" val="368919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0F89-EDE1-FCBD-AA13-5F2426D4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5F651-773F-CA2D-A261-7BF756AC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E3E63B-DBFC-CA9A-F89B-51EDF6A8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Vary</a:t>
            </a:r>
            <a:r>
              <a:rPr lang="fr-FR" dirty="0"/>
              <a:t> initial proportions of S_{-1} and S_{1}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D0A4D-B697-27C9-52B3-A5BB596A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F547-8AB7-0043-8184-290B83E30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98F336-16C4-A348-6700-0D2F6DCC9452}"/>
              </a:ext>
            </a:extLst>
          </p:cNvPr>
          <p:cNvSpPr txBox="1">
            <a:spLocks/>
          </p:cNvSpPr>
          <p:nvPr/>
        </p:nvSpPr>
        <p:spPr>
          <a:xfrm>
            <a:off x="1889449" y="2841351"/>
            <a:ext cx="8413102" cy="1175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rgbClr val="0070C0"/>
                </a:solidFill>
              </a:rPr>
              <a:t>Revisiting the specification of the prophylactic proportion function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EF166B2A-D230-1FCB-83B7-4FD416A4F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47" t="1" r="26631" b="39388"/>
          <a:stretch/>
        </p:blipFill>
        <p:spPr>
          <a:xfrm>
            <a:off x="209395" y="380702"/>
            <a:ext cx="911670" cy="1280147"/>
          </a:xfrm>
          <a:prstGeom prst="rect">
            <a:avLst/>
          </a:prstGeom>
        </p:spPr>
      </p:pic>
      <p:pic>
        <p:nvPicPr>
          <p:cNvPr id="16" name="Picture 19">
            <a:extLst>
              <a:ext uri="{FF2B5EF4-FFF2-40B4-BE49-F238E27FC236}">
                <a16:creationId xmlns:a16="http://schemas.microsoft.com/office/drawing/2014/main" id="{493E6F2C-29A4-D22D-80A6-FB0866F5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81" y="380702"/>
            <a:ext cx="3012195" cy="10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7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3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7E5AC2C-2FC6-E570-75C8-E3F29E99A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06" y="2273801"/>
                <a:ext cx="11374361" cy="1268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measures the information effectively used by individuals in </a:t>
                </a:r>
                <a:r>
                  <a:rPr lang="en-US" sz="2200" b="1" dirty="0"/>
                  <a:t>group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determines the prophylactic proportion when there is no perceived risk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is a shape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</a:t>
                </a:r>
                <a:r>
                  <a:rPr lang="en-US" sz="2200" dirty="0"/>
                  <a:t>the 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symmetric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= 0.5;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itchFamily="2" charset="2"/>
                  </a:rPr>
                  <a:t> the </a:t>
                </a:r>
                <a:r>
                  <a:rPr lang="en-US" sz="2200" dirty="0"/>
                  <a:t>slope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asymmetric, and maximal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&gt; 0.5).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7E5AC2C-2FC6-E570-75C8-E3F29E99A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6" y="2273801"/>
                <a:ext cx="11374361" cy="1268187"/>
              </a:xfrm>
              <a:prstGeom prst="rect">
                <a:avLst/>
              </a:prstGeom>
              <a:blipFill>
                <a:blip r:embed="rId4"/>
                <a:stretch>
                  <a:fillRect l="-669" t="-7000" r="-6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3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B54-AEFE-A53B-03D8-EFA2593A77BE}"/>
              </a:ext>
            </a:extLst>
          </p:cNvPr>
          <p:cNvSpPr txBox="1">
            <a:spLocks/>
          </p:cNvSpPr>
          <p:nvPr/>
        </p:nvSpPr>
        <p:spPr>
          <a:xfrm>
            <a:off x="838200" y="20563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Definition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/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8BCBBDE-3148-88FE-2B0A-A191875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95" y="1369105"/>
                <a:ext cx="5257800" cy="383118"/>
              </a:xfrm>
              <a:prstGeom prst="rect">
                <a:avLst/>
              </a:prstGeom>
              <a:blipFill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/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90A880AB-DD30-E093-9784-01F14CA2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56" y="5014852"/>
                <a:ext cx="8986936" cy="497637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A Richards growth curve in terms of an </a:t>
                </a:r>
                <a:r>
                  <a:rPr lang="en-US" sz="2200" b="1" dirty="0"/>
                  <a:t>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E22DB56-A58C-102E-4CEE-2BFACD4BF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" y="1230308"/>
                <a:ext cx="4275158" cy="795349"/>
              </a:xfrm>
              <a:prstGeom prst="rect">
                <a:avLst/>
              </a:prstGeom>
              <a:blipFill>
                <a:blip r:embed="rId4"/>
                <a:stretch>
                  <a:fillRect l="-1484" t="-9375" r="-2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w</a:t>
                </a:r>
                <a:r>
                  <a:rPr lang="fr-FR" sz="2200" dirty="0" err="1"/>
                  <a:t>here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r>
                  <a:rPr lang="fr-FR" sz="22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are non-</a:t>
                </a:r>
                <a:r>
                  <a:rPr lang="fr-FR" sz="2200" dirty="0" err="1"/>
                  <a:t>negative</a:t>
                </a:r>
                <a:r>
                  <a:rPr lang="fr-FR" sz="2200" dirty="0"/>
                  <a:t> real coefficients </a:t>
                </a:r>
                <a:r>
                  <a:rPr lang="fr-FR" sz="2200" dirty="0" err="1"/>
                  <a:t>expressing</a:t>
                </a:r>
                <a:r>
                  <a:rPr lang="fr-FR" sz="2200" dirty="0"/>
                  <a:t> the </a:t>
                </a:r>
                <a:r>
                  <a:rPr lang="fr-FR" sz="2200" b="1" dirty="0" err="1"/>
                  <a:t>weights</a:t>
                </a:r>
                <a:r>
                  <a:rPr lang="fr-FR" sz="2200" dirty="0"/>
                  <a:t> of </a:t>
                </a:r>
                <a:r>
                  <a:rPr lang="fr-FR" sz="2200" dirty="0" err="1"/>
                  <a:t>linear</a:t>
                </a:r>
                <a:r>
                  <a:rPr lang="fr-FR" sz="2200" dirty="0"/>
                  <a:t>, </a:t>
                </a:r>
                <a:r>
                  <a:rPr lang="fr-FR" sz="2200" dirty="0" err="1"/>
                  <a:t>quadratic</a:t>
                </a:r>
                <a:r>
                  <a:rPr lang="fr-FR" sz="2200" dirty="0"/>
                  <a:t> and interaction components of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6873682F-340E-5324-A741-630A79E70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5687978"/>
                <a:ext cx="11374360" cy="853010"/>
              </a:xfrm>
              <a:prstGeom prst="rect">
                <a:avLst/>
              </a:prstGeom>
              <a:blipFill>
                <a:blip r:embed="rId6"/>
                <a:stretch>
                  <a:fillRect l="-697" r="-697" b="-6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Wingdings" pitchFamily="2" charset="2"/>
                  <a:buChar char="v"/>
                </a:pPr>
                <a:r>
                  <a:rPr lang="en-US" sz="2200" dirty="0"/>
                  <a:t>The information aggregate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fr-FR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/>
                  <a:t> is defined </a:t>
                </a:r>
                <a:r>
                  <a:rPr lang="fr-FR" sz="2200" dirty="0"/>
                  <a:t>at time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as a </a:t>
                </a:r>
                <a:r>
                  <a:rPr lang="en-US" sz="2200" dirty="0">
                    <a:solidFill>
                      <a:srgbClr val="C00000"/>
                    </a:solidFill>
                  </a:rPr>
                  <a:t>quadratic function </a:t>
                </a:r>
                <a:r>
                  <a:rPr lang="en-US" sz="2200" dirty="0"/>
                  <a:t>of </a:t>
                </a:r>
                <a:r>
                  <a:rPr lang="fr-FR" sz="2200" dirty="0"/>
                  <a:t>the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disease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and the relative change </a:t>
                </a:r>
                <a14:m>
                  <m:oMath xmlns:m="http://schemas.openxmlformats.org/officeDocument/2006/math">
                    <m:r>
                      <a:rPr lang="fr-FR" sz="2200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/>
                  <a:t>in the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9E1FBFC5-7887-C2C3-CEFA-EB6A99D16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6" y="3863395"/>
                <a:ext cx="11374361" cy="964271"/>
              </a:xfrm>
              <a:prstGeom prst="rect">
                <a:avLst/>
              </a:prstGeom>
              <a:blipFill>
                <a:blip r:embed="rId7"/>
                <a:stretch>
                  <a:fillRect l="-557" t="-7792" r="-557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76752CC-5F9E-8461-1F7E-93924B65D1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The </a:t>
                </a:r>
                <a:r>
                  <a:rPr lang="fr-FR" sz="2200" b="1" dirty="0"/>
                  <a:t>basic </a:t>
                </a:r>
                <a:r>
                  <a:rPr lang="fr-FR" sz="2200" b="1" dirty="0" err="1"/>
                  <a:t>pieces</a:t>
                </a:r>
                <a:r>
                  <a:rPr lang="fr-FR" sz="2200" b="1" dirty="0"/>
                  <a:t> of information</a:t>
                </a:r>
                <a:r>
                  <a:rPr lang="fr-FR" sz="2200" dirty="0"/>
                  <a:t> -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relative change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276752CC-5F9E-8461-1F7E-93924B65D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  <a:blipFill>
                <a:blip r:embed="rId2"/>
                <a:stretch>
                  <a:fillRect l="-699" t="-17143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C693CF-DCC8-1B10-3F3B-3FAC6E8DF411}"/>
                  </a:ext>
                </a:extLst>
              </p:cNvPr>
              <p:cNvSpPr txBox="1"/>
              <p:nvPr/>
            </p:nvSpPr>
            <p:spPr>
              <a:xfrm>
                <a:off x="541176" y="2511608"/>
                <a:ext cx="4217436" cy="95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5C693CF-DCC8-1B10-3F3B-3FAC6E8D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6" y="2511608"/>
                <a:ext cx="4217436" cy="959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A4592D-83B7-7A87-28C1-B508AAC91B69}"/>
                  </a:ext>
                </a:extLst>
              </p:cNvPr>
              <p:cNvSpPr txBox="1"/>
              <p:nvPr/>
            </p:nvSpPr>
            <p:spPr>
              <a:xfrm>
                <a:off x="484847" y="1791474"/>
                <a:ext cx="643846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200" dirty="0"/>
                  <a:t>Logistic </a:t>
                </a:r>
                <a:r>
                  <a:rPr lang="fr-FR" sz="2200" dirty="0" err="1"/>
                  <a:t>number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fr-F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fr-FR" sz="2200" b="1" dirty="0"/>
                  <a:t> </a:t>
                </a:r>
                <a:r>
                  <a:rPr lang="fr-FR" sz="2200" dirty="0"/>
                  <a:t>of new </a:t>
                </a:r>
                <a:r>
                  <a:rPr lang="fr-FR" sz="2200" dirty="0" err="1"/>
                  <a:t>confirmed</a:t>
                </a:r>
                <a:r>
                  <a:rPr lang="fr-FR" sz="2200" dirty="0"/>
                  <a:t> positive cases: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A4592D-83B7-7A87-28C1-B508AAC91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47" y="1791474"/>
                <a:ext cx="6438468" cy="430887"/>
              </a:xfrm>
              <a:prstGeom prst="rect">
                <a:avLst/>
              </a:prstGeom>
              <a:blipFill>
                <a:blip r:embed="rId4"/>
                <a:stretch>
                  <a:fillRect l="-1181" t="-11429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>
            <a:extLst>
              <a:ext uri="{FF2B5EF4-FFF2-40B4-BE49-F238E27FC236}">
                <a16:creationId xmlns:a16="http://schemas.microsoft.com/office/drawing/2014/main" id="{D3AD7EA3-4FE1-DE65-6065-9B29A9937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909" y="2015412"/>
            <a:ext cx="6356781" cy="4767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6518373A-B8C1-E3E3-EE2E-0B3BF5219A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437332"/>
                  </p:ext>
                </p:extLst>
              </p:nvPr>
            </p:nvGraphicFramePr>
            <p:xfrm>
              <a:off x="475517" y="4877375"/>
              <a:ext cx="4898916" cy="1574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7">
                <a:extLst>
                  <a:ext uri="{FF2B5EF4-FFF2-40B4-BE49-F238E27FC236}">
                    <a16:creationId xmlns:a16="http://schemas.microsoft.com/office/drawing/2014/main" id="{6518373A-B8C1-E3E3-EE2E-0B3BF5219A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437332"/>
                  </p:ext>
                </p:extLst>
              </p:nvPr>
            </p:nvGraphicFramePr>
            <p:xfrm>
              <a:off x="475517" y="4877375"/>
              <a:ext cx="4898916" cy="1574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106061" r="-327473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212500" r="-32747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99" t="-370370" r="-32747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E26685A-FFBC-3560-AD2D-C0CD94BC844B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047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37">
                <a:extLst>
                  <a:ext uri="{FF2B5EF4-FFF2-40B4-BE49-F238E27FC236}">
                    <a16:creationId xmlns:a16="http://schemas.microsoft.com/office/drawing/2014/main" id="{65A6FE9D-0431-6F18-0504-380673363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63205"/>
                  </p:ext>
                </p:extLst>
              </p:nvPr>
            </p:nvGraphicFramePr>
            <p:xfrm>
              <a:off x="475517" y="4877375"/>
              <a:ext cx="4898916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fr-FR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𝝆</m:t>
                                    </m:r>
                                  </m:e>
                                  <m:sub>
                                    <m:r>
                                      <a:rPr lang="fr-FR" sz="16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Removal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37">
                <a:extLst>
                  <a:ext uri="{FF2B5EF4-FFF2-40B4-BE49-F238E27FC236}">
                    <a16:creationId xmlns:a16="http://schemas.microsoft.com/office/drawing/2014/main" id="{65A6FE9D-0431-6F18-0504-3806733637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563205"/>
                  </p:ext>
                </p:extLst>
              </p:nvPr>
            </p:nvGraphicFramePr>
            <p:xfrm>
              <a:off x="475517" y="4877375"/>
              <a:ext cx="4898916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562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194741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1805870">
                      <a:extLst>
                        <a:ext uri="{9D8B030D-6E8A-4147-A177-3AD203B41FA5}">
                          <a16:colId xmlns:a16="http://schemas.microsoft.com/office/drawing/2014/main" val="1051854445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Value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09375" r="-327473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Population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100 000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203030" r="-327473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Intrinsic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384615" r="-327473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Time offset (day)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466667" r="-327473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Removal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0.126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F16ECA-3D27-F912-CF78-381578D93884}"/>
                  </a:ext>
                </a:extLst>
              </p:cNvPr>
              <p:cNvSpPr txBox="1"/>
              <p:nvPr/>
            </p:nvSpPr>
            <p:spPr>
              <a:xfrm>
                <a:off x="562195" y="1764945"/>
                <a:ext cx="4251539" cy="688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nary>
                        <m:nary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unc>
                            <m:func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F16ECA-3D27-F912-CF78-381578D9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5" y="1764945"/>
                <a:ext cx="4251539" cy="688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B668692-6001-55A9-6A6C-3D5D7BAE7C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fr-FR" sz="2200" dirty="0"/>
                  <a:t>The </a:t>
                </a:r>
                <a:r>
                  <a:rPr lang="fr-FR" sz="2200" b="1" dirty="0"/>
                  <a:t>basic </a:t>
                </a:r>
                <a:r>
                  <a:rPr lang="fr-FR" sz="2200" b="1" dirty="0" err="1"/>
                  <a:t>pieces</a:t>
                </a:r>
                <a:r>
                  <a:rPr lang="fr-FR" sz="2200" b="1" dirty="0"/>
                  <a:t> of information</a:t>
                </a:r>
                <a:r>
                  <a:rPr lang="fr-FR" sz="2200" dirty="0"/>
                  <a:t> - </a:t>
                </a:r>
                <a:r>
                  <a:rPr lang="fr-FR" sz="2200" dirty="0" err="1"/>
                  <a:t>perceived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prevalence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and relative change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200" dirty="0"/>
                  <a:t> in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1B668692-6001-55A9-6A6C-3D5D7BAE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7" y="1199269"/>
                <a:ext cx="11337038" cy="430887"/>
              </a:xfrm>
              <a:prstGeom prst="rect">
                <a:avLst/>
              </a:prstGeom>
              <a:blipFill>
                <a:blip r:embed="rId5"/>
                <a:stretch>
                  <a:fillRect l="-671" t="-1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50718C6-D47A-E5DC-3949-D7F34E3595C4}"/>
                  </a:ext>
                </a:extLst>
              </p:cNvPr>
              <p:cNvSpPr txBox="1"/>
              <p:nvPr/>
            </p:nvSpPr>
            <p:spPr>
              <a:xfrm>
                <a:off x="537397" y="2713627"/>
                <a:ext cx="203474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50718C6-D47A-E5DC-3949-D7F34E35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7" y="2713627"/>
                <a:ext cx="203474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4">
                <a:extLst>
                  <a:ext uri="{FF2B5EF4-FFF2-40B4-BE49-F238E27FC236}">
                    <a16:creationId xmlns:a16="http://schemas.microsoft.com/office/drawing/2014/main" id="{0079D861-2B83-9537-4232-010D89634130}"/>
                  </a:ext>
                </a:extLst>
              </p:cNvPr>
              <p:cNvSpPr txBox="1"/>
              <p:nvPr/>
            </p:nvSpPr>
            <p:spPr>
              <a:xfrm>
                <a:off x="1008992" y="3578292"/>
                <a:ext cx="4063242" cy="8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fr-F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4">
                <a:extLst>
                  <a:ext uri="{FF2B5EF4-FFF2-40B4-BE49-F238E27FC236}">
                    <a16:creationId xmlns:a16="http://schemas.microsoft.com/office/drawing/2014/main" id="{0079D861-2B83-9537-4232-010D8963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92" y="3578292"/>
                <a:ext cx="4063242" cy="8293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11">
            <a:extLst>
              <a:ext uri="{FF2B5EF4-FFF2-40B4-BE49-F238E27FC236}">
                <a16:creationId xmlns:a16="http://schemas.microsoft.com/office/drawing/2014/main" id="{F9227581-C74B-C3E8-9005-85C5B3448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0978" y="2015412"/>
            <a:ext cx="6399707" cy="47997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CC3306B-38DF-0BF8-F9A8-10C52A2A42D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369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8E78018-1446-3924-52BC-C29DEFB0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07147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07147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4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9517560-457C-1BDE-1982-B893367E6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22755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F7B8E18-1A99-22B1-8561-AA37443E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C83F09A-ABC4-4DF9-EB5A-2ECB067F1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0300A27-6590-291C-AE01-D0631BB9E766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0D3706C8-3C53-813F-1B7E-188BC43E4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1984823"/>
                  </p:ext>
                </p:extLst>
              </p:nvPr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i="0" dirty="0">
                              <a:solidFill>
                                <a:srgbClr val="C00000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29895-9121-8394-74EE-0D7D20BDDBE5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Lowering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ZoneTexte 10">
                <a:extLst>
                  <a:ext uri="{FF2B5EF4-FFF2-40B4-BE49-F238E27FC236}">
                    <a16:creationId xmlns:a16="http://schemas.microsoft.com/office/drawing/2014/main" id="{4C93A19A-C41B-ED0C-3E9C-BA173D80A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1770909" cy="427618"/>
              </a:xfrm>
              <a:prstGeom prst="rect">
                <a:avLst/>
              </a:prstGeom>
              <a:blipFill>
                <a:blip r:embed="rId9"/>
                <a:stretch>
                  <a:fillRect l="-3546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14">
                <a:extLst>
                  <a:ext uri="{FF2B5EF4-FFF2-40B4-BE49-F238E27FC236}">
                    <a16:creationId xmlns:a16="http://schemas.microsoft.com/office/drawing/2014/main" id="{E2CD6E56-98CE-3279-5876-BEEC033C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868E3DDC-1BFE-C2B7-5F7D-C04B9BE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00" y="1817100"/>
            <a:ext cx="6721200" cy="504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/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811BAC0-05A9-D024-695E-11996C95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3" y="2032528"/>
                <a:ext cx="5757342" cy="902939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/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5FEE4A8-7338-5B6A-2864-0A5A32FB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1" y="1287220"/>
                <a:ext cx="4572354" cy="383118"/>
              </a:xfrm>
              <a:prstGeom prst="rect">
                <a:avLst/>
              </a:prstGeom>
              <a:blipFill>
                <a:blip r:embed="rId7"/>
                <a:stretch>
                  <a:fillRect l="-1467" t="-6349" r="-133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B0E039E-4D41-1FB8-6F4D-4DA6D0E17A84}"/>
              </a:ext>
            </a:extLst>
          </p:cNvPr>
          <p:cNvSpPr txBox="1">
            <a:spLocks/>
          </p:cNvSpPr>
          <p:nvPr/>
        </p:nvSpPr>
        <p:spPr>
          <a:xfrm>
            <a:off x="838200" y="214944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Visualisation</a:t>
            </a:r>
            <a:r>
              <a:rPr lang="en-US" b="1" dirty="0"/>
              <a:t> of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Group </a:t>
                          </a:r>
                          <a14:m>
                            <m:oMath xmlns:m="http://schemas.openxmlformats.org/officeDocument/2006/math"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𝑞𝑖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20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7">
                <a:extLst>
                  <a:ext uri="{FF2B5EF4-FFF2-40B4-BE49-F238E27FC236}">
                    <a16:creationId xmlns:a16="http://schemas.microsoft.com/office/drawing/2014/main" id="{41831355-4FD5-3E2D-B247-66EEB6B2A9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7862" y="4616982"/>
              <a:ext cx="3920359" cy="19097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299">
                      <a:extLst>
                        <a:ext uri="{9D8B030D-6E8A-4147-A177-3AD203B41FA5}">
                          <a16:colId xmlns:a16="http://schemas.microsoft.com/office/drawing/2014/main" val="3613110607"/>
                        </a:ext>
                      </a:extLst>
                    </a:gridCol>
                    <a:gridCol w="632867">
                      <a:extLst>
                        <a:ext uri="{9D8B030D-6E8A-4147-A177-3AD203B41FA5}">
                          <a16:colId xmlns:a16="http://schemas.microsoft.com/office/drawing/2014/main" val="3407854570"/>
                        </a:ext>
                      </a:extLst>
                    </a:gridCol>
                    <a:gridCol w="624753">
                      <a:extLst>
                        <a:ext uri="{9D8B030D-6E8A-4147-A177-3AD203B41FA5}">
                          <a16:colId xmlns:a16="http://schemas.microsoft.com/office/drawing/2014/main" val="485403877"/>
                        </a:ext>
                      </a:extLst>
                    </a:gridCol>
                    <a:gridCol w="576219">
                      <a:extLst>
                        <a:ext uri="{9D8B030D-6E8A-4147-A177-3AD203B41FA5}">
                          <a16:colId xmlns:a16="http://schemas.microsoft.com/office/drawing/2014/main" val="1661654611"/>
                        </a:ext>
                      </a:extLst>
                    </a:gridCol>
                    <a:gridCol w="620110">
                      <a:extLst>
                        <a:ext uri="{9D8B030D-6E8A-4147-A177-3AD203B41FA5}">
                          <a16:colId xmlns:a16="http://schemas.microsoft.com/office/drawing/2014/main" val="2325225767"/>
                        </a:ext>
                      </a:extLst>
                    </a:gridCol>
                    <a:gridCol w="620111">
                      <a:extLst>
                        <a:ext uri="{9D8B030D-6E8A-4147-A177-3AD203B41FA5}">
                          <a16:colId xmlns:a16="http://schemas.microsoft.com/office/drawing/2014/main" val="2137911747"/>
                        </a:ext>
                      </a:extLst>
                    </a:gridCol>
                  </a:tblGrid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6061" r="-36567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34000" t="-6061" r="-390000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38776" t="-6061" r="-297959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60870" t="-6061" r="-217391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2653" t="-6061" r="-104082" b="-3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532653" t="-6061" r="-4082" b="-3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0624433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9375" r="-365672" b="-2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1" dirty="0">
                              <a:solidFill>
                                <a:schemeClr val="accent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91100"/>
                      </a:ext>
                    </a:extLst>
                  </a:tr>
                  <a:tr h="413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203030" r="-365672" b="-17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00B0F0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55295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84615" r="-365672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chemeClr val="accent2"/>
                              </a:solidFill>
                            </a:rPr>
                            <a:t>56.5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50564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466667" r="-36567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21718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E91CE-751C-2C24-FC41-92D869B76EE3}"/>
              </a:ext>
            </a:extLst>
          </p:cNvPr>
          <p:cNvCxnSpPr>
            <a:cxnSpLocks/>
          </p:cNvCxnSpPr>
          <p:nvPr/>
        </p:nvCxnSpPr>
        <p:spPr>
          <a:xfrm flipH="1">
            <a:off x="1513490" y="4073505"/>
            <a:ext cx="536027" cy="2201171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/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b="1" dirty="0">
                    <a:solidFill>
                      <a:srgbClr val="C00000"/>
                    </a:solidFill>
                  </a:rPr>
                  <a:t>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𝒑𝒊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fr-FR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ZoneTexte 10">
                <a:extLst>
                  <a:ext uri="{FF2B5EF4-FFF2-40B4-BE49-F238E27FC236}">
                    <a16:creationId xmlns:a16="http://schemas.microsoft.com/office/drawing/2014/main" id="{2C395A51-D619-22CF-ECEE-EFD80DE2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31" y="3719457"/>
                <a:ext cx="2201835" cy="427618"/>
              </a:xfrm>
              <a:prstGeom prst="rect">
                <a:avLst/>
              </a:prstGeom>
              <a:blipFill>
                <a:blip r:embed="rId10"/>
                <a:stretch>
                  <a:fillRect l="-2857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/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𝟗𝟒𝟒𝟒</m:t>
                    </m:r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14">
                <a:extLst>
                  <a:ext uri="{FF2B5EF4-FFF2-40B4-BE49-F238E27FC236}">
                    <a16:creationId xmlns:a16="http://schemas.microsoft.com/office/drawing/2014/main" id="{4791CA0E-E09E-7138-E266-3C3E0B94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91" y="1784591"/>
                <a:ext cx="4051040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7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7977</TotalTime>
  <Words>1036</Words>
  <Application>Microsoft Macintosh PowerPoint</Application>
  <PresentationFormat>Widescreen</PresentationFormat>
  <Paragraphs>319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Standards of Risk Evidence Driven  Behavior-Disease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Mendelian Randomization Genomic Network Algorithm</dc:title>
  <dc:creator>Tovissode, Chenangnon Frederic (ctovissode@uidaho.edu)</dc:creator>
  <cp:lastModifiedBy>Tovissode, Chenangnon Frederic (ctovissode@uidaho.edu)</cp:lastModifiedBy>
  <cp:revision>360</cp:revision>
  <dcterms:created xsi:type="dcterms:W3CDTF">2022-11-03T03:16:58Z</dcterms:created>
  <dcterms:modified xsi:type="dcterms:W3CDTF">2023-03-23T22:00:29Z</dcterms:modified>
</cp:coreProperties>
</file>